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7"/>
  </p:notesMasterIdLst>
  <p:sldIdLst>
    <p:sldId id="292" r:id="rId2"/>
    <p:sldId id="29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3433425" cy="7556500"/>
  <p:notesSz cx="10693400" cy="75565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7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6" autoAdjust="0"/>
  </p:normalViewPr>
  <p:slideViewPr>
    <p:cSldViewPr>
      <p:cViewPr varScale="1">
        <p:scale>
          <a:sx n="34" d="100"/>
          <a:sy n="34" d="100"/>
        </p:scale>
        <p:origin x="956" y="44"/>
      </p:cViewPr>
      <p:guideLst>
        <p:guide orient="horz" pos="2880"/>
        <p:guide pos="271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3954638-D585-4BF1-A9CE-9BD2E8EE59CC}"/>
              </a:ext>
            </a:extLst>
          </p:cNvPr>
          <p:cNvSpPr>
            <a:spLocks noGrp="1"/>
          </p:cNvSpPr>
          <p:nvPr>
            <p:ph type="hdr" sz="quarter"/>
          </p:nvPr>
        </p:nvSpPr>
        <p:spPr>
          <a:xfrm>
            <a:off x="0" y="0"/>
            <a:ext cx="4633913" cy="37941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81C5B4B7-8A94-4B50-9E2C-2F74D3B383F0}"/>
              </a:ext>
            </a:extLst>
          </p:cNvPr>
          <p:cNvSpPr>
            <a:spLocks noGrp="1"/>
          </p:cNvSpPr>
          <p:nvPr>
            <p:ph type="dt" idx="1"/>
          </p:nvPr>
        </p:nvSpPr>
        <p:spPr>
          <a:xfrm>
            <a:off x="6057900" y="0"/>
            <a:ext cx="4632325" cy="379413"/>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8D505EF-9C82-4A35-94A7-D77619A25FD5}" type="datetimeFigureOut">
              <a:rPr lang="zh-CN" altLang="en-US"/>
              <a:pPr>
                <a:defRPr/>
              </a:pPr>
              <a:t>2018/10/9</a:t>
            </a:fld>
            <a:endParaRPr lang="zh-CN" altLang="en-US"/>
          </a:p>
        </p:txBody>
      </p:sp>
      <p:sp>
        <p:nvSpPr>
          <p:cNvPr id="4" name="幻灯片图像占位符 3">
            <a:extLst>
              <a:ext uri="{FF2B5EF4-FFF2-40B4-BE49-F238E27FC236}">
                <a16:creationId xmlns:a16="http://schemas.microsoft.com/office/drawing/2014/main" id="{7B5494D0-1ACD-4C89-AB69-5B38A0C445A9}"/>
              </a:ext>
            </a:extLst>
          </p:cNvPr>
          <p:cNvSpPr>
            <a:spLocks noGrp="1" noRot="1" noChangeAspect="1"/>
          </p:cNvSpPr>
          <p:nvPr>
            <p:ph type="sldImg" idx="2"/>
          </p:nvPr>
        </p:nvSpPr>
        <p:spPr>
          <a:xfrm>
            <a:off x="3079750" y="944563"/>
            <a:ext cx="4533900" cy="2551112"/>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BC6A239-E5EF-4C4F-A673-6D93059E5837}"/>
              </a:ext>
            </a:extLst>
          </p:cNvPr>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FF179DDC-FF96-49A1-A7C9-A718CD2563F5}"/>
              </a:ext>
            </a:extLst>
          </p:cNvPr>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CA4648DA-77D5-4D09-9F5C-ADCD314A5877}"/>
              </a:ext>
            </a:extLst>
          </p:cNvPr>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8E9A55E1-4969-40BD-9128-0615724F4D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CC88CB7-E3D6-4240-81A6-9D4295C27F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99734063-9E9A-4C6D-A1D6-25008FB38507}" type="slidenum">
              <a:rPr lang="en-US" altLang="zh-CN" smtClean="0">
                <a:latin typeface="Arial" panose="020B0604020202020204" pitchFamily="34" charset="0"/>
                <a:ea typeface="ＭＳ Ｐゴシック" panose="020B0600070205080204" pitchFamily="34" charset="-128"/>
              </a:rPr>
              <a:pPr fontAlgn="base">
                <a:spcBef>
                  <a:spcPct val="0"/>
                </a:spcBef>
                <a:spcAft>
                  <a:spcPct val="0"/>
                </a:spcAft>
              </a:pPr>
              <a:t>2</a:t>
            </a:fld>
            <a:endParaRPr lang="en-US" altLang="zh-CN">
              <a:latin typeface="Arial" panose="020B0604020202020204" pitchFamily="34" charset="0"/>
              <a:ea typeface="ＭＳ Ｐゴシック" panose="020B0600070205080204" pitchFamily="34" charset="-128"/>
            </a:endParaRPr>
          </a:p>
        </p:txBody>
      </p:sp>
      <p:sp>
        <p:nvSpPr>
          <p:cNvPr id="34819" name="Rectangle 2">
            <a:extLst>
              <a:ext uri="{FF2B5EF4-FFF2-40B4-BE49-F238E27FC236}">
                <a16:creationId xmlns:a16="http://schemas.microsoft.com/office/drawing/2014/main" id="{8F5F9D1F-4890-4D93-987B-8FBFE9113E32}"/>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a:extLst>
              <a:ext uri="{FF2B5EF4-FFF2-40B4-BE49-F238E27FC236}">
                <a16:creationId xmlns:a16="http://schemas.microsoft.com/office/drawing/2014/main" id="{31FA8560-0DFE-4605-9DE0-B8A3DE7BBC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07507" y="2347413"/>
            <a:ext cx="11418411" cy="1619750"/>
          </a:xfrm>
        </p:spPr>
        <p:txBody>
          <a:bodyPr/>
          <a:lstStyle/>
          <a:p>
            <a:r>
              <a:rPr lang="zh-CN" altLang="en-US"/>
              <a:t>单击此处编辑母版标题样式</a:t>
            </a:r>
          </a:p>
        </p:txBody>
      </p:sp>
      <p:sp>
        <p:nvSpPr>
          <p:cNvPr id="3" name="副标题 2"/>
          <p:cNvSpPr>
            <a:spLocks noGrp="1"/>
          </p:cNvSpPr>
          <p:nvPr>
            <p:ph type="subTitle" idx="1"/>
          </p:nvPr>
        </p:nvSpPr>
        <p:spPr>
          <a:xfrm>
            <a:off x="2015014" y="4282016"/>
            <a:ext cx="9403398" cy="1931106"/>
          </a:xfrm>
        </p:spPr>
        <p:txBody>
          <a:bodyPr/>
          <a:lstStyle>
            <a:lvl1pPr marL="0" indent="0" algn="ctr">
              <a:buNone/>
              <a:defRPr>
                <a:solidFill>
                  <a:schemeClr val="tx1">
                    <a:tint val="75000"/>
                  </a:schemeClr>
                </a:solidFill>
              </a:defRPr>
            </a:lvl1pPr>
            <a:lvl2pPr marL="488825" indent="0" algn="ctr">
              <a:buNone/>
              <a:defRPr>
                <a:solidFill>
                  <a:schemeClr val="tx1">
                    <a:tint val="75000"/>
                  </a:schemeClr>
                </a:solidFill>
              </a:defRPr>
            </a:lvl2pPr>
            <a:lvl3pPr marL="977652" indent="0" algn="ctr">
              <a:buNone/>
              <a:defRPr>
                <a:solidFill>
                  <a:schemeClr val="tx1">
                    <a:tint val="75000"/>
                  </a:schemeClr>
                </a:solidFill>
              </a:defRPr>
            </a:lvl3pPr>
            <a:lvl4pPr marL="1466478" indent="0" algn="ctr">
              <a:buNone/>
              <a:defRPr>
                <a:solidFill>
                  <a:schemeClr val="tx1">
                    <a:tint val="75000"/>
                  </a:schemeClr>
                </a:solidFill>
              </a:defRPr>
            </a:lvl4pPr>
            <a:lvl5pPr marL="1955304" indent="0" algn="ctr">
              <a:buNone/>
              <a:defRPr>
                <a:solidFill>
                  <a:schemeClr val="tx1">
                    <a:tint val="75000"/>
                  </a:schemeClr>
                </a:solidFill>
              </a:defRPr>
            </a:lvl5pPr>
            <a:lvl6pPr marL="2444131" indent="0" algn="ctr">
              <a:buNone/>
              <a:defRPr>
                <a:solidFill>
                  <a:schemeClr val="tx1">
                    <a:tint val="75000"/>
                  </a:schemeClr>
                </a:solidFill>
              </a:defRPr>
            </a:lvl6pPr>
            <a:lvl7pPr marL="2932955" indent="0" algn="ctr">
              <a:buNone/>
              <a:defRPr>
                <a:solidFill>
                  <a:schemeClr val="tx1">
                    <a:tint val="75000"/>
                  </a:schemeClr>
                </a:solidFill>
              </a:defRPr>
            </a:lvl7pPr>
            <a:lvl8pPr marL="3421782" indent="0" algn="ctr">
              <a:buNone/>
              <a:defRPr>
                <a:solidFill>
                  <a:schemeClr val="tx1">
                    <a:tint val="75000"/>
                  </a:schemeClr>
                </a:solidFill>
              </a:defRPr>
            </a:lvl8pPr>
            <a:lvl9pPr marL="3910607"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F1903A82-C38E-432C-B905-811552CC855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8644AC0-A9A1-4F04-8E5C-CC05776B79A7}"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DB342811-434A-4902-962B-507A38FA288B}"/>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3EACEF42-E64C-4DA8-8405-69A3803BFA9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C927A49-5D95-4EAF-B9BD-AD25AA4DDA2B}" type="slidenum">
              <a:rPr lang="zh-CN" altLang="en-US"/>
              <a:pPr>
                <a:defRPr/>
              </a:pPr>
              <a:t>‹#›</a:t>
            </a:fld>
            <a:endParaRPr lang="zh-CN" altLang="en-US"/>
          </a:p>
        </p:txBody>
      </p:sp>
    </p:spTree>
    <p:extLst>
      <p:ext uri="{BB962C8B-B14F-4D97-AF65-F5344CB8AC3E}">
        <p14:creationId xmlns:p14="http://schemas.microsoft.com/office/powerpoint/2010/main" val="209649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303D9B-189F-4667-9F02-9E104A838A9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19959CF-EF32-42C8-BD65-977824CD6BC7}"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566DB8DE-CE11-45F6-B66A-FB4D9270E913}"/>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D3801C6F-E267-470B-BF96-B03563EAD1C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FF7C0E5B-FA41-4EB2-9B9A-20C8F655D627}" type="slidenum">
              <a:rPr lang="zh-CN" altLang="en-US"/>
              <a:pPr>
                <a:defRPr/>
              </a:pPr>
              <a:t>‹#›</a:t>
            </a:fld>
            <a:endParaRPr lang="zh-CN" altLang="en-US"/>
          </a:p>
        </p:txBody>
      </p:sp>
    </p:spTree>
    <p:extLst>
      <p:ext uri="{BB962C8B-B14F-4D97-AF65-F5344CB8AC3E}">
        <p14:creationId xmlns:p14="http://schemas.microsoft.com/office/powerpoint/2010/main" val="46860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39234" y="302611"/>
            <a:ext cx="3022521" cy="644751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71671" y="302611"/>
            <a:ext cx="8843672" cy="644751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0E8C5D2-CAAB-46AF-8395-495D4E1571AF}"/>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E72FAE7F-AAA0-4FF4-8DD1-1983A201FECB}"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5A9EDF01-2786-41C3-9B01-5C555C9ECF6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2E15CD7A-4796-43A3-9A4E-D5C3AE24DF4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B72C3CD-147E-49C4-88B7-30D74603D15B}" type="slidenum">
              <a:rPr lang="zh-CN" altLang="en-US"/>
              <a:pPr>
                <a:defRPr/>
              </a:pPr>
              <a:t>‹#›</a:t>
            </a:fld>
            <a:endParaRPr lang="zh-CN" altLang="en-US"/>
          </a:p>
        </p:txBody>
      </p:sp>
    </p:spTree>
    <p:extLst>
      <p:ext uri="{BB962C8B-B14F-4D97-AF65-F5344CB8AC3E}">
        <p14:creationId xmlns:p14="http://schemas.microsoft.com/office/powerpoint/2010/main" val="3326733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2C5BC90F-510E-42F8-B17B-D22FA9D844D1}"/>
              </a:ext>
            </a:extLst>
          </p:cNvPr>
          <p:cNvSpPr txBox="1">
            <a:spLocks noChangeArrowheads="1"/>
          </p:cNvSpPr>
          <p:nvPr userDrawn="1"/>
        </p:nvSpPr>
        <p:spPr bwMode="auto">
          <a:xfrm>
            <a:off x="3455988" y="7108825"/>
            <a:ext cx="5911850" cy="263525"/>
          </a:xfrm>
          <a:prstGeom prst="rect">
            <a:avLst/>
          </a:prstGeom>
          <a:noFill/>
          <a:ln>
            <a:noFill/>
          </a:ln>
          <a:effectLst/>
          <a:extLst/>
        </p:spPr>
        <p:txBody>
          <a:bodyPr lIns="97755" tIns="48877" rIns="97755" bIns="48877">
            <a:spAutoFit/>
          </a:bodyPr>
          <a:lstStyle/>
          <a:p>
            <a:pPr algn="ctr" eaLnBrk="1" fontAlgn="auto" hangingPunct="1">
              <a:spcBef>
                <a:spcPts val="0"/>
              </a:spcBef>
              <a:spcAft>
                <a:spcPts val="0"/>
              </a:spcAft>
              <a:defRPr/>
            </a:pPr>
            <a:r>
              <a:rPr lang="en-US" altLang="zh-CN" sz="1070">
                <a:solidFill>
                  <a:prstClr val="black"/>
                </a:solidFill>
                <a:latin typeface="Calibri"/>
                <a:ea typeface="宋体"/>
                <a:cs typeface="Arial" pitchFamily="34" charset="0"/>
              </a:rPr>
              <a:t>Copyright © 2012, Elsevier Inc. All rights reserved.</a:t>
            </a:r>
            <a:endParaRPr lang="en-US" altLang="zh-CN" sz="1070">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7C1D099E-90A2-4162-BED8-9F45247CCED2}"/>
              </a:ext>
            </a:extLst>
          </p:cNvPr>
          <p:cNvSpPr txBox="1">
            <a:spLocks noChangeArrowheads="1"/>
          </p:cNvSpPr>
          <p:nvPr userDrawn="1"/>
        </p:nvSpPr>
        <p:spPr bwMode="auto">
          <a:xfrm>
            <a:off x="12350750" y="7175500"/>
            <a:ext cx="1082675" cy="263525"/>
          </a:xfrm>
          <a:prstGeom prst="rect">
            <a:avLst/>
          </a:prstGeom>
          <a:noFill/>
          <a:ln>
            <a:noFill/>
          </a:ln>
          <a:effectLst/>
          <a:extLst/>
        </p:spPr>
        <p:txBody>
          <a:bodyPr lIns="97755" tIns="48877" rIns="97755" bIns="48877">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07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5742233C-87B0-44A6-9C2E-CD42642923FA}" type="slidenum">
              <a:rPr lang="en-US" altLang="zh-CN" sz="1070"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fontAlgn="auto" hangingPunct="1">
                <a:spcBef>
                  <a:spcPct val="50000"/>
                </a:spcBef>
                <a:spcAft>
                  <a:spcPts val="0"/>
                </a:spcAft>
                <a:defRPr/>
              </a:pPr>
              <a:t>‹#›</a:t>
            </a:fld>
            <a:endParaRPr lang="en-US" altLang="zh-CN" sz="107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342093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995"/>
            </a:lvl1pPr>
            <a:lvl2pPr>
              <a:defRPr sz="2995"/>
            </a:lvl2pPr>
            <a:lvl3pPr>
              <a:defRPr sz="2995"/>
            </a:lvl3pPr>
            <a:lvl4pPr>
              <a:defRPr sz="2995"/>
            </a:lvl4pPr>
            <a:lvl5pPr>
              <a:defRPr sz="2995"/>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4601A4C0-DFB5-4C3B-A3A5-93B33AE8C9B1}"/>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3F8C085-8909-427A-906A-D752CC4F8DED}" type="datetime1">
              <a:rPr lang="zh-CN" altLang="en-US"/>
              <a:pPr>
                <a:defRPr/>
              </a:pPr>
              <a:t>2018/10/9</a:t>
            </a:fld>
            <a:endParaRPr lang="zh-CN" altLang="zh-CN"/>
          </a:p>
        </p:txBody>
      </p:sp>
      <p:sp>
        <p:nvSpPr>
          <p:cNvPr id="5" name="Footer Placeholder 1029">
            <a:extLst>
              <a:ext uri="{FF2B5EF4-FFF2-40B4-BE49-F238E27FC236}">
                <a16:creationId xmlns:a16="http://schemas.microsoft.com/office/drawing/2014/main" id="{54E6454A-FAE0-4D32-9ABC-CBB676217AA6}"/>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9A3E774D-3FEA-4DA2-B94E-59B51B75644B}"/>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D049ECDD-9772-4678-8849-1BC8AFB649DA}"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88DD86F7-34AC-4699-95B2-2CBA11EAD3B9}"/>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BAD264D3-1687-475E-87D6-3155C4383E0C}" type="slidenum">
              <a:rPr lang="en-US" altLang="zh-CN"/>
              <a:pPr>
                <a:defRPr/>
              </a:pPr>
              <a:t>‹#›</a:t>
            </a:fld>
            <a:endParaRPr lang="en-US" altLang="zh-CN"/>
          </a:p>
        </p:txBody>
      </p:sp>
    </p:spTree>
    <p:extLst>
      <p:ext uri="{BB962C8B-B14F-4D97-AF65-F5344CB8AC3E}">
        <p14:creationId xmlns:p14="http://schemas.microsoft.com/office/powerpoint/2010/main" val="3631228961"/>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1671" y="705900"/>
            <a:ext cx="12090083" cy="622596"/>
          </a:xfrm>
        </p:spPr>
        <p:txBody>
          <a:bodyPr/>
          <a:lstStyle/>
          <a:p>
            <a:r>
              <a:rPr lang="en-US"/>
              <a:t>Click to edit Master title style</a:t>
            </a:r>
            <a:endParaRPr lang="en-US" dirty="0"/>
          </a:p>
        </p:txBody>
      </p:sp>
    </p:spTree>
    <p:extLst>
      <p:ext uri="{BB962C8B-B14F-4D97-AF65-F5344CB8AC3E}">
        <p14:creationId xmlns:p14="http://schemas.microsoft.com/office/powerpoint/2010/main" val="172468975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71671" y="705900"/>
            <a:ext cx="12090083" cy="622596"/>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71671" y="2074465"/>
            <a:ext cx="12090083" cy="4499384"/>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71671" y="1350372"/>
            <a:ext cx="12090083" cy="447793"/>
          </a:xfrm>
        </p:spPr>
        <p:txBody>
          <a:bodyPr>
            <a:noAutofit/>
          </a:bodyPr>
          <a:lstStyle>
            <a:lvl1pPr marL="0" indent="0">
              <a:spcAft>
                <a:spcPts val="0"/>
              </a:spcAft>
              <a:buFontTx/>
              <a:buNone/>
              <a:defRPr sz="2139">
                <a:solidFill>
                  <a:schemeClr val="accent1"/>
                </a:solidFill>
              </a:defRPr>
            </a:lvl1pPr>
            <a:lvl2pPr marL="488825" indent="0">
              <a:buFontTx/>
              <a:buNone/>
              <a:defRPr/>
            </a:lvl2pPr>
            <a:lvl3pPr marL="977652" indent="0">
              <a:buFontTx/>
              <a:buNone/>
              <a:defRPr/>
            </a:lvl3pPr>
            <a:lvl4pPr marL="1466478" indent="0">
              <a:buFontTx/>
              <a:buNone/>
              <a:defRPr/>
            </a:lvl4pPr>
            <a:lvl5pPr marL="1955304" indent="0">
              <a:buFontTx/>
              <a:buNone/>
              <a:defRPr/>
            </a:lvl5pPr>
          </a:lstStyle>
          <a:p>
            <a:pPr lvl="0"/>
            <a:r>
              <a:rPr lang="en-US"/>
              <a:t>Click to edit Master text styles</a:t>
            </a:r>
          </a:p>
        </p:txBody>
      </p:sp>
    </p:spTree>
    <p:extLst>
      <p:ext uri="{BB962C8B-B14F-4D97-AF65-F5344CB8AC3E}">
        <p14:creationId xmlns:p14="http://schemas.microsoft.com/office/powerpoint/2010/main" val="90126672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A2D86534-141F-4EED-BA7F-AA2B38904D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78050" y="1789113"/>
            <a:ext cx="85248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834224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71671" y="705900"/>
            <a:ext cx="12090083" cy="622596"/>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71671" y="1350372"/>
            <a:ext cx="12090083" cy="447793"/>
          </a:xfrm>
        </p:spPr>
        <p:txBody>
          <a:bodyPr>
            <a:noAutofit/>
          </a:bodyPr>
          <a:lstStyle>
            <a:lvl1pPr marL="0" indent="0">
              <a:spcAft>
                <a:spcPts val="0"/>
              </a:spcAft>
              <a:buFontTx/>
              <a:buNone/>
              <a:defRPr sz="2139">
                <a:solidFill>
                  <a:schemeClr val="accent1"/>
                </a:solidFill>
              </a:defRPr>
            </a:lvl1pPr>
            <a:lvl2pPr marL="488825" indent="0">
              <a:buFontTx/>
              <a:buNone/>
              <a:defRPr/>
            </a:lvl2pPr>
            <a:lvl3pPr marL="977652" indent="0">
              <a:buFontTx/>
              <a:buNone/>
              <a:defRPr/>
            </a:lvl3pPr>
            <a:lvl4pPr marL="1466478" indent="0">
              <a:buFontTx/>
              <a:buNone/>
              <a:defRPr/>
            </a:lvl4pPr>
            <a:lvl5pPr marL="1955304" indent="0">
              <a:buFontTx/>
              <a:buNone/>
              <a:defRPr/>
            </a:lvl5pPr>
          </a:lstStyle>
          <a:p>
            <a:pPr lvl="0"/>
            <a:r>
              <a:rPr lang="en-US"/>
              <a:t>Click to edit Master text styles</a:t>
            </a:r>
          </a:p>
        </p:txBody>
      </p:sp>
    </p:spTree>
    <p:extLst>
      <p:ext uri="{BB962C8B-B14F-4D97-AF65-F5344CB8AC3E}">
        <p14:creationId xmlns:p14="http://schemas.microsoft.com/office/powerpoint/2010/main" val="2901143044"/>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43938D18-4ED1-4044-9EAB-2212385F4C11}"/>
              </a:ext>
            </a:extLst>
          </p:cNvPr>
          <p:cNvSpPr/>
          <p:nvPr userDrawn="1"/>
        </p:nvSpPr>
        <p:spPr>
          <a:xfrm>
            <a:off x="0" y="-36513"/>
            <a:ext cx="13433425" cy="759301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7" name="Rectangle 13">
            <a:extLst>
              <a:ext uri="{FF2B5EF4-FFF2-40B4-BE49-F238E27FC236}">
                <a16:creationId xmlns:a16="http://schemas.microsoft.com/office/drawing/2014/main" id="{C3940927-4D97-45A2-961A-07951094CCBD}"/>
              </a:ext>
            </a:extLst>
          </p:cNvPr>
          <p:cNvSpPr/>
          <p:nvPr userDrawn="1"/>
        </p:nvSpPr>
        <p:spPr>
          <a:xfrm>
            <a:off x="0" y="-36513"/>
            <a:ext cx="13433425" cy="610870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8" name="Rectangle 17">
            <a:extLst>
              <a:ext uri="{FF2B5EF4-FFF2-40B4-BE49-F238E27FC236}">
                <a16:creationId xmlns:a16="http://schemas.microsoft.com/office/drawing/2014/main" id="{5A9865B5-9848-4CAF-A9D8-670EF06B3AD2}"/>
              </a:ext>
            </a:extLst>
          </p:cNvPr>
          <p:cNvSpPr/>
          <p:nvPr userDrawn="1"/>
        </p:nvSpPr>
        <p:spPr>
          <a:xfrm>
            <a:off x="8731250" y="-36513"/>
            <a:ext cx="4702175" cy="610870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pic>
        <p:nvPicPr>
          <p:cNvPr id="9" name="Picture 25" descr="O_signature_wht_rgb.png">
            <a:extLst>
              <a:ext uri="{FF2B5EF4-FFF2-40B4-BE49-F238E27FC236}">
                <a16:creationId xmlns:a16="http://schemas.microsoft.com/office/drawing/2014/main" id="{51273E4D-416D-40CC-986C-A388D1ADC9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4350" y="487363"/>
            <a:ext cx="19669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8731726" y="-37310"/>
            <a:ext cx="4701699" cy="6108172"/>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63276" y="3017004"/>
            <a:ext cx="6812178" cy="1117034"/>
          </a:xfrm>
        </p:spPr>
        <p:txBody>
          <a:bodyPr/>
          <a:lstStyle>
            <a:lvl1pPr>
              <a:defRPr sz="2995">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62343" y="4281468"/>
            <a:ext cx="6812178" cy="1539837"/>
          </a:xfrm>
        </p:spPr>
        <p:txBody>
          <a:bodyPr/>
          <a:lstStyle>
            <a:lvl1pPr marL="0" marR="0" indent="0" algn="l" defTabSz="244412"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4163501"/>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A044F0A0-558E-44E3-85D4-BF43D0D53D09}"/>
              </a:ext>
            </a:extLst>
          </p:cNvPr>
          <p:cNvSpPr/>
          <p:nvPr userDrawn="1"/>
        </p:nvSpPr>
        <p:spPr>
          <a:xfrm>
            <a:off x="12484100" y="0"/>
            <a:ext cx="949325" cy="6805613"/>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5" name="Rectangle 13">
            <a:extLst>
              <a:ext uri="{FF2B5EF4-FFF2-40B4-BE49-F238E27FC236}">
                <a16:creationId xmlns:a16="http://schemas.microsoft.com/office/drawing/2014/main" id="{20E6271A-406D-4B9D-91AE-C3160B904DED}"/>
              </a:ext>
            </a:extLst>
          </p:cNvPr>
          <p:cNvSpPr/>
          <p:nvPr userDrawn="1"/>
        </p:nvSpPr>
        <p:spPr>
          <a:xfrm>
            <a:off x="8731250" y="-3175"/>
            <a:ext cx="473075" cy="680402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6" name="Rectangle 17">
            <a:extLst>
              <a:ext uri="{FF2B5EF4-FFF2-40B4-BE49-F238E27FC236}">
                <a16:creationId xmlns:a16="http://schemas.microsoft.com/office/drawing/2014/main" id="{78A5B4B6-FB58-4921-9713-5338CF6FF1CC}"/>
              </a:ext>
            </a:extLst>
          </p:cNvPr>
          <p:cNvSpPr/>
          <p:nvPr userDrawn="1"/>
        </p:nvSpPr>
        <p:spPr>
          <a:xfrm>
            <a:off x="9204325" y="-3175"/>
            <a:ext cx="3279775" cy="680402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7" name="Rectangle 19">
            <a:extLst>
              <a:ext uri="{FF2B5EF4-FFF2-40B4-BE49-F238E27FC236}">
                <a16:creationId xmlns:a16="http://schemas.microsoft.com/office/drawing/2014/main" id="{07D37699-86FD-48D8-BCD9-2181516C1344}"/>
              </a:ext>
            </a:extLst>
          </p:cNvPr>
          <p:cNvSpPr/>
          <p:nvPr userDrawn="1"/>
        </p:nvSpPr>
        <p:spPr>
          <a:xfrm>
            <a:off x="9204325" y="-3175"/>
            <a:ext cx="3279775" cy="680402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8" name="Rectangle 20">
            <a:extLst>
              <a:ext uri="{FF2B5EF4-FFF2-40B4-BE49-F238E27FC236}">
                <a16:creationId xmlns:a16="http://schemas.microsoft.com/office/drawing/2014/main" id="{8E7F0698-0B0F-45D6-B64C-898AD39CF12F}"/>
              </a:ext>
            </a:extLst>
          </p:cNvPr>
          <p:cNvSpPr/>
          <p:nvPr userDrawn="1"/>
        </p:nvSpPr>
        <p:spPr>
          <a:xfrm>
            <a:off x="7562850" y="6805613"/>
            <a:ext cx="5870575" cy="750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grpSp>
        <p:nvGrpSpPr>
          <p:cNvPr id="9" name="Group 27">
            <a:extLst>
              <a:ext uri="{FF2B5EF4-FFF2-40B4-BE49-F238E27FC236}">
                <a16:creationId xmlns:a16="http://schemas.microsoft.com/office/drawing/2014/main" id="{AC60C4C1-D06E-4F03-B778-5253EF89BDF0}"/>
              </a:ext>
            </a:extLst>
          </p:cNvPr>
          <p:cNvGrpSpPr>
            <a:grpSpLocks noChangeAspect="1"/>
          </p:cNvGrpSpPr>
          <p:nvPr userDrawn="1"/>
        </p:nvGrpSpPr>
        <p:grpSpPr bwMode="auto">
          <a:xfrm>
            <a:off x="9939338" y="6824663"/>
            <a:ext cx="2995612" cy="671512"/>
            <a:chOff x="6446993" y="4546600"/>
            <a:chExt cx="2374390" cy="532552"/>
          </a:xfrm>
        </p:grpSpPr>
        <p:pic>
          <p:nvPicPr>
            <p:cNvPr id="12" name="Picture 27" descr="O_signature_clr_rgb">
              <a:extLst>
                <a:ext uri="{FF2B5EF4-FFF2-40B4-BE49-F238E27FC236}">
                  <a16:creationId xmlns:a16="http://schemas.microsoft.com/office/drawing/2014/main" id="{41856F4B-C31C-435D-BF09-43CEDB07E90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A31E77C4-1B15-40FF-8040-CC8A2B405DD0}"/>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69346" y="1724616"/>
            <a:ext cx="7390715" cy="1617112"/>
          </a:xfrm>
        </p:spPr>
        <p:txBody>
          <a:bodyPr anchor="t"/>
          <a:lstStyle>
            <a:lvl1pPr algn="l" defTabSz="977652" rtl="0" eaLnBrk="1" latinLnBrk="0" hangingPunct="1">
              <a:lnSpc>
                <a:spcPct val="90000"/>
              </a:lnSpc>
              <a:spcBef>
                <a:spcPct val="0"/>
              </a:spcBef>
              <a:buNone/>
              <a:defRPr lang="en-US" sz="2995"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9193814" y="0"/>
            <a:ext cx="3291189" cy="680085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91250291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086" y="-30173"/>
            <a:ext cx="11530756" cy="1259417"/>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B98E75-41A2-4136-9F0E-B54DD86CC26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6FB4EC9-73F6-40E1-BE8B-477CF8526733}"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6C3C1E59-73C2-481B-8A99-B174FB95387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ECCEFFC5-EB48-496E-B329-9B3C3808250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DB22067-617D-449F-A4B7-BEA39D6714ED}" type="slidenum">
              <a:rPr lang="zh-CN" altLang="en-US"/>
              <a:pPr>
                <a:defRPr/>
              </a:pPr>
              <a:t>‹#›</a:t>
            </a:fld>
            <a:endParaRPr lang="zh-CN" altLang="en-US"/>
          </a:p>
        </p:txBody>
      </p:sp>
    </p:spTree>
    <p:extLst>
      <p:ext uri="{BB962C8B-B14F-4D97-AF65-F5344CB8AC3E}">
        <p14:creationId xmlns:p14="http://schemas.microsoft.com/office/powerpoint/2010/main" val="215628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9FE470A7-D430-4221-82BD-FDFB38853F58}"/>
              </a:ext>
            </a:extLst>
          </p:cNvPr>
          <p:cNvSpPr/>
          <p:nvPr userDrawn="1"/>
        </p:nvSpPr>
        <p:spPr>
          <a:xfrm>
            <a:off x="0" y="1703388"/>
            <a:ext cx="13433425" cy="4367212"/>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pic>
        <p:nvPicPr>
          <p:cNvPr id="4" name="Picture 23" descr="Java_blk_rgb.png">
            <a:extLst>
              <a:ext uri="{FF2B5EF4-FFF2-40B4-BE49-F238E27FC236}">
                <a16:creationId xmlns:a16="http://schemas.microsoft.com/office/drawing/2014/main" id="{CFD5E721-D898-4C92-B928-DEB8F2252F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0488" y="2974975"/>
            <a:ext cx="5248275"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71671" y="2330416"/>
            <a:ext cx="7084777" cy="3540646"/>
          </a:xfrm>
        </p:spPr>
        <p:txBody>
          <a:bodyPr>
            <a:noAutofit/>
          </a:bodyPr>
          <a:lstStyle>
            <a:lvl1pPr marL="0" marR="0" indent="0" algn="l" defTabSz="244412" rtl="0" eaLnBrk="1" fontAlgn="auto" latinLnBrk="0" hangingPunct="1">
              <a:lnSpc>
                <a:spcPct val="80000"/>
              </a:lnSpc>
              <a:spcBef>
                <a:spcPts val="0"/>
              </a:spcBef>
              <a:spcAft>
                <a:spcPts val="0"/>
              </a:spcAft>
              <a:buClr>
                <a:srgbClr val="FF0000"/>
              </a:buClr>
              <a:buSzPct val="85000"/>
              <a:buFont typeface="Wingdings" pitchFamily="2" charset="2"/>
              <a:buNone/>
              <a:tabLst/>
              <a:defRPr sz="4706"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2682685586"/>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24F42373-DD75-4DE6-88D9-F0DE75E47EBF}"/>
              </a:ext>
            </a:extLst>
          </p:cNvPr>
          <p:cNvSpPr/>
          <p:nvPr userDrawn="1"/>
        </p:nvSpPr>
        <p:spPr>
          <a:xfrm>
            <a:off x="4402138" y="1703388"/>
            <a:ext cx="9031287" cy="4367212"/>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10" name="Text Placeholder 9"/>
          <p:cNvSpPr>
            <a:spLocks noGrp="1"/>
          </p:cNvSpPr>
          <p:nvPr>
            <p:ph type="body" sz="quarter" idx="11"/>
          </p:nvPr>
        </p:nvSpPr>
        <p:spPr>
          <a:xfrm>
            <a:off x="5059316" y="2101279"/>
            <a:ext cx="7889021" cy="3707595"/>
          </a:xfrm>
        </p:spPr>
        <p:txBody>
          <a:bodyPr/>
          <a:lstStyle>
            <a:lvl1pPr marL="0" indent="0">
              <a:buNone/>
              <a:defRPr sz="2567"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71671" y="705900"/>
            <a:ext cx="12090083" cy="622596"/>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9331" y="1704103"/>
            <a:ext cx="4325563" cy="4365978"/>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477206880"/>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E7DF8ADE-83E5-4966-97AE-C03EBBF06367}"/>
              </a:ext>
            </a:extLst>
          </p:cNvPr>
          <p:cNvSpPr/>
          <p:nvPr userDrawn="1"/>
        </p:nvSpPr>
        <p:spPr>
          <a:xfrm>
            <a:off x="0" y="2509838"/>
            <a:ext cx="5876925" cy="3554412"/>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7" name="Rectangle 13">
            <a:extLst>
              <a:ext uri="{FF2B5EF4-FFF2-40B4-BE49-F238E27FC236}">
                <a16:creationId xmlns:a16="http://schemas.microsoft.com/office/drawing/2014/main" id="{04313BA5-197D-4D76-81A6-EDB1FFB5AE93}"/>
              </a:ext>
            </a:extLst>
          </p:cNvPr>
          <p:cNvSpPr/>
          <p:nvPr userDrawn="1"/>
        </p:nvSpPr>
        <p:spPr bwMode="auto">
          <a:xfrm>
            <a:off x="1588" y="1697038"/>
            <a:ext cx="5875337" cy="8128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8434" tIns="49218" rIns="98434" bIns="49218" anchor="ctr"/>
          <a:lstStyle>
            <a:lvl1pPr marL="119063" indent="-1190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endParaRPr lang="zh-CN" altLang="zh-CN" sz="4279" b="1">
              <a:solidFill>
                <a:srgbClr val="FFFFFF"/>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926881" y="1699273"/>
            <a:ext cx="7506546" cy="4365978"/>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97036" y="2732069"/>
            <a:ext cx="4600949" cy="3140146"/>
          </a:xfrm>
        </p:spPr>
        <p:txBody>
          <a:bodyPr>
            <a:normAutofit/>
          </a:bodyPr>
          <a:lstStyle>
            <a:lvl1pPr>
              <a:defRPr sz="1711"/>
            </a:lvl1pPr>
          </a:lstStyle>
          <a:p>
            <a:pPr lvl="0"/>
            <a:r>
              <a:rPr lang="en-US"/>
              <a:t>Click to edit Master text styles</a:t>
            </a:r>
          </a:p>
        </p:txBody>
      </p:sp>
      <p:sp>
        <p:nvSpPr>
          <p:cNvPr id="24" name="Text Placeholder 22"/>
          <p:cNvSpPr>
            <a:spLocks noGrp="1"/>
          </p:cNvSpPr>
          <p:nvPr>
            <p:ph type="body" sz="quarter" idx="14"/>
          </p:nvPr>
        </p:nvSpPr>
        <p:spPr>
          <a:xfrm>
            <a:off x="671672" y="1709521"/>
            <a:ext cx="5012660" cy="799725"/>
          </a:xfrm>
          <a:noFill/>
        </p:spPr>
        <p:txBody>
          <a:bodyPr anchor="ctr">
            <a:noAutofit/>
          </a:bodyPr>
          <a:lstStyle>
            <a:lvl1pPr marL="0" indent="0">
              <a:buNone/>
              <a:defRPr sz="2139"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71670" y="705900"/>
            <a:ext cx="12264221" cy="622596"/>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265547877"/>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DF04CAE-BC41-45AF-83C9-E3333BE76A4A}"/>
              </a:ext>
            </a:extLst>
          </p:cNvPr>
          <p:cNvSpPr/>
          <p:nvPr userDrawn="1"/>
        </p:nvSpPr>
        <p:spPr>
          <a:xfrm>
            <a:off x="0" y="1703388"/>
            <a:ext cx="13433425" cy="4367212"/>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11" name="Text Placeholder 9"/>
          <p:cNvSpPr>
            <a:spLocks noGrp="1"/>
          </p:cNvSpPr>
          <p:nvPr>
            <p:ph type="body" sz="quarter" idx="11"/>
          </p:nvPr>
        </p:nvSpPr>
        <p:spPr>
          <a:xfrm>
            <a:off x="662355" y="2089710"/>
            <a:ext cx="11191408" cy="1990190"/>
          </a:xfrm>
        </p:spPr>
        <p:txBody>
          <a:bodyPr>
            <a:normAutofit/>
          </a:bodyPr>
          <a:lstStyle>
            <a:lvl1pPr marL="122207" indent="-122207">
              <a:lnSpc>
                <a:spcPct val="90000"/>
              </a:lnSpc>
              <a:spcBef>
                <a:spcPts val="0"/>
              </a:spcBef>
              <a:spcAft>
                <a:spcPts val="1925"/>
              </a:spcAft>
              <a:buNone/>
              <a:defRPr sz="2567"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811613" y="4179405"/>
            <a:ext cx="5867793" cy="652227"/>
          </a:xfrm>
          <a:noFill/>
        </p:spPr>
        <p:txBody>
          <a:bodyPr anchor="b">
            <a:normAutofit/>
          </a:bodyPr>
          <a:lstStyle>
            <a:lvl1pPr marL="0" indent="0">
              <a:lnSpc>
                <a:spcPct val="90000"/>
              </a:lnSpc>
              <a:spcBef>
                <a:spcPts val="0"/>
              </a:spcBef>
              <a:spcAft>
                <a:spcPts val="1925"/>
              </a:spcAft>
              <a:buFont typeface="Arial" pitchFamily="34" charset="0"/>
              <a:buNone/>
              <a:defRPr lang="en-US" sz="2139"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811613" y="4912241"/>
            <a:ext cx="5867793" cy="1033461"/>
          </a:xfrm>
          <a:noFill/>
        </p:spPr>
        <p:txBody>
          <a:bodyPr>
            <a:normAutofit/>
          </a:bodyPr>
          <a:lstStyle>
            <a:lvl1pPr marL="0" indent="0">
              <a:lnSpc>
                <a:spcPct val="90000"/>
              </a:lnSpc>
              <a:spcBef>
                <a:spcPts val="0"/>
              </a:spcBef>
              <a:spcAft>
                <a:spcPts val="1925"/>
              </a:spcAft>
              <a:buFont typeface="Arial" pitchFamily="34" charset="0"/>
              <a:buNone/>
              <a:defRPr lang="en-US" sz="1711"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44147556"/>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30069631-E066-4AEA-A1B5-E723F4374D15}"/>
              </a:ext>
            </a:extLst>
          </p:cNvPr>
          <p:cNvSpPr>
            <a:spLocks noChangeArrowheads="1"/>
          </p:cNvSpPr>
          <p:nvPr userDrawn="1"/>
        </p:nvSpPr>
        <p:spPr bwMode="auto">
          <a:xfrm flipH="1">
            <a:off x="4660900" y="1641475"/>
            <a:ext cx="39688" cy="4637088"/>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6649" tIns="18324" rIns="36649" bIns="1832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endParaRPr lang="zh-CN" altLang="zh-CN" sz="1925">
              <a:solidFill>
                <a:prstClr val="black"/>
              </a:solidFill>
              <a:ea typeface="宋体"/>
            </a:endParaRPr>
          </a:p>
        </p:txBody>
      </p:sp>
      <p:sp>
        <p:nvSpPr>
          <p:cNvPr id="12" name="Text Placeholder 22"/>
          <p:cNvSpPr>
            <a:spLocks noGrp="1"/>
          </p:cNvSpPr>
          <p:nvPr>
            <p:ph type="body" sz="quarter" idx="16"/>
          </p:nvPr>
        </p:nvSpPr>
        <p:spPr>
          <a:xfrm>
            <a:off x="671675" y="2230011"/>
            <a:ext cx="3830532" cy="3656218"/>
          </a:xfrm>
          <a:noFill/>
        </p:spPr>
        <p:txBody>
          <a:bodyPr anchor="ctr">
            <a:noAutofit/>
          </a:bodyPr>
          <a:lstStyle>
            <a:lvl1pPr marL="0" indent="0">
              <a:lnSpc>
                <a:spcPct val="90000"/>
              </a:lnSpc>
              <a:spcBef>
                <a:spcPts val="0"/>
              </a:spcBef>
              <a:spcAft>
                <a:spcPts val="1925"/>
              </a:spcAft>
              <a:buFont typeface="Arial" pitchFamily="34" charset="0"/>
              <a:buNone/>
              <a:defRPr sz="1925"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5116830" y="1651235"/>
            <a:ext cx="7693016" cy="4825432"/>
          </a:xfrm>
        </p:spPr>
        <p:txBody>
          <a:bodyPr rtlCol="0" anchor="ctr" anchorCtr="1">
            <a:noAutofit/>
          </a:bodyPr>
          <a:lstStyle>
            <a:lvl1pPr marL="64498"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71671" y="705900"/>
            <a:ext cx="12090083" cy="622596"/>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79723705"/>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671" y="1765667"/>
            <a:ext cx="12090083" cy="4304405"/>
          </a:xfrm>
        </p:spPr>
        <p:txBody>
          <a:bodyPr>
            <a:noAutofit/>
          </a:bodyPr>
          <a:lstStyle>
            <a:lvl1pPr>
              <a:buClr>
                <a:schemeClr val="accent1"/>
              </a:buClr>
              <a:defRPr sz="1497"/>
            </a:lvl1pPr>
            <a:lvl2pPr>
              <a:buClr>
                <a:schemeClr val="accent1"/>
              </a:buClr>
              <a:defRPr sz="1177"/>
            </a:lvl2pPr>
            <a:lvl3pPr>
              <a:buClr>
                <a:schemeClr val="accent1"/>
              </a:buClr>
              <a:defRPr sz="1177"/>
            </a:lvl3pPr>
            <a:lvl4pPr>
              <a:buClr>
                <a:schemeClr val="accent1"/>
              </a:buClr>
              <a:defRPr sz="1177"/>
            </a:lvl4pPr>
            <a:lvl5pPr>
              <a:buClr>
                <a:schemeClr val="accent1"/>
              </a:buClr>
              <a:defRPr sz="117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71671" y="705900"/>
            <a:ext cx="12090083" cy="622596"/>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547559649"/>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671" y="2076646"/>
            <a:ext cx="12090083" cy="4304405"/>
          </a:xfrm>
        </p:spPr>
        <p:txBody>
          <a:bodyPr>
            <a:noAutofit/>
          </a:bodyPr>
          <a:lstStyle>
            <a:lvl1pPr>
              <a:buClr>
                <a:schemeClr val="accent1"/>
              </a:buClr>
              <a:defRPr sz="1497"/>
            </a:lvl1pPr>
            <a:lvl2pPr>
              <a:buClr>
                <a:schemeClr val="accent1"/>
              </a:buClr>
              <a:defRPr sz="1177"/>
            </a:lvl2pPr>
            <a:lvl3pPr>
              <a:buClr>
                <a:schemeClr val="accent1"/>
              </a:buClr>
              <a:defRPr sz="1177"/>
            </a:lvl3pPr>
            <a:lvl4pPr>
              <a:buClr>
                <a:schemeClr val="accent1"/>
              </a:buClr>
              <a:defRPr sz="1177"/>
            </a:lvl4pPr>
            <a:lvl5pPr>
              <a:buClr>
                <a:schemeClr val="accent1"/>
              </a:buClr>
              <a:defRPr sz="117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71671" y="705900"/>
            <a:ext cx="12090083" cy="622596"/>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71671" y="1350372"/>
            <a:ext cx="12090083" cy="447793"/>
          </a:xfrm>
        </p:spPr>
        <p:txBody>
          <a:bodyPr>
            <a:noAutofit/>
          </a:bodyPr>
          <a:lstStyle>
            <a:lvl1pPr marL="0" indent="0">
              <a:spcAft>
                <a:spcPts val="0"/>
              </a:spcAft>
              <a:buFontTx/>
              <a:buNone/>
              <a:defRPr sz="2139">
                <a:solidFill>
                  <a:schemeClr val="accent1"/>
                </a:solidFill>
              </a:defRPr>
            </a:lvl1pPr>
            <a:lvl2pPr marL="488825" indent="0">
              <a:buFontTx/>
              <a:buNone/>
              <a:defRPr/>
            </a:lvl2pPr>
            <a:lvl3pPr marL="977652" indent="0">
              <a:buFontTx/>
              <a:buNone/>
              <a:defRPr/>
            </a:lvl3pPr>
            <a:lvl4pPr marL="1466478" indent="0">
              <a:buFontTx/>
              <a:buNone/>
              <a:defRPr/>
            </a:lvl4pPr>
            <a:lvl5pPr marL="1955304" indent="0">
              <a:buFontTx/>
              <a:buNone/>
              <a:defRPr/>
            </a:lvl5pPr>
          </a:lstStyle>
          <a:p>
            <a:pPr lvl="0"/>
            <a:r>
              <a:rPr lang="en-US"/>
              <a:t>Click to edit Master text styles</a:t>
            </a:r>
          </a:p>
        </p:txBody>
      </p:sp>
    </p:spTree>
    <p:extLst>
      <p:ext uri="{BB962C8B-B14F-4D97-AF65-F5344CB8AC3E}">
        <p14:creationId xmlns:p14="http://schemas.microsoft.com/office/powerpoint/2010/main" val="2568650999"/>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46418" y="-369080"/>
            <a:ext cx="9848847" cy="1206942"/>
          </a:xfrm>
        </p:spPr>
        <p:txBody>
          <a:bodyPr/>
          <a:lstStyle/>
          <a:p>
            <a:r>
              <a:rPr lang="zh-CN" altLang="en-US"/>
              <a:t>单击此处编辑母版标题样式</a:t>
            </a:r>
          </a:p>
        </p:txBody>
      </p:sp>
      <p:sp>
        <p:nvSpPr>
          <p:cNvPr id="3" name="文本占位符 2"/>
          <p:cNvSpPr>
            <a:spLocks noGrp="1"/>
          </p:cNvSpPr>
          <p:nvPr>
            <p:ph type="body" sz="half" idx="1"/>
          </p:nvPr>
        </p:nvSpPr>
        <p:spPr>
          <a:xfrm>
            <a:off x="1343349" y="2434877"/>
            <a:ext cx="5762847" cy="411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330080" y="2434877"/>
            <a:ext cx="5765178" cy="411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39360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12E4589D-916E-4AB3-87D3-8A49F0239A2A}"/>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B6EBCBBF-1DD0-4B05-9982-27C97901C986}"/>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101206C5-3C6B-49EC-A2DB-12D687B6F5A0}" type="datetime1">
              <a:rPr lang="zh-CN" altLang="en-US"/>
              <a:pPr>
                <a:defRPr/>
              </a:pPr>
              <a:t>2018/10/9</a:t>
            </a:fld>
            <a:endParaRPr lang="en-US"/>
          </a:p>
        </p:txBody>
      </p:sp>
      <p:sp>
        <p:nvSpPr>
          <p:cNvPr id="4" name="Holder 6">
            <a:extLst>
              <a:ext uri="{FF2B5EF4-FFF2-40B4-BE49-F238E27FC236}">
                <a16:creationId xmlns:a16="http://schemas.microsoft.com/office/drawing/2014/main" id="{65F82DEB-52DD-4C82-AE96-DF288ED830B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652202F7-4A9F-4F2C-AC45-68F3BF4D41CC}" type="slidenum">
              <a:rPr lang="zh-CN" altLang="zh-CN"/>
              <a:pPr>
                <a:defRPr/>
              </a:pPr>
              <a:t>‹#›</a:t>
            </a:fld>
            <a:endParaRPr lang="zh-CN" altLang="zh-CN"/>
          </a:p>
        </p:txBody>
      </p:sp>
    </p:spTree>
    <p:extLst>
      <p:ext uri="{BB962C8B-B14F-4D97-AF65-F5344CB8AC3E}">
        <p14:creationId xmlns:p14="http://schemas.microsoft.com/office/powerpoint/2010/main" val="15873998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63" b="1" i="0">
                <a:solidFill>
                  <a:schemeClr val="tx1"/>
                </a:solidFill>
                <a:latin typeface="Verdana"/>
                <a:cs typeface="Verdana"/>
              </a:defRPr>
            </a:lvl1pPr>
          </a:lstStyle>
          <a:p>
            <a:endParaRPr/>
          </a:p>
        </p:txBody>
      </p:sp>
      <p:sp>
        <p:nvSpPr>
          <p:cNvPr id="3" name="Holder 3"/>
          <p:cNvSpPr>
            <a:spLocks noGrp="1"/>
          </p:cNvSpPr>
          <p:nvPr>
            <p:ph sz="half" idx="2"/>
          </p:nvPr>
        </p:nvSpPr>
        <p:spPr>
          <a:xfrm>
            <a:off x="1385002" y="2141376"/>
            <a:ext cx="3996104" cy="291788"/>
          </a:xfrm>
          <a:prstGeom prst="rect">
            <a:avLst/>
          </a:prstGeom>
        </p:spPr>
        <p:txBody>
          <a:bodyPr lIns="0" tIns="0" rIns="0" bIns="0">
            <a:spAutoFit/>
          </a:bodyPr>
          <a:lstStyle>
            <a:lvl1pPr>
              <a:defRPr sz="1896" b="0" i="0">
                <a:solidFill>
                  <a:schemeClr val="tx1"/>
                </a:solidFill>
                <a:latin typeface="Tahoma"/>
                <a:cs typeface="Tahoma"/>
              </a:defRPr>
            </a:lvl1pPr>
          </a:lstStyle>
          <a:p>
            <a:endParaRPr/>
          </a:p>
        </p:txBody>
      </p:sp>
      <p:sp>
        <p:nvSpPr>
          <p:cNvPr id="4" name="Holder 4"/>
          <p:cNvSpPr>
            <a:spLocks noGrp="1"/>
          </p:cNvSpPr>
          <p:nvPr>
            <p:ph sz="half" idx="3"/>
          </p:nvPr>
        </p:nvSpPr>
        <p:spPr>
          <a:xfrm>
            <a:off x="6918214" y="1737996"/>
            <a:ext cx="5843540" cy="523594"/>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E2A34EAC-70C6-405E-9A06-BE278876204F}"/>
              </a:ext>
            </a:extLst>
          </p:cNvPr>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a:extLst>
              <a:ext uri="{FF2B5EF4-FFF2-40B4-BE49-F238E27FC236}">
                <a16:creationId xmlns:a16="http://schemas.microsoft.com/office/drawing/2014/main" id="{45F2250E-D331-4C7D-B3C6-9B6EA00DF629}"/>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10/9/2018</a:t>
            </a:fld>
            <a:endParaRPr lang="en-US"/>
          </a:p>
        </p:txBody>
      </p:sp>
      <p:sp>
        <p:nvSpPr>
          <p:cNvPr id="7" name="Holder 7">
            <a:extLst>
              <a:ext uri="{FF2B5EF4-FFF2-40B4-BE49-F238E27FC236}">
                <a16:creationId xmlns:a16="http://schemas.microsoft.com/office/drawing/2014/main" id="{66808210-A584-4031-9ED3-563C39F7CA0D}"/>
              </a:ext>
            </a:extLst>
          </p:cNvPr>
          <p:cNvSpPr>
            <a:spLocks noGrp="1"/>
          </p:cNvSpPr>
          <p:nvPr>
            <p:ph type="sldNum" sz="quarter" idx="12"/>
          </p:nvPr>
        </p:nvSpPr>
        <p:spPr/>
        <p:txBody>
          <a:bodyPr lIns="0" tIns="0" rIns="0" bIns="0"/>
          <a:lstStyle>
            <a:lvl1pPr marL="122249">
              <a:lnSpc>
                <a:spcPts val="1220"/>
              </a:lnSpc>
              <a:defRPr sz="1118" b="1" i="0" spc="20">
                <a:solidFill>
                  <a:schemeClr val="tx1"/>
                </a:solidFill>
                <a:latin typeface="Arial Black"/>
                <a:cs typeface="Arial Black"/>
              </a:defRPr>
            </a:lvl1pPr>
          </a:lstStyle>
          <a:p>
            <a:pPr>
              <a:defRPr/>
            </a:pPr>
            <a:fld id="{BE0BDF33-6D6B-479A-A121-C0D651047EF3}" type="slidenum">
              <a:rPr/>
              <a:pPr>
                <a:defRPr/>
              </a:pPr>
              <a:t>‹#›</a:t>
            </a:fld>
            <a:endParaRPr/>
          </a:p>
        </p:txBody>
      </p:sp>
    </p:spTree>
    <p:extLst>
      <p:ext uri="{BB962C8B-B14F-4D97-AF65-F5344CB8AC3E}">
        <p14:creationId xmlns:p14="http://schemas.microsoft.com/office/powerpoint/2010/main" val="167818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61148" y="4855757"/>
            <a:ext cx="11418411" cy="1500805"/>
          </a:xfrm>
        </p:spPr>
        <p:txBody>
          <a:bodyPr anchor="t"/>
          <a:lstStyle>
            <a:lvl1pPr algn="l">
              <a:defRPr sz="4279" b="1" cap="all"/>
            </a:lvl1pPr>
          </a:lstStyle>
          <a:p>
            <a:r>
              <a:rPr lang="zh-CN" altLang="en-US"/>
              <a:t>单击此处编辑母版标题样式</a:t>
            </a:r>
          </a:p>
        </p:txBody>
      </p:sp>
      <p:sp>
        <p:nvSpPr>
          <p:cNvPr id="3" name="文本占位符 2"/>
          <p:cNvSpPr>
            <a:spLocks noGrp="1"/>
          </p:cNvSpPr>
          <p:nvPr>
            <p:ph type="body" idx="1"/>
          </p:nvPr>
        </p:nvSpPr>
        <p:spPr>
          <a:xfrm>
            <a:off x="1061148" y="3202768"/>
            <a:ext cx="11418411" cy="1652984"/>
          </a:xfrm>
        </p:spPr>
        <p:txBody>
          <a:bodyPr anchor="b"/>
          <a:lstStyle>
            <a:lvl1pPr marL="0" indent="0">
              <a:buNone/>
              <a:defRPr sz="2139">
                <a:solidFill>
                  <a:schemeClr val="tx1">
                    <a:tint val="75000"/>
                  </a:schemeClr>
                </a:solidFill>
              </a:defRPr>
            </a:lvl1pPr>
            <a:lvl2pPr marL="488825" indent="0">
              <a:buNone/>
              <a:defRPr sz="1925">
                <a:solidFill>
                  <a:schemeClr val="tx1">
                    <a:tint val="75000"/>
                  </a:schemeClr>
                </a:solidFill>
              </a:defRPr>
            </a:lvl2pPr>
            <a:lvl3pPr marL="977652" indent="0">
              <a:buNone/>
              <a:defRPr sz="1711">
                <a:solidFill>
                  <a:schemeClr val="tx1">
                    <a:tint val="75000"/>
                  </a:schemeClr>
                </a:solidFill>
              </a:defRPr>
            </a:lvl3pPr>
            <a:lvl4pPr marL="1466478" indent="0">
              <a:buNone/>
              <a:defRPr sz="1497">
                <a:solidFill>
                  <a:schemeClr val="tx1">
                    <a:tint val="75000"/>
                  </a:schemeClr>
                </a:solidFill>
              </a:defRPr>
            </a:lvl4pPr>
            <a:lvl5pPr marL="1955304" indent="0">
              <a:buNone/>
              <a:defRPr sz="1497">
                <a:solidFill>
                  <a:schemeClr val="tx1">
                    <a:tint val="75000"/>
                  </a:schemeClr>
                </a:solidFill>
              </a:defRPr>
            </a:lvl5pPr>
            <a:lvl6pPr marL="2444131" indent="0">
              <a:buNone/>
              <a:defRPr sz="1497">
                <a:solidFill>
                  <a:schemeClr val="tx1">
                    <a:tint val="75000"/>
                  </a:schemeClr>
                </a:solidFill>
              </a:defRPr>
            </a:lvl6pPr>
            <a:lvl7pPr marL="2932955" indent="0">
              <a:buNone/>
              <a:defRPr sz="1497">
                <a:solidFill>
                  <a:schemeClr val="tx1">
                    <a:tint val="75000"/>
                  </a:schemeClr>
                </a:solidFill>
              </a:defRPr>
            </a:lvl7pPr>
            <a:lvl8pPr marL="3421782" indent="0">
              <a:buNone/>
              <a:defRPr sz="1497">
                <a:solidFill>
                  <a:schemeClr val="tx1">
                    <a:tint val="75000"/>
                  </a:schemeClr>
                </a:solidFill>
              </a:defRPr>
            </a:lvl8pPr>
            <a:lvl9pPr marL="3910607" indent="0">
              <a:buNone/>
              <a:defRPr sz="1497">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B4750CA-B219-4D7C-B308-618735DCCDB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FBC3929-95F0-45BA-BE82-BC840901ED96}"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121FD15F-0D52-4CF1-B728-0646F1F9C3A4}"/>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EF151208-B7C4-4C0F-B470-C56DE3A0761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F9CA94F-BDFA-421C-A2CB-DFBBE31DA080}" type="slidenum">
              <a:rPr lang="zh-CN" altLang="en-US"/>
              <a:pPr>
                <a:defRPr/>
              </a:pPr>
              <a:t>‹#›</a:t>
            </a:fld>
            <a:endParaRPr lang="zh-CN" altLang="en-US"/>
          </a:p>
        </p:txBody>
      </p:sp>
    </p:spTree>
    <p:extLst>
      <p:ext uri="{BB962C8B-B14F-4D97-AF65-F5344CB8AC3E}">
        <p14:creationId xmlns:p14="http://schemas.microsoft.com/office/powerpoint/2010/main" val="1736446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71671" y="1763189"/>
            <a:ext cx="5933096" cy="4986941"/>
          </a:xfrm>
        </p:spPr>
        <p:txBody>
          <a:bodyPr/>
          <a:lstStyle>
            <a:lvl1pPr>
              <a:defRPr sz="2995"/>
            </a:lvl1pPr>
            <a:lvl2pPr>
              <a:defRPr sz="2567"/>
            </a:lvl2pPr>
            <a:lvl3pPr>
              <a:defRPr sz="2139"/>
            </a:lvl3pPr>
            <a:lvl4pPr>
              <a:defRPr sz="1925"/>
            </a:lvl4pPr>
            <a:lvl5pPr>
              <a:defRPr sz="1925"/>
            </a:lvl5pPr>
            <a:lvl6pPr>
              <a:defRPr sz="1925"/>
            </a:lvl6pPr>
            <a:lvl7pPr>
              <a:defRPr sz="1925"/>
            </a:lvl7pPr>
            <a:lvl8pPr>
              <a:defRPr sz="1925"/>
            </a:lvl8pPr>
            <a:lvl9pPr>
              <a:defRPr sz="19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28658" y="1763189"/>
            <a:ext cx="5933096" cy="4986941"/>
          </a:xfrm>
        </p:spPr>
        <p:txBody>
          <a:bodyPr/>
          <a:lstStyle>
            <a:lvl1pPr>
              <a:defRPr sz="2995"/>
            </a:lvl1pPr>
            <a:lvl2pPr>
              <a:defRPr sz="2567"/>
            </a:lvl2pPr>
            <a:lvl3pPr>
              <a:defRPr sz="2139"/>
            </a:lvl3pPr>
            <a:lvl4pPr>
              <a:defRPr sz="1925"/>
            </a:lvl4pPr>
            <a:lvl5pPr>
              <a:defRPr sz="1925"/>
            </a:lvl5pPr>
            <a:lvl6pPr>
              <a:defRPr sz="1925"/>
            </a:lvl6pPr>
            <a:lvl7pPr>
              <a:defRPr sz="1925"/>
            </a:lvl7pPr>
            <a:lvl8pPr>
              <a:defRPr sz="1925"/>
            </a:lvl8pPr>
            <a:lvl9pPr>
              <a:defRPr sz="19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58533006-B914-440D-8F9D-A8740A6B051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92D493BF-466B-46E3-93EF-A30AEFDE99F6}"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EDA8B289-422C-4767-AC91-DF6483B1B4E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CD44B84D-AAC9-4E26-9A5D-1868AA0AFCCE}"/>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F20922A-159C-4642-96E3-C4D99C8607A8}" type="slidenum">
              <a:rPr lang="zh-CN" altLang="en-US"/>
              <a:pPr>
                <a:defRPr/>
              </a:pPr>
              <a:t>‹#›</a:t>
            </a:fld>
            <a:endParaRPr lang="zh-CN" altLang="en-US"/>
          </a:p>
        </p:txBody>
      </p:sp>
    </p:spTree>
    <p:extLst>
      <p:ext uri="{BB962C8B-B14F-4D97-AF65-F5344CB8AC3E}">
        <p14:creationId xmlns:p14="http://schemas.microsoft.com/office/powerpoint/2010/main" val="65387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71673" y="1691468"/>
            <a:ext cx="5935428" cy="704923"/>
          </a:xfrm>
        </p:spPr>
        <p:txBody>
          <a:bodyPr anchor="b"/>
          <a:lstStyle>
            <a:lvl1pPr marL="0" indent="0">
              <a:buNone/>
              <a:defRPr sz="2567" b="1"/>
            </a:lvl1pPr>
            <a:lvl2pPr marL="488825" indent="0">
              <a:buNone/>
              <a:defRPr sz="2139" b="1"/>
            </a:lvl2pPr>
            <a:lvl3pPr marL="977652" indent="0">
              <a:buNone/>
              <a:defRPr sz="1925" b="1"/>
            </a:lvl3pPr>
            <a:lvl4pPr marL="1466478" indent="0">
              <a:buNone/>
              <a:defRPr sz="1711" b="1"/>
            </a:lvl4pPr>
            <a:lvl5pPr marL="1955304" indent="0">
              <a:buNone/>
              <a:defRPr sz="1711" b="1"/>
            </a:lvl5pPr>
            <a:lvl6pPr marL="2444131" indent="0">
              <a:buNone/>
              <a:defRPr sz="1711" b="1"/>
            </a:lvl6pPr>
            <a:lvl7pPr marL="2932955" indent="0">
              <a:buNone/>
              <a:defRPr sz="1711" b="1"/>
            </a:lvl7pPr>
            <a:lvl8pPr marL="3421782" indent="0">
              <a:buNone/>
              <a:defRPr sz="1711" b="1"/>
            </a:lvl8pPr>
            <a:lvl9pPr marL="3910607" indent="0">
              <a:buNone/>
              <a:defRPr sz="1711" b="1"/>
            </a:lvl9pPr>
          </a:lstStyle>
          <a:p>
            <a:pPr lvl="0"/>
            <a:r>
              <a:rPr lang="zh-CN" altLang="en-US"/>
              <a:t>单击此处编辑母版文本样式</a:t>
            </a:r>
          </a:p>
        </p:txBody>
      </p:sp>
      <p:sp>
        <p:nvSpPr>
          <p:cNvPr id="4" name="内容占位符 3"/>
          <p:cNvSpPr>
            <a:spLocks noGrp="1"/>
          </p:cNvSpPr>
          <p:nvPr>
            <p:ph sz="half" idx="2"/>
          </p:nvPr>
        </p:nvSpPr>
        <p:spPr>
          <a:xfrm>
            <a:off x="671673" y="2396390"/>
            <a:ext cx="5935428" cy="4353734"/>
          </a:xfrm>
        </p:spPr>
        <p:txBody>
          <a:bodyPr/>
          <a:lstStyle>
            <a:lvl1pPr>
              <a:defRPr sz="2567"/>
            </a:lvl1pPr>
            <a:lvl2pPr>
              <a:defRPr sz="2139"/>
            </a:lvl2pPr>
            <a:lvl3pPr>
              <a:defRPr sz="1925"/>
            </a:lvl3pPr>
            <a:lvl4pPr>
              <a:defRPr sz="1711"/>
            </a:lvl4pPr>
            <a:lvl5pPr>
              <a:defRPr sz="1711"/>
            </a:lvl5pPr>
            <a:lvl6pPr>
              <a:defRPr sz="1711"/>
            </a:lvl6pPr>
            <a:lvl7pPr>
              <a:defRPr sz="1711"/>
            </a:lvl7pPr>
            <a:lvl8pPr>
              <a:defRPr sz="1711"/>
            </a:lvl8pPr>
            <a:lvl9pPr>
              <a:defRPr sz="171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824001" y="1691468"/>
            <a:ext cx="5937760" cy="704923"/>
          </a:xfrm>
        </p:spPr>
        <p:txBody>
          <a:bodyPr anchor="b"/>
          <a:lstStyle>
            <a:lvl1pPr marL="0" indent="0">
              <a:buNone/>
              <a:defRPr sz="2567" b="1"/>
            </a:lvl1pPr>
            <a:lvl2pPr marL="488825" indent="0">
              <a:buNone/>
              <a:defRPr sz="2139" b="1"/>
            </a:lvl2pPr>
            <a:lvl3pPr marL="977652" indent="0">
              <a:buNone/>
              <a:defRPr sz="1925" b="1"/>
            </a:lvl3pPr>
            <a:lvl4pPr marL="1466478" indent="0">
              <a:buNone/>
              <a:defRPr sz="1711" b="1"/>
            </a:lvl4pPr>
            <a:lvl5pPr marL="1955304" indent="0">
              <a:buNone/>
              <a:defRPr sz="1711" b="1"/>
            </a:lvl5pPr>
            <a:lvl6pPr marL="2444131" indent="0">
              <a:buNone/>
              <a:defRPr sz="1711" b="1"/>
            </a:lvl6pPr>
            <a:lvl7pPr marL="2932955" indent="0">
              <a:buNone/>
              <a:defRPr sz="1711" b="1"/>
            </a:lvl7pPr>
            <a:lvl8pPr marL="3421782" indent="0">
              <a:buNone/>
              <a:defRPr sz="1711" b="1"/>
            </a:lvl8pPr>
            <a:lvl9pPr marL="3910607" indent="0">
              <a:buNone/>
              <a:defRPr sz="1711" b="1"/>
            </a:lvl9pPr>
          </a:lstStyle>
          <a:p>
            <a:pPr lvl="0"/>
            <a:r>
              <a:rPr lang="zh-CN" altLang="en-US"/>
              <a:t>单击此处编辑母版文本样式</a:t>
            </a:r>
          </a:p>
        </p:txBody>
      </p:sp>
      <p:sp>
        <p:nvSpPr>
          <p:cNvPr id="6" name="内容占位符 5"/>
          <p:cNvSpPr>
            <a:spLocks noGrp="1"/>
          </p:cNvSpPr>
          <p:nvPr>
            <p:ph sz="quarter" idx="4"/>
          </p:nvPr>
        </p:nvSpPr>
        <p:spPr>
          <a:xfrm>
            <a:off x="6824001" y="2396390"/>
            <a:ext cx="5937760" cy="4353734"/>
          </a:xfrm>
        </p:spPr>
        <p:txBody>
          <a:bodyPr/>
          <a:lstStyle>
            <a:lvl1pPr>
              <a:defRPr sz="2567"/>
            </a:lvl1pPr>
            <a:lvl2pPr>
              <a:defRPr sz="2139"/>
            </a:lvl2pPr>
            <a:lvl3pPr>
              <a:defRPr sz="1925"/>
            </a:lvl3pPr>
            <a:lvl4pPr>
              <a:defRPr sz="1711"/>
            </a:lvl4pPr>
            <a:lvl5pPr>
              <a:defRPr sz="1711"/>
            </a:lvl5pPr>
            <a:lvl6pPr>
              <a:defRPr sz="1711"/>
            </a:lvl6pPr>
            <a:lvl7pPr>
              <a:defRPr sz="1711"/>
            </a:lvl7pPr>
            <a:lvl8pPr>
              <a:defRPr sz="1711"/>
            </a:lvl8pPr>
            <a:lvl9pPr>
              <a:defRPr sz="171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CF2512AC-9594-43EE-A4AE-1964E7CD3ED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B95D8756-902C-4A49-9CE6-FEC77D9AD9AC}" type="datetime1">
              <a:rPr lang="zh-CN" altLang="en-US"/>
              <a:pPr>
                <a:defRPr/>
              </a:pPr>
              <a:t>2018/10/9</a:t>
            </a:fld>
            <a:endParaRPr lang="zh-CN" altLang="en-US"/>
          </a:p>
        </p:txBody>
      </p:sp>
      <p:sp>
        <p:nvSpPr>
          <p:cNvPr id="8" name="页脚占位符 4">
            <a:extLst>
              <a:ext uri="{FF2B5EF4-FFF2-40B4-BE49-F238E27FC236}">
                <a16:creationId xmlns:a16="http://schemas.microsoft.com/office/drawing/2014/main" id="{35DDC824-02C1-4C83-941E-1BFA80F2B18D}"/>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25270869-98B5-4D19-AA54-AAF34D470FD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52EBA76B-B872-45DE-BBF8-64DEF53031D6}" type="slidenum">
              <a:rPr lang="zh-CN" altLang="en-US"/>
              <a:pPr>
                <a:defRPr/>
              </a:pPr>
              <a:t>‹#›</a:t>
            </a:fld>
            <a:endParaRPr lang="zh-CN" altLang="en-US"/>
          </a:p>
        </p:txBody>
      </p:sp>
    </p:spTree>
    <p:extLst>
      <p:ext uri="{BB962C8B-B14F-4D97-AF65-F5344CB8AC3E}">
        <p14:creationId xmlns:p14="http://schemas.microsoft.com/office/powerpoint/2010/main" val="22445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97EE5ADC-D718-4B38-99E4-ED59D2E9E4E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5D8A68F-4BE2-4C22-A751-AEF03E4BD534}" type="datetime1">
              <a:rPr lang="zh-CN" altLang="en-US"/>
              <a:pPr>
                <a:defRPr/>
              </a:pPr>
              <a:t>2018/10/9</a:t>
            </a:fld>
            <a:endParaRPr lang="zh-CN" altLang="en-US"/>
          </a:p>
        </p:txBody>
      </p:sp>
      <p:sp>
        <p:nvSpPr>
          <p:cNvPr id="4" name="页脚占位符 4">
            <a:extLst>
              <a:ext uri="{FF2B5EF4-FFF2-40B4-BE49-F238E27FC236}">
                <a16:creationId xmlns:a16="http://schemas.microsoft.com/office/drawing/2014/main" id="{0C42643A-DED4-4F2E-9749-A3EF88DF024E}"/>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52B60136-E35D-46C2-A8B3-1498315FCCE7}"/>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901253D0-A6A2-4993-9EE4-C31C39EFCF6D}" type="slidenum">
              <a:rPr lang="zh-CN" altLang="en-US"/>
              <a:pPr>
                <a:defRPr/>
              </a:pPr>
              <a:t>‹#›</a:t>
            </a:fld>
            <a:endParaRPr lang="zh-CN" altLang="en-US"/>
          </a:p>
        </p:txBody>
      </p:sp>
    </p:spTree>
    <p:extLst>
      <p:ext uri="{BB962C8B-B14F-4D97-AF65-F5344CB8AC3E}">
        <p14:creationId xmlns:p14="http://schemas.microsoft.com/office/powerpoint/2010/main" val="247574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B5F2D1AD-675C-4C2A-959A-AE531C4F4B88}"/>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30CE2AC-D52D-41AE-A198-A70D80568EEE}" type="datetime1">
              <a:rPr lang="zh-CN" altLang="en-US"/>
              <a:pPr>
                <a:defRPr/>
              </a:pPr>
              <a:t>2018/10/9</a:t>
            </a:fld>
            <a:endParaRPr lang="zh-CN" altLang="en-US"/>
          </a:p>
        </p:txBody>
      </p:sp>
      <p:sp>
        <p:nvSpPr>
          <p:cNvPr id="3" name="页脚占位符 4">
            <a:extLst>
              <a:ext uri="{FF2B5EF4-FFF2-40B4-BE49-F238E27FC236}">
                <a16:creationId xmlns:a16="http://schemas.microsoft.com/office/drawing/2014/main" id="{9580673A-A5A8-4470-AEB1-5F514EECC68B}"/>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B9EAE93C-2B9E-42EA-83CF-1B6BAF46070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5CF9A0FF-F0D4-443A-ADD6-8A2D9BA1682D}" type="slidenum">
              <a:rPr lang="zh-CN" altLang="en-US"/>
              <a:pPr>
                <a:defRPr/>
              </a:pPr>
              <a:t>‹#›</a:t>
            </a:fld>
            <a:endParaRPr lang="zh-CN" altLang="en-US"/>
          </a:p>
        </p:txBody>
      </p:sp>
    </p:spTree>
    <p:extLst>
      <p:ext uri="{BB962C8B-B14F-4D97-AF65-F5344CB8AC3E}">
        <p14:creationId xmlns:p14="http://schemas.microsoft.com/office/powerpoint/2010/main" val="17757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71678" y="300862"/>
            <a:ext cx="4419504" cy="1280407"/>
          </a:xfrm>
        </p:spPr>
        <p:txBody>
          <a:bodyPr anchor="b"/>
          <a:lstStyle>
            <a:lvl1pPr algn="l">
              <a:defRPr sz="2139" b="1"/>
            </a:lvl1pPr>
          </a:lstStyle>
          <a:p>
            <a:r>
              <a:rPr lang="zh-CN" altLang="en-US"/>
              <a:t>单击此处编辑母版标题样式</a:t>
            </a:r>
          </a:p>
        </p:txBody>
      </p:sp>
      <p:sp>
        <p:nvSpPr>
          <p:cNvPr id="3" name="内容占位符 2"/>
          <p:cNvSpPr>
            <a:spLocks noGrp="1"/>
          </p:cNvSpPr>
          <p:nvPr>
            <p:ph idx="1"/>
          </p:nvPr>
        </p:nvSpPr>
        <p:spPr>
          <a:xfrm>
            <a:off x="5252096" y="300862"/>
            <a:ext cx="7509658" cy="6449263"/>
          </a:xfrm>
        </p:spPr>
        <p:txBody>
          <a:bodyPr/>
          <a:lstStyle>
            <a:lvl1pPr>
              <a:defRPr sz="3423"/>
            </a:lvl1pPr>
            <a:lvl2pPr>
              <a:defRPr sz="2995"/>
            </a:lvl2pPr>
            <a:lvl3pPr>
              <a:defRPr sz="2567"/>
            </a:lvl3pPr>
            <a:lvl4pPr>
              <a:defRPr sz="2139"/>
            </a:lvl4pPr>
            <a:lvl5pPr>
              <a:defRPr sz="2139"/>
            </a:lvl5pPr>
            <a:lvl6pPr>
              <a:defRPr sz="2139"/>
            </a:lvl6pPr>
            <a:lvl7pPr>
              <a:defRPr sz="2139"/>
            </a:lvl7pPr>
            <a:lvl8pPr>
              <a:defRPr sz="2139"/>
            </a:lvl8pPr>
            <a:lvl9pPr>
              <a:defRPr sz="213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71678" y="1581268"/>
            <a:ext cx="4419504" cy="5168856"/>
          </a:xfrm>
        </p:spPr>
        <p:txBody>
          <a:bodyPr/>
          <a:lstStyle>
            <a:lvl1pPr marL="0" indent="0">
              <a:buNone/>
              <a:defRPr sz="1497"/>
            </a:lvl1pPr>
            <a:lvl2pPr marL="488825" indent="0">
              <a:buNone/>
              <a:defRPr sz="1284"/>
            </a:lvl2pPr>
            <a:lvl3pPr marL="977652" indent="0">
              <a:buNone/>
              <a:defRPr sz="1070"/>
            </a:lvl3pPr>
            <a:lvl4pPr marL="1466478" indent="0">
              <a:buNone/>
              <a:defRPr sz="963"/>
            </a:lvl4pPr>
            <a:lvl5pPr marL="1955304" indent="0">
              <a:buNone/>
              <a:defRPr sz="963"/>
            </a:lvl5pPr>
            <a:lvl6pPr marL="2444131" indent="0">
              <a:buNone/>
              <a:defRPr sz="963"/>
            </a:lvl6pPr>
            <a:lvl7pPr marL="2932955" indent="0">
              <a:buNone/>
              <a:defRPr sz="963"/>
            </a:lvl7pPr>
            <a:lvl8pPr marL="3421782" indent="0">
              <a:buNone/>
              <a:defRPr sz="963"/>
            </a:lvl8pPr>
            <a:lvl9pPr marL="3910607" indent="0">
              <a:buNone/>
              <a:defRPr sz="963"/>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04713BB-8E46-4A82-9CB1-A6779520FD1A}"/>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807C33A-7F41-4E0E-A9E0-7781D0BB3A1F}"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C6CB7D48-4565-4521-B315-30E3CAED0CBB}"/>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D10FB8F2-25B4-44EC-93D5-18E9F9AC808C}"/>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D948445-3C36-4DFC-A808-741E5BF1664F}" type="slidenum">
              <a:rPr lang="zh-CN" altLang="en-US"/>
              <a:pPr>
                <a:defRPr/>
              </a:pPr>
              <a:t>‹#›</a:t>
            </a:fld>
            <a:endParaRPr lang="zh-CN" altLang="en-US"/>
          </a:p>
        </p:txBody>
      </p:sp>
    </p:spTree>
    <p:extLst>
      <p:ext uri="{BB962C8B-B14F-4D97-AF65-F5344CB8AC3E}">
        <p14:creationId xmlns:p14="http://schemas.microsoft.com/office/powerpoint/2010/main" val="385736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633045" y="5289551"/>
            <a:ext cx="8060055" cy="624461"/>
          </a:xfrm>
        </p:spPr>
        <p:txBody>
          <a:bodyPr anchor="b"/>
          <a:lstStyle>
            <a:lvl1pPr algn="l">
              <a:defRPr sz="2139" b="1"/>
            </a:lvl1pPr>
          </a:lstStyle>
          <a:p>
            <a:r>
              <a:rPr lang="zh-CN" altLang="en-US"/>
              <a:t>单击此处编辑母版标题样式</a:t>
            </a:r>
          </a:p>
        </p:txBody>
      </p:sp>
      <p:sp>
        <p:nvSpPr>
          <p:cNvPr id="3" name="图片占位符 2"/>
          <p:cNvSpPr>
            <a:spLocks noGrp="1"/>
          </p:cNvSpPr>
          <p:nvPr>
            <p:ph type="pic" idx="1"/>
          </p:nvPr>
        </p:nvSpPr>
        <p:spPr>
          <a:xfrm>
            <a:off x="2633045" y="675187"/>
            <a:ext cx="8060055" cy="4533900"/>
          </a:xfrm>
        </p:spPr>
        <p:txBody>
          <a:bodyPr rtlCol="0">
            <a:normAutofit/>
          </a:bodyPr>
          <a:lstStyle>
            <a:lvl1pPr marL="0" indent="0">
              <a:buNone/>
              <a:defRPr sz="3423"/>
            </a:lvl1pPr>
            <a:lvl2pPr marL="488825" indent="0">
              <a:buNone/>
              <a:defRPr sz="2995"/>
            </a:lvl2pPr>
            <a:lvl3pPr marL="977652" indent="0">
              <a:buNone/>
              <a:defRPr sz="2567"/>
            </a:lvl3pPr>
            <a:lvl4pPr marL="1466478" indent="0">
              <a:buNone/>
              <a:defRPr sz="2139"/>
            </a:lvl4pPr>
            <a:lvl5pPr marL="1955304" indent="0">
              <a:buNone/>
              <a:defRPr sz="2139"/>
            </a:lvl5pPr>
            <a:lvl6pPr marL="2444131" indent="0">
              <a:buNone/>
              <a:defRPr sz="2139"/>
            </a:lvl6pPr>
            <a:lvl7pPr marL="2932955" indent="0">
              <a:buNone/>
              <a:defRPr sz="2139"/>
            </a:lvl7pPr>
            <a:lvl8pPr marL="3421782" indent="0">
              <a:buNone/>
              <a:defRPr sz="2139"/>
            </a:lvl8pPr>
            <a:lvl9pPr marL="3910607" indent="0">
              <a:buNone/>
              <a:defRPr sz="2139"/>
            </a:lvl9pPr>
          </a:lstStyle>
          <a:p>
            <a:pPr lvl="0"/>
            <a:endParaRPr lang="zh-CN" altLang="en-US" noProof="0"/>
          </a:p>
        </p:txBody>
      </p:sp>
      <p:sp>
        <p:nvSpPr>
          <p:cNvPr id="4" name="文本占位符 3"/>
          <p:cNvSpPr>
            <a:spLocks noGrp="1"/>
          </p:cNvSpPr>
          <p:nvPr>
            <p:ph type="body" sz="half" idx="2"/>
          </p:nvPr>
        </p:nvSpPr>
        <p:spPr>
          <a:xfrm>
            <a:off x="2633045" y="5914012"/>
            <a:ext cx="8060055" cy="886839"/>
          </a:xfrm>
        </p:spPr>
        <p:txBody>
          <a:bodyPr/>
          <a:lstStyle>
            <a:lvl1pPr marL="0" indent="0">
              <a:buNone/>
              <a:defRPr sz="1497"/>
            </a:lvl1pPr>
            <a:lvl2pPr marL="488825" indent="0">
              <a:buNone/>
              <a:defRPr sz="1284"/>
            </a:lvl2pPr>
            <a:lvl3pPr marL="977652" indent="0">
              <a:buNone/>
              <a:defRPr sz="1070"/>
            </a:lvl3pPr>
            <a:lvl4pPr marL="1466478" indent="0">
              <a:buNone/>
              <a:defRPr sz="963"/>
            </a:lvl4pPr>
            <a:lvl5pPr marL="1955304" indent="0">
              <a:buNone/>
              <a:defRPr sz="963"/>
            </a:lvl5pPr>
            <a:lvl6pPr marL="2444131" indent="0">
              <a:buNone/>
              <a:defRPr sz="963"/>
            </a:lvl6pPr>
            <a:lvl7pPr marL="2932955" indent="0">
              <a:buNone/>
              <a:defRPr sz="963"/>
            </a:lvl7pPr>
            <a:lvl8pPr marL="3421782" indent="0">
              <a:buNone/>
              <a:defRPr sz="963"/>
            </a:lvl8pPr>
            <a:lvl9pPr marL="3910607" indent="0">
              <a:buNone/>
              <a:defRPr sz="963"/>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972E9EB-B2CA-44DB-A10C-897D2F6467D3}"/>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914D8D4E-13B1-4F92-B2F5-9A4558A44420}"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62574FD2-25F3-4270-937F-3DC863FBEE2B}"/>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5C722E9E-FEE1-4588-AF2B-D3924F24C77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5AEC822-D6EC-43FA-8C38-0E5ACD348B90}" type="slidenum">
              <a:rPr lang="zh-CN" altLang="en-US"/>
              <a:pPr>
                <a:defRPr/>
              </a:pPr>
              <a:t>‹#›</a:t>
            </a:fld>
            <a:endParaRPr lang="zh-CN" altLang="en-US"/>
          </a:p>
        </p:txBody>
      </p:sp>
    </p:spTree>
    <p:extLst>
      <p:ext uri="{BB962C8B-B14F-4D97-AF65-F5344CB8AC3E}">
        <p14:creationId xmlns:p14="http://schemas.microsoft.com/office/powerpoint/2010/main" val="5848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E40ABAC9-F163-46A3-B184-AE8C8EF0BFD3}"/>
              </a:ext>
            </a:extLst>
          </p:cNvPr>
          <p:cNvSpPr>
            <a:spLocks noGrp="1"/>
          </p:cNvSpPr>
          <p:nvPr>
            <p:ph type="title"/>
          </p:nvPr>
        </p:nvSpPr>
        <p:spPr bwMode="auto">
          <a:xfrm>
            <a:off x="671513" y="303213"/>
            <a:ext cx="120904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BB0A0009-3A79-452A-9C5C-B2119D3EFF6F}"/>
              </a:ext>
            </a:extLst>
          </p:cNvPr>
          <p:cNvSpPr>
            <a:spLocks noGrp="1"/>
          </p:cNvSpPr>
          <p:nvPr>
            <p:ph type="body" idx="1"/>
          </p:nvPr>
        </p:nvSpPr>
        <p:spPr bwMode="auto">
          <a:xfrm>
            <a:off x="671513" y="1762125"/>
            <a:ext cx="120904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DD46F0-7324-4708-A269-E6F1DBDF8BB3}"/>
              </a:ext>
            </a:extLst>
          </p:cNvPr>
          <p:cNvSpPr>
            <a:spLocks noGrp="1"/>
          </p:cNvSpPr>
          <p:nvPr>
            <p:ph type="dt" sz="half" idx="2"/>
          </p:nvPr>
        </p:nvSpPr>
        <p:spPr>
          <a:xfrm>
            <a:off x="671513" y="7004050"/>
            <a:ext cx="3133725" cy="403225"/>
          </a:xfrm>
          <a:prstGeom prst="rect">
            <a:avLst/>
          </a:prstGeom>
        </p:spPr>
        <p:txBody>
          <a:bodyPr vert="horz" lIns="91429" tIns="45714" rIns="91429" bIns="45714" rtlCol="0" anchor="ctr"/>
          <a:lstStyle>
            <a:lvl1pPr algn="l" eaLnBrk="1" fontAlgn="auto" hangingPunct="1">
              <a:spcBef>
                <a:spcPts val="0"/>
              </a:spcBef>
              <a:spcAft>
                <a:spcPts val="0"/>
              </a:spcAft>
              <a:defRPr sz="1284">
                <a:solidFill>
                  <a:prstClr val="black">
                    <a:tint val="75000"/>
                  </a:prstClr>
                </a:solidFill>
                <a:latin typeface="Arial" pitchFamily="34" charset="0"/>
                <a:ea typeface="宋体"/>
                <a:cs typeface="Arial" pitchFamily="34" charset="0"/>
              </a:defRPr>
            </a:lvl1pPr>
          </a:lstStyle>
          <a:p>
            <a:pPr>
              <a:defRPr/>
            </a:pPr>
            <a:fld id="{24E0C9FC-B7D1-43DC-8A8D-AB10FF8BDD9D}"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F7E13360-E944-410B-8140-C7FDC1199A27}"/>
              </a:ext>
            </a:extLst>
          </p:cNvPr>
          <p:cNvSpPr>
            <a:spLocks noGrp="1"/>
          </p:cNvSpPr>
          <p:nvPr>
            <p:ph type="ftr" sz="quarter" idx="3"/>
          </p:nvPr>
        </p:nvSpPr>
        <p:spPr>
          <a:xfrm>
            <a:off x="4591050" y="7004050"/>
            <a:ext cx="4251325" cy="403225"/>
          </a:xfrm>
          <a:prstGeom prst="rect">
            <a:avLst/>
          </a:prstGeom>
        </p:spPr>
        <p:txBody>
          <a:bodyPr vert="horz" lIns="91429" tIns="45714" rIns="91429" bIns="45714" rtlCol="0" anchor="ctr"/>
          <a:lstStyle>
            <a:lvl1pPr algn="ctr" eaLnBrk="1" fontAlgn="auto" hangingPunct="1">
              <a:spcBef>
                <a:spcPts val="0"/>
              </a:spcBef>
              <a:spcAft>
                <a:spcPts val="0"/>
              </a:spcAft>
              <a:defRPr sz="1284">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AAE9FBEC-BA1C-4F06-BD48-A610E5C0E1D0}"/>
              </a:ext>
            </a:extLst>
          </p:cNvPr>
          <p:cNvSpPr>
            <a:spLocks noGrp="1"/>
          </p:cNvSpPr>
          <p:nvPr>
            <p:ph type="sldNum" sz="quarter" idx="4"/>
          </p:nvPr>
        </p:nvSpPr>
        <p:spPr>
          <a:xfrm>
            <a:off x="9628188" y="7004050"/>
            <a:ext cx="3133725" cy="403225"/>
          </a:xfrm>
          <a:prstGeom prst="rect">
            <a:avLst/>
          </a:prstGeom>
        </p:spPr>
        <p:txBody>
          <a:bodyPr vert="horz" wrap="square" lIns="91429" tIns="45714" rIns="91429" bIns="45714" numCol="1" anchor="ctr" anchorCtr="0" compatLnSpc="1">
            <a:prstTxWarp prst="textNoShape">
              <a:avLst/>
            </a:prstTxWarp>
          </a:bodyPr>
          <a:lstStyle>
            <a:lvl1pPr algn="r" eaLnBrk="1" fontAlgn="auto" hangingPunct="1">
              <a:spcBef>
                <a:spcPts val="0"/>
              </a:spcBef>
              <a:spcAft>
                <a:spcPts val="0"/>
              </a:spcAft>
              <a:defRPr sz="1284">
                <a:solidFill>
                  <a:srgbClr val="898989"/>
                </a:solidFill>
                <a:latin typeface="+mn-lt"/>
                <a:ea typeface="+mn-ea"/>
                <a:cs typeface="Arial" panose="020B0604020202020204" pitchFamily="34" charset="0"/>
              </a:defRPr>
            </a:lvl1pPr>
          </a:lstStyle>
          <a:p>
            <a:pPr>
              <a:defRPr/>
            </a:pPr>
            <a:fld id="{0102D9DD-3A13-4F90-83D3-358BDCA07676}"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AF28299D-CBFD-4E1C-AFAF-128CC197DE1E}"/>
              </a:ext>
            </a:extLst>
          </p:cNvPr>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0" y="0"/>
            <a:ext cx="1343342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59" r:id="rId19"/>
    <p:sldLayoutId id="2147483860" r:id="rId20"/>
    <p:sldLayoutId id="2147483861" r:id="rId21"/>
    <p:sldLayoutId id="2147483862" r:id="rId22"/>
    <p:sldLayoutId id="2147483863" r:id="rId23"/>
    <p:sldLayoutId id="2147483864" r:id="rId24"/>
    <p:sldLayoutId id="2147483865" r:id="rId25"/>
    <p:sldLayoutId id="2147483866" r:id="rId26"/>
    <p:sldLayoutId id="2147483867" r:id="rId27"/>
    <p:sldLayoutId id="2147483868" r:id="rId28"/>
    <p:sldLayoutId id="2147483869" r:id="rId29"/>
  </p:sldLayoutIdLst>
  <p:hf hdr="0" ftr="0" dt="0"/>
  <p:txStyles>
    <p:titleStyle>
      <a:lvl1pPr algn="ctr" rtl="0" eaLnBrk="0" fontAlgn="base" hangingPunct="0">
        <a:spcBef>
          <a:spcPct val="0"/>
        </a:spcBef>
        <a:spcAft>
          <a:spcPct val="0"/>
        </a:spcAft>
        <a:defRPr sz="4600" kern="1200">
          <a:solidFill>
            <a:schemeClr val="tx1"/>
          </a:solidFill>
          <a:latin typeface="+mj-lt"/>
          <a:ea typeface="+mj-ea"/>
          <a:cs typeface="+mj-cs"/>
        </a:defRPr>
      </a:lvl1pPr>
      <a:lvl2pPr algn="ctr" rtl="0" eaLnBrk="0" fontAlgn="base" hangingPunct="0">
        <a:spcBef>
          <a:spcPct val="0"/>
        </a:spcBef>
        <a:spcAft>
          <a:spcPct val="0"/>
        </a:spcAft>
        <a:defRPr sz="4600">
          <a:solidFill>
            <a:schemeClr val="tx1"/>
          </a:solidFill>
          <a:latin typeface="Calibri" pitchFamily="34" charset="0"/>
          <a:ea typeface="宋体" pitchFamily="2" charset="-122"/>
        </a:defRPr>
      </a:lvl2pPr>
      <a:lvl3pPr algn="ctr" rtl="0" eaLnBrk="0" fontAlgn="base" hangingPunct="0">
        <a:spcBef>
          <a:spcPct val="0"/>
        </a:spcBef>
        <a:spcAft>
          <a:spcPct val="0"/>
        </a:spcAft>
        <a:defRPr sz="4600">
          <a:solidFill>
            <a:schemeClr val="tx1"/>
          </a:solidFill>
          <a:latin typeface="Calibri" pitchFamily="34" charset="0"/>
          <a:ea typeface="宋体" pitchFamily="2" charset="-122"/>
        </a:defRPr>
      </a:lvl3pPr>
      <a:lvl4pPr algn="ctr" rtl="0" eaLnBrk="0" fontAlgn="base" hangingPunct="0">
        <a:spcBef>
          <a:spcPct val="0"/>
        </a:spcBef>
        <a:spcAft>
          <a:spcPct val="0"/>
        </a:spcAft>
        <a:defRPr sz="4600">
          <a:solidFill>
            <a:schemeClr val="tx1"/>
          </a:solidFill>
          <a:latin typeface="Calibri" pitchFamily="34" charset="0"/>
          <a:ea typeface="宋体" pitchFamily="2" charset="-122"/>
        </a:defRPr>
      </a:lvl4pPr>
      <a:lvl5pPr algn="ctr" rtl="0" eaLnBrk="0" fontAlgn="base" hangingPunct="0">
        <a:spcBef>
          <a:spcPct val="0"/>
        </a:spcBef>
        <a:spcAft>
          <a:spcPct val="0"/>
        </a:spcAft>
        <a:defRPr sz="4600">
          <a:solidFill>
            <a:schemeClr val="tx1"/>
          </a:solidFill>
          <a:latin typeface="Calibri" pitchFamily="34" charset="0"/>
          <a:ea typeface="宋体" pitchFamily="2" charset="-122"/>
        </a:defRPr>
      </a:lvl5pPr>
      <a:lvl6pPr marL="488941" algn="ctr" rtl="0" fontAlgn="base">
        <a:spcBef>
          <a:spcPct val="0"/>
        </a:spcBef>
        <a:spcAft>
          <a:spcPct val="0"/>
        </a:spcAft>
        <a:defRPr sz="4706">
          <a:solidFill>
            <a:schemeClr val="tx1"/>
          </a:solidFill>
          <a:latin typeface="Calibri" pitchFamily="34" charset="0"/>
          <a:ea typeface="宋体" pitchFamily="2" charset="-122"/>
        </a:defRPr>
      </a:lvl6pPr>
      <a:lvl7pPr marL="977880" algn="ctr" rtl="0" fontAlgn="base">
        <a:spcBef>
          <a:spcPct val="0"/>
        </a:spcBef>
        <a:spcAft>
          <a:spcPct val="0"/>
        </a:spcAft>
        <a:defRPr sz="4706">
          <a:solidFill>
            <a:schemeClr val="tx1"/>
          </a:solidFill>
          <a:latin typeface="Calibri" pitchFamily="34" charset="0"/>
          <a:ea typeface="宋体" pitchFamily="2" charset="-122"/>
        </a:defRPr>
      </a:lvl7pPr>
      <a:lvl8pPr marL="1466822" algn="ctr" rtl="0" fontAlgn="base">
        <a:spcBef>
          <a:spcPct val="0"/>
        </a:spcBef>
        <a:spcAft>
          <a:spcPct val="0"/>
        </a:spcAft>
        <a:defRPr sz="4706">
          <a:solidFill>
            <a:schemeClr val="tx1"/>
          </a:solidFill>
          <a:latin typeface="Calibri" pitchFamily="34" charset="0"/>
          <a:ea typeface="宋体" pitchFamily="2" charset="-122"/>
        </a:defRPr>
      </a:lvl8pPr>
      <a:lvl9pPr marL="1955761" algn="ctr" rtl="0" fontAlgn="base">
        <a:spcBef>
          <a:spcPct val="0"/>
        </a:spcBef>
        <a:spcAft>
          <a:spcPct val="0"/>
        </a:spcAft>
        <a:defRPr sz="4706">
          <a:solidFill>
            <a:schemeClr val="tx1"/>
          </a:solidFill>
          <a:latin typeface="Calibri" pitchFamily="34" charset="0"/>
          <a:ea typeface="宋体" pitchFamily="2" charset="-122"/>
        </a:defRPr>
      </a:lvl9pPr>
    </p:titleStyle>
    <p:bodyStyle>
      <a:lvl1pPr marL="363538" indent="-36353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1pPr>
      <a:lvl2pPr marL="790575" indent="-301625" algn="l" rtl="0" eaLnBrk="0" fontAlgn="base" hangingPunct="0">
        <a:spcBef>
          <a:spcPct val="20000"/>
        </a:spcBef>
        <a:spcAft>
          <a:spcPct val="0"/>
        </a:spcAft>
        <a:buFont typeface="Arial" panose="020B0604020202020204" pitchFamily="34" charset="0"/>
        <a:buChar char="–"/>
        <a:defRPr sz="2900" kern="1200">
          <a:solidFill>
            <a:schemeClr val="tx1"/>
          </a:solidFill>
          <a:latin typeface="+mn-lt"/>
          <a:ea typeface="+mn-ea"/>
          <a:cs typeface="+mn-cs"/>
        </a:defRPr>
      </a:lvl2pPr>
      <a:lvl3pPr marL="1219200" indent="-241300"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3pPr>
      <a:lvl4pPr marL="1708150" indent="-24130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4pPr>
      <a:lvl5pPr marL="2197100" indent="-24130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5pPr>
      <a:lvl6pPr marL="2689172" indent="-244470" algn="l" defTabSz="977880" rtl="0" eaLnBrk="1" latinLnBrk="0" hangingPunct="1">
        <a:spcBef>
          <a:spcPct val="20000"/>
        </a:spcBef>
        <a:buFont typeface="Arial" pitchFamily="34" charset="0"/>
        <a:buChar char="•"/>
        <a:defRPr sz="2139" kern="1200">
          <a:solidFill>
            <a:schemeClr val="tx1"/>
          </a:solidFill>
          <a:latin typeface="+mn-lt"/>
          <a:ea typeface="+mn-ea"/>
          <a:cs typeface="+mn-cs"/>
        </a:defRPr>
      </a:lvl6pPr>
      <a:lvl7pPr marL="3178112" indent="-244470" algn="l" defTabSz="977880" rtl="0" eaLnBrk="1" latinLnBrk="0" hangingPunct="1">
        <a:spcBef>
          <a:spcPct val="20000"/>
        </a:spcBef>
        <a:buFont typeface="Arial" pitchFamily="34" charset="0"/>
        <a:buChar char="•"/>
        <a:defRPr sz="2139" kern="1200">
          <a:solidFill>
            <a:schemeClr val="tx1"/>
          </a:solidFill>
          <a:latin typeface="+mn-lt"/>
          <a:ea typeface="+mn-ea"/>
          <a:cs typeface="+mn-cs"/>
        </a:defRPr>
      </a:lvl7pPr>
      <a:lvl8pPr marL="3667052" indent="-244470" algn="l" defTabSz="977880" rtl="0" eaLnBrk="1" latinLnBrk="0" hangingPunct="1">
        <a:spcBef>
          <a:spcPct val="20000"/>
        </a:spcBef>
        <a:buFont typeface="Arial" pitchFamily="34" charset="0"/>
        <a:buChar char="•"/>
        <a:defRPr sz="2139" kern="1200">
          <a:solidFill>
            <a:schemeClr val="tx1"/>
          </a:solidFill>
          <a:latin typeface="+mn-lt"/>
          <a:ea typeface="+mn-ea"/>
          <a:cs typeface="+mn-cs"/>
        </a:defRPr>
      </a:lvl8pPr>
      <a:lvl9pPr marL="4155993" indent="-244470" algn="l" defTabSz="977880" rtl="0" eaLnBrk="1" latinLnBrk="0" hangingPunct="1">
        <a:spcBef>
          <a:spcPct val="20000"/>
        </a:spcBef>
        <a:buFont typeface="Arial" pitchFamily="34" charset="0"/>
        <a:buChar char="•"/>
        <a:defRPr sz="2139" kern="1200">
          <a:solidFill>
            <a:schemeClr val="tx1"/>
          </a:solidFill>
          <a:latin typeface="+mn-lt"/>
          <a:ea typeface="+mn-ea"/>
          <a:cs typeface="+mn-cs"/>
        </a:defRPr>
      </a:lvl9pPr>
    </p:bodyStyle>
    <p:otherStyle>
      <a:defPPr>
        <a:defRPr lang="zh-CN"/>
      </a:defPPr>
      <a:lvl1pPr marL="0" algn="l" defTabSz="977880" rtl="0" eaLnBrk="1" latinLnBrk="0" hangingPunct="1">
        <a:defRPr sz="1925" kern="1200">
          <a:solidFill>
            <a:schemeClr val="tx1"/>
          </a:solidFill>
          <a:latin typeface="+mn-lt"/>
          <a:ea typeface="+mn-ea"/>
          <a:cs typeface="+mn-cs"/>
        </a:defRPr>
      </a:lvl1pPr>
      <a:lvl2pPr marL="488941" algn="l" defTabSz="977880" rtl="0" eaLnBrk="1" latinLnBrk="0" hangingPunct="1">
        <a:defRPr sz="1925" kern="1200">
          <a:solidFill>
            <a:schemeClr val="tx1"/>
          </a:solidFill>
          <a:latin typeface="+mn-lt"/>
          <a:ea typeface="+mn-ea"/>
          <a:cs typeface="+mn-cs"/>
        </a:defRPr>
      </a:lvl2pPr>
      <a:lvl3pPr marL="977880" algn="l" defTabSz="977880" rtl="0" eaLnBrk="1" latinLnBrk="0" hangingPunct="1">
        <a:defRPr sz="1925" kern="1200">
          <a:solidFill>
            <a:schemeClr val="tx1"/>
          </a:solidFill>
          <a:latin typeface="+mn-lt"/>
          <a:ea typeface="+mn-ea"/>
          <a:cs typeface="+mn-cs"/>
        </a:defRPr>
      </a:lvl3pPr>
      <a:lvl4pPr marL="1466822" algn="l" defTabSz="977880" rtl="0" eaLnBrk="1" latinLnBrk="0" hangingPunct="1">
        <a:defRPr sz="1925" kern="1200">
          <a:solidFill>
            <a:schemeClr val="tx1"/>
          </a:solidFill>
          <a:latin typeface="+mn-lt"/>
          <a:ea typeface="+mn-ea"/>
          <a:cs typeface="+mn-cs"/>
        </a:defRPr>
      </a:lvl4pPr>
      <a:lvl5pPr marL="1955761" algn="l" defTabSz="977880" rtl="0" eaLnBrk="1" latinLnBrk="0" hangingPunct="1">
        <a:defRPr sz="1925" kern="1200">
          <a:solidFill>
            <a:schemeClr val="tx1"/>
          </a:solidFill>
          <a:latin typeface="+mn-lt"/>
          <a:ea typeface="+mn-ea"/>
          <a:cs typeface="+mn-cs"/>
        </a:defRPr>
      </a:lvl5pPr>
      <a:lvl6pPr marL="2444702" algn="l" defTabSz="977880" rtl="0" eaLnBrk="1" latinLnBrk="0" hangingPunct="1">
        <a:defRPr sz="1925" kern="1200">
          <a:solidFill>
            <a:schemeClr val="tx1"/>
          </a:solidFill>
          <a:latin typeface="+mn-lt"/>
          <a:ea typeface="+mn-ea"/>
          <a:cs typeface="+mn-cs"/>
        </a:defRPr>
      </a:lvl6pPr>
      <a:lvl7pPr marL="2933641" algn="l" defTabSz="977880" rtl="0" eaLnBrk="1" latinLnBrk="0" hangingPunct="1">
        <a:defRPr sz="1925" kern="1200">
          <a:solidFill>
            <a:schemeClr val="tx1"/>
          </a:solidFill>
          <a:latin typeface="+mn-lt"/>
          <a:ea typeface="+mn-ea"/>
          <a:cs typeface="+mn-cs"/>
        </a:defRPr>
      </a:lvl7pPr>
      <a:lvl8pPr marL="3422583" algn="l" defTabSz="977880" rtl="0" eaLnBrk="1" latinLnBrk="0" hangingPunct="1">
        <a:defRPr sz="1925" kern="1200">
          <a:solidFill>
            <a:schemeClr val="tx1"/>
          </a:solidFill>
          <a:latin typeface="+mn-lt"/>
          <a:ea typeface="+mn-ea"/>
          <a:cs typeface="+mn-cs"/>
        </a:defRPr>
      </a:lvl8pPr>
      <a:lvl9pPr marL="3911521" algn="l" defTabSz="977880" rtl="0" eaLnBrk="1" latinLnBrk="0" hangingPunct="1">
        <a:defRPr sz="19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8.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0" descr="2">
            <a:extLst>
              <a:ext uri="{FF2B5EF4-FFF2-40B4-BE49-F238E27FC236}">
                <a16:creationId xmlns:a16="http://schemas.microsoft.com/office/drawing/2014/main" id="{B51B2395-12BB-41F9-889D-606D9C00E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33425"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11">
            <a:extLst>
              <a:ext uri="{FF2B5EF4-FFF2-40B4-BE49-F238E27FC236}">
                <a16:creationId xmlns:a16="http://schemas.microsoft.com/office/drawing/2014/main" id="{799D026D-CBA9-4EFC-8321-6795DEAC499E}"/>
              </a:ext>
            </a:extLst>
          </p:cNvPr>
          <p:cNvSpPr>
            <a:spLocks noGrp="1" noChangeArrowheads="1"/>
          </p:cNvSpPr>
          <p:nvPr>
            <p:ph type="ctrTitle"/>
          </p:nvPr>
        </p:nvSpPr>
        <p:spPr>
          <a:xfrm>
            <a:off x="2643188" y="2638425"/>
            <a:ext cx="8312150" cy="1570038"/>
          </a:xfrm>
        </p:spPr>
        <p:txBody>
          <a:bodyPr/>
          <a:lstStyle/>
          <a:p>
            <a:pPr>
              <a:buFont typeface="Wingdings" panose="05000000000000000000" pitchFamily="2" charset="2"/>
              <a:buNone/>
              <a:defRPr/>
            </a:pPr>
            <a:r>
              <a:rPr lang="en-US" altLang="zh-CN" sz="6417">
                <a:solidFill>
                  <a:schemeClr val="bg1"/>
                </a:solidFill>
              </a:rPr>
              <a:t>软件体系结构</a:t>
            </a:r>
          </a:p>
        </p:txBody>
      </p:sp>
      <p:sp>
        <p:nvSpPr>
          <p:cNvPr id="6156" name="Rectangle 12">
            <a:extLst>
              <a:ext uri="{FF2B5EF4-FFF2-40B4-BE49-F238E27FC236}">
                <a16:creationId xmlns:a16="http://schemas.microsoft.com/office/drawing/2014/main" id="{81FA9BD2-0067-4515-9C3A-D395D87CA6AA}"/>
              </a:ext>
            </a:extLst>
          </p:cNvPr>
          <p:cNvSpPr>
            <a:spLocks noGrp="1" noChangeArrowheads="1"/>
          </p:cNvSpPr>
          <p:nvPr>
            <p:ph type="subTitle" idx="1"/>
          </p:nvPr>
        </p:nvSpPr>
        <p:spPr>
          <a:xfrm>
            <a:off x="3294063" y="5651500"/>
            <a:ext cx="6845300" cy="1387475"/>
          </a:xfrm>
        </p:spPr>
        <p:txBody>
          <a:bodyPr rtlCol="0">
            <a:normAutofit fontScale="92500" lnSpcReduction="10000"/>
          </a:bodyPr>
          <a:lstStyle/>
          <a:p>
            <a:pPr eaLnBrk="1" fontAlgn="auto" hangingPunct="1">
              <a:lnSpc>
                <a:spcPct val="80000"/>
              </a:lnSpc>
              <a:spcAft>
                <a:spcPts val="0"/>
              </a:spcAft>
              <a:defRPr/>
            </a:pPr>
            <a:r>
              <a:rPr lang="en-US" altLang="zh-CN" sz="3403" dirty="0"/>
              <a:t>SSE 科大</a:t>
            </a:r>
            <a:r>
              <a:rPr lang="zh-CN" altLang="en-US" sz="3403" dirty="0"/>
              <a:t>     </a:t>
            </a:r>
            <a:r>
              <a:rPr lang="en-US" altLang="zh-CN" sz="3403" dirty="0"/>
              <a:t>青鼎</a:t>
            </a:r>
          </a:p>
          <a:p>
            <a:pPr eaLnBrk="1" fontAlgn="auto" hangingPunct="1">
              <a:lnSpc>
                <a:spcPct val="80000"/>
              </a:lnSpc>
              <a:spcAft>
                <a:spcPts val="0"/>
              </a:spcAft>
              <a:defRPr/>
            </a:pPr>
            <a:r>
              <a:rPr lang="en-US" altLang="zh-CN" sz="3403" dirty="0"/>
              <a:t>dingqing@ustc.edu.cn dingqing@ustc</a:t>
            </a:r>
          </a:p>
          <a:p>
            <a:pPr eaLnBrk="1" fontAlgn="auto" hangingPunct="1">
              <a:lnSpc>
                <a:spcPct val="80000"/>
              </a:lnSpc>
              <a:spcAft>
                <a:spcPts val="0"/>
              </a:spcAft>
              <a:defRPr/>
            </a:pPr>
            <a:r>
              <a:rPr lang="en-US" altLang="zh-CN" sz="3403" dirty="0"/>
              <a:t>http://staff.ustc.edu.cn/~dingqing</a:t>
            </a:r>
          </a:p>
        </p:txBody>
      </p:sp>
    </p:spTree>
  </p:cSld>
  <p:clrMapOvr>
    <a:masterClrMapping/>
  </p:clrMapOvr>
</p:sld>
</file>

<file path=ppt/slides/slide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37B42DA0-1FE1-4505-AEC2-61BC2C92C67C}"/>
              </a:ext>
            </a:extLst>
          </p:cNvPr>
          <p:cNvSpPr txBox="1"/>
          <p:nvPr/>
        </p:nvSpPr>
        <p:spPr>
          <a:xfrm>
            <a:off x="544513" y="288925"/>
            <a:ext cx="1908175" cy="677863"/>
          </a:xfrm>
          <a:prstGeom prst="rect">
            <a:avLst/>
          </a:prstGeom>
        </p:spPr>
        <p:txBody>
          <a:bodyPr lIns="0" tIns="0" rIns="0" bIns="0">
            <a:spAutoFit/>
          </a:bodyPr>
          <a:lstStyle/>
          <a:p>
            <a:pPr marL="12700" eaLnBrk="1" fontAlgn="auto" hangingPunct="1">
              <a:spcBef>
                <a:spcPts val="0"/>
              </a:spcBef>
              <a:spcAft>
                <a:spcPts val="0"/>
              </a:spcAft>
              <a:defRPr/>
            </a:pPr>
            <a:r>
              <a:rPr sz="4400" spc="-75" dirty="0">
                <a:solidFill>
                  <a:srgbClr val="FFFFFF"/>
                </a:solidFill>
                <a:latin typeface="Tahoma"/>
                <a:ea typeface="+mn-ea"/>
                <a:cs typeface="Tahoma"/>
              </a:rPr>
              <a:t>Bt</a:t>
            </a:r>
            <a:r>
              <a:rPr sz="4400" spc="45" dirty="0">
                <a:solidFill>
                  <a:srgbClr val="FFFFFF"/>
                </a:solidFill>
                <a:latin typeface="Tahoma"/>
                <a:ea typeface="+mn-ea"/>
                <a:cs typeface="Tahoma"/>
              </a:rPr>
              <a:t> </a:t>
            </a:r>
            <a:r>
              <a:rPr sz="4400" dirty="0">
                <a:solidFill>
                  <a:srgbClr val="FFFFFF"/>
                </a:solidFill>
                <a:latin typeface="Tahoma"/>
                <a:ea typeface="+mn-ea"/>
                <a:cs typeface="Tahoma"/>
              </a:rPr>
              <a:t>–</a:t>
            </a:r>
            <a:endParaRPr sz="4400" dirty="0">
              <a:latin typeface="Tahoma"/>
              <a:ea typeface="+mn-ea"/>
              <a:cs typeface="Tahoma"/>
            </a:endParaRPr>
          </a:p>
        </p:txBody>
      </p:sp>
      <p:sp>
        <p:nvSpPr>
          <p:cNvPr id="14" name="object 14">
            <a:extLst>
              <a:ext uri="{FF2B5EF4-FFF2-40B4-BE49-F238E27FC236}">
                <a16:creationId xmlns:a16="http://schemas.microsoft.com/office/drawing/2014/main" id="{4B781DAF-FE77-41AC-AA3E-223E9A40964D}"/>
              </a:ext>
            </a:extLst>
          </p:cNvPr>
          <p:cNvSpPr txBox="1">
            <a:spLocks noGrp="1"/>
          </p:cNvSpPr>
          <p:nvPr>
            <p:ph type="title"/>
          </p:nvPr>
        </p:nvSpPr>
        <p:spPr>
          <a:xfrm>
            <a:off x="1914525" y="255588"/>
            <a:ext cx="8891588" cy="677862"/>
          </a:xfrm>
        </p:spPr>
        <p:txBody>
          <a:bodyPr lIns="0" tIns="0" rIns="0" bIns="0" rtlCol="0">
            <a:spAutoFit/>
          </a:bodyPr>
          <a:lstStyle/>
          <a:p>
            <a:pPr marL="12700">
              <a:defRPr/>
            </a:pPr>
            <a:r>
              <a:rPr sz="4400" dirty="0"/>
              <a:t>一个</a:t>
            </a:r>
            <a:r>
              <a:rPr sz="4400" spc="-10" dirty="0"/>
              <a:t>情况 下</a:t>
            </a:r>
            <a:r>
              <a:rPr sz="4400" dirty="0"/>
              <a:t>的</a:t>
            </a:r>
            <a:r>
              <a:rPr sz="4400" spc="-10" dirty="0"/>
              <a:t>性能</a:t>
            </a:r>
            <a:r>
              <a:rPr sz="4400" spc="350" dirty="0"/>
              <a:t> </a:t>
            </a:r>
            <a:r>
              <a:rPr sz="4400" spc="5" dirty="0"/>
              <a:t>优化</a:t>
            </a:r>
          </a:p>
        </p:txBody>
      </p:sp>
      <p:sp>
        <p:nvSpPr>
          <p:cNvPr id="15" name="object 15">
            <a:extLst>
              <a:ext uri="{FF2B5EF4-FFF2-40B4-BE49-F238E27FC236}">
                <a16:creationId xmlns:a16="http://schemas.microsoft.com/office/drawing/2014/main" id="{34ACB766-F320-4547-A5E3-F208C8BC9222}"/>
              </a:ext>
            </a:extLst>
          </p:cNvPr>
          <p:cNvSpPr txBox="1"/>
          <p:nvPr/>
        </p:nvSpPr>
        <p:spPr>
          <a:xfrm>
            <a:off x="544513" y="1430338"/>
            <a:ext cx="6372225" cy="1482725"/>
          </a:xfrm>
          <a:prstGeom prst="rect">
            <a:avLst/>
          </a:prstGeom>
        </p:spPr>
        <p:txBody>
          <a:bodyPr lIns="0" tIns="0" rIns="0" bIns="0">
            <a:spAutoFit/>
          </a:bodyPr>
          <a:lstStyle/>
          <a:p>
            <a:pPr marL="368300" indent="-355600" eaLnBrk="1" fontAlgn="auto" hangingPunct="1">
              <a:spcBef>
                <a:spcPts val="0"/>
              </a:spcBef>
              <a:spcAft>
                <a:spcPts val="0"/>
              </a:spcAft>
              <a:buFont typeface="Arial"/>
              <a:buChar char="•"/>
              <a:tabLst>
                <a:tab pos="368300" algn="l"/>
              </a:tabLst>
              <a:defRPr/>
            </a:pPr>
            <a:r>
              <a:rPr sz="3200" spc="-40" dirty="0">
                <a:latin typeface="Cambria"/>
                <a:ea typeface="+mn-ea"/>
                <a:cs typeface="Cambria"/>
              </a:rPr>
              <a:t>BitTorrent,</a:t>
            </a:r>
            <a:r>
              <a:rPr sz="3200" dirty="0">
                <a:latin typeface="Cambria"/>
                <a:ea typeface="+mn-ea"/>
                <a:cs typeface="Cambria"/>
              </a:rPr>
              <a:t>在</a:t>
            </a:r>
            <a:r>
              <a:rPr sz="3200" spc="-5" dirty="0">
                <a:latin typeface="Cambria"/>
                <a:ea typeface="+mn-ea"/>
                <a:cs typeface="Cambria"/>
              </a:rPr>
              <a:t>短</a:t>
            </a:r>
            <a:r>
              <a:rPr sz="3200" spc="145" dirty="0">
                <a:latin typeface="Cambria"/>
                <a:ea typeface="+mn-ea"/>
                <a:cs typeface="Cambria"/>
              </a:rPr>
              <a:t> </a:t>
            </a:r>
            <a:r>
              <a:rPr sz="3200" spc="-15" dirty="0">
                <a:latin typeface="Cambria"/>
                <a:ea typeface="+mn-ea"/>
                <a:cs typeface="Cambria"/>
              </a:rPr>
              <a:t>Bt</a:t>
            </a:r>
            <a:endParaRPr sz="3200" dirty="0">
              <a:latin typeface="Cambria"/>
              <a:ea typeface="+mn-ea"/>
              <a:cs typeface="Cambria"/>
            </a:endParaRPr>
          </a:p>
          <a:p>
            <a:pPr marL="787400" lvl="1" indent="-292100" eaLnBrk="1" fontAlgn="auto" hangingPunct="1">
              <a:spcBef>
                <a:spcPts val="500"/>
              </a:spcBef>
              <a:spcAft>
                <a:spcPts val="0"/>
              </a:spcAft>
              <a:buFont typeface="Arial"/>
              <a:buChar char="–"/>
              <a:tabLst>
                <a:tab pos="787400" algn="l"/>
              </a:tabLst>
              <a:defRPr/>
            </a:pPr>
            <a:r>
              <a:rPr sz="2800" spc="-5" dirty="0">
                <a:latin typeface="Cambria"/>
                <a:ea typeface="+mn-ea"/>
                <a:cs typeface="Cambria"/>
              </a:rPr>
              <a:t>开发</a:t>
            </a:r>
            <a:r>
              <a:rPr sz="2800" spc="-135" dirty="0">
                <a:latin typeface="Cambria"/>
                <a:ea typeface="+mn-ea"/>
                <a:cs typeface="Cambria"/>
              </a:rPr>
              <a:t> </a:t>
            </a:r>
            <a:r>
              <a:rPr sz="2800" spc="-30" dirty="0">
                <a:latin typeface="Cambria"/>
                <a:ea typeface="+mn-ea"/>
                <a:cs typeface="Cambria"/>
              </a:rPr>
              <a:t>的</a:t>
            </a:r>
            <a:r>
              <a:rPr sz="2800" spc="-35" dirty="0">
                <a:latin typeface="Cambria"/>
                <a:ea typeface="+mn-ea"/>
                <a:cs typeface="Cambria"/>
              </a:rPr>
              <a:t> </a:t>
            </a:r>
            <a:r>
              <a:rPr sz="2800" dirty="0">
                <a:latin typeface="Cambria"/>
                <a:ea typeface="+mn-ea"/>
                <a:cs typeface="Cambria"/>
              </a:rPr>
              <a:t>Bram</a:t>
            </a:r>
            <a:r>
              <a:rPr sz="2800" spc="-114" dirty="0">
                <a:latin typeface="Cambria"/>
                <a:ea typeface="+mn-ea"/>
                <a:cs typeface="Cambria"/>
              </a:rPr>
              <a:t> </a:t>
            </a:r>
            <a:r>
              <a:rPr sz="2800" dirty="0">
                <a:latin typeface="Cambria"/>
                <a:ea typeface="+mn-ea"/>
                <a:cs typeface="Cambria"/>
              </a:rPr>
              <a:t>科恩</a:t>
            </a:r>
            <a:r>
              <a:rPr sz="2800" spc="-140" dirty="0">
                <a:latin typeface="Cambria"/>
                <a:ea typeface="+mn-ea"/>
                <a:cs typeface="Cambria"/>
              </a:rPr>
              <a:t> </a:t>
            </a:r>
            <a:r>
              <a:rPr sz="2800" spc="5" dirty="0">
                <a:latin typeface="Cambria"/>
                <a:ea typeface="+mn-ea"/>
                <a:cs typeface="Cambria"/>
              </a:rPr>
              <a:t>在</a:t>
            </a:r>
            <a:r>
              <a:rPr sz="2800" spc="-45" dirty="0">
                <a:latin typeface="Cambria"/>
                <a:ea typeface="+mn-ea"/>
                <a:cs typeface="Cambria"/>
              </a:rPr>
              <a:t> </a:t>
            </a:r>
            <a:r>
              <a:rPr sz="2800" spc="25" dirty="0">
                <a:latin typeface="Cambria"/>
                <a:ea typeface="+mn-ea"/>
                <a:cs typeface="Cambria"/>
              </a:rPr>
              <a:t>2002</a:t>
            </a:r>
            <a:endParaRPr sz="2800" dirty="0">
              <a:latin typeface="Cambria"/>
              <a:ea typeface="+mn-ea"/>
              <a:cs typeface="Cambria"/>
            </a:endParaRPr>
          </a:p>
          <a:p>
            <a:pPr marL="787400" lvl="1" indent="-292100" eaLnBrk="1" fontAlgn="auto" hangingPunct="1">
              <a:spcBef>
                <a:spcPts val="480"/>
              </a:spcBef>
              <a:spcAft>
                <a:spcPts val="0"/>
              </a:spcAft>
              <a:buFont typeface="Arial"/>
              <a:buChar char="–"/>
              <a:tabLst>
                <a:tab pos="787400" algn="l"/>
              </a:tabLst>
              <a:defRPr/>
            </a:pPr>
            <a:r>
              <a:rPr sz="2800" dirty="0">
                <a:latin typeface="Cambria"/>
                <a:ea typeface="+mn-ea"/>
                <a:cs typeface="Cambria"/>
              </a:rPr>
              <a:t>Bram</a:t>
            </a:r>
            <a:r>
              <a:rPr sz="2800" spc="-125" dirty="0">
                <a:latin typeface="Cambria"/>
                <a:ea typeface="+mn-ea"/>
                <a:cs typeface="Cambria"/>
              </a:rPr>
              <a:t> </a:t>
            </a:r>
            <a:r>
              <a:rPr sz="2800" dirty="0">
                <a:latin typeface="Cambria"/>
                <a:ea typeface="+mn-ea"/>
                <a:cs typeface="Cambria"/>
              </a:rPr>
              <a:t>科恩</a:t>
            </a:r>
            <a:r>
              <a:rPr sz="2800" spc="-50" dirty="0">
                <a:latin typeface="Cambria"/>
                <a:ea typeface="+mn-ea"/>
                <a:cs typeface="Cambria"/>
              </a:rPr>
              <a:t> </a:t>
            </a:r>
            <a:r>
              <a:rPr sz="2800" spc="-10" dirty="0">
                <a:latin typeface="Cambria"/>
                <a:ea typeface="+mn-ea"/>
                <a:cs typeface="Cambria"/>
              </a:rPr>
              <a:t>进入</a:t>
            </a:r>
            <a:r>
              <a:rPr sz="2800" spc="-140" dirty="0">
                <a:latin typeface="Cambria"/>
                <a:ea typeface="+mn-ea"/>
                <a:cs typeface="Cambria"/>
              </a:rPr>
              <a:t> </a:t>
            </a:r>
            <a:r>
              <a:rPr sz="2800" spc="-20" dirty="0">
                <a:latin typeface="Cambria"/>
                <a:ea typeface="+mn-ea"/>
                <a:cs typeface="Cambria"/>
              </a:rPr>
              <a:t>SNYU</a:t>
            </a:r>
            <a:r>
              <a:rPr sz="2800" spc="-35" dirty="0">
                <a:latin typeface="Cambria"/>
                <a:ea typeface="+mn-ea"/>
                <a:cs typeface="Cambria"/>
              </a:rPr>
              <a:t> </a:t>
            </a:r>
            <a:r>
              <a:rPr sz="2800" spc="5" dirty="0">
                <a:latin typeface="Cambria"/>
                <a:ea typeface="+mn-ea"/>
                <a:cs typeface="Cambria"/>
              </a:rPr>
              <a:t>在</a:t>
            </a:r>
            <a:r>
              <a:rPr sz="2800" spc="-50" dirty="0">
                <a:latin typeface="Cambria"/>
                <a:ea typeface="+mn-ea"/>
                <a:cs typeface="Cambria"/>
              </a:rPr>
              <a:t> </a:t>
            </a:r>
            <a:r>
              <a:rPr sz="2800" spc="25" dirty="0">
                <a:latin typeface="Cambria"/>
                <a:ea typeface="+mn-ea"/>
                <a:cs typeface="Cambria"/>
              </a:rPr>
              <a:t>1993</a:t>
            </a:r>
            <a:endParaRPr sz="2800" dirty="0">
              <a:latin typeface="Cambria"/>
              <a:ea typeface="+mn-ea"/>
              <a:cs typeface="Cambria"/>
            </a:endParaRPr>
          </a:p>
        </p:txBody>
      </p:sp>
      <p:sp>
        <p:nvSpPr>
          <p:cNvPr id="43013" name="object 16">
            <a:extLst>
              <a:ext uri="{FF2B5EF4-FFF2-40B4-BE49-F238E27FC236}">
                <a16:creationId xmlns:a16="http://schemas.microsoft.com/office/drawing/2014/main" id="{06AD5207-EA34-44B1-8078-8B9A5D0B5756}"/>
              </a:ext>
            </a:extLst>
          </p:cNvPr>
          <p:cNvSpPr>
            <a:spLocks noChangeArrowheads="1"/>
          </p:cNvSpPr>
          <p:nvPr/>
        </p:nvSpPr>
        <p:spPr bwMode="auto">
          <a:xfrm>
            <a:off x="7732713" y="1409700"/>
            <a:ext cx="2628900" cy="2438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3014" name="object 31">
            <a:extLst>
              <a:ext uri="{FF2B5EF4-FFF2-40B4-BE49-F238E27FC236}">
                <a16:creationId xmlns:a16="http://schemas.microsoft.com/office/drawing/2014/main" id="{80E5737B-7088-41DF-BFED-74D219571CC9}"/>
              </a:ext>
            </a:extLst>
          </p:cNvPr>
          <p:cNvSpPr txBox="1">
            <a:spLocks noChangeArrowheads="1"/>
          </p:cNvSpPr>
          <p:nvPr/>
        </p:nvSpPr>
        <p:spPr bwMode="auto">
          <a:xfrm>
            <a:off x="544513" y="4205288"/>
            <a:ext cx="105156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400"/>
              </a:lnSpc>
              <a:buFont typeface="Arial" panose="020B0604020202020204" pitchFamily="34" charset="0"/>
              <a:buChar char="•"/>
            </a:pPr>
            <a:r>
              <a:rPr lang="zh-CN" altLang="zh-CN" sz="2400">
                <a:latin typeface="Cambria" panose="02040503050406030204" pitchFamily="18" charset="0"/>
              </a:rPr>
              <a:t>Bram 发布 BT 在 2002年, 但它不是那么有吸引力在那个时候</a:t>
            </a:r>
          </a:p>
          <a:p>
            <a:pPr eaLnBrk="1" hangingPunct="1">
              <a:lnSpc>
                <a:spcPts val="2400"/>
              </a:lnSpc>
              <a:spcBef>
                <a:spcPts val="700"/>
              </a:spcBef>
              <a:buFont typeface="Arial" panose="020B0604020202020204" pitchFamily="34" charset="0"/>
              <a:buChar char="•"/>
            </a:pPr>
            <a:r>
              <a:rPr lang="zh-CN" altLang="zh-CN" sz="2400">
                <a:latin typeface="Cambria" panose="02040503050406030204" pitchFamily="18" charset="0"/>
              </a:rPr>
              <a:t>在 2003年5月, Bram 出版了一篇 5-‐‑page 的论文关于‐‑to-‐‑Peer 系统经济研讨会, 2003</a:t>
            </a:r>
          </a:p>
          <a:p>
            <a:pPr lvl="1" eaLnBrk="1" hangingPunct="1">
              <a:spcBef>
                <a:spcPts val="225"/>
              </a:spcBef>
              <a:buFont typeface="Arial" panose="020B0604020202020204" pitchFamily="34" charset="0"/>
              <a:buChar char="–"/>
            </a:pPr>
            <a:r>
              <a:rPr lang="zh-CN" altLang="zh-CN" sz="2000">
                <a:latin typeface="Cambria" panose="02040503050406030204" pitchFamily="18" charset="0"/>
              </a:rPr>
              <a:t>本文多次被引用</a:t>
            </a:r>
          </a:p>
          <a:p>
            <a:pPr lvl="1" eaLnBrk="1" hangingPunct="1">
              <a:lnSpc>
                <a:spcPts val="2000"/>
              </a:lnSpc>
              <a:spcBef>
                <a:spcPts val="525"/>
              </a:spcBef>
              <a:buFont typeface="Arial" panose="020B0604020202020204" pitchFamily="34" charset="0"/>
              <a:buChar char="–"/>
            </a:pPr>
            <a:r>
              <a:rPr lang="zh-CN" altLang="zh-CN" sz="2000">
                <a:latin typeface="Cambria" panose="02040503050406030204" pitchFamily="18" charset="0"/>
              </a:rPr>
              <a:t>现在, BT 及其各种修改版本 (如 BitComet 和比特精灵) 一直是用户的重要常用工具。</a:t>
            </a:r>
          </a:p>
        </p:txBody>
      </p:sp>
    </p:spTree>
  </p:cSld>
  <p:clrMapOvr>
    <a:masterClrMapping/>
  </p:clrMapOvr>
</p:sld>
</file>

<file path=ppt/slides/slide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4F9F14A4-E974-477F-90E2-907C612B3B98}"/>
              </a:ext>
            </a:extLst>
          </p:cNvPr>
          <p:cNvSpPr txBox="1"/>
          <p:nvPr/>
        </p:nvSpPr>
        <p:spPr>
          <a:xfrm>
            <a:off x="620713" y="407988"/>
            <a:ext cx="2032000" cy="615950"/>
          </a:xfrm>
          <a:prstGeom prst="rect">
            <a:avLst/>
          </a:prstGeom>
        </p:spPr>
        <p:txBody>
          <a:bodyPr lIns="0" tIns="0" rIns="0" bIns="0">
            <a:spAutoFit/>
          </a:bodyPr>
          <a:lstStyle/>
          <a:p>
            <a:pPr marL="12700" eaLnBrk="1" fontAlgn="auto" hangingPunct="1">
              <a:spcBef>
                <a:spcPts val="0"/>
              </a:spcBef>
              <a:spcAft>
                <a:spcPts val="0"/>
              </a:spcAft>
              <a:defRPr/>
            </a:pPr>
            <a:r>
              <a:rPr sz="4000" spc="-145" dirty="0">
                <a:solidFill>
                  <a:srgbClr val="FFFFFF"/>
                </a:solidFill>
                <a:latin typeface="Tahoma"/>
                <a:ea typeface="+mn-ea"/>
                <a:cs typeface="Tahoma"/>
              </a:rPr>
              <a:t>Bt</a:t>
            </a:r>
            <a:endParaRPr sz="4000" dirty="0">
              <a:latin typeface="Tahoma"/>
              <a:ea typeface="+mn-ea"/>
              <a:cs typeface="Tahoma"/>
            </a:endParaRPr>
          </a:p>
        </p:txBody>
      </p:sp>
      <p:sp>
        <p:nvSpPr>
          <p:cNvPr id="12" name="object 12">
            <a:extLst>
              <a:ext uri="{FF2B5EF4-FFF2-40B4-BE49-F238E27FC236}">
                <a16:creationId xmlns:a16="http://schemas.microsoft.com/office/drawing/2014/main" id="{E0D24802-0FD8-4FB1-AE9D-C4E428CAF2E5}"/>
              </a:ext>
            </a:extLst>
          </p:cNvPr>
          <p:cNvSpPr txBox="1"/>
          <p:nvPr/>
        </p:nvSpPr>
        <p:spPr>
          <a:xfrm>
            <a:off x="2173288" y="1430338"/>
            <a:ext cx="5610225" cy="430212"/>
          </a:xfrm>
          <a:prstGeom prst="rect">
            <a:avLst/>
          </a:prstGeom>
        </p:spPr>
        <p:txBody>
          <a:bodyPr lIns="0" tIns="0" rIns="0" bIns="0">
            <a:spAutoFit/>
          </a:bodyPr>
          <a:lstStyle/>
          <a:p>
            <a:pPr marL="368300" indent="-355600" eaLnBrk="1" fontAlgn="auto" hangingPunct="1">
              <a:spcBef>
                <a:spcPts val="0"/>
              </a:spcBef>
              <a:spcAft>
                <a:spcPts val="0"/>
              </a:spcAft>
              <a:buFont typeface="Arial"/>
              <a:buChar char="•"/>
              <a:tabLst>
                <a:tab pos="368300" algn="l"/>
              </a:tabLst>
              <a:defRPr/>
            </a:pPr>
            <a:r>
              <a:rPr sz="2800" spc="-15" dirty="0">
                <a:latin typeface="Cambria"/>
                <a:ea typeface="+mn-ea"/>
                <a:cs typeface="Cambria"/>
              </a:rPr>
              <a:t>高</a:t>
            </a:r>
            <a:r>
              <a:rPr sz="2800" spc="-5" dirty="0">
                <a:latin typeface="Cambria"/>
                <a:ea typeface="+mn-ea"/>
                <a:cs typeface="Cambria"/>
              </a:rPr>
              <a:t>速度</a:t>
            </a:r>
            <a:r>
              <a:rPr sz="2800" spc="-10" dirty="0">
                <a:latin typeface="Cambria"/>
                <a:ea typeface="+mn-ea"/>
                <a:cs typeface="Cambria"/>
              </a:rPr>
              <a:t> </a:t>
            </a:r>
            <a:r>
              <a:rPr sz="2800" spc="-15" dirty="0">
                <a:latin typeface="Cambria"/>
                <a:ea typeface="+mn-ea"/>
                <a:cs typeface="Cambria"/>
              </a:rPr>
              <a:t>下载</a:t>
            </a:r>
            <a:endParaRPr sz="2800" dirty="0">
              <a:latin typeface="Cambria"/>
              <a:ea typeface="+mn-ea"/>
              <a:cs typeface="Cambria"/>
            </a:endParaRPr>
          </a:p>
        </p:txBody>
      </p:sp>
      <p:sp>
        <p:nvSpPr>
          <p:cNvPr id="44036" name="object 13">
            <a:extLst>
              <a:ext uri="{FF2B5EF4-FFF2-40B4-BE49-F238E27FC236}">
                <a16:creationId xmlns:a16="http://schemas.microsoft.com/office/drawing/2014/main" id="{2AED63A2-6AE5-432A-9F88-6AA0C0C33B54}"/>
              </a:ext>
            </a:extLst>
          </p:cNvPr>
          <p:cNvSpPr>
            <a:spLocks noChangeArrowheads="1"/>
          </p:cNvSpPr>
          <p:nvPr/>
        </p:nvSpPr>
        <p:spPr bwMode="auto">
          <a:xfrm>
            <a:off x="3503613" y="2438400"/>
            <a:ext cx="6413500" cy="3619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4037" name="object 14">
            <a:extLst>
              <a:ext uri="{FF2B5EF4-FFF2-40B4-BE49-F238E27FC236}">
                <a16:creationId xmlns:a16="http://schemas.microsoft.com/office/drawing/2014/main" id="{F86B6F88-F3AB-41F7-8F46-DE17922011A7}"/>
              </a:ext>
            </a:extLst>
          </p:cNvPr>
          <p:cNvSpPr txBox="1">
            <a:spLocks noChangeArrowheads="1"/>
          </p:cNvSpPr>
          <p:nvPr/>
        </p:nvSpPr>
        <p:spPr bwMode="auto">
          <a:xfrm>
            <a:off x="6589713" y="7067550"/>
            <a:ext cx="2540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538"/>
              </a:lnSpc>
            </a:pPr>
            <a:r>
              <a:rPr lang="zh-CN" altLang="zh-CN" sz="1400" b="1">
                <a:solidFill>
                  <a:srgbClr val="FFFFFF"/>
                </a:solidFill>
                <a:latin typeface="Tahoma" panose="020B0604030504040204" pitchFamily="34" charset="0"/>
                <a:cs typeface="Tahoma" panose="020B0604030504040204" pitchFamily="34" charset="0"/>
              </a:rPr>
              <a:t>10</a:t>
            </a:r>
            <a:endParaRPr lang="zh-CN" altLang="zh-CN" sz="1400">
              <a:latin typeface="Tahoma" panose="020B0604030504040204" pitchFamily="34" charset="0"/>
              <a:cs typeface="Tahoma" panose="020B0604030504040204" pitchFamily="34" charset="0"/>
            </a:endParaRPr>
          </a:p>
        </p:txBody>
      </p:sp>
    </p:spTree>
  </p:cSld>
  <p:clrMapOvr>
    <a:masterClrMapping/>
  </p:clrMapOvr>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508E3967-CD39-4F9D-A88E-979E2E0A69FB}"/>
              </a:ext>
            </a:extLst>
          </p:cNvPr>
          <p:cNvSpPr txBox="1"/>
          <p:nvPr/>
        </p:nvSpPr>
        <p:spPr>
          <a:xfrm>
            <a:off x="620713" y="217488"/>
            <a:ext cx="3552825" cy="676275"/>
          </a:xfrm>
          <a:prstGeom prst="rect">
            <a:avLst/>
          </a:prstGeom>
        </p:spPr>
        <p:txBody>
          <a:bodyPr lIns="0" tIns="0" rIns="0" bIns="0">
            <a:spAutoFit/>
          </a:bodyPr>
          <a:lstStyle/>
          <a:p>
            <a:pPr marL="12700" eaLnBrk="1" fontAlgn="auto" hangingPunct="1">
              <a:spcBef>
                <a:spcPts val="0"/>
              </a:spcBef>
              <a:spcAft>
                <a:spcPts val="0"/>
              </a:spcAft>
              <a:defRPr/>
            </a:pPr>
            <a:r>
              <a:rPr sz="4400" spc="-145" dirty="0">
                <a:solidFill>
                  <a:srgbClr val="FFFFFF"/>
                </a:solidFill>
                <a:latin typeface="Tahoma"/>
                <a:ea typeface="+mn-ea"/>
                <a:cs typeface="Tahoma"/>
              </a:rPr>
              <a:t>Bt</a:t>
            </a:r>
            <a:endParaRPr sz="4400" dirty="0">
              <a:latin typeface="Tahoma"/>
              <a:ea typeface="+mn-ea"/>
              <a:cs typeface="Tahoma"/>
            </a:endParaRPr>
          </a:p>
        </p:txBody>
      </p:sp>
      <p:sp>
        <p:nvSpPr>
          <p:cNvPr id="45059" name="object 12">
            <a:extLst>
              <a:ext uri="{FF2B5EF4-FFF2-40B4-BE49-F238E27FC236}">
                <a16:creationId xmlns:a16="http://schemas.microsoft.com/office/drawing/2014/main" id="{F80075F3-D33B-4446-8359-A04E94737626}"/>
              </a:ext>
            </a:extLst>
          </p:cNvPr>
          <p:cNvSpPr txBox="1">
            <a:spLocks noChangeArrowheads="1"/>
          </p:cNvSpPr>
          <p:nvPr/>
        </p:nvSpPr>
        <p:spPr bwMode="auto">
          <a:xfrm>
            <a:off x="696913" y="1430338"/>
            <a:ext cx="121158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Ftp</a:t>
            </a:r>
          </a:p>
          <a:p>
            <a:pPr lvl="1" eaLnBrk="1" hangingPunct="1">
              <a:spcBef>
                <a:spcPts val="375"/>
              </a:spcBef>
              <a:buFont typeface="Arial" panose="020B0604020202020204" pitchFamily="34" charset="0"/>
              <a:buChar char="–"/>
            </a:pPr>
            <a:r>
              <a:rPr lang="zh-CN" altLang="zh-CN" sz="2000">
                <a:latin typeface="Cambria" panose="02040503050406030204" pitchFamily="18" charset="0"/>
              </a:rPr>
              <a:t>种子无法脱机, 直到所有客户端都完成下载文件</a:t>
            </a:r>
          </a:p>
          <a:p>
            <a:pPr lvl="1" eaLnBrk="1" hangingPunct="1">
              <a:spcBef>
                <a:spcPts val="363"/>
              </a:spcBef>
              <a:buFont typeface="Arial" panose="020B0604020202020204" pitchFamily="34" charset="0"/>
              <a:buChar char="–"/>
            </a:pPr>
            <a:r>
              <a:rPr lang="zh-CN" altLang="zh-CN" sz="2000">
                <a:latin typeface="Cambria" panose="02040503050406030204" pitchFamily="18" charset="0"/>
              </a:rPr>
              <a:t>带宽的成本是单边的。种子的上传带宽将成为瓶颈</a:t>
            </a:r>
          </a:p>
          <a:p>
            <a:pPr lvl="1" eaLnBrk="1" hangingPunct="1">
              <a:spcBef>
                <a:spcPts val="50"/>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Bt</a:t>
            </a:r>
          </a:p>
          <a:p>
            <a:pPr lvl="1" eaLnBrk="1" hangingPunct="1">
              <a:lnSpc>
                <a:spcPts val="2000"/>
              </a:lnSpc>
              <a:spcBef>
                <a:spcPts val="475"/>
              </a:spcBef>
              <a:buFont typeface="Arial" panose="020B0604020202020204" pitchFamily="34" charset="0"/>
              <a:buChar char="–"/>
            </a:pPr>
            <a:r>
              <a:rPr lang="zh-CN" altLang="zh-CN" sz="2000">
                <a:latin typeface="Cambria" panose="02040503050406030204" pitchFamily="18" charset="0"/>
              </a:rPr>
              <a:t>一旦客户完成下载整个种子, 它是一个新的种子。那么原始种子可能是离线的。</a:t>
            </a:r>
          </a:p>
          <a:p>
            <a:pPr lvl="1" eaLnBrk="1" hangingPunct="1">
              <a:spcBef>
                <a:spcPts val="300"/>
              </a:spcBef>
              <a:buFont typeface="Arial" panose="020B0604020202020204" pitchFamily="34" charset="0"/>
              <a:buChar char="–"/>
            </a:pPr>
            <a:r>
              <a:rPr lang="zh-CN" altLang="zh-CN" sz="2000">
                <a:latin typeface="Cambria" panose="02040503050406030204" pitchFamily="18" charset="0"/>
              </a:rPr>
              <a:t>当未生成新种子时, 原始种子甚至可以脱机。</a:t>
            </a:r>
          </a:p>
          <a:p>
            <a:pPr lvl="1" eaLnBrk="1" hangingPunct="1">
              <a:lnSpc>
                <a:spcPts val="2000"/>
              </a:lnSpc>
              <a:spcBef>
                <a:spcPts val="463"/>
              </a:spcBef>
              <a:buFont typeface="Arial" panose="020B0604020202020204" pitchFamily="34" charset="0"/>
              <a:buChar char="–"/>
            </a:pPr>
            <a:r>
              <a:rPr lang="zh-CN" altLang="zh-CN" sz="2000">
                <a:latin typeface="Cambria" panose="02040503050406030204" pitchFamily="18" charset="0"/>
              </a:rPr>
              <a:t>如果种子将文件分成10段, 并将段1‐‑3到 B, 7-‐‑10到 C, 则种子可以从联机切换到离线, 因为 A、B 和 C 可以彼此下载段。</a:t>
            </a:r>
          </a:p>
          <a:p>
            <a:pPr lvl="1" eaLnBrk="1" hangingPunct="1">
              <a:buFont typeface="Arial" panose="020B0604020202020204" pitchFamily="34" charset="0"/>
              <a:buChar char="–"/>
            </a:pPr>
            <a:endParaRPr lang="zh-CN" altLang="zh-CN" sz="2000">
              <a:latin typeface="Times New Roman" panose="02020603050405020304" pitchFamily="18" charset="0"/>
              <a:cs typeface="Times New Roman" panose="02020603050405020304" pitchFamily="18" charset="0"/>
            </a:endParaRPr>
          </a:p>
          <a:p>
            <a:pPr eaLnBrk="1" hangingPunct="1">
              <a:spcBef>
                <a:spcPts val="1450"/>
              </a:spcBef>
              <a:buFont typeface="Arial" panose="020B0604020202020204" pitchFamily="34" charset="0"/>
              <a:buChar char="•"/>
            </a:pPr>
            <a:r>
              <a:rPr lang="zh-CN" altLang="zh-CN" sz="2800">
                <a:latin typeface="Cambria" panose="02040503050406030204" pitchFamily="18" charset="0"/>
              </a:rPr>
              <a:t>BT 降低种子的工作量, 延长种子的寿命</a:t>
            </a:r>
          </a:p>
          <a:p>
            <a:pPr lvl="1" eaLnBrk="1" hangingPunct="1">
              <a:lnSpc>
                <a:spcPts val="2000"/>
              </a:lnSpc>
              <a:spcBef>
                <a:spcPts val="475"/>
              </a:spcBef>
              <a:buFont typeface="Arial" panose="020B0604020202020204" pitchFamily="34" charset="0"/>
              <a:buChar char="–"/>
            </a:pPr>
            <a:r>
              <a:rPr lang="zh-CN" altLang="zh-CN" sz="2000">
                <a:latin typeface="Cambria" panose="02040503050406030204" pitchFamily="18" charset="0"/>
              </a:rPr>
              <a:t>如果原来的种子叶, 和 A, B, C 自愿成为一个新的种子, 文件仍然是可下载的。</a:t>
            </a:r>
          </a:p>
        </p:txBody>
      </p:sp>
    </p:spTree>
  </p:cSld>
  <p:clrMapOvr>
    <a:masterClrMapping/>
  </p:clrMapOvr>
</p:sld>
</file>

<file path=ppt/slides/slide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0E0E8C3E-E2A2-468E-A320-F49522345C8B}"/>
              </a:ext>
            </a:extLst>
          </p:cNvPr>
          <p:cNvSpPr txBox="1"/>
          <p:nvPr/>
        </p:nvSpPr>
        <p:spPr>
          <a:xfrm>
            <a:off x="620713" y="254000"/>
            <a:ext cx="2032000" cy="677863"/>
          </a:xfrm>
          <a:prstGeom prst="rect">
            <a:avLst/>
          </a:prstGeom>
        </p:spPr>
        <p:txBody>
          <a:bodyPr lIns="0" tIns="0" rIns="0" bIns="0">
            <a:spAutoFit/>
          </a:bodyPr>
          <a:lstStyle/>
          <a:p>
            <a:pPr marL="12700" eaLnBrk="1" fontAlgn="auto" hangingPunct="1">
              <a:spcBef>
                <a:spcPts val="0"/>
              </a:spcBef>
              <a:spcAft>
                <a:spcPts val="0"/>
              </a:spcAft>
              <a:defRPr/>
            </a:pPr>
            <a:r>
              <a:rPr sz="4400" spc="-145" dirty="0">
                <a:solidFill>
                  <a:srgbClr val="FFFFFF"/>
                </a:solidFill>
                <a:latin typeface="Tahoma"/>
                <a:ea typeface="+mn-ea"/>
                <a:cs typeface="Tahoma"/>
              </a:rPr>
              <a:t>Bt</a:t>
            </a:r>
            <a:endParaRPr sz="4400" dirty="0">
              <a:latin typeface="Tahoma"/>
              <a:ea typeface="+mn-ea"/>
              <a:cs typeface="Tahoma"/>
            </a:endParaRPr>
          </a:p>
        </p:txBody>
      </p:sp>
      <p:sp>
        <p:nvSpPr>
          <p:cNvPr id="46083" name="object 12">
            <a:extLst>
              <a:ext uri="{FF2B5EF4-FFF2-40B4-BE49-F238E27FC236}">
                <a16:creationId xmlns:a16="http://schemas.microsoft.com/office/drawing/2014/main" id="{E4B6AC77-C0EE-4140-B8F0-2D372CC54E6D}"/>
              </a:ext>
            </a:extLst>
          </p:cNvPr>
          <p:cNvSpPr txBox="1">
            <a:spLocks noChangeArrowheads="1"/>
          </p:cNvSpPr>
          <p:nvPr/>
        </p:nvSpPr>
        <p:spPr bwMode="auto">
          <a:xfrm>
            <a:off x="773113" y="1430338"/>
            <a:ext cx="11582400" cy="585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206500" indent="-2413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BT 的成分</a:t>
            </a:r>
          </a:p>
          <a:p>
            <a:pPr lvl="1" eaLnBrk="1" hangingPunct="1">
              <a:spcBef>
                <a:spcPts val="500"/>
              </a:spcBef>
              <a:buFont typeface="Arial" panose="020B0604020202020204" pitchFamily="34" charset="0"/>
              <a:buChar char="–"/>
            </a:pPr>
            <a:r>
              <a:rPr lang="zh-CN" altLang="zh-CN" sz="2800">
                <a:latin typeface="Cambria" panose="02040503050406030204" pitchFamily="18" charset="0"/>
              </a:rPr>
              <a:t>跟踪</a:t>
            </a:r>
          </a:p>
          <a:p>
            <a:pPr lvl="2" eaLnBrk="1" hangingPunct="1">
              <a:spcBef>
                <a:spcPts val="475"/>
              </a:spcBef>
              <a:buFont typeface="Arial" panose="020B0604020202020204" pitchFamily="34" charset="0"/>
              <a:buChar char="•"/>
            </a:pPr>
            <a:r>
              <a:rPr lang="zh-CN" altLang="zh-CN" sz="2400">
                <a:latin typeface="Cambria" panose="02040503050406030204" pitchFamily="18" charset="0"/>
              </a:rPr>
              <a:t>记录所有下载成员的名称和网络位置</a:t>
            </a:r>
          </a:p>
          <a:p>
            <a:pPr lvl="1" eaLnBrk="1" hangingPunct="1">
              <a:spcBef>
                <a:spcPts val="425"/>
              </a:spcBef>
              <a:buFont typeface="Arial" panose="020B0604020202020204" pitchFamily="34" charset="0"/>
              <a:buChar char="–"/>
            </a:pPr>
            <a:r>
              <a:rPr lang="zh-CN" altLang="zh-CN" sz="2800">
                <a:latin typeface="Cambria" panose="02040503050406030204" pitchFamily="18" charset="0"/>
              </a:rPr>
              <a:t>洪流</a:t>
            </a:r>
          </a:p>
          <a:p>
            <a:pPr lvl="2" eaLnBrk="1" hangingPunct="1">
              <a:spcBef>
                <a:spcPts val="475"/>
              </a:spcBef>
              <a:buFont typeface="Arial" panose="020B0604020202020204" pitchFamily="34" charset="0"/>
              <a:buChar char="•"/>
            </a:pPr>
            <a:r>
              <a:rPr lang="zh-CN" altLang="zh-CN" sz="2400">
                <a:latin typeface="Cambria" panose="02040503050406030204" pitchFamily="18" charset="0"/>
              </a:rPr>
              <a:t>记录跟踪器的位置和所有段的名称</a:t>
            </a:r>
          </a:p>
          <a:p>
            <a:pPr lvl="2" eaLnBrk="1" hangingPunct="1">
              <a:lnSpc>
                <a:spcPts val="2200"/>
              </a:lnSpc>
              <a:spcBef>
                <a:spcPts val="563"/>
              </a:spcBef>
              <a:buFont typeface="Arial" panose="020B0604020202020204" pitchFamily="34" charset="0"/>
              <a:buChar char="•"/>
            </a:pPr>
            <a:r>
              <a:rPr lang="zh-CN" altLang="zh-CN" sz="2400">
                <a:latin typeface="Cambria" panose="02040503050406030204" pitchFamily="18" charset="0"/>
              </a:rPr>
              <a:t>一个新的成员需要先获得一个洪流, 然后通过从洪流中获取的信息得到跟踪器。</a:t>
            </a:r>
          </a:p>
          <a:p>
            <a:pPr lvl="2" eaLnBrk="1" hangingPunct="1">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zh-CN" altLang="zh-CN" sz="2800">
                <a:latin typeface="Cambria" panose="02040503050406030204" pitchFamily="18" charset="0"/>
              </a:rPr>
              <a:t>最稀有的第一个政策</a:t>
            </a:r>
          </a:p>
          <a:p>
            <a:pPr lvl="2" eaLnBrk="1" hangingPunct="1">
              <a:lnSpc>
                <a:spcPct val="101000"/>
              </a:lnSpc>
              <a:spcBef>
                <a:spcPts val="363"/>
              </a:spcBef>
              <a:buFont typeface="Arial" panose="020B0604020202020204" pitchFamily="34" charset="0"/>
              <a:buChar char="•"/>
            </a:pPr>
            <a:r>
              <a:rPr lang="zh-CN" altLang="zh-CN" sz="2400">
                <a:latin typeface="Cambria" panose="02040503050406030204" pitchFamily="18" charset="0"/>
              </a:rPr>
              <a:t>为了加快下载速度, 每个成员将分享最稀有的部分给其他人。</a:t>
            </a:r>
          </a:p>
          <a:p>
            <a:pPr lvl="2" eaLnBrk="1" hangingPunct="1">
              <a:lnSpc>
                <a:spcPct val="99000"/>
              </a:lnSpc>
              <a:spcBef>
                <a:spcPts val="450"/>
              </a:spcBef>
              <a:buFont typeface="Arial" panose="020B0604020202020204" pitchFamily="34" charset="0"/>
              <a:buChar char="•"/>
            </a:pPr>
            <a:r>
              <a:rPr lang="zh-CN" altLang="zh-CN" sz="2400">
                <a:latin typeface="Cambria" panose="02040503050406030204" pitchFamily="18" charset="0"/>
              </a:rPr>
              <a:t>例如, 如果用户 A 有段 1, 2, 3, 用户 B 有段 2, 4, 5, 用户 C 有段 1, 3, 5, 那么最稀有的部分是4。如果某个成员想与用户 B 共享段, b 将更愿意向他发送段4。</a:t>
            </a:r>
          </a:p>
        </p:txBody>
      </p:sp>
    </p:spTree>
  </p:cSld>
  <p:clrMapOvr>
    <a:masterClrMapping/>
  </p:clrMapOvr>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09FEEFDF-A0DB-49AA-80A6-D46061B07864}"/>
              </a:ext>
            </a:extLst>
          </p:cNvPr>
          <p:cNvSpPr txBox="1"/>
          <p:nvPr/>
        </p:nvSpPr>
        <p:spPr>
          <a:xfrm>
            <a:off x="544513" y="196850"/>
            <a:ext cx="2184400" cy="677863"/>
          </a:xfrm>
          <a:prstGeom prst="rect">
            <a:avLst/>
          </a:prstGeom>
        </p:spPr>
        <p:txBody>
          <a:bodyPr lIns="0" tIns="0" rIns="0" bIns="0">
            <a:spAutoFit/>
          </a:bodyPr>
          <a:lstStyle/>
          <a:p>
            <a:pPr marL="12700" eaLnBrk="1" fontAlgn="auto" hangingPunct="1">
              <a:spcBef>
                <a:spcPts val="0"/>
              </a:spcBef>
              <a:spcAft>
                <a:spcPts val="0"/>
              </a:spcAft>
              <a:defRPr/>
            </a:pPr>
            <a:r>
              <a:rPr sz="4400" spc="-145" dirty="0">
                <a:solidFill>
                  <a:srgbClr val="FFFFFF"/>
                </a:solidFill>
                <a:latin typeface="Tahoma"/>
                <a:ea typeface="+mn-ea"/>
                <a:cs typeface="Tahoma"/>
              </a:rPr>
              <a:t>Bt</a:t>
            </a:r>
            <a:endParaRPr sz="4400" dirty="0">
              <a:latin typeface="Tahoma"/>
              <a:ea typeface="+mn-ea"/>
              <a:cs typeface="Tahoma"/>
            </a:endParaRPr>
          </a:p>
        </p:txBody>
      </p:sp>
      <p:sp>
        <p:nvSpPr>
          <p:cNvPr id="47107" name="object 12">
            <a:extLst>
              <a:ext uri="{FF2B5EF4-FFF2-40B4-BE49-F238E27FC236}">
                <a16:creationId xmlns:a16="http://schemas.microsoft.com/office/drawing/2014/main" id="{63C87FD5-7B69-4AF0-B588-B388EA390667}"/>
              </a:ext>
            </a:extLst>
          </p:cNvPr>
          <p:cNvSpPr txBox="1">
            <a:spLocks noChangeArrowheads="1"/>
          </p:cNvSpPr>
          <p:nvPr/>
        </p:nvSpPr>
        <p:spPr bwMode="auto">
          <a:xfrm>
            <a:off x="544513" y="1430338"/>
            <a:ext cx="120396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206500" indent="-2413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BT 的成分</a:t>
            </a:r>
          </a:p>
          <a:p>
            <a:pPr lvl="1" eaLnBrk="1" hangingPunct="1">
              <a:spcBef>
                <a:spcPts val="500"/>
              </a:spcBef>
              <a:buFont typeface="Arial" panose="020B0604020202020204" pitchFamily="34" charset="0"/>
              <a:buChar char="–"/>
            </a:pPr>
            <a:r>
              <a:rPr lang="zh-CN" altLang="zh-CN" sz="2800">
                <a:latin typeface="Cambria" panose="02040503050406030204" pitchFamily="18" charset="0"/>
              </a:rPr>
              <a:t>窒息政策</a:t>
            </a:r>
          </a:p>
          <a:p>
            <a:pPr lvl="2" eaLnBrk="1" hangingPunct="1">
              <a:spcBef>
                <a:spcPts val="475"/>
              </a:spcBef>
              <a:buFont typeface="Arial" panose="020B0604020202020204" pitchFamily="34" charset="0"/>
              <a:buChar char="•"/>
            </a:pPr>
            <a:r>
              <a:rPr lang="zh-CN" altLang="zh-CN" sz="2400">
                <a:latin typeface="Cambria" panose="02040503050406030204" pitchFamily="18" charset="0"/>
              </a:rPr>
              <a:t>如果文件非常流行, 将有数以千计的用户希望下载它。</a:t>
            </a:r>
          </a:p>
          <a:p>
            <a:pPr lvl="2" eaLnBrk="1" hangingPunct="1">
              <a:lnSpc>
                <a:spcPts val="2200"/>
              </a:lnSpc>
              <a:spcBef>
                <a:spcPts val="563"/>
              </a:spcBef>
              <a:buFont typeface="Arial" panose="020B0604020202020204" pitchFamily="34" charset="0"/>
              <a:buChar char="•"/>
            </a:pPr>
            <a:r>
              <a:rPr lang="zh-CN" altLang="zh-CN" sz="2400">
                <a:latin typeface="Cambria" panose="02040503050406030204" pitchFamily="18" charset="0"/>
              </a:rPr>
              <a:t>用户 A 是下载此文件的成员之一。他必须收到许多分享部分的请求。</a:t>
            </a:r>
          </a:p>
          <a:p>
            <a:pPr lvl="2" eaLnBrk="1" hangingPunct="1">
              <a:lnSpc>
                <a:spcPct val="101000"/>
              </a:lnSpc>
              <a:spcBef>
                <a:spcPts val="338"/>
              </a:spcBef>
              <a:buFont typeface="Arial" panose="020B0604020202020204" pitchFamily="34" charset="0"/>
              <a:buChar char="•"/>
            </a:pPr>
            <a:r>
              <a:rPr lang="zh-CN" altLang="zh-CN" sz="2400">
                <a:latin typeface="Cambria" panose="02040503050406030204" pitchFamily="18" charset="0"/>
              </a:rPr>
              <a:t>但他的带宽有限。他只能并发共享段到其他4用户。</a:t>
            </a:r>
          </a:p>
          <a:p>
            <a:pPr lvl="2" eaLnBrk="1" hangingPunct="1">
              <a:spcBef>
                <a:spcPts val="425"/>
              </a:spcBef>
              <a:buFont typeface="Arial" panose="020B0604020202020204" pitchFamily="34" charset="0"/>
              <a:buChar char="•"/>
            </a:pPr>
            <a:r>
              <a:rPr lang="zh-CN" altLang="zh-CN" sz="2400">
                <a:latin typeface="Cambria" panose="02040503050406030204" pitchFamily="18" charset="0"/>
              </a:rPr>
              <a:t>他不得不拒绝大部分的请求。如何拒绝？</a:t>
            </a:r>
          </a:p>
          <a:p>
            <a:pPr lvl="2" eaLnBrk="1" hangingPunct="1">
              <a:spcBef>
                <a:spcPts val="425"/>
              </a:spcBef>
              <a:buFont typeface="Arial" panose="020B0604020202020204" pitchFamily="34" charset="0"/>
              <a:buChar char="•"/>
            </a:pPr>
            <a:r>
              <a:rPr lang="zh-CN" altLang="zh-CN" sz="2400">
                <a:latin typeface="Cambria" panose="02040503050406030204" pitchFamily="18" charset="0"/>
              </a:rPr>
              <a:t>窒息的政策: unchoke 4 最快的用户谁分享段给我。</a:t>
            </a:r>
          </a:p>
          <a:p>
            <a:pPr lvl="2" eaLnBrk="1" hangingPunct="1">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lvl="1" eaLnBrk="1" hangingPunct="1">
              <a:spcBef>
                <a:spcPts val="1238"/>
              </a:spcBef>
              <a:buFont typeface="Arial" panose="020B0604020202020204" pitchFamily="34" charset="0"/>
              <a:buChar char="–"/>
            </a:pPr>
            <a:r>
              <a:rPr lang="zh-CN" altLang="zh-CN" sz="2800">
                <a:latin typeface="Cambria" panose="02040503050406030204" pitchFamily="18" charset="0"/>
              </a:rPr>
              <a:t>乐观 Unchoking</a:t>
            </a:r>
          </a:p>
          <a:p>
            <a:pPr lvl="2" eaLnBrk="1" hangingPunct="1">
              <a:spcBef>
                <a:spcPts val="475"/>
              </a:spcBef>
              <a:buFont typeface="Arial" panose="020B0604020202020204" pitchFamily="34" charset="0"/>
              <a:buChar char="•"/>
            </a:pPr>
            <a:r>
              <a:rPr lang="zh-CN" altLang="zh-CN" sz="2400">
                <a:latin typeface="Cambria" panose="02040503050406030204" pitchFamily="18" charset="0"/>
              </a:rPr>
              <a:t>每30秒, BT 都会随机选择一个用户并向他发送数据。</a:t>
            </a:r>
          </a:p>
          <a:p>
            <a:pPr lvl="2" eaLnBrk="1" hangingPunct="1">
              <a:spcBef>
                <a:spcPts val="425"/>
              </a:spcBef>
              <a:buFont typeface="Arial" panose="020B0604020202020204" pitchFamily="34" charset="0"/>
              <a:buChar char="•"/>
            </a:pPr>
            <a:r>
              <a:rPr lang="zh-CN" altLang="zh-CN" sz="2400">
                <a:latin typeface="Cambria" panose="02040503050406030204" pitchFamily="18" charset="0"/>
              </a:rPr>
              <a:t>发现潜在的快速成员。</a:t>
            </a:r>
          </a:p>
        </p:txBody>
      </p:sp>
    </p:spTree>
  </p:cSld>
  <p:clrMapOvr>
    <a:masterClrMapping/>
  </p:clrMapOvr>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71BEC447-A255-4001-AE75-EB65A46F0D89}"/>
              </a:ext>
            </a:extLst>
          </p:cNvPr>
          <p:cNvSpPr txBox="1">
            <a:spLocks noGrp="1"/>
          </p:cNvSpPr>
          <p:nvPr>
            <p:ph type="title"/>
          </p:nvPr>
        </p:nvSpPr>
        <p:spPr>
          <a:xfrm>
            <a:off x="620713" y="260350"/>
            <a:ext cx="10390187" cy="677863"/>
          </a:xfrm>
        </p:spPr>
        <p:txBody>
          <a:bodyPr lIns="0" tIns="0" rIns="0" bIns="0" rtlCol="0">
            <a:spAutoFit/>
          </a:bodyPr>
          <a:lstStyle/>
          <a:p>
            <a:pPr marL="12700">
              <a:defRPr/>
            </a:pPr>
            <a:r>
              <a:rPr sz="4400" spc="-75" dirty="0"/>
              <a:t>Bt</a:t>
            </a:r>
            <a:r>
              <a:rPr sz="4400" dirty="0"/>
              <a:t>–</a:t>
            </a:r>
            <a:r>
              <a:rPr sz="4400" spc="80" dirty="0"/>
              <a:t> </a:t>
            </a:r>
            <a:r>
              <a:rPr sz="4400" dirty="0">
                <a:latin typeface="宋体"/>
                <a:cs typeface="宋体"/>
              </a:rPr>
              <a:t>性能优化实例</a:t>
            </a:r>
          </a:p>
        </p:txBody>
      </p:sp>
      <p:sp>
        <p:nvSpPr>
          <p:cNvPr id="48131" name="object 14">
            <a:extLst>
              <a:ext uri="{FF2B5EF4-FFF2-40B4-BE49-F238E27FC236}">
                <a16:creationId xmlns:a16="http://schemas.microsoft.com/office/drawing/2014/main" id="{E240096D-82E6-4888-81CA-A20B11E73997}"/>
              </a:ext>
            </a:extLst>
          </p:cNvPr>
          <p:cNvSpPr txBox="1">
            <a:spLocks noChangeArrowheads="1"/>
          </p:cNvSpPr>
          <p:nvPr/>
        </p:nvSpPr>
        <p:spPr bwMode="auto">
          <a:xfrm>
            <a:off x="620713" y="1604963"/>
            <a:ext cx="10253662"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42950" indent="-28575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400">
                <a:latin typeface="Cambria" panose="02040503050406030204" pitchFamily="18" charset="0"/>
              </a:rPr>
              <a:t>解剖 BitTorrent</a:t>
            </a:r>
            <a:r>
              <a:rPr lang="zh-CN" altLang="zh-CN" sz="2400">
                <a:latin typeface="宋体" panose="02010600030101010101" pitchFamily="2" charset="-122"/>
              </a:rPr>
              <a:t>：</a:t>
            </a:r>
            <a:r>
              <a:rPr lang="zh-CN" altLang="zh-CN" sz="2400">
                <a:latin typeface="Cambria" panose="02040503050406030204" pitchFamily="18" charset="0"/>
              </a:rPr>
              <a:t>五月的激流生活</a:t>
            </a:r>
          </a:p>
          <a:p>
            <a:pPr eaLnBrk="1" hangingPunct="1">
              <a:lnSpc>
                <a:spcPts val="2200"/>
              </a:lnSpc>
              <a:spcBef>
                <a:spcPts val="625"/>
              </a:spcBef>
            </a:pPr>
            <a:r>
              <a:rPr lang="zh-CN" altLang="zh-CN" sz="2000">
                <a:latin typeface="Arial" panose="020B0604020202020204" pitchFamily="34" charset="0"/>
                <a:cs typeface="Arial" panose="020B0604020202020204" pitchFamily="34" charset="0"/>
              </a:rPr>
              <a:t>–</a:t>
            </a:r>
            <a:r>
              <a:rPr lang="zh-CN" altLang="zh-CN" sz="2000">
                <a:latin typeface="Arial Unicode MS" pitchFamily="34" charset="-122"/>
                <a:ea typeface="Arial Unicode MS" pitchFamily="34" charset="-122"/>
              </a:rPr>
              <a:t>（</a:t>
            </a:r>
            <a:r>
              <a:rPr lang="zh-CN" altLang="zh-CN" sz="2000">
                <a:latin typeface="Cambria" panose="02040503050406030204" pitchFamily="18" charset="0"/>
              </a:rPr>
              <a:t>1</a:t>
            </a:r>
            <a:r>
              <a:rPr lang="zh-CN" altLang="zh-CN" sz="2000">
                <a:latin typeface="Arial Unicode MS" pitchFamily="34" charset="-122"/>
                <a:ea typeface="Arial Unicode MS" pitchFamily="34" charset="-122"/>
              </a:rPr>
              <a:t>）</a:t>
            </a:r>
            <a:r>
              <a:rPr lang="zh-CN" altLang="zh-CN" sz="2000">
                <a:latin typeface="Cambria" panose="02040503050406030204" pitchFamily="18" charset="0"/>
              </a:rPr>
              <a:t>Bt</a:t>
            </a:r>
            <a:r>
              <a:rPr lang="zh-CN" altLang="zh-CN" sz="2000">
                <a:latin typeface="Arial Unicode MS" pitchFamily="34" charset="-122"/>
                <a:ea typeface="Arial Unicode MS" pitchFamily="34" charset="-122"/>
              </a:rPr>
              <a:t>檔案往往會有</a:t>
            </a:r>
            <a:r>
              <a:rPr lang="zh-CN" altLang="zh-CN" sz="2000">
                <a:latin typeface="Cambria" panose="02040503050406030204" pitchFamily="18" charset="0"/>
              </a:rPr>
              <a:t>闪光人群</a:t>
            </a:r>
            <a:r>
              <a:rPr lang="zh-CN" altLang="zh-CN" sz="2000">
                <a:latin typeface="Arial Unicode MS" pitchFamily="34" charset="-122"/>
                <a:ea typeface="Arial Unicode MS" pitchFamily="34" charset="-122"/>
              </a:rPr>
              <a:t>情形: 分享開始的前幾天會湧入大量人潮, 然而高潮退去後人也散得快。</a:t>
            </a:r>
          </a:p>
          <a:p>
            <a:pPr eaLnBrk="1" hangingPunct="1">
              <a:spcBef>
                <a:spcPts val="25"/>
              </a:spcBef>
            </a:pPr>
            <a:endParaRPr lang="zh-CN" altLang="zh-CN" sz="2800">
              <a:latin typeface="Times New Roman" panose="02020603050405020304" pitchFamily="18" charset="0"/>
              <a:cs typeface="Times New Roman" panose="02020603050405020304" pitchFamily="18" charset="0"/>
            </a:endParaRPr>
          </a:p>
          <a:p>
            <a:pPr eaLnBrk="1" hangingPunct="1"/>
            <a:r>
              <a:rPr lang="zh-CN" altLang="zh-CN" sz="2000">
                <a:latin typeface="Arial" panose="020B0604020202020204" pitchFamily="34" charset="0"/>
                <a:cs typeface="Arial" panose="020B0604020202020204" pitchFamily="34" charset="0"/>
              </a:rPr>
              <a:t>–</a:t>
            </a:r>
            <a:r>
              <a:rPr lang="zh-CN" altLang="zh-CN" sz="2000">
                <a:latin typeface="Arial Unicode MS" pitchFamily="34" charset="-122"/>
                <a:ea typeface="Arial Unicode MS" pitchFamily="34" charset="-122"/>
              </a:rPr>
              <a:t>（</a:t>
            </a:r>
            <a:r>
              <a:rPr lang="zh-CN" altLang="zh-CN" sz="2000">
                <a:latin typeface="Cambria" panose="02040503050406030204" pitchFamily="18" charset="0"/>
              </a:rPr>
              <a:t>2</a:t>
            </a:r>
            <a:r>
              <a:rPr lang="zh-CN" altLang="zh-CN" sz="2000">
                <a:latin typeface="Arial Unicode MS" pitchFamily="34" charset="-122"/>
                <a:ea typeface="Arial Unicode MS" pitchFamily="34" charset="-122"/>
              </a:rPr>
              <a:t>) 下載的速度呈現 "多數人下載慢, 極少數人下載速度超快" 的情形; 不過即使 "多數人下載慢" 下載的平均速度仍然比</a:t>
            </a:r>
            <a:r>
              <a:rPr lang="zh-CN" altLang="zh-CN" sz="2000">
                <a:latin typeface="Cambria" panose="02040503050406030204" pitchFamily="18" charset="0"/>
              </a:rPr>
              <a:t>Ftp</a:t>
            </a:r>
            <a:r>
              <a:rPr lang="zh-CN" altLang="zh-CN" sz="2000">
                <a:latin typeface="Arial Unicode MS" pitchFamily="34" charset="-122"/>
                <a:ea typeface="Arial Unicode MS" pitchFamily="34" charset="-122"/>
              </a:rPr>
              <a:t>快上不状语。根據實驗, 平均下載速度是</a:t>
            </a:r>
            <a:r>
              <a:rPr lang="zh-CN" altLang="zh-CN" sz="2000">
                <a:latin typeface="Cambria" panose="02040503050406030204" pitchFamily="18" charset="0"/>
              </a:rPr>
              <a:t>240K</a:t>
            </a:r>
            <a:r>
              <a:rPr lang="zh-CN" altLang="zh-CN" sz="2000">
                <a:latin typeface="Arial Unicode MS" pitchFamily="34" charset="-122"/>
                <a:ea typeface="Arial Unicode MS" pitchFamily="34" charset="-122"/>
              </a:rPr>
              <a:t>，</a:t>
            </a:r>
            <a:r>
              <a:rPr lang="zh-CN" altLang="zh-CN" sz="2000">
                <a:latin typeface="Cambria" panose="02040503050406030204" pitchFamily="18" charset="0"/>
              </a:rPr>
              <a:t>90%</a:t>
            </a:r>
            <a:r>
              <a:rPr lang="zh-CN" altLang="zh-CN" sz="2000">
                <a:latin typeface="Arial Unicode MS" pitchFamily="34" charset="-122"/>
                <a:ea typeface="Arial Unicode MS" pitchFamily="34" charset="-122"/>
              </a:rPr>
              <a:t>的人速度不會超過</a:t>
            </a:r>
            <a:r>
              <a:rPr lang="zh-CN" altLang="zh-CN" sz="2000">
                <a:latin typeface="Cambria" panose="02040503050406030204" pitchFamily="18" charset="0"/>
              </a:rPr>
              <a:t>520K</a:t>
            </a:r>
            <a:r>
              <a:rPr lang="zh-CN" altLang="zh-CN" sz="2000">
                <a:latin typeface="Arial Unicode MS" pitchFamily="34" charset="-122"/>
                <a:ea typeface="Arial Unicode MS" pitchFamily="34" charset="-122"/>
              </a:rPr>
              <a:t>。 有極少數的人下載速度會達到每秒</a:t>
            </a:r>
            <a:r>
              <a:rPr lang="zh-CN" altLang="zh-CN" sz="2000">
                <a:latin typeface="Cambria" panose="02040503050406030204" pitchFamily="18" charset="0"/>
              </a:rPr>
              <a:t>3000K</a:t>
            </a:r>
            <a:r>
              <a:rPr lang="zh-CN" altLang="zh-CN" sz="2000">
                <a:latin typeface="Arial Unicode MS" pitchFamily="34" charset="-122"/>
                <a:ea typeface="Arial Unicode MS" pitchFamily="34" charset="-122"/>
              </a:rPr>
              <a:t>以上。</a:t>
            </a:r>
          </a:p>
          <a:p>
            <a:pPr eaLnBrk="1" hangingPunct="1">
              <a:spcBef>
                <a:spcPts val="50"/>
              </a:spcBef>
            </a:pPr>
            <a:endParaRPr lang="zh-CN" altLang="zh-CN" sz="2800">
              <a:latin typeface="Times New Roman" panose="02020603050405020304" pitchFamily="18" charset="0"/>
              <a:cs typeface="Times New Roman" panose="02020603050405020304" pitchFamily="18" charset="0"/>
            </a:endParaRPr>
          </a:p>
          <a:p>
            <a:pPr algn="just" eaLnBrk="1" hangingPunct="1">
              <a:lnSpc>
                <a:spcPct val="99000"/>
              </a:lnSpc>
            </a:pPr>
            <a:r>
              <a:rPr lang="zh-CN" altLang="zh-CN" sz="2000">
                <a:latin typeface="Arial" panose="020B0604020202020204" pitchFamily="34" charset="0"/>
                <a:cs typeface="Arial" panose="020B0604020202020204" pitchFamily="34" charset="0"/>
              </a:rPr>
              <a:t>–</a:t>
            </a:r>
            <a:r>
              <a:rPr lang="zh-CN" altLang="zh-CN" sz="2000">
                <a:latin typeface="Arial Unicode MS" pitchFamily="34" charset="-122"/>
                <a:ea typeface="Arial Unicode MS" pitchFamily="34" charset="-122"/>
              </a:rPr>
              <a:t>（</a:t>
            </a:r>
            <a:r>
              <a:rPr lang="zh-CN" altLang="zh-CN" sz="2000">
                <a:latin typeface="Cambria" panose="02040503050406030204" pitchFamily="18" charset="0"/>
              </a:rPr>
              <a:t>3</a:t>
            </a:r>
            <a:r>
              <a:rPr lang="zh-CN" altLang="zh-CN" sz="2000">
                <a:latin typeface="Arial Unicode MS" pitchFamily="34" charset="-122"/>
                <a:ea typeface="Arial Unicode MS" pitchFamily="34" charset="-122"/>
              </a:rPr>
              <a:t>) 檔案的存活天數難以從檔案分享十天後的狀況來預測: 紐西蘭學生嘗試著去預測檔案存活天數, 不過失敗了。後面我們會看到另外一篇</a:t>
            </a:r>
            <a:r>
              <a:rPr lang="zh-CN" altLang="zh-CN" sz="2000">
                <a:latin typeface="Cambria" panose="02040503050406030204" pitchFamily="18" charset="0"/>
              </a:rPr>
              <a:t>纸</a:t>
            </a:r>
            <a:r>
              <a:rPr lang="zh-CN" altLang="zh-CN" sz="2000">
                <a:latin typeface="Arial Unicode MS" pitchFamily="34" charset="-122"/>
                <a:ea typeface="Arial Unicode MS" pitchFamily="34" charset="-122"/>
              </a:rPr>
              <a:t>是如何成功預測的。</a:t>
            </a:r>
          </a:p>
        </p:txBody>
      </p:sp>
    </p:spTree>
  </p:cSld>
  <p:clrMapOvr>
    <a:masterClrMapping/>
  </p:clrMapOvr>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2E0EB11E-CE68-45B9-A763-4666C9E1709D}"/>
              </a:ext>
            </a:extLst>
          </p:cNvPr>
          <p:cNvSpPr txBox="1"/>
          <p:nvPr/>
        </p:nvSpPr>
        <p:spPr>
          <a:xfrm>
            <a:off x="392113" y="184150"/>
            <a:ext cx="2260600" cy="677863"/>
          </a:xfrm>
          <a:prstGeom prst="rect">
            <a:avLst/>
          </a:prstGeom>
        </p:spPr>
        <p:txBody>
          <a:bodyPr lIns="0" tIns="0" rIns="0" bIns="0">
            <a:spAutoFit/>
          </a:bodyPr>
          <a:lstStyle/>
          <a:p>
            <a:pPr marL="12700" eaLnBrk="1" fontAlgn="auto" hangingPunct="1">
              <a:spcBef>
                <a:spcPts val="0"/>
              </a:spcBef>
              <a:spcAft>
                <a:spcPts val="0"/>
              </a:spcAft>
              <a:defRPr/>
            </a:pPr>
            <a:r>
              <a:rPr sz="4400" spc="-145" dirty="0">
                <a:solidFill>
                  <a:srgbClr val="FFFFFF"/>
                </a:solidFill>
                <a:latin typeface="Tahoma"/>
                <a:ea typeface="+mn-ea"/>
                <a:cs typeface="Tahoma"/>
              </a:rPr>
              <a:t>Bt</a:t>
            </a:r>
            <a:endParaRPr sz="4400" dirty="0">
              <a:latin typeface="Tahoma"/>
              <a:ea typeface="+mn-ea"/>
              <a:cs typeface="Tahoma"/>
            </a:endParaRPr>
          </a:p>
        </p:txBody>
      </p:sp>
      <p:sp>
        <p:nvSpPr>
          <p:cNvPr id="49155" name="object 12">
            <a:extLst>
              <a:ext uri="{FF2B5EF4-FFF2-40B4-BE49-F238E27FC236}">
                <a16:creationId xmlns:a16="http://schemas.microsoft.com/office/drawing/2014/main" id="{E7B02DCF-9204-465F-AE51-D74906DC0B69}"/>
              </a:ext>
            </a:extLst>
          </p:cNvPr>
          <p:cNvSpPr txBox="1">
            <a:spLocks noChangeArrowheads="1"/>
          </p:cNvSpPr>
          <p:nvPr/>
        </p:nvSpPr>
        <p:spPr bwMode="auto">
          <a:xfrm>
            <a:off x="544513" y="1443038"/>
            <a:ext cx="11506200"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500"/>
              </a:lnSpc>
              <a:buFont typeface="Arial" panose="020B0604020202020204" pitchFamily="34" charset="0"/>
              <a:buChar char="•"/>
            </a:pPr>
            <a:r>
              <a:rPr lang="zh-CN" altLang="zh-CN" sz="2400">
                <a:solidFill>
                  <a:srgbClr val="FF2600"/>
                </a:solidFill>
                <a:latin typeface="Cambria" panose="02040503050406030204" pitchFamily="18" charset="0"/>
              </a:rPr>
              <a:t>BitTorrent-‐‑Like 对等‐‑to ‐‑Peer 网络建模与性能分析</a:t>
            </a:r>
            <a:endParaRPr lang="zh-CN" altLang="zh-CN" sz="2400">
              <a:latin typeface="Cambria" panose="02040503050406030204" pitchFamily="18" charset="0"/>
            </a:endParaRPr>
          </a:p>
          <a:p>
            <a:pPr lvl="1" eaLnBrk="1" hangingPunct="1">
              <a:spcBef>
                <a:spcPts val="300"/>
              </a:spcBef>
              <a:buFont typeface="Arial" panose="020B0604020202020204" pitchFamily="34" charset="0"/>
              <a:buChar char="–"/>
            </a:pPr>
            <a:r>
              <a:rPr lang="zh-CN" altLang="zh-CN">
                <a:latin typeface="Cambria" panose="02040503050406030204" pitchFamily="18" charset="0"/>
              </a:rPr>
              <a:t>UIUC Sirkant 和 r 东屿</a:t>
            </a:r>
          </a:p>
          <a:p>
            <a:pPr lvl="1" eaLnBrk="1" hangingPunct="1">
              <a:spcBef>
                <a:spcPts val="363"/>
              </a:spcBef>
              <a:buFont typeface="Arial" panose="020B0604020202020204" pitchFamily="34" charset="0"/>
              <a:buChar char="–"/>
            </a:pPr>
            <a:r>
              <a:rPr lang="zh-CN" altLang="zh-CN">
                <a:latin typeface="Cambria" panose="02040503050406030204" pitchFamily="18" charset="0"/>
              </a:rPr>
              <a:t>在 2004年, SIGCOMM</a:t>
            </a:r>
          </a:p>
          <a:p>
            <a:pPr lvl="1" eaLnBrk="1" hangingPunct="1">
              <a:spcBef>
                <a:spcPts val="50"/>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zh-CN" altLang="zh-CN" sz="2000">
                <a:latin typeface="Cambria" panose="02040503050406030204" pitchFamily="18" charset="0"/>
              </a:rPr>
              <a:t>流体模型</a:t>
            </a:r>
          </a:p>
          <a:p>
            <a:pPr lvl="1" eaLnBrk="1" hangingPunct="1">
              <a:spcBef>
                <a:spcPts val="425"/>
              </a:spcBef>
              <a:buFont typeface="Arial" panose="020B0604020202020204" pitchFamily="34" charset="0"/>
              <a:buChar char="–"/>
            </a:pPr>
            <a:r>
              <a:rPr lang="zh-CN" altLang="zh-CN" sz="2000">
                <a:latin typeface="Cambria" panose="02040503050406030204" pitchFamily="18" charset="0"/>
              </a:rPr>
              <a:t>免费骑马</a:t>
            </a:r>
          </a:p>
        </p:txBody>
      </p:sp>
      <p:sp>
        <p:nvSpPr>
          <p:cNvPr id="49156" name="object 13">
            <a:extLst>
              <a:ext uri="{FF2B5EF4-FFF2-40B4-BE49-F238E27FC236}">
                <a16:creationId xmlns:a16="http://schemas.microsoft.com/office/drawing/2014/main" id="{9EC7A7A0-9FEE-4214-BAC9-E09AD86D1B04}"/>
              </a:ext>
            </a:extLst>
          </p:cNvPr>
          <p:cNvSpPr>
            <a:spLocks noChangeArrowheads="1"/>
          </p:cNvSpPr>
          <p:nvPr/>
        </p:nvSpPr>
        <p:spPr bwMode="auto">
          <a:xfrm>
            <a:off x="3744913" y="3784600"/>
            <a:ext cx="5930900" cy="3073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43978CCC-C157-4BCB-AF7B-D57D6F2DAB49}"/>
              </a:ext>
            </a:extLst>
          </p:cNvPr>
          <p:cNvSpPr txBox="1"/>
          <p:nvPr/>
        </p:nvSpPr>
        <p:spPr>
          <a:xfrm>
            <a:off x="392113" y="230188"/>
            <a:ext cx="2578100" cy="676275"/>
          </a:xfrm>
          <a:prstGeom prst="rect">
            <a:avLst/>
          </a:prstGeom>
        </p:spPr>
        <p:txBody>
          <a:bodyPr lIns="0" tIns="0" rIns="0" bIns="0">
            <a:spAutoFit/>
          </a:bodyPr>
          <a:lstStyle/>
          <a:p>
            <a:pPr marL="12700" eaLnBrk="1" fontAlgn="auto" hangingPunct="1">
              <a:spcBef>
                <a:spcPts val="0"/>
              </a:spcBef>
              <a:spcAft>
                <a:spcPts val="0"/>
              </a:spcAft>
              <a:defRPr/>
            </a:pPr>
            <a:r>
              <a:rPr sz="4400" spc="-145" dirty="0">
                <a:solidFill>
                  <a:srgbClr val="FFFFFF"/>
                </a:solidFill>
                <a:latin typeface="Tahoma"/>
                <a:ea typeface="+mn-ea"/>
                <a:cs typeface="Tahoma"/>
              </a:rPr>
              <a:t>Bt</a:t>
            </a:r>
            <a:endParaRPr sz="4400" dirty="0">
              <a:latin typeface="Tahoma"/>
              <a:ea typeface="+mn-ea"/>
              <a:cs typeface="Tahoma"/>
            </a:endParaRPr>
          </a:p>
        </p:txBody>
      </p:sp>
      <p:sp>
        <p:nvSpPr>
          <p:cNvPr id="12" name="object 12">
            <a:extLst>
              <a:ext uri="{FF2B5EF4-FFF2-40B4-BE49-F238E27FC236}">
                <a16:creationId xmlns:a16="http://schemas.microsoft.com/office/drawing/2014/main" id="{17A351C0-B63A-497C-B517-D3AADDB4BBAC}"/>
              </a:ext>
            </a:extLst>
          </p:cNvPr>
          <p:cNvSpPr txBox="1"/>
          <p:nvPr/>
        </p:nvSpPr>
        <p:spPr>
          <a:xfrm>
            <a:off x="468313" y="1430338"/>
            <a:ext cx="9505950" cy="696912"/>
          </a:xfrm>
          <a:prstGeom prst="rect">
            <a:avLst/>
          </a:prstGeom>
        </p:spPr>
        <p:txBody>
          <a:bodyPr lIns="0" tIns="0" rIns="0" bIns="0">
            <a:spAutoFit/>
          </a:bodyPr>
          <a:lstStyle/>
          <a:p>
            <a:pPr marL="368300" indent="-355600" eaLnBrk="1" fontAlgn="auto" hangingPunct="1">
              <a:spcBef>
                <a:spcPts val="0"/>
              </a:spcBef>
              <a:spcAft>
                <a:spcPts val="0"/>
              </a:spcAft>
              <a:buFont typeface="Arial"/>
              <a:buChar char="•"/>
              <a:tabLst>
                <a:tab pos="368300" algn="l"/>
              </a:tabLst>
              <a:defRPr/>
            </a:pPr>
            <a:r>
              <a:rPr sz="2400" spc="-10" dirty="0">
                <a:latin typeface="Cambria"/>
                <a:ea typeface="+mn-ea"/>
                <a:cs typeface="Cambria"/>
              </a:rPr>
              <a:t>测量</a:t>
            </a:r>
            <a:r>
              <a:rPr sz="2400" spc="-80" dirty="0">
                <a:latin typeface="Cambria"/>
                <a:ea typeface="+mn-ea"/>
                <a:cs typeface="Cambria"/>
              </a:rPr>
              <a:t> </a:t>
            </a:r>
            <a:r>
              <a:rPr sz="2400" spc="5" dirty="0">
                <a:latin typeface="Cambria"/>
                <a:ea typeface="+mn-ea"/>
                <a:cs typeface="Cambria"/>
              </a:rPr>
              <a:t>分析</a:t>
            </a:r>
            <a:r>
              <a:rPr sz="2400" spc="-185" dirty="0">
                <a:latin typeface="Cambria"/>
                <a:ea typeface="+mn-ea"/>
                <a:cs typeface="Cambria"/>
              </a:rPr>
              <a:t> </a:t>
            </a:r>
            <a:r>
              <a:rPr sz="2400" spc="-5" dirty="0">
                <a:latin typeface="Cambria"/>
                <a:ea typeface="+mn-ea"/>
                <a:cs typeface="Cambria"/>
              </a:rPr>
              <a:t>和</a:t>
            </a:r>
            <a:r>
              <a:rPr sz="2400" spc="-15" dirty="0">
                <a:latin typeface="Cambria"/>
                <a:ea typeface="+mn-ea"/>
                <a:cs typeface="Cambria"/>
              </a:rPr>
              <a:t> </a:t>
            </a:r>
            <a:r>
              <a:rPr sz="2400" dirty="0">
                <a:latin typeface="Cambria"/>
                <a:ea typeface="+mn-ea"/>
                <a:cs typeface="Cambria"/>
              </a:rPr>
              <a:t>建 模</a:t>
            </a:r>
            <a:r>
              <a:rPr sz="2400" spc="-195" dirty="0">
                <a:latin typeface="Cambria"/>
                <a:ea typeface="+mn-ea"/>
                <a:cs typeface="Cambria"/>
              </a:rPr>
              <a:t> </a:t>
            </a:r>
            <a:r>
              <a:rPr sz="2400" spc="-15" dirty="0">
                <a:latin typeface="Cambria"/>
                <a:ea typeface="+mn-ea"/>
                <a:cs typeface="Cambria"/>
              </a:rPr>
              <a:t>的</a:t>
            </a:r>
            <a:r>
              <a:rPr sz="2400" spc="15" dirty="0">
                <a:latin typeface="Cambria"/>
                <a:ea typeface="+mn-ea"/>
                <a:cs typeface="Cambria"/>
              </a:rPr>
              <a:t> </a:t>
            </a:r>
            <a:r>
              <a:rPr sz="2400" spc="-130" dirty="0">
                <a:latin typeface="Cambria"/>
                <a:ea typeface="+mn-ea"/>
                <a:cs typeface="Cambria"/>
              </a:rPr>
              <a:t>BitTorrent-‐‑like</a:t>
            </a:r>
            <a:r>
              <a:rPr sz="2400" spc="-180" dirty="0">
                <a:latin typeface="Cambria"/>
                <a:ea typeface="+mn-ea"/>
                <a:cs typeface="Cambria"/>
              </a:rPr>
              <a:t> </a:t>
            </a:r>
            <a:r>
              <a:rPr sz="2400" spc="-15" dirty="0">
                <a:latin typeface="Cambria"/>
                <a:ea typeface="+mn-ea"/>
                <a:cs typeface="Cambria"/>
              </a:rPr>
              <a:t>系统。</a:t>
            </a:r>
            <a:endParaRPr sz="2400" dirty="0">
              <a:latin typeface="Cambria"/>
              <a:ea typeface="+mn-ea"/>
              <a:cs typeface="Cambria"/>
            </a:endParaRPr>
          </a:p>
          <a:p>
            <a:pPr marL="495300" eaLnBrk="1" fontAlgn="auto" hangingPunct="1">
              <a:spcBef>
                <a:spcPts val="380"/>
              </a:spcBef>
              <a:spcAft>
                <a:spcPts val="0"/>
              </a:spcAft>
              <a:tabLst>
                <a:tab pos="786765" algn="l"/>
              </a:tabLst>
              <a:defRPr/>
            </a:pPr>
            <a:r>
              <a:rPr spc="-5" dirty="0">
                <a:latin typeface="Arial"/>
                <a:ea typeface="+mn-ea"/>
                <a:cs typeface="Arial"/>
              </a:rPr>
              <a:t>–</a:t>
            </a:r>
            <a:r>
              <a:rPr spc="-20" dirty="0">
                <a:latin typeface="Cambria"/>
                <a:ea typeface="+mn-ea"/>
                <a:cs typeface="Cambria"/>
              </a:rPr>
              <a:t>最快</a:t>
            </a:r>
            <a:r>
              <a:rPr spc="-30" dirty="0">
                <a:latin typeface="Cambria"/>
                <a:ea typeface="+mn-ea"/>
                <a:cs typeface="Cambria"/>
              </a:rPr>
              <a:t>速度</a:t>
            </a:r>
            <a:r>
              <a:rPr spc="-5" dirty="0">
                <a:latin typeface="Cambria"/>
                <a:ea typeface="+mn-ea"/>
                <a:cs typeface="Cambria"/>
              </a:rPr>
              <a:t>的</a:t>
            </a:r>
            <a:r>
              <a:rPr spc="-25" dirty="0">
                <a:latin typeface="Cambria"/>
                <a:ea typeface="+mn-ea"/>
                <a:cs typeface="Cambria"/>
              </a:rPr>
              <a:t>下载:50</a:t>
            </a:r>
            <a:r>
              <a:rPr spc="-20" dirty="0">
                <a:latin typeface="Cambria"/>
                <a:ea typeface="+mn-ea"/>
                <a:cs typeface="Cambria"/>
              </a:rPr>
              <a:t>小时</a:t>
            </a:r>
            <a:r>
              <a:rPr spc="-15" dirty="0">
                <a:latin typeface="Cambria"/>
                <a:ea typeface="+mn-ea"/>
                <a:cs typeface="Cambria"/>
              </a:rPr>
              <a:t>释放后</a:t>
            </a:r>
            <a:r>
              <a:rPr spc="-5" dirty="0">
                <a:latin typeface="Cambria"/>
                <a:ea typeface="+mn-ea"/>
                <a:cs typeface="Cambria"/>
              </a:rPr>
              <a:t>的</a:t>
            </a:r>
            <a:r>
              <a:rPr spc="20" dirty="0">
                <a:latin typeface="Cambria"/>
                <a:ea typeface="+mn-ea"/>
                <a:cs typeface="Cambria"/>
              </a:rPr>
              <a:t> </a:t>
            </a:r>
            <a:r>
              <a:rPr spc="10" dirty="0">
                <a:latin typeface="Cambria"/>
                <a:ea typeface="+mn-ea"/>
                <a:cs typeface="Cambria"/>
              </a:rPr>
              <a:t>文件</a:t>
            </a:r>
            <a:endParaRPr dirty="0">
              <a:latin typeface="Cambria"/>
              <a:ea typeface="+mn-ea"/>
              <a:cs typeface="Cambria"/>
            </a:endParaRPr>
          </a:p>
        </p:txBody>
      </p:sp>
      <p:sp>
        <p:nvSpPr>
          <p:cNvPr id="50180" name="object 13">
            <a:extLst>
              <a:ext uri="{FF2B5EF4-FFF2-40B4-BE49-F238E27FC236}">
                <a16:creationId xmlns:a16="http://schemas.microsoft.com/office/drawing/2014/main" id="{15E917BD-0163-48EE-BFED-EE5A9DD82B37}"/>
              </a:ext>
            </a:extLst>
          </p:cNvPr>
          <p:cNvSpPr>
            <a:spLocks noChangeArrowheads="1"/>
          </p:cNvSpPr>
          <p:nvPr/>
        </p:nvSpPr>
        <p:spPr bwMode="auto">
          <a:xfrm>
            <a:off x="4062413" y="2209800"/>
            <a:ext cx="5156200" cy="4000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DEAC0502-E14D-4E71-B169-6578BC1D9A1F}"/>
              </a:ext>
            </a:extLst>
          </p:cNvPr>
          <p:cNvSpPr txBox="1"/>
          <p:nvPr/>
        </p:nvSpPr>
        <p:spPr>
          <a:xfrm>
            <a:off x="468313" y="196850"/>
            <a:ext cx="2184400" cy="677863"/>
          </a:xfrm>
          <a:prstGeom prst="rect">
            <a:avLst/>
          </a:prstGeom>
        </p:spPr>
        <p:txBody>
          <a:bodyPr lIns="0" tIns="0" rIns="0" bIns="0">
            <a:spAutoFit/>
          </a:bodyPr>
          <a:lstStyle/>
          <a:p>
            <a:pPr marL="12700" eaLnBrk="1" fontAlgn="auto" hangingPunct="1">
              <a:spcBef>
                <a:spcPts val="0"/>
              </a:spcBef>
              <a:spcAft>
                <a:spcPts val="0"/>
              </a:spcAft>
              <a:defRPr/>
            </a:pPr>
            <a:r>
              <a:rPr sz="4400" spc="-145" dirty="0">
                <a:solidFill>
                  <a:srgbClr val="FFFFFF"/>
                </a:solidFill>
                <a:latin typeface="Tahoma"/>
                <a:ea typeface="+mn-ea"/>
                <a:cs typeface="Tahoma"/>
              </a:rPr>
              <a:t>Bt</a:t>
            </a:r>
            <a:endParaRPr sz="4400" dirty="0">
              <a:latin typeface="Tahoma"/>
              <a:ea typeface="+mn-ea"/>
              <a:cs typeface="Tahoma"/>
            </a:endParaRPr>
          </a:p>
        </p:txBody>
      </p:sp>
      <p:sp>
        <p:nvSpPr>
          <p:cNvPr id="51203" name="object 12">
            <a:extLst>
              <a:ext uri="{FF2B5EF4-FFF2-40B4-BE49-F238E27FC236}">
                <a16:creationId xmlns:a16="http://schemas.microsoft.com/office/drawing/2014/main" id="{DDD0ED9D-C11F-4B69-B0BA-5DA1CC8968FA}"/>
              </a:ext>
            </a:extLst>
          </p:cNvPr>
          <p:cNvSpPr txBox="1">
            <a:spLocks noChangeArrowheads="1"/>
          </p:cNvSpPr>
          <p:nvPr/>
        </p:nvSpPr>
        <p:spPr bwMode="auto">
          <a:xfrm>
            <a:off x="544513" y="1430338"/>
            <a:ext cx="966628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42950" indent="-28575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400">
                <a:latin typeface="Cambria" panose="02040503050406030204" pitchFamily="18" charset="0"/>
              </a:rPr>
              <a:t>BitTorrent-‐‑like 系统的测量、分析和建模。</a:t>
            </a:r>
          </a:p>
          <a:p>
            <a:pPr eaLnBrk="1" hangingPunct="1">
              <a:lnSpc>
                <a:spcPts val="2000"/>
              </a:lnSpc>
              <a:spcBef>
                <a:spcPts val="475"/>
              </a:spcBef>
            </a:pPr>
            <a:r>
              <a:rPr lang="zh-CN" altLang="zh-CN">
                <a:latin typeface="Arial" panose="020B0604020202020204" pitchFamily="34" charset="0"/>
                <a:cs typeface="Arial" panose="020B0604020202020204" pitchFamily="34" charset="0"/>
              </a:rPr>
              <a:t>–</a:t>
            </a:r>
            <a:r>
              <a:rPr lang="zh-CN" altLang="zh-CN">
                <a:latin typeface="Cambria" panose="02040503050406030204" pitchFamily="18" charset="0"/>
              </a:rPr>
              <a:t>BT 的缺陷: 下载速度不</a:t>
            </a:r>
            <a:r>
              <a:rPr lang="en-US" altLang="zh-CN">
                <a:latin typeface="Cambria" panose="02040503050406030204" pitchFamily="18" charset="0"/>
              </a:rPr>
              <a:t>'</a:t>
            </a:r>
            <a:r>
              <a:rPr lang="zh-CN" altLang="zh-CN">
                <a:latin typeface="Cambria" panose="02040503050406030204" pitchFamily="18" charset="0"/>
              </a:rPr>
              <a:t>不反映上传速度之间的差异</a:t>
            </a:r>
          </a:p>
        </p:txBody>
      </p:sp>
      <p:sp>
        <p:nvSpPr>
          <p:cNvPr id="51204" name="object 13">
            <a:extLst>
              <a:ext uri="{FF2B5EF4-FFF2-40B4-BE49-F238E27FC236}">
                <a16:creationId xmlns:a16="http://schemas.microsoft.com/office/drawing/2014/main" id="{E7D6953E-85A8-4550-AA81-6CE1AEBB4FC7}"/>
              </a:ext>
            </a:extLst>
          </p:cNvPr>
          <p:cNvSpPr>
            <a:spLocks noChangeArrowheads="1"/>
          </p:cNvSpPr>
          <p:nvPr/>
        </p:nvSpPr>
        <p:spPr bwMode="auto">
          <a:xfrm>
            <a:off x="4291013" y="2882900"/>
            <a:ext cx="4686300" cy="39243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62213290-C172-47A5-9CF0-729C36E26E10}"/>
              </a:ext>
            </a:extLst>
          </p:cNvPr>
          <p:cNvSpPr txBox="1"/>
          <p:nvPr/>
        </p:nvSpPr>
        <p:spPr>
          <a:xfrm>
            <a:off x="544513" y="196850"/>
            <a:ext cx="2032000" cy="677863"/>
          </a:xfrm>
          <a:prstGeom prst="rect">
            <a:avLst/>
          </a:prstGeom>
        </p:spPr>
        <p:txBody>
          <a:bodyPr lIns="0" tIns="0" rIns="0" bIns="0">
            <a:spAutoFit/>
          </a:bodyPr>
          <a:lstStyle/>
          <a:p>
            <a:pPr marL="12700" eaLnBrk="1" fontAlgn="auto" hangingPunct="1">
              <a:spcBef>
                <a:spcPts val="0"/>
              </a:spcBef>
              <a:spcAft>
                <a:spcPts val="0"/>
              </a:spcAft>
              <a:defRPr/>
            </a:pPr>
            <a:r>
              <a:rPr sz="4400" spc="-145" dirty="0">
                <a:solidFill>
                  <a:srgbClr val="FFFFFF"/>
                </a:solidFill>
                <a:latin typeface="Tahoma"/>
                <a:ea typeface="+mn-ea"/>
                <a:cs typeface="Tahoma"/>
              </a:rPr>
              <a:t>Bt</a:t>
            </a:r>
            <a:endParaRPr sz="4400" dirty="0">
              <a:latin typeface="Tahoma"/>
              <a:ea typeface="+mn-ea"/>
              <a:cs typeface="Tahoma"/>
            </a:endParaRPr>
          </a:p>
        </p:txBody>
      </p:sp>
      <p:sp>
        <p:nvSpPr>
          <p:cNvPr id="12" name="object 12">
            <a:extLst>
              <a:ext uri="{FF2B5EF4-FFF2-40B4-BE49-F238E27FC236}">
                <a16:creationId xmlns:a16="http://schemas.microsoft.com/office/drawing/2014/main" id="{FB077C4D-8627-43AF-9E16-9D808B40EE48}"/>
              </a:ext>
            </a:extLst>
          </p:cNvPr>
          <p:cNvSpPr txBox="1"/>
          <p:nvPr/>
        </p:nvSpPr>
        <p:spPr>
          <a:xfrm>
            <a:off x="696913" y="1430338"/>
            <a:ext cx="5602287" cy="369887"/>
          </a:xfrm>
          <a:prstGeom prst="rect">
            <a:avLst/>
          </a:prstGeom>
        </p:spPr>
        <p:txBody>
          <a:bodyPr lIns="0" tIns="0" rIns="0" bIns="0">
            <a:spAutoFit/>
          </a:bodyPr>
          <a:lstStyle/>
          <a:p>
            <a:pPr marL="368300" indent="-355600" eaLnBrk="1" fontAlgn="auto" hangingPunct="1">
              <a:spcBef>
                <a:spcPts val="0"/>
              </a:spcBef>
              <a:spcAft>
                <a:spcPts val="0"/>
              </a:spcAft>
              <a:buFont typeface="Arial"/>
              <a:buChar char="•"/>
              <a:tabLst>
                <a:tab pos="368300" algn="l"/>
              </a:tabLst>
              <a:defRPr/>
            </a:pPr>
            <a:r>
              <a:rPr sz="2400" dirty="0">
                <a:latin typeface="Cambria"/>
                <a:ea typeface="+mn-ea"/>
                <a:cs typeface="Cambria"/>
              </a:rPr>
              <a:t>为什么</a:t>
            </a:r>
            <a:r>
              <a:rPr sz="2400" spc="-135" dirty="0">
                <a:latin typeface="Cambria"/>
                <a:ea typeface="+mn-ea"/>
                <a:cs typeface="Cambria"/>
              </a:rPr>
              <a:t> </a:t>
            </a:r>
            <a:r>
              <a:rPr sz="2400" spc="-10" dirty="0">
                <a:latin typeface="Cambria"/>
                <a:ea typeface="+mn-ea"/>
                <a:cs typeface="Cambria"/>
              </a:rPr>
              <a:t>不要</a:t>
            </a:r>
            <a:r>
              <a:rPr sz="2400" spc="-85" dirty="0">
                <a:latin typeface="Cambria"/>
                <a:ea typeface="+mn-ea"/>
                <a:cs typeface="Cambria"/>
              </a:rPr>
              <a:t> </a:t>
            </a:r>
            <a:r>
              <a:rPr sz="2400" spc="5" dirty="0">
                <a:latin typeface="Cambria"/>
                <a:ea typeface="+mn-ea"/>
                <a:cs typeface="Cambria"/>
              </a:rPr>
              <a:t>Bt</a:t>
            </a:r>
            <a:r>
              <a:rPr sz="2400" spc="-20" dirty="0">
                <a:latin typeface="Cambria"/>
                <a:ea typeface="+mn-ea"/>
                <a:cs typeface="Cambria"/>
              </a:rPr>
              <a:t> </a:t>
            </a:r>
            <a:r>
              <a:rPr sz="2400" spc="15" dirty="0">
                <a:latin typeface="Cambria"/>
                <a:ea typeface="+mn-ea"/>
                <a:cs typeface="Cambria"/>
              </a:rPr>
              <a:t>提供</a:t>
            </a:r>
            <a:r>
              <a:rPr sz="2400" spc="-195" dirty="0">
                <a:latin typeface="Cambria"/>
                <a:ea typeface="+mn-ea"/>
                <a:cs typeface="Cambria"/>
              </a:rPr>
              <a:t> </a:t>
            </a:r>
            <a:r>
              <a:rPr sz="2400" spc="-5" dirty="0">
                <a:latin typeface="Cambria"/>
                <a:ea typeface="+mn-ea"/>
                <a:cs typeface="Cambria"/>
              </a:rPr>
              <a:t>搜索？</a:t>
            </a:r>
            <a:endParaRPr sz="2400" dirty="0">
              <a:latin typeface="Cambria"/>
              <a:ea typeface="+mn-ea"/>
              <a:cs typeface="Cambria"/>
            </a:endParaRPr>
          </a:p>
        </p:txBody>
      </p:sp>
      <p:sp>
        <p:nvSpPr>
          <p:cNvPr id="52228" name="object 13">
            <a:extLst>
              <a:ext uri="{FF2B5EF4-FFF2-40B4-BE49-F238E27FC236}">
                <a16:creationId xmlns:a16="http://schemas.microsoft.com/office/drawing/2014/main" id="{A9B87BA9-BC93-4616-A1B2-48F14D5F9A8A}"/>
              </a:ext>
            </a:extLst>
          </p:cNvPr>
          <p:cNvSpPr>
            <a:spLocks noChangeArrowheads="1"/>
          </p:cNvSpPr>
          <p:nvPr/>
        </p:nvSpPr>
        <p:spPr bwMode="auto">
          <a:xfrm>
            <a:off x="3910013" y="1943100"/>
            <a:ext cx="2362200" cy="2311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2229" name="object 14">
            <a:extLst>
              <a:ext uri="{FF2B5EF4-FFF2-40B4-BE49-F238E27FC236}">
                <a16:creationId xmlns:a16="http://schemas.microsoft.com/office/drawing/2014/main" id="{BA8246F9-72C7-466C-8F06-EFBBF02BE13A}"/>
              </a:ext>
            </a:extLst>
          </p:cNvPr>
          <p:cNvSpPr>
            <a:spLocks noChangeArrowheads="1"/>
          </p:cNvSpPr>
          <p:nvPr/>
        </p:nvSpPr>
        <p:spPr bwMode="auto">
          <a:xfrm>
            <a:off x="6742113" y="1943100"/>
            <a:ext cx="2374900" cy="23114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2230" name="object 15">
            <a:extLst>
              <a:ext uri="{FF2B5EF4-FFF2-40B4-BE49-F238E27FC236}">
                <a16:creationId xmlns:a16="http://schemas.microsoft.com/office/drawing/2014/main" id="{1595E802-D759-4905-875D-1E302EB2227C}"/>
              </a:ext>
            </a:extLst>
          </p:cNvPr>
          <p:cNvSpPr>
            <a:spLocks noChangeArrowheads="1"/>
          </p:cNvSpPr>
          <p:nvPr/>
        </p:nvSpPr>
        <p:spPr bwMode="auto">
          <a:xfrm>
            <a:off x="4773613" y="4533900"/>
            <a:ext cx="3632200" cy="22987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5CA7E917-A343-44A1-A9E3-45FBAF3359F6}"/>
              </a:ext>
            </a:extLst>
          </p:cNvPr>
          <p:cNvSpPr>
            <a:spLocks noChangeArrowheads="1"/>
          </p:cNvSpPr>
          <p:nvPr/>
        </p:nvSpPr>
        <p:spPr bwMode="auto">
          <a:xfrm>
            <a:off x="2384425" y="2719388"/>
            <a:ext cx="8842375" cy="29606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endParaRPr lang="zh-CN" altLang="zh-CN" sz="2334">
              <a:latin typeface="Arial" panose="020B0604020202020204" pitchFamily="34" charset="0"/>
            </a:endParaRPr>
          </a:p>
        </p:txBody>
      </p:sp>
      <p:sp>
        <p:nvSpPr>
          <p:cNvPr id="8" name="object 4">
            <a:extLst>
              <a:ext uri="{FF2B5EF4-FFF2-40B4-BE49-F238E27FC236}">
                <a16:creationId xmlns:a16="http://schemas.microsoft.com/office/drawing/2014/main" id="{799D117E-F8D8-4A72-8B0F-EFABF6FE9458}"/>
              </a:ext>
            </a:extLst>
          </p:cNvPr>
          <p:cNvSpPr>
            <a:spLocks/>
          </p:cNvSpPr>
          <p:nvPr/>
        </p:nvSpPr>
        <p:spPr bwMode="auto">
          <a:xfrm>
            <a:off x="2452688" y="2757488"/>
            <a:ext cx="8705850" cy="2824162"/>
          </a:xfrm>
          <a:custGeom>
            <a:avLst/>
            <a:gdLst>
              <a:gd name="T0" fmla="*/ 11679903 w 8140700"/>
              <a:gd name="T1" fmla="*/ 0 h 2641600"/>
              <a:gd name="T2" fmla="*/ 240161 w 8140700"/>
              <a:gd name="T3" fmla="*/ 0 h 2641600"/>
              <a:gd name="T4" fmla="*/ 176315 w 8140700"/>
              <a:gd name="T5" fmla="*/ 8572 h 2641600"/>
              <a:gd name="T6" fmla="*/ 118945 w 8140700"/>
              <a:gd name="T7" fmla="*/ 32763 h 2641600"/>
              <a:gd name="T8" fmla="*/ 70341 w 8140700"/>
              <a:gd name="T9" fmla="*/ 70289 h 2641600"/>
              <a:gd name="T10" fmla="*/ 32788 w 8140700"/>
              <a:gd name="T11" fmla="*/ 118854 h 2641600"/>
              <a:gd name="T12" fmla="*/ 8578 w 8140700"/>
              <a:gd name="T13" fmla="*/ 176181 h 2641600"/>
              <a:gd name="T14" fmla="*/ 0 w 8140700"/>
              <a:gd name="T15" fmla="*/ 239977 h 2641600"/>
              <a:gd name="T16" fmla="*/ 0 w 8140700"/>
              <a:gd name="T17" fmla="*/ 3625053 h 2641600"/>
              <a:gd name="T18" fmla="*/ 8578 w 8140700"/>
              <a:gd name="T19" fmla="*/ 3688850 h 2641600"/>
              <a:gd name="T20" fmla="*/ 32788 w 8140700"/>
              <a:gd name="T21" fmla="*/ 3746175 h 2641600"/>
              <a:gd name="T22" fmla="*/ 70341 w 8140700"/>
              <a:gd name="T23" fmla="*/ 3794743 h 2641600"/>
              <a:gd name="T24" fmla="*/ 118945 w 8140700"/>
              <a:gd name="T25" fmla="*/ 3832266 h 2641600"/>
              <a:gd name="T26" fmla="*/ 176315 w 8140700"/>
              <a:gd name="T27" fmla="*/ 3856460 h 2641600"/>
              <a:gd name="T28" fmla="*/ 240161 w 8140700"/>
              <a:gd name="T29" fmla="*/ 3865033 h 2641600"/>
              <a:gd name="T30" fmla="*/ 11679903 w 8140700"/>
              <a:gd name="T31" fmla="*/ 3865033 h 2641600"/>
              <a:gd name="T32" fmla="*/ 11743748 w 8140700"/>
              <a:gd name="T33" fmla="*/ 3856460 h 2641600"/>
              <a:gd name="T34" fmla="*/ 11801119 w 8140700"/>
              <a:gd name="T35" fmla="*/ 3832266 h 2641600"/>
              <a:gd name="T36" fmla="*/ 11849722 w 8140700"/>
              <a:gd name="T37" fmla="*/ 3794743 h 2641600"/>
              <a:gd name="T38" fmla="*/ 11887274 w 8140700"/>
              <a:gd name="T39" fmla="*/ 3746175 h 2641600"/>
              <a:gd name="T40" fmla="*/ 11911486 w 8140700"/>
              <a:gd name="T41" fmla="*/ 3688850 h 2641600"/>
              <a:gd name="T42" fmla="*/ 11920065 w 8140700"/>
              <a:gd name="T43" fmla="*/ 3625053 h 2641600"/>
              <a:gd name="T44" fmla="*/ 11920065 w 8140700"/>
              <a:gd name="T45" fmla="*/ 239977 h 2641600"/>
              <a:gd name="T46" fmla="*/ 11911486 w 8140700"/>
              <a:gd name="T47" fmla="*/ 176181 h 2641600"/>
              <a:gd name="T48" fmla="*/ 11887274 w 8140700"/>
              <a:gd name="T49" fmla="*/ 118854 h 2641600"/>
              <a:gd name="T50" fmla="*/ 11849722 w 8140700"/>
              <a:gd name="T51" fmla="*/ 70289 h 2641600"/>
              <a:gd name="T52" fmla="*/ 11801119 w 8140700"/>
              <a:gd name="T53" fmla="*/ 32763 h 2641600"/>
              <a:gd name="T54" fmla="*/ 11743748 w 8140700"/>
              <a:gd name="T55" fmla="*/ 8572 h 2641600"/>
              <a:gd name="T56" fmla="*/ 11679903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2334">
              <a:latin typeface="+mn-lt"/>
              <a:ea typeface="+mn-ea"/>
            </a:endParaRPr>
          </a:p>
        </p:txBody>
      </p:sp>
      <p:sp>
        <p:nvSpPr>
          <p:cNvPr id="9" name="object 8">
            <a:extLst>
              <a:ext uri="{FF2B5EF4-FFF2-40B4-BE49-F238E27FC236}">
                <a16:creationId xmlns:a16="http://schemas.microsoft.com/office/drawing/2014/main" id="{310A4843-96AF-46F5-8588-01A215BCFB7D}"/>
              </a:ext>
            </a:extLst>
          </p:cNvPr>
          <p:cNvSpPr>
            <a:spLocks noGrp="1"/>
          </p:cNvSpPr>
          <p:nvPr>
            <p:ph type="title"/>
          </p:nvPr>
        </p:nvSpPr>
        <p:spPr>
          <a:xfrm>
            <a:off x="2770188" y="2960688"/>
            <a:ext cx="7718425" cy="2492375"/>
          </a:xfrm>
        </p:spPr>
        <p:txBody>
          <a:bodyPr lIns="0" tIns="0" rIns="0" bIns="0">
            <a:spAutoFit/>
          </a:bodyPr>
          <a:lstStyle/>
          <a:p>
            <a:pPr marL="12700" algn="ctr">
              <a:tabLst>
                <a:tab pos="368300" algn="l"/>
              </a:tabLst>
              <a:defRPr/>
            </a:pPr>
            <a:r>
              <a:rPr lang="en-US" altLang="zh-CN" sz="5400" spc="-10" dirty="0"/>
              <a:t>品质属性</a:t>
            </a:r>
            <a:r>
              <a:rPr lang="en-US" altLang="zh-CN" sz="5400" spc="5" dirty="0"/>
              <a:t>的</a:t>
            </a:r>
            <a:r>
              <a:rPr lang="en-US" altLang="zh-CN" sz="5400" spc="-10" dirty="0"/>
              <a:t>建筑</a:t>
            </a:r>
            <a:r>
              <a:rPr lang="en-US" altLang="zh-CN" sz="5400" spc="565" dirty="0"/>
              <a:t> </a:t>
            </a:r>
            <a:r>
              <a:rPr lang="en-US" altLang="zh-CN" sz="5400" dirty="0"/>
              <a:t>第二</a:t>
            </a:r>
            <a:br>
              <a:rPr lang="en-US" altLang="zh-CN" sz="5400" dirty="0"/>
            </a:br>
            <a:r>
              <a:rPr lang="en-US" altLang="zh-CN" sz="5400" spc="-20" dirty="0">
                <a:latin typeface="Cambria"/>
                <a:cs typeface="Cambria"/>
              </a:rPr>
              <a:t>性能</a:t>
            </a:r>
            <a:endParaRPr lang="en-US" altLang="zh-CN" sz="5400" dirty="0">
              <a:latin typeface="Cambria"/>
              <a:cs typeface="Cambria"/>
            </a:endParaRPr>
          </a:p>
        </p:txBody>
      </p:sp>
      <p:sp>
        <p:nvSpPr>
          <p:cNvPr id="10" name="object 5">
            <a:extLst>
              <a:ext uri="{FF2B5EF4-FFF2-40B4-BE49-F238E27FC236}">
                <a16:creationId xmlns:a16="http://schemas.microsoft.com/office/drawing/2014/main" id="{67052E23-A811-429A-BEB9-D69B5752B0B0}"/>
              </a:ext>
            </a:extLst>
          </p:cNvPr>
          <p:cNvSpPr>
            <a:spLocks/>
          </p:cNvSpPr>
          <p:nvPr/>
        </p:nvSpPr>
        <p:spPr bwMode="auto">
          <a:xfrm>
            <a:off x="1827213" y="7159625"/>
            <a:ext cx="9779000" cy="284163"/>
          </a:xfrm>
          <a:custGeom>
            <a:avLst/>
            <a:gdLst>
              <a:gd name="T0" fmla="*/ 0 w 9144000"/>
              <a:gd name="T1" fmla="*/ 391743 h 266700"/>
              <a:gd name="T2" fmla="*/ 0 w 9144000"/>
              <a:gd name="T3" fmla="*/ 0 h 266700"/>
              <a:gd name="T4" fmla="*/ 13387730 w 9144000"/>
              <a:gd name="T5" fmla="*/ 0 h 266700"/>
              <a:gd name="T6" fmla="*/ 13387730 w 9144000"/>
              <a:gd name="T7" fmla="*/ 391743 h 266700"/>
              <a:gd name="T8" fmla="*/ 0 w 9144000"/>
              <a:gd name="T9" fmla="*/ 391743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2334">
              <a:latin typeface="+mn-lt"/>
              <a:ea typeface="+mn-ea"/>
            </a:endParaRPr>
          </a:p>
        </p:txBody>
      </p:sp>
    </p:spTree>
  </p:cSld>
  <p:clrMapOvr>
    <a:masterClrMapping/>
  </p:clrMapOvr>
</p:sld>
</file>

<file path=ppt/slides/slide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201111B-A691-4228-9AA5-916683E9D6D4}"/>
              </a:ext>
            </a:extLst>
          </p:cNvPr>
          <p:cNvSpPr txBox="1">
            <a:spLocks noGrp="1"/>
          </p:cNvSpPr>
          <p:nvPr>
            <p:ph type="title"/>
          </p:nvPr>
        </p:nvSpPr>
        <p:spPr>
          <a:xfrm>
            <a:off x="620713" y="260350"/>
            <a:ext cx="10390187" cy="677863"/>
          </a:xfrm>
        </p:spPr>
        <p:txBody>
          <a:bodyPr lIns="0" tIns="0" rIns="0" bIns="0" rtlCol="0">
            <a:spAutoFit/>
          </a:bodyPr>
          <a:lstStyle/>
          <a:p>
            <a:pPr marL="12700">
              <a:defRPr/>
            </a:pPr>
            <a:r>
              <a:rPr sz="4400" spc="-20" dirty="0"/>
              <a:t>性能</a:t>
            </a:r>
            <a:r>
              <a:rPr sz="4400" spc="175" dirty="0"/>
              <a:t> </a:t>
            </a:r>
            <a:r>
              <a:rPr sz="4400" dirty="0"/>
              <a:t>分析</a:t>
            </a:r>
          </a:p>
        </p:txBody>
      </p:sp>
      <p:sp>
        <p:nvSpPr>
          <p:cNvPr id="53251" name="object 12">
            <a:extLst>
              <a:ext uri="{FF2B5EF4-FFF2-40B4-BE49-F238E27FC236}">
                <a16:creationId xmlns:a16="http://schemas.microsoft.com/office/drawing/2014/main" id="{30807370-EE52-4BBB-9ABB-7093438D8B50}"/>
              </a:ext>
            </a:extLst>
          </p:cNvPr>
          <p:cNvSpPr txBox="1">
            <a:spLocks noChangeArrowheads="1"/>
          </p:cNvSpPr>
          <p:nvPr/>
        </p:nvSpPr>
        <p:spPr bwMode="auto">
          <a:xfrm>
            <a:off x="773113" y="1430338"/>
            <a:ext cx="9915525"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42950" indent="-28575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400">
                <a:latin typeface="Cambria" panose="02040503050406030204" pitchFamily="18" charset="0"/>
              </a:rPr>
              <a:t>多‐‑Tier 网络服务的分析模型及其应用</a:t>
            </a:r>
          </a:p>
          <a:p>
            <a:pPr eaLnBrk="1" hangingPunct="1">
              <a:lnSpc>
                <a:spcPts val="2200"/>
              </a:lnSpc>
              <a:spcBef>
                <a:spcPts val="625"/>
              </a:spcBef>
            </a:pPr>
            <a:r>
              <a:rPr lang="zh-CN" altLang="zh-CN" sz="2000">
                <a:latin typeface="Arial" panose="020B0604020202020204" pitchFamily="34" charset="0"/>
                <a:cs typeface="Arial" panose="020B0604020202020204" pitchFamily="34" charset="0"/>
              </a:rPr>
              <a:t>–</a:t>
            </a:r>
            <a:r>
              <a:rPr lang="zh-CN" altLang="zh-CN" sz="2000">
                <a:latin typeface="Cambria" panose="02040503050406030204" pitchFamily="18" charset="0"/>
              </a:rPr>
              <a:t>Bhuvan Urgaonkar, 乔瓦尼 Pacificiy, Prashant 谢诺伊, 麦克 Spreitzery, 托比亚斯·阿赛尔 Tantawiy</a:t>
            </a:r>
          </a:p>
        </p:txBody>
      </p:sp>
      <p:sp>
        <p:nvSpPr>
          <p:cNvPr id="53252" name="object 13">
            <a:extLst>
              <a:ext uri="{FF2B5EF4-FFF2-40B4-BE49-F238E27FC236}">
                <a16:creationId xmlns:a16="http://schemas.microsoft.com/office/drawing/2014/main" id="{5BCA7A2D-8A9F-4EC6-B114-C1C6E0F9C43B}"/>
              </a:ext>
            </a:extLst>
          </p:cNvPr>
          <p:cNvSpPr>
            <a:spLocks noChangeArrowheads="1"/>
          </p:cNvSpPr>
          <p:nvPr/>
        </p:nvSpPr>
        <p:spPr bwMode="auto">
          <a:xfrm>
            <a:off x="3795713" y="2959100"/>
            <a:ext cx="5829300" cy="32131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049A7EE6-1D88-4135-85D3-4C0A494BEE8E}"/>
              </a:ext>
            </a:extLst>
          </p:cNvPr>
          <p:cNvSpPr txBox="1">
            <a:spLocks noGrp="1"/>
          </p:cNvSpPr>
          <p:nvPr>
            <p:ph type="title"/>
          </p:nvPr>
        </p:nvSpPr>
        <p:spPr>
          <a:xfrm>
            <a:off x="696913" y="260350"/>
            <a:ext cx="10313987" cy="677863"/>
          </a:xfrm>
        </p:spPr>
        <p:txBody>
          <a:bodyPr lIns="0" tIns="0" rIns="0" bIns="0" rtlCol="0">
            <a:spAutoFit/>
          </a:bodyPr>
          <a:lstStyle/>
          <a:p>
            <a:pPr marL="12700">
              <a:defRPr/>
            </a:pPr>
            <a:r>
              <a:rPr sz="4400" spc="-20" dirty="0"/>
              <a:t>性能</a:t>
            </a:r>
            <a:r>
              <a:rPr sz="4400" spc="175" dirty="0"/>
              <a:t> </a:t>
            </a:r>
            <a:r>
              <a:rPr sz="4400" dirty="0"/>
              <a:t>分析</a:t>
            </a:r>
          </a:p>
        </p:txBody>
      </p:sp>
      <p:sp>
        <p:nvSpPr>
          <p:cNvPr id="54275" name="object 12">
            <a:extLst>
              <a:ext uri="{FF2B5EF4-FFF2-40B4-BE49-F238E27FC236}">
                <a16:creationId xmlns:a16="http://schemas.microsoft.com/office/drawing/2014/main" id="{28D2E404-8E71-49D7-B866-018708B2D4CF}"/>
              </a:ext>
            </a:extLst>
          </p:cNvPr>
          <p:cNvSpPr txBox="1">
            <a:spLocks noChangeArrowheads="1"/>
          </p:cNvSpPr>
          <p:nvPr/>
        </p:nvSpPr>
        <p:spPr bwMode="auto">
          <a:xfrm>
            <a:off x="773113" y="1430338"/>
            <a:ext cx="9915525"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42950" indent="-28575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400">
                <a:latin typeface="Cambria" panose="02040503050406030204" pitchFamily="18" charset="0"/>
              </a:rPr>
              <a:t>多‐‑Tier 网络服务的分析模型及其应用</a:t>
            </a:r>
          </a:p>
          <a:p>
            <a:pPr eaLnBrk="1" hangingPunct="1">
              <a:lnSpc>
                <a:spcPts val="2200"/>
              </a:lnSpc>
              <a:spcBef>
                <a:spcPts val="625"/>
              </a:spcBef>
            </a:pPr>
            <a:r>
              <a:rPr lang="zh-CN" altLang="zh-CN" sz="2000">
                <a:latin typeface="Arial" panose="020B0604020202020204" pitchFamily="34" charset="0"/>
                <a:cs typeface="Arial" panose="020B0604020202020204" pitchFamily="34" charset="0"/>
              </a:rPr>
              <a:t>–</a:t>
            </a:r>
            <a:r>
              <a:rPr lang="zh-CN" altLang="zh-CN" sz="2000">
                <a:latin typeface="Cambria" panose="02040503050406030204" pitchFamily="18" charset="0"/>
              </a:rPr>
              <a:t>Bhuvan Urgaonkar, 乔瓦尼 Pacificiy, Prashant 谢诺伊, 麦克 Spreitzery, 托比亚斯·阿赛尔 Tantawiy</a:t>
            </a:r>
          </a:p>
        </p:txBody>
      </p:sp>
      <p:sp>
        <p:nvSpPr>
          <p:cNvPr id="54276" name="object 13">
            <a:extLst>
              <a:ext uri="{FF2B5EF4-FFF2-40B4-BE49-F238E27FC236}">
                <a16:creationId xmlns:a16="http://schemas.microsoft.com/office/drawing/2014/main" id="{CDC5F567-E33D-4E7D-8932-7D7D5C9CD84B}"/>
              </a:ext>
            </a:extLst>
          </p:cNvPr>
          <p:cNvSpPr>
            <a:spLocks noChangeArrowheads="1"/>
          </p:cNvSpPr>
          <p:nvPr/>
        </p:nvSpPr>
        <p:spPr bwMode="auto">
          <a:xfrm>
            <a:off x="3998913" y="2959100"/>
            <a:ext cx="5422900" cy="3200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4277" name="object 14">
            <a:extLst>
              <a:ext uri="{FF2B5EF4-FFF2-40B4-BE49-F238E27FC236}">
                <a16:creationId xmlns:a16="http://schemas.microsoft.com/office/drawing/2014/main" id="{040BF9E6-8928-4394-ADD4-FE866EC8CABF}"/>
              </a:ext>
            </a:extLst>
          </p:cNvPr>
          <p:cNvSpPr txBox="1">
            <a:spLocks noChangeArrowheads="1"/>
          </p:cNvSpPr>
          <p:nvPr/>
        </p:nvSpPr>
        <p:spPr bwMode="auto">
          <a:xfrm>
            <a:off x="6589713" y="7067550"/>
            <a:ext cx="2540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538"/>
              </a:lnSpc>
            </a:pPr>
            <a:r>
              <a:rPr lang="zh-CN" altLang="zh-CN" sz="1400" b="1">
                <a:solidFill>
                  <a:srgbClr val="FFFFFF"/>
                </a:solidFill>
                <a:latin typeface="Tahoma" panose="020B0604030504040204" pitchFamily="34" charset="0"/>
                <a:cs typeface="Tahoma" panose="020B0604030504040204" pitchFamily="34" charset="0"/>
              </a:rPr>
              <a:t>20</a:t>
            </a:r>
            <a:endParaRPr lang="zh-CN" altLang="zh-CN" sz="1400">
              <a:latin typeface="Tahoma" panose="020B0604030504040204" pitchFamily="34" charset="0"/>
              <a:cs typeface="Tahoma" panose="020B0604030504040204" pitchFamily="34" charset="0"/>
            </a:endParaRPr>
          </a:p>
        </p:txBody>
      </p:sp>
    </p:spTree>
  </p:cSld>
  <p:clrMapOvr>
    <a:masterClrMapping/>
  </p:clrMapOvr>
</p:sld>
</file>

<file path=ppt/slides/slide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A4701811-224E-41FA-959D-6C94D0A0479C}"/>
              </a:ext>
            </a:extLst>
          </p:cNvPr>
          <p:cNvSpPr txBox="1">
            <a:spLocks noGrp="1"/>
          </p:cNvSpPr>
          <p:nvPr>
            <p:ph type="title"/>
          </p:nvPr>
        </p:nvSpPr>
        <p:spPr>
          <a:xfrm>
            <a:off x="696913" y="260350"/>
            <a:ext cx="10313987" cy="677863"/>
          </a:xfrm>
        </p:spPr>
        <p:txBody>
          <a:bodyPr lIns="0" tIns="0" rIns="0" bIns="0" rtlCol="0">
            <a:spAutoFit/>
          </a:bodyPr>
          <a:lstStyle/>
          <a:p>
            <a:pPr marL="12700">
              <a:defRPr/>
            </a:pPr>
            <a:r>
              <a:rPr sz="4400" spc="-20" dirty="0"/>
              <a:t>性能</a:t>
            </a:r>
            <a:r>
              <a:rPr sz="4400" spc="175" dirty="0"/>
              <a:t> </a:t>
            </a:r>
            <a:r>
              <a:rPr sz="4400" dirty="0"/>
              <a:t>分析</a:t>
            </a:r>
          </a:p>
        </p:txBody>
      </p:sp>
      <p:sp>
        <p:nvSpPr>
          <p:cNvPr id="55299" name="object 12">
            <a:extLst>
              <a:ext uri="{FF2B5EF4-FFF2-40B4-BE49-F238E27FC236}">
                <a16:creationId xmlns:a16="http://schemas.microsoft.com/office/drawing/2014/main" id="{686E7F26-8DBA-40B1-9BD4-5DBD25A2FF31}"/>
              </a:ext>
            </a:extLst>
          </p:cNvPr>
          <p:cNvSpPr txBox="1">
            <a:spLocks noChangeArrowheads="1"/>
          </p:cNvSpPr>
          <p:nvPr/>
        </p:nvSpPr>
        <p:spPr bwMode="auto">
          <a:xfrm>
            <a:off x="696913" y="1430338"/>
            <a:ext cx="999172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42950" indent="-28575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400">
                <a:latin typeface="Cambria" panose="02040503050406030204" pitchFamily="18" charset="0"/>
              </a:rPr>
              <a:t>多‐‑Tier 网络服务的分析模型及其应用</a:t>
            </a:r>
          </a:p>
          <a:p>
            <a:pPr eaLnBrk="1" hangingPunct="1">
              <a:lnSpc>
                <a:spcPts val="2200"/>
              </a:lnSpc>
              <a:spcBef>
                <a:spcPts val="625"/>
              </a:spcBef>
            </a:pPr>
            <a:r>
              <a:rPr lang="zh-CN" altLang="zh-CN" sz="2000">
                <a:latin typeface="Arial" panose="020B0604020202020204" pitchFamily="34" charset="0"/>
                <a:cs typeface="Arial" panose="020B0604020202020204" pitchFamily="34" charset="0"/>
              </a:rPr>
              <a:t>–</a:t>
            </a:r>
            <a:r>
              <a:rPr lang="zh-CN" altLang="zh-CN" sz="2000">
                <a:latin typeface="Cambria" panose="02040503050406030204" pitchFamily="18" charset="0"/>
              </a:rPr>
              <a:t>Bhuvan Urgaonkar, 乔瓦尼 Pacificiy, Prashant 谢诺伊, 麦克 Spreitzery, 托比亚斯·阿赛尔 Tantawiy</a:t>
            </a:r>
          </a:p>
        </p:txBody>
      </p:sp>
      <p:sp>
        <p:nvSpPr>
          <p:cNvPr id="55300" name="object 13">
            <a:extLst>
              <a:ext uri="{FF2B5EF4-FFF2-40B4-BE49-F238E27FC236}">
                <a16:creationId xmlns:a16="http://schemas.microsoft.com/office/drawing/2014/main" id="{70D753DB-2D14-4066-9808-0E5CB969F5CB}"/>
              </a:ext>
            </a:extLst>
          </p:cNvPr>
          <p:cNvSpPr>
            <a:spLocks noChangeArrowheads="1"/>
          </p:cNvSpPr>
          <p:nvPr/>
        </p:nvSpPr>
        <p:spPr bwMode="auto">
          <a:xfrm>
            <a:off x="4189413" y="3187700"/>
            <a:ext cx="5041900" cy="28321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D20F24D0-3E88-4119-AB7B-A5AAF2A3C22F}"/>
              </a:ext>
            </a:extLst>
          </p:cNvPr>
          <p:cNvSpPr txBox="1">
            <a:spLocks noGrp="1"/>
          </p:cNvSpPr>
          <p:nvPr>
            <p:ph type="title"/>
          </p:nvPr>
        </p:nvSpPr>
        <p:spPr>
          <a:xfrm>
            <a:off x="620713" y="260350"/>
            <a:ext cx="10390187" cy="677863"/>
          </a:xfrm>
        </p:spPr>
        <p:txBody>
          <a:bodyPr lIns="0" tIns="0" rIns="0" bIns="0" rtlCol="0">
            <a:spAutoFit/>
          </a:bodyPr>
          <a:lstStyle/>
          <a:p>
            <a:pPr marL="12700">
              <a:defRPr/>
            </a:pPr>
            <a:r>
              <a:rPr sz="4400" spc="-20" dirty="0"/>
              <a:t>性能</a:t>
            </a:r>
            <a:r>
              <a:rPr sz="4400" spc="175" dirty="0"/>
              <a:t> </a:t>
            </a:r>
            <a:r>
              <a:rPr sz="4400" dirty="0"/>
              <a:t>分析</a:t>
            </a:r>
          </a:p>
        </p:txBody>
      </p:sp>
      <p:sp>
        <p:nvSpPr>
          <p:cNvPr id="56323" name="object 12">
            <a:extLst>
              <a:ext uri="{FF2B5EF4-FFF2-40B4-BE49-F238E27FC236}">
                <a16:creationId xmlns:a16="http://schemas.microsoft.com/office/drawing/2014/main" id="{6E7FD6FC-87B9-45C4-B690-B1B1F786B9A6}"/>
              </a:ext>
            </a:extLst>
          </p:cNvPr>
          <p:cNvSpPr>
            <a:spLocks noChangeArrowheads="1"/>
          </p:cNvSpPr>
          <p:nvPr/>
        </p:nvSpPr>
        <p:spPr bwMode="auto">
          <a:xfrm>
            <a:off x="1979613" y="1168400"/>
            <a:ext cx="5384800" cy="56769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6324" name="object 13">
            <a:extLst>
              <a:ext uri="{FF2B5EF4-FFF2-40B4-BE49-F238E27FC236}">
                <a16:creationId xmlns:a16="http://schemas.microsoft.com/office/drawing/2014/main" id="{C9F58C4A-3F33-47E3-81EC-B4C670759654}"/>
              </a:ext>
            </a:extLst>
          </p:cNvPr>
          <p:cNvSpPr>
            <a:spLocks noChangeArrowheads="1"/>
          </p:cNvSpPr>
          <p:nvPr/>
        </p:nvSpPr>
        <p:spPr bwMode="auto">
          <a:xfrm>
            <a:off x="7389813" y="2959100"/>
            <a:ext cx="4038600" cy="31496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5DF754CA-5077-400A-92F2-E677DAC76A81}"/>
              </a:ext>
            </a:extLst>
          </p:cNvPr>
          <p:cNvSpPr txBox="1">
            <a:spLocks noGrp="1"/>
          </p:cNvSpPr>
          <p:nvPr>
            <p:ph type="title"/>
          </p:nvPr>
        </p:nvSpPr>
        <p:spPr>
          <a:xfrm>
            <a:off x="696913" y="260350"/>
            <a:ext cx="10313987" cy="677863"/>
          </a:xfrm>
        </p:spPr>
        <p:txBody>
          <a:bodyPr lIns="0" tIns="0" rIns="0" bIns="0" rtlCol="0">
            <a:spAutoFit/>
          </a:bodyPr>
          <a:lstStyle/>
          <a:p>
            <a:pPr marL="12700">
              <a:defRPr/>
            </a:pPr>
            <a:r>
              <a:rPr sz="4400" spc="-20" dirty="0"/>
              <a:t>性能</a:t>
            </a:r>
            <a:r>
              <a:rPr sz="4400" spc="180" dirty="0"/>
              <a:t> </a:t>
            </a:r>
            <a:r>
              <a:rPr sz="4400" spc="-70" dirty="0"/>
              <a:t>策略</a:t>
            </a:r>
          </a:p>
        </p:txBody>
      </p:sp>
      <p:sp>
        <p:nvSpPr>
          <p:cNvPr id="14" name="object 14">
            <a:extLst>
              <a:ext uri="{FF2B5EF4-FFF2-40B4-BE49-F238E27FC236}">
                <a16:creationId xmlns:a16="http://schemas.microsoft.com/office/drawing/2014/main" id="{67AF4B2A-4C16-442E-904F-432D5753DF8D}"/>
              </a:ext>
            </a:extLst>
          </p:cNvPr>
          <p:cNvSpPr>
            <a:spLocks noGrp="1"/>
          </p:cNvSpPr>
          <p:nvPr>
            <p:ph type="sldNum" sz="quarter" idx="12"/>
          </p:nvPr>
        </p:nvSpPr>
        <p:spPr>
          <a:xfrm>
            <a:off x="10998200" y="7108825"/>
            <a:ext cx="3133725" cy="193675"/>
          </a:xfrm>
        </p:spPr>
        <p:txBody>
          <a:bodyPr lIns="0" tIns="0" rIns="0" bIns="0" rtlCol="0">
            <a:spAutoFit/>
          </a:bodyPr>
          <a:lstStyle/>
          <a:p>
            <a:pPr marL="25400">
              <a:lnSpc>
                <a:spcPts val="1540"/>
              </a:lnSpc>
              <a:defRPr/>
            </a:pPr>
            <a:fld id="{722725D6-5F8A-416B-8982-40EDD13811C6}" type="slidenum">
              <a:rPr spc="-5" dirty="0"/>
              <a:pPr marL="25400">
                <a:lnSpc>
                  <a:spcPts val="1540"/>
                </a:lnSpc>
                <a:defRPr/>
              </a:pPr>
              <a:t>24</a:t>
            </a:fld>
            <a:endParaRPr spc="-5" dirty="0"/>
          </a:p>
        </p:txBody>
      </p:sp>
      <p:sp>
        <p:nvSpPr>
          <p:cNvPr id="57348" name="object 12">
            <a:extLst>
              <a:ext uri="{FF2B5EF4-FFF2-40B4-BE49-F238E27FC236}">
                <a16:creationId xmlns:a16="http://schemas.microsoft.com/office/drawing/2014/main" id="{4FD39203-017A-4EF2-AB27-8BB77147D54E}"/>
              </a:ext>
            </a:extLst>
          </p:cNvPr>
          <p:cNvSpPr txBox="1">
            <a:spLocks noChangeArrowheads="1"/>
          </p:cNvSpPr>
          <p:nvPr/>
        </p:nvSpPr>
        <p:spPr bwMode="auto">
          <a:xfrm>
            <a:off x="773113" y="1431925"/>
            <a:ext cx="12039600"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42950" indent="-28575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79000"/>
              </a:lnSpc>
              <a:buFont typeface="Arial" panose="020B0604020202020204" pitchFamily="34" charset="0"/>
              <a:buChar char="•"/>
            </a:pPr>
            <a:r>
              <a:rPr lang="zh-CN" altLang="zh-CN" sz="2400">
                <a:latin typeface="Cambria" panose="02040503050406030204" pitchFamily="18" charset="0"/>
              </a:rPr>
              <a:t>性能策略的目标是在某个时间限制内生成对到达系统的事件的响应。</a:t>
            </a:r>
          </a:p>
          <a:p>
            <a:pPr eaLnBrk="1" hangingPunct="1">
              <a:lnSpc>
                <a:spcPct val="79000"/>
              </a:lnSpc>
              <a:spcBef>
                <a:spcPts val="500"/>
              </a:spcBef>
              <a:buFont typeface="Arial" panose="020B0604020202020204" pitchFamily="34" charset="0"/>
              <a:buChar char="•"/>
            </a:pPr>
            <a:r>
              <a:rPr lang="zh-CN" altLang="zh-CN" sz="2400">
                <a:latin typeface="Cambria" panose="02040503050406030204" pitchFamily="18" charset="0"/>
              </a:rPr>
              <a:t>该事件可以是单个或流, 并且是执行计算的请求的触发器。</a:t>
            </a:r>
          </a:p>
          <a:p>
            <a:pPr eaLnBrk="1" hangingPunct="1">
              <a:lnSpc>
                <a:spcPct val="79000"/>
              </a:lnSpc>
              <a:spcBef>
                <a:spcPts val="500"/>
              </a:spcBef>
              <a:buFont typeface="Arial" panose="020B0604020202020204" pitchFamily="34" charset="0"/>
              <a:buChar char="•"/>
            </a:pPr>
            <a:r>
              <a:rPr lang="zh-CN" altLang="zh-CN" sz="2400">
                <a:latin typeface="Cambria" panose="02040503050406030204" pitchFamily="18" charset="0"/>
              </a:rPr>
              <a:t>它可以是消息的到达、时间间隔的失效、检测系统环境中状态的重大变化等。</a:t>
            </a:r>
          </a:p>
          <a:p>
            <a:pPr eaLnBrk="1" hangingPunct="1">
              <a:lnSpc>
                <a:spcPct val="79000"/>
              </a:lnSpc>
              <a:spcBef>
                <a:spcPts val="500"/>
              </a:spcBef>
              <a:buFont typeface="Arial" panose="020B0604020202020204" pitchFamily="34" charset="0"/>
              <a:buChar char="•"/>
            </a:pPr>
            <a:r>
              <a:rPr lang="zh-CN" altLang="zh-CN" sz="2400">
                <a:latin typeface="Cambria" panose="02040503050406030204" pitchFamily="18" charset="0"/>
              </a:rPr>
              <a:t>系统处理事件并生成响应。性能策略控制生成响应的时间。</a:t>
            </a:r>
          </a:p>
          <a:p>
            <a:pPr eaLnBrk="1" hangingPunct="1">
              <a:lnSpc>
                <a:spcPct val="79000"/>
              </a:lnSpc>
              <a:spcBef>
                <a:spcPts val="500"/>
              </a:spcBef>
              <a:buFont typeface="Arial" panose="020B0604020202020204" pitchFamily="34" charset="0"/>
              <a:buChar char="•"/>
            </a:pPr>
            <a:r>
              <a:rPr lang="zh-CN" altLang="zh-CN" sz="2400">
                <a:latin typeface="Cambria" panose="02040503050406030204" pitchFamily="18" charset="0"/>
              </a:rPr>
              <a:t>延迟是事件到达和生成响应之间的时间。</a:t>
            </a:r>
          </a:p>
          <a:p>
            <a:pPr eaLnBrk="1" hangingPunct="1">
              <a:spcBef>
                <a:spcPts val="50"/>
              </a:spcBef>
            </a:pPr>
            <a:endParaRPr lang="zh-CN" altLang="zh-CN" sz="2800">
              <a:latin typeface="Times New Roman" panose="02020603050405020304" pitchFamily="18" charset="0"/>
              <a:cs typeface="Times New Roman" panose="02020603050405020304" pitchFamily="18" charset="0"/>
            </a:endParaRPr>
          </a:p>
          <a:p>
            <a:pPr eaLnBrk="1" hangingPunct="1"/>
            <a:r>
              <a:rPr lang="zh-CN" altLang="zh-CN" sz="2800">
                <a:solidFill>
                  <a:srgbClr val="FF2600"/>
                </a:solidFill>
                <a:latin typeface="Cambria" panose="02040503050406030204" pitchFamily="18" charset="0"/>
              </a:rPr>
              <a:t>绩效策略目标</a:t>
            </a:r>
            <a:endParaRPr lang="zh-CN" altLang="zh-CN" sz="2800">
              <a:latin typeface="Cambria" panose="02040503050406030204" pitchFamily="18" charset="0"/>
            </a:endParaRPr>
          </a:p>
        </p:txBody>
      </p:sp>
      <p:sp>
        <p:nvSpPr>
          <p:cNvPr id="57349" name="object 13">
            <a:extLst>
              <a:ext uri="{FF2B5EF4-FFF2-40B4-BE49-F238E27FC236}">
                <a16:creationId xmlns:a16="http://schemas.microsoft.com/office/drawing/2014/main" id="{BA7FBB71-A220-4393-A073-98B59EA3A71D}"/>
              </a:ext>
            </a:extLst>
          </p:cNvPr>
          <p:cNvSpPr>
            <a:spLocks noChangeArrowheads="1"/>
          </p:cNvSpPr>
          <p:nvPr/>
        </p:nvSpPr>
        <p:spPr bwMode="auto">
          <a:xfrm>
            <a:off x="3859213" y="5308600"/>
            <a:ext cx="5549900" cy="1524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984924B-DFD6-4376-BE9D-7C6AB789EFE7}"/>
              </a:ext>
            </a:extLst>
          </p:cNvPr>
          <p:cNvSpPr txBox="1">
            <a:spLocks noGrp="1"/>
          </p:cNvSpPr>
          <p:nvPr>
            <p:ph type="title"/>
          </p:nvPr>
        </p:nvSpPr>
        <p:spPr>
          <a:xfrm>
            <a:off x="620713" y="260350"/>
            <a:ext cx="10390187" cy="677863"/>
          </a:xfrm>
        </p:spPr>
        <p:txBody>
          <a:bodyPr lIns="0" tIns="0" rIns="0" bIns="0" rtlCol="0">
            <a:spAutoFit/>
          </a:bodyPr>
          <a:lstStyle/>
          <a:p>
            <a:pPr marL="12700">
              <a:defRPr/>
            </a:pPr>
            <a:r>
              <a:rPr sz="4400" spc="-20" dirty="0"/>
              <a:t>性能</a:t>
            </a:r>
            <a:r>
              <a:rPr sz="4400" spc="180" dirty="0"/>
              <a:t> </a:t>
            </a:r>
            <a:r>
              <a:rPr sz="4400" spc="-70" dirty="0"/>
              <a:t>策略</a:t>
            </a:r>
          </a:p>
        </p:txBody>
      </p:sp>
      <p:sp>
        <p:nvSpPr>
          <p:cNvPr id="58371" name="object 12">
            <a:extLst>
              <a:ext uri="{FF2B5EF4-FFF2-40B4-BE49-F238E27FC236}">
                <a16:creationId xmlns:a16="http://schemas.microsoft.com/office/drawing/2014/main" id="{A419F9DE-B715-495D-A16C-4EAA56D9E260}"/>
              </a:ext>
            </a:extLst>
          </p:cNvPr>
          <p:cNvSpPr txBox="1">
            <a:spLocks noChangeArrowheads="1"/>
          </p:cNvSpPr>
          <p:nvPr/>
        </p:nvSpPr>
        <p:spPr bwMode="auto">
          <a:xfrm>
            <a:off x="696913" y="1427163"/>
            <a:ext cx="11353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400"/>
              </a:lnSpc>
              <a:buFont typeface="Arial" panose="020B0604020202020204" pitchFamily="34" charset="0"/>
              <a:buChar char="•"/>
            </a:pPr>
            <a:r>
              <a:rPr lang="zh-CN" altLang="zh-CN" sz="2800">
                <a:latin typeface="Cambria" panose="02040503050406030204" pitchFamily="18" charset="0"/>
              </a:rPr>
              <a:t>事件到达后, 无论是系统</a:t>
            </a:r>
            <a:r>
              <a:rPr lang="zh-CN" altLang="zh-CN" sz="2800">
                <a:solidFill>
                  <a:srgbClr val="FF2600"/>
                </a:solidFill>
                <a:latin typeface="Cambria" panose="02040503050406030204" pitchFamily="18" charset="0"/>
              </a:rPr>
              <a:t>对该事件进行处理</a:t>
            </a:r>
            <a:r>
              <a:rPr lang="zh-CN" altLang="zh-CN" sz="2800">
                <a:latin typeface="Cambria" panose="02040503050406030204" pitchFamily="18" charset="0"/>
              </a:rPr>
              <a:t>或该</a:t>
            </a:r>
            <a:r>
              <a:rPr lang="zh-CN" altLang="zh-CN" sz="2800">
                <a:solidFill>
                  <a:srgbClr val="FF2600"/>
                </a:solidFill>
                <a:latin typeface="Cambria" panose="02040503050406030204" pitchFamily="18" charset="0"/>
              </a:rPr>
              <a:t>由于某种原因, 处理被阻止</a:t>
            </a:r>
            <a:r>
              <a:rPr lang="zh-CN" altLang="zh-CN" sz="2800">
                <a:latin typeface="Cambria" panose="02040503050406030204" pitchFamily="18" charset="0"/>
              </a:rPr>
              <a:t>.</a:t>
            </a:r>
          </a:p>
          <a:p>
            <a:pPr eaLnBrk="1" hangingPunct="1">
              <a:spcBef>
                <a:spcPts val="38"/>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lnSpc>
                <a:spcPts val="2400"/>
              </a:lnSpc>
              <a:buFont typeface="Arial" panose="020B0604020202020204" pitchFamily="34" charset="0"/>
              <a:buChar char="•"/>
            </a:pPr>
            <a:r>
              <a:rPr lang="zh-CN" altLang="zh-CN" sz="2800">
                <a:latin typeface="Cambria" panose="02040503050406030204" pitchFamily="18" charset="0"/>
              </a:rPr>
              <a:t>这将导致响应时间的两个基本贡献者:</a:t>
            </a:r>
            <a:r>
              <a:rPr lang="zh-CN" altLang="zh-CN" sz="2800">
                <a:solidFill>
                  <a:srgbClr val="FF2600"/>
                </a:solidFill>
                <a:latin typeface="Cambria" panose="02040503050406030204" pitchFamily="18" charset="0"/>
              </a:rPr>
              <a:t>资源消耗</a:t>
            </a:r>
            <a:r>
              <a:rPr lang="zh-CN" altLang="zh-CN" sz="2800">
                <a:latin typeface="Cambria" panose="02040503050406030204" pitchFamily="18" charset="0"/>
              </a:rPr>
              <a:t>.和</a:t>
            </a:r>
            <a:r>
              <a:rPr lang="zh-CN" altLang="zh-CN" sz="2800">
                <a:solidFill>
                  <a:srgbClr val="FF2600"/>
                </a:solidFill>
                <a:latin typeface="Cambria" panose="02040503050406030204" pitchFamily="18" charset="0"/>
              </a:rPr>
              <a:t>阻塞时间</a:t>
            </a:r>
            <a:endParaRPr lang="zh-CN" altLang="zh-CN" sz="2800">
              <a:latin typeface="Cambria" panose="02040503050406030204" pitchFamily="18" charset="0"/>
            </a:endParaRPr>
          </a:p>
          <a:p>
            <a:pPr eaLnBrk="1" hangingPunct="1">
              <a:spcBef>
                <a:spcPts val="25"/>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solidFill>
                  <a:srgbClr val="FF2600"/>
                </a:solidFill>
                <a:latin typeface="Cambria" panose="02040503050406030204" pitchFamily="18" charset="0"/>
              </a:rPr>
              <a:t>资源消耗。</a:t>
            </a:r>
            <a:endParaRPr lang="zh-CN" altLang="zh-CN" sz="2800">
              <a:latin typeface="Cambria" panose="02040503050406030204" pitchFamily="18" charset="0"/>
            </a:endParaRPr>
          </a:p>
          <a:p>
            <a:pPr lvl="1" eaLnBrk="1" hangingPunct="1">
              <a:lnSpc>
                <a:spcPct val="79000"/>
              </a:lnSpc>
              <a:spcBef>
                <a:spcPts val="525"/>
              </a:spcBef>
              <a:buFont typeface="Arial" panose="020B0604020202020204" pitchFamily="34" charset="0"/>
              <a:buChar char="–"/>
            </a:pPr>
            <a:r>
              <a:rPr lang="zh-CN" altLang="zh-CN" sz="2400">
                <a:latin typeface="Cambria" panose="02040503050406030204" pitchFamily="18" charset="0"/>
              </a:rPr>
              <a:t>资源包括 CPU、数据存储、网络通信带宽和内存, 但它还可以包括由特定系统定义的实体。</a:t>
            </a:r>
          </a:p>
          <a:p>
            <a:pPr lvl="1" eaLnBrk="1" hangingPunct="1">
              <a:lnSpc>
                <a:spcPct val="79000"/>
              </a:lnSpc>
              <a:spcBef>
                <a:spcPts val="500"/>
              </a:spcBef>
              <a:buFont typeface="Arial" panose="020B0604020202020204" pitchFamily="34" charset="0"/>
              <a:buChar char="–"/>
            </a:pPr>
            <a:r>
              <a:rPr lang="zh-CN" altLang="zh-CN" sz="2400">
                <a:latin typeface="Cambria" panose="02040503050406030204" pitchFamily="18" charset="0"/>
              </a:rPr>
              <a:t>事件可以是不同的类型 (正如刚才所列举的), 每个类型都经过处理序列。</a:t>
            </a:r>
          </a:p>
        </p:txBody>
      </p:sp>
    </p:spTree>
  </p:cSld>
  <p:clrMapOvr>
    <a:masterClrMapping/>
  </p:clrMapOvr>
</p:sld>
</file>

<file path=ppt/slides/slide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2D09B29-C4B3-4F80-9DF9-7E10D3D313BB}"/>
              </a:ext>
            </a:extLst>
          </p:cNvPr>
          <p:cNvSpPr txBox="1">
            <a:spLocks noGrp="1"/>
          </p:cNvSpPr>
          <p:nvPr>
            <p:ph type="title"/>
          </p:nvPr>
        </p:nvSpPr>
        <p:spPr>
          <a:xfrm>
            <a:off x="544513" y="260350"/>
            <a:ext cx="10466387" cy="677863"/>
          </a:xfrm>
        </p:spPr>
        <p:txBody>
          <a:bodyPr lIns="0" tIns="0" rIns="0" bIns="0" rtlCol="0">
            <a:spAutoFit/>
          </a:bodyPr>
          <a:lstStyle/>
          <a:p>
            <a:pPr marL="12700">
              <a:defRPr/>
            </a:pPr>
            <a:r>
              <a:rPr sz="4400" spc="-20" dirty="0"/>
              <a:t>性能</a:t>
            </a:r>
            <a:r>
              <a:rPr sz="4400" spc="180" dirty="0"/>
              <a:t> </a:t>
            </a:r>
            <a:r>
              <a:rPr sz="4400" spc="-70" dirty="0"/>
              <a:t>策略</a:t>
            </a:r>
          </a:p>
        </p:txBody>
      </p:sp>
      <p:sp>
        <p:nvSpPr>
          <p:cNvPr id="59395" name="object 12">
            <a:extLst>
              <a:ext uri="{FF2B5EF4-FFF2-40B4-BE49-F238E27FC236}">
                <a16:creationId xmlns:a16="http://schemas.microsoft.com/office/drawing/2014/main" id="{C230F9AF-409B-48D3-9A11-004626EEDDE1}"/>
              </a:ext>
            </a:extLst>
          </p:cNvPr>
          <p:cNvSpPr txBox="1">
            <a:spLocks noChangeArrowheads="1"/>
          </p:cNvSpPr>
          <p:nvPr/>
        </p:nvSpPr>
        <p:spPr bwMode="auto">
          <a:xfrm>
            <a:off x="620713" y="1354138"/>
            <a:ext cx="10896600"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206500" indent="-2413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solidFill>
                  <a:srgbClr val="FF2600"/>
                </a:solidFill>
                <a:latin typeface="Cambria" panose="02040503050406030204" pitchFamily="18" charset="0"/>
              </a:rPr>
              <a:t>阻塞的时间。</a:t>
            </a:r>
            <a:endParaRPr lang="zh-CN" altLang="zh-CN" sz="2800">
              <a:latin typeface="Cambria" panose="02040503050406030204" pitchFamily="18" charset="0"/>
            </a:endParaRPr>
          </a:p>
          <a:p>
            <a:pPr lvl="1" eaLnBrk="1" hangingPunct="1">
              <a:lnSpc>
                <a:spcPct val="79000"/>
              </a:lnSpc>
              <a:spcBef>
                <a:spcPts val="525"/>
              </a:spcBef>
              <a:buFont typeface="Arial" panose="020B0604020202020204" pitchFamily="34" charset="0"/>
              <a:buChar char="–"/>
            </a:pPr>
            <a:r>
              <a:rPr lang="zh-CN" altLang="zh-CN" sz="2400">
                <a:latin typeface="Cambria" panose="02040503050406030204" pitchFamily="18" charset="0"/>
              </a:rPr>
              <a:t>由于资源不可用, 或者由于计算依赖于尚未可用的其他计算的结果, 因此可以阻止计算使用资源。</a:t>
            </a:r>
          </a:p>
          <a:p>
            <a:pPr lvl="2" eaLnBrk="1" hangingPunct="1">
              <a:lnSpc>
                <a:spcPts val="2263"/>
              </a:lnSpc>
              <a:buFont typeface="Arial" panose="020B0604020202020204" pitchFamily="34" charset="0"/>
              <a:buChar char="•"/>
            </a:pPr>
            <a:r>
              <a:rPr lang="zh-CN" altLang="zh-CN" sz="2000">
                <a:solidFill>
                  <a:srgbClr val="FF2600"/>
                </a:solidFill>
                <a:latin typeface="Cambria" panose="02040503050406030204" pitchFamily="18" charset="0"/>
              </a:rPr>
              <a:t>争夺资源。</a:t>
            </a:r>
            <a:endParaRPr lang="zh-CN" altLang="zh-CN" sz="2000">
              <a:latin typeface="Cambria" panose="02040503050406030204" pitchFamily="18" charset="0"/>
            </a:endParaRPr>
          </a:p>
          <a:p>
            <a:pPr lvl="2" eaLnBrk="1" hangingPunct="1">
              <a:lnSpc>
                <a:spcPts val="2238"/>
              </a:lnSpc>
              <a:spcBef>
                <a:spcPts val="25"/>
              </a:spcBef>
              <a:buFont typeface="Arial" panose="020B0604020202020204" pitchFamily="34" charset="0"/>
              <a:buChar char="•"/>
            </a:pPr>
            <a:r>
              <a:rPr lang="zh-CN" altLang="zh-CN" sz="2000">
                <a:solidFill>
                  <a:srgbClr val="FF2600"/>
                </a:solidFill>
                <a:latin typeface="Cambria" panose="02040503050406030204" pitchFamily="18" charset="0"/>
              </a:rPr>
              <a:t>资源的可用性。</a:t>
            </a:r>
            <a:endParaRPr lang="zh-CN" altLang="zh-CN" sz="2000">
              <a:latin typeface="Cambria" panose="02040503050406030204" pitchFamily="18" charset="0"/>
            </a:endParaRPr>
          </a:p>
          <a:p>
            <a:pPr lvl="2" eaLnBrk="1" hangingPunct="1">
              <a:lnSpc>
                <a:spcPts val="2238"/>
              </a:lnSpc>
              <a:buFont typeface="Arial" panose="020B0604020202020204" pitchFamily="34" charset="0"/>
              <a:buChar char="•"/>
            </a:pPr>
            <a:r>
              <a:rPr lang="zh-CN" altLang="zh-CN" sz="2000">
                <a:solidFill>
                  <a:srgbClr val="FF2600"/>
                </a:solidFill>
                <a:latin typeface="Cambria" panose="02040503050406030204" pitchFamily="18" charset="0"/>
              </a:rPr>
              <a:t>依赖于其他计算。</a:t>
            </a:r>
            <a:endParaRPr lang="zh-CN" altLang="zh-CN" sz="2000">
              <a:latin typeface="Cambria" panose="02040503050406030204" pitchFamily="18" charset="0"/>
            </a:endParaRPr>
          </a:p>
          <a:p>
            <a:pPr lvl="2" eaLnBrk="1" hangingPunct="1">
              <a:buClr>
                <a:srgbClr val="FF2600"/>
              </a:buClr>
              <a:buFont typeface="Arial" panose="020B0604020202020204" pitchFamily="34" charset="0"/>
              <a:buChar char="•"/>
            </a:pPr>
            <a:endParaRPr lang="zh-CN" altLang="zh-CN" sz="2000">
              <a:latin typeface="Times New Roman" panose="02020603050405020304" pitchFamily="18" charset="0"/>
              <a:cs typeface="Times New Roman" panose="02020603050405020304" pitchFamily="18" charset="0"/>
            </a:endParaRPr>
          </a:p>
          <a:p>
            <a:pPr eaLnBrk="1" hangingPunct="1">
              <a:lnSpc>
                <a:spcPts val="2400"/>
              </a:lnSpc>
              <a:spcBef>
                <a:spcPts val="1413"/>
              </a:spcBef>
              <a:buFont typeface="Arial" panose="020B0604020202020204" pitchFamily="34" charset="0"/>
              <a:buChar char="•"/>
            </a:pPr>
            <a:r>
              <a:rPr lang="zh-CN" altLang="zh-CN" sz="2800">
                <a:latin typeface="Cambria" panose="02040503050406030204" pitchFamily="18" charset="0"/>
              </a:rPr>
              <a:t>有了这一背景, 我们将转向我们的三种策略类别:</a:t>
            </a:r>
            <a:r>
              <a:rPr lang="zh-CN" altLang="zh-CN" sz="2800">
                <a:solidFill>
                  <a:srgbClr val="FF2600"/>
                </a:solidFill>
                <a:latin typeface="Cambria" panose="02040503050406030204" pitchFamily="18" charset="0"/>
              </a:rPr>
              <a:t>资源需求、资源管理</a:t>
            </a:r>
            <a:r>
              <a:rPr lang="zh-CN" altLang="zh-CN" sz="2800">
                <a:latin typeface="Cambria" panose="02040503050406030204" pitchFamily="18" charset="0"/>
              </a:rPr>
              <a:t>和</a:t>
            </a:r>
            <a:r>
              <a:rPr lang="zh-CN" altLang="zh-CN" sz="2800">
                <a:solidFill>
                  <a:srgbClr val="FF2600"/>
                </a:solidFill>
                <a:latin typeface="Cambria" panose="02040503050406030204" pitchFamily="18" charset="0"/>
              </a:rPr>
              <a:t>资源仲裁</a:t>
            </a:r>
            <a:r>
              <a:rPr lang="zh-CN" altLang="zh-CN" sz="2800">
                <a:latin typeface="Cambria" panose="02040503050406030204" pitchFamily="18" charset="0"/>
              </a:rPr>
              <a:t>.</a:t>
            </a:r>
          </a:p>
        </p:txBody>
      </p:sp>
    </p:spTree>
  </p:cSld>
  <p:clrMapOvr>
    <a:masterClrMapping/>
  </p:clrMapOvr>
</p:sld>
</file>

<file path=ppt/slides/slide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E78F115B-D7DE-4BB6-8DAA-3DE65AB5F3E8}"/>
              </a:ext>
            </a:extLst>
          </p:cNvPr>
          <p:cNvSpPr txBox="1">
            <a:spLocks noGrp="1"/>
          </p:cNvSpPr>
          <p:nvPr>
            <p:ph type="title"/>
          </p:nvPr>
        </p:nvSpPr>
        <p:spPr>
          <a:xfrm>
            <a:off x="620713" y="352425"/>
            <a:ext cx="10390187" cy="493713"/>
          </a:xfrm>
        </p:spPr>
        <p:txBody>
          <a:bodyPr lIns="0" tIns="0" rIns="0" bIns="0" rtlCol="0">
            <a:spAutoFit/>
          </a:bodyPr>
          <a:lstStyle/>
          <a:p>
            <a:pPr marL="12700">
              <a:lnSpc>
                <a:spcPts val="3635"/>
              </a:lnSpc>
              <a:defRPr/>
            </a:pPr>
            <a:r>
              <a:rPr sz="4400" spc="-20" dirty="0"/>
              <a:t>性能</a:t>
            </a:r>
            <a:r>
              <a:rPr sz="4400" spc="-100" dirty="0"/>
              <a:t>战术-资源</a:t>
            </a:r>
            <a:r>
              <a:rPr sz="4400" spc="530" dirty="0"/>
              <a:t> </a:t>
            </a:r>
            <a:r>
              <a:rPr sz="4400" spc="-20" dirty="0"/>
              <a:t>需求</a:t>
            </a:r>
          </a:p>
        </p:txBody>
      </p:sp>
      <p:sp>
        <p:nvSpPr>
          <p:cNvPr id="60419" name="object 13">
            <a:extLst>
              <a:ext uri="{FF2B5EF4-FFF2-40B4-BE49-F238E27FC236}">
                <a16:creationId xmlns:a16="http://schemas.microsoft.com/office/drawing/2014/main" id="{1804C00C-1E11-4A39-AAD6-FA35EDDEAD09}"/>
              </a:ext>
            </a:extLst>
          </p:cNvPr>
          <p:cNvSpPr txBox="1">
            <a:spLocks noChangeArrowheads="1"/>
          </p:cNvSpPr>
          <p:nvPr/>
        </p:nvSpPr>
        <p:spPr bwMode="auto">
          <a:xfrm>
            <a:off x="696913" y="1354138"/>
            <a:ext cx="116586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solidFill>
                  <a:srgbClr val="FF2600"/>
                </a:solidFill>
                <a:latin typeface="Cambria" panose="02040503050406030204" pitchFamily="18" charset="0"/>
              </a:rPr>
              <a:t>事件流</a:t>
            </a:r>
            <a:r>
              <a:rPr lang="zh-CN" altLang="zh-CN" sz="2800">
                <a:latin typeface="Cambria" panose="02040503050406030204" pitchFamily="18" charset="0"/>
              </a:rPr>
              <a:t>是资源需求的源泉。</a:t>
            </a:r>
          </a:p>
          <a:p>
            <a:pPr lvl="1" eaLnBrk="1" hangingPunct="1">
              <a:lnSpc>
                <a:spcPct val="79000"/>
              </a:lnSpc>
              <a:spcBef>
                <a:spcPts val="525"/>
              </a:spcBef>
              <a:buFont typeface="Arial" panose="020B0604020202020204" pitchFamily="34" charset="0"/>
              <a:buChar char="–"/>
            </a:pPr>
            <a:r>
              <a:rPr lang="zh-CN" altLang="zh-CN" sz="2400">
                <a:latin typeface="Cambria" panose="02040503050406030204" pitchFamily="18" charset="0"/>
              </a:rPr>
              <a:t>需求的两个特征是资源流中事件之间的时间 (请求在流中的频率) 以及每个请求占用的资源的多少。</a:t>
            </a:r>
          </a:p>
          <a:p>
            <a:pPr lvl="1" eaLnBrk="1" hangingPunct="1">
              <a:spcBef>
                <a:spcPts val="50"/>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algn="just" eaLnBrk="1" hangingPunct="1">
              <a:lnSpc>
                <a:spcPts val="2400"/>
              </a:lnSpc>
              <a:buFont typeface="Arial" panose="020B0604020202020204" pitchFamily="34" charset="0"/>
              <a:buChar char="•"/>
            </a:pPr>
            <a:r>
              <a:rPr lang="zh-CN" altLang="zh-CN" sz="2800">
                <a:latin typeface="Cambria" panose="02040503050406030204" pitchFamily="18" charset="0"/>
              </a:rPr>
              <a:t>减少延迟的一种策略是</a:t>
            </a:r>
            <a:r>
              <a:rPr lang="zh-CN" altLang="zh-CN" sz="2800">
                <a:solidFill>
                  <a:srgbClr val="FF2600"/>
                </a:solidFill>
                <a:latin typeface="Cambria" panose="02040503050406030204" pitchFamily="18" charset="0"/>
              </a:rPr>
              <a:t>减少处理事件流所需的资源</a:t>
            </a:r>
            <a:r>
              <a:rPr lang="zh-CN" altLang="zh-CN" sz="2800">
                <a:latin typeface="Cambria" panose="02040503050406030204" pitchFamily="18" charset="0"/>
              </a:rPr>
              <a:t>.执行此操作的方法包括以下内容。</a:t>
            </a:r>
          </a:p>
          <a:p>
            <a:pPr lvl="1" eaLnBrk="1" hangingPunct="1">
              <a:lnSpc>
                <a:spcPts val="2513"/>
              </a:lnSpc>
              <a:spcBef>
                <a:spcPts val="25"/>
              </a:spcBef>
              <a:buFont typeface="Arial" panose="020B0604020202020204" pitchFamily="34" charset="0"/>
              <a:buChar char="–"/>
            </a:pPr>
            <a:r>
              <a:rPr lang="zh-CN" altLang="zh-CN" sz="2400">
                <a:solidFill>
                  <a:srgbClr val="FF2600"/>
                </a:solidFill>
                <a:latin typeface="Cambria" panose="02040503050406030204" pitchFamily="18" charset="0"/>
              </a:rPr>
              <a:t>提高计算效率</a:t>
            </a:r>
            <a:r>
              <a:rPr lang="zh-CN" altLang="zh-CN" sz="2400">
                <a:solidFill>
                  <a:srgbClr val="0096FF"/>
                </a:solidFill>
                <a:latin typeface="Cambria" panose="02040503050406030204" pitchFamily="18" charset="0"/>
              </a:rPr>
              <a:t>.</a:t>
            </a:r>
            <a:endParaRPr lang="zh-CN" altLang="zh-CN" sz="2400">
              <a:latin typeface="Cambria" panose="02040503050406030204" pitchFamily="18" charset="0"/>
            </a:endParaRPr>
          </a:p>
          <a:p>
            <a:pPr lvl="1" eaLnBrk="1" hangingPunct="1">
              <a:lnSpc>
                <a:spcPts val="2513"/>
              </a:lnSpc>
              <a:buFont typeface="Arial" panose="020B0604020202020204" pitchFamily="34" charset="0"/>
              <a:buChar char="–"/>
            </a:pPr>
            <a:r>
              <a:rPr lang="zh-CN" altLang="zh-CN" sz="2400">
                <a:solidFill>
                  <a:srgbClr val="FF2600"/>
                </a:solidFill>
                <a:latin typeface="Cambria" panose="02040503050406030204" pitchFamily="18" charset="0"/>
              </a:rPr>
              <a:t>减少计算开销。</a:t>
            </a:r>
            <a:endParaRPr lang="zh-CN" altLang="zh-CN" sz="2400">
              <a:latin typeface="Cambria" panose="02040503050406030204" pitchFamily="18" charset="0"/>
            </a:endParaRPr>
          </a:p>
          <a:p>
            <a:pPr lvl="1" eaLnBrk="1" hangingPunct="1">
              <a:spcBef>
                <a:spcPts val="13"/>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lnSpc>
                <a:spcPts val="2400"/>
              </a:lnSpc>
              <a:buFont typeface="Arial" panose="020B0604020202020204" pitchFamily="34" charset="0"/>
              <a:buChar char="•"/>
            </a:pPr>
            <a:r>
              <a:rPr lang="zh-CN" altLang="zh-CN" sz="2800">
                <a:latin typeface="Cambria" panose="02040503050406030204" pitchFamily="18" charset="0"/>
              </a:rPr>
              <a:t>减少延迟的另一种策略是</a:t>
            </a:r>
            <a:r>
              <a:rPr lang="zh-CN" altLang="zh-CN" sz="2800">
                <a:solidFill>
                  <a:srgbClr val="FF2600"/>
                </a:solidFill>
                <a:latin typeface="Cambria" panose="02040503050406030204" pitchFamily="18" charset="0"/>
              </a:rPr>
              <a:t>减少处理的事件数</a:t>
            </a:r>
            <a:r>
              <a:rPr lang="zh-CN" altLang="zh-CN" sz="2800">
                <a:solidFill>
                  <a:srgbClr val="0096FF"/>
                </a:solidFill>
                <a:latin typeface="Cambria" panose="02040503050406030204" pitchFamily="18" charset="0"/>
              </a:rPr>
              <a:t>.</a:t>
            </a:r>
            <a:r>
              <a:rPr lang="zh-CN" altLang="zh-CN" sz="2800">
                <a:latin typeface="Cambria" panose="02040503050406030204" pitchFamily="18" charset="0"/>
              </a:rPr>
              <a:t>这可以用两种时尚之一来完成。</a:t>
            </a:r>
          </a:p>
          <a:p>
            <a:pPr lvl="1" eaLnBrk="1" hangingPunct="1">
              <a:lnSpc>
                <a:spcPts val="2513"/>
              </a:lnSpc>
              <a:spcBef>
                <a:spcPts val="25"/>
              </a:spcBef>
              <a:buFont typeface="Arial" panose="020B0604020202020204" pitchFamily="34" charset="0"/>
              <a:buChar char="–"/>
            </a:pPr>
            <a:r>
              <a:rPr lang="zh-CN" altLang="zh-CN" sz="2400">
                <a:solidFill>
                  <a:srgbClr val="FF2600"/>
                </a:solidFill>
                <a:latin typeface="Cambria" panose="02040503050406030204" pitchFamily="18" charset="0"/>
              </a:rPr>
              <a:t>管理事件率</a:t>
            </a:r>
            <a:endParaRPr lang="zh-CN" altLang="zh-CN" sz="2400">
              <a:latin typeface="Cambria" panose="02040503050406030204" pitchFamily="18" charset="0"/>
            </a:endParaRPr>
          </a:p>
          <a:p>
            <a:pPr lvl="1" eaLnBrk="1" hangingPunct="1">
              <a:lnSpc>
                <a:spcPts val="2513"/>
              </a:lnSpc>
              <a:buFont typeface="Arial" panose="020B0604020202020204" pitchFamily="34" charset="0"/>
              <a:buChar char="–"/>
            </a:pPr>
            <a:r>
              <a:rPr lang="zh-CN" altLang="zh-CN" sz="2400">
                <a:solidFill>
                  <a:srgbClr val="FF2600"/>
                </a:solidFill>
                <a:latin typeface="Cambria" panose="02040503050406030204" pitchFamily="18" charset="0"/>
              </a:rPr>
              <a:t>控制采样频率。</a:t>
            </a:r>
            <a:endParaRPr lang="zh-CN" altLang="zh-CN" sz="2400">
              <a:latin typeface="Cambria" panose="02040503050406030204" pitchFamily="18" charset="0"/>
            </a:endParaRPr>
          </a:p>
        </p:txBody>
      </p:sp>
    </p:spTree>
  </p:cSld>
  <p:clrMapOvr>
    <a:masterClrMapping/>
  </p:clrMapOvr>
</p:sld>
</file>

<file path=ppt/slides/slide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1939703C-95F6-4E80-AE24-6434740B60CB}"/>
              </a:ext>
            </a:extLst>
          </p:cNvPr>
          <p:cNvSpPr txBox="1">
            <a:spLocks noGrp="1"/>
          </p:cNvSpPr>
          <p:nvPr>
            <p:ph type="title"/>
          </p:nvPr>
        </p:nvSpPr>
        <p:spPr>
          <a:xfrm>
            <a:off x="773113" y="354013"/>
            <a:ext cx="9864725" cy="495300"/>
          </a:xfrm>
        </p:spPr>
        <p:txBody>
          <a:bodyPr lIns="0" tIns="0" rIns="0" bIns="0" rtlCol="0">
            <a:spAutoFit/>
          </a:bodyPr>
          <a:lstStyle/>
          <a:p>
            <a:pPr marL="12700">
              <a:lnSpc>
                <a:spcPts val="3635"/>
              </a:lnSpc>
              <a:defRPr/>
            </a:pPr>
            <a:r>
              <a:rPr sz="4400" spc="-20" dirty="0"/>
              <a:t>性能</a:t>
            </a:r>
            <a:r>
              <a:rPr sz="4400" spc="-100" dirty="0"/>
              <a:t>战术-资源</a:t>
            </a:r>
            <a:r>
              <a:rPr sz="4400" spc="530" dirty="0"/>
              <a:t> </a:t>
            </a:r>
            <a:r>
              <a:rPr sz="4400" spc="-20" dirty="0"/>
              <a:t>需求</a:t>
            </a:r>
          </a:p>
        </p:txBody>
      </p:sp>
      <p:sp>
        <p:nvSpPr>
          <p:cNvPr id="61443" name="object 13">
            <a:extLst>
              <a:ext uri="{FF2B5EF4-FFF2-40B4-BE49-F238E27FC236}">
                <a16:creationId xmlns:a16="http://schemas.microsoft.com/office/drawing/2014/main" id="{49753E76-EFAF-4BD0-B5A8-6DD2C2E441EA}"/>
              </a:ext>
            </a:extLst>
          </p:cNvPr>
          <p:cNvSpPr txBox="1">
            <a:spLocks noChangeArrowheads="1"/>
          </p:cNvSpPr>
          <p:nvPr/>
        </p:nvSpPr>
        <p:spPr bwMode="auto">
          <a:xfrm>
            <a:off x="773113" y="1435100"/>
            <a:ext cx="11887200"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700"/>
              </a:lnSpc>
              <a:buFont typeface="Arial" panose="020B0604020202020204" pitchFamily="34" charset="0"/>
              <a:buChar char="•"/>
            </a:pPr>
            <a:r>
              <a:rPr lang="zh-CN" altLang="zh-CN" sz="2800">
                <a:solidFill>
                  <a:srgbClr val="FF2600"/>
                </a:solidFill>
                <a:latin typeface="Cambria" panose="02040503050406030204" pitchFamily="18" charset="0"/>
              </a:rPr>
              <a:t>减少或管理需求的其他策略包括控制资源的使用。</a:t>
            </a:r>
            <a:endParaRPr lang="zh-CN" altLang="zh-CN" sz="2800">
              <a:latin typeface="Cambria" panose="02040503050406030204" pitchFamily="18" charset="0"/>
            </a:endParaRPr>
          </a:p>
          <a:p>
            <a:pPr lvl="1" eaLnBrk="1" hangingPunct="1">
              <a:lnSpc>
                <a:spcPct val="89000"/>
              </a:lnSpc>
              <a:spcBef>
                <a:spcPts val="550"/>
              </a:spcBef>
              <a:buFont typeface="Arial" panose="020B0604020202020204" pitchFamily="34" charset="0"/>
              <a:buChar char="–"/>
            </a:pPr>
            <a:r>
              <a:rPr lang="zh-CN" altLang="zh-CN" sz="2400">
                <a:solidFill>
                  <a:srgbClr val="FF2600"/>
                </a:solidFill>
                <a:latin typeface="Cambria" panose="02040503050406030204" pitchFamily="18" charset="0"/>
              </a:rPr>
              <a:t>绑定执行时间</a:t>
            </a:r>
            <a:r>
              <a:rPr lang="zh-CN" altLang="zh-CN" sz="2400">
                <a:latin typeface="Cambria" panose="02040503050406030204" pitchFamily="18" charset="0"/>
              </a:rPr>
              <a:t>.对用于响应事件的执行时间进行限制。有时这是有意义的, 有时它不这样做。对于迭代的数据‐‑dependent 算法来说, 限制迭代的次数是实现边界执行时间的一种方法。</a:t>
            </a:r>
          </a:p>
          <a:p>
            <a:pPr lvl="1" eaLnBrk="1" hangingPunct="1">
              <a:lnSpc>
                <a:spcPts val="2200"/>
              </a:lnSpc>
              <a:spcBef>
                <a:spcPts val="625"/>
              </a:spcBef>
              <a:buFont typeface="Arial" panose="020B0604020202020204" pitchFamily="34" charset="0"/>
              <a:buChar char="–"/>
            </a:pPr>
            <a:r>
              <a:rPr lang="zh-CN" altLang="zh-CN" sz="2400">
                <a:solidFill>
                  <a:srgbClr val="FF2600"/>
                </a:solidFill>
                <a:latin typeface="Cambria" panose="02040503050406030204" pitchFamily="18" charset="0"/>
              </a:rPr>
              <a:t>绑定队列大小</a:t>
            </a:r>
            <a:r>
              <a:rPr lang="zh-CN" altLang="zh-CN" sz="2400">
                <a:latin typeface="Cambria" panose="02040503050406030204" pitchFamily="18" charset="0"/>
              </a:rPr>
              <a:t>.这将控制排队到达的最大数量, 因此可用于处理到达者的资源。</a:t>
            </a:r>
          </a:p>
        </p:txBody>
      </p:sp>
    </p:spTree>
  </p:cSld>
  <p:clrMapOvr>
    <a:masterClrMapping/>
  </p:clrMapOvr>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886BC442-7BE3-4EFD-89D9-5409FDA4BEA5}"/>
              </a:ext>
            </a:extLst>
          </p:cNvPr>
          <p:cNvSpPr txBox="1">
            <a:spLocks noGrp="1"/>
          </p:cNvSpPr>
          <p:nvPr>
            <p:ph type="title"/>
          </p:nvPr>
        </p:nvSpPr>
        <p:spPr>
          <a:xfrm>
            <a:off x="620713" y="196850"/>
            <a:ext cx="11353800" cy="677863"/>
          </a:xfrm>
        </p:spPr>
        <p:txBody>
          <a:bodyPr lIns="0" tIns="0" rIns="0" bIns="0" rtlCol="0">
            <a:spAutoFit/>
          </a:bodyPr>
          <a:lstStyle/>
          <a:p>
            <a:pPr marL="12700">
              <a:defRPr/>
            </a:pPr>
            <a:r>
              <a:rPr sz="4400" spc="-20" dirty="0"/>
              <a:t>性能</a:t>
            </a:r>
            <a:r>
              <a:rPr sz="4400" spc="195" dirty="0"/>
              <a:t> </a:t>
            </a:r>
            <a:r>
              <a:rPr sz="4400" spc="-185" dirty="0"/>
              <a:t>策略</a:t>
            </a:r>
            <a:r>
              <a:rPr lang="en-US" altLang="zh-CN" sz="4400" spc="-10" dirty="0">
                <a:solidFill>
                  <a:srgbClr val="FFFFFF"/>
                </a:solidFill>
                <a:latin typeface="Tahoma"/>
                <a:cs typeface="Tahoma"/>
              </a:rPr>
              <a:t>资源</a:t>
            </a:r>
            <a:r>
              <a:rPr lang="en-US" altLang="zh-CN" sz="4400" spc="100" dirty="0">
                <a:solidFill>
                  <a:srgbClr val="FFFFFF"/>
                </a:solidFill>
                <a:latin typeface="Tahoma"/>
                <a:cs typeface="Tahoma"/>
              </a:rPr>
              <a:t> </a:t>
            </a:r>
            <a:r>
              <a:rPr lang="en-US" altLang="zh-CN" sz="4400" spc="-25" dirty="0">
                <a:solidFill>
                  <a:srgbClr val="FFFFFF"/>
                </a:solidFill>
                <a:latin typeface="Tahoma"/>
                <a:cs typeface="Tahoma"/>
              </a:rPr>
              <a:t>管理</a:t>
            </a:r>
            <a:endParaRPr sz="4400" spc="-185" dirty="0"/>
          </a:p>
        </p:txBody>
      </p:sp>
      <p:sp>
        <p:nvSpPr>
          <p:cNvPr id="62467" name="object 15">
            <a:extLst>
              <a:ext uri="{FF2B5EF4-FFF2-40B4-BE49-F238E27FC236}">
                <a16:creationId xmlns:a16="http://schemas.microsoft.com/office/drawing/2014/main" id="{6C8241FD-C933-4E8B-8BB9-649926A30DA3}"/>
              </a:ext>
            </a:extLst>
          </p:cNvPr>
          <p:cNvSpPr txBox="1">
            <a:spLocks noChangeArrowheads="1"/>
          </p:cNvSpPr>
          <p:nvPr/>
        </p:nvSpPr>
        <p:spPr bwMode="auto">
          <a:xfrm>
            <a:off x="620713" y="1425575"/>
            <a:ext cx="11811000"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00"/>
              </a:lnSpc>
              <a:buFont typeface="Arial" panose="020B0604020202020204" pitchFamily="34" charset="0"/>
              <a:buChar char="•"/>
            </a:pPr>
            <a:r>
              <a:rPr lang="zh-CN" altLang="zh-CN" sz="3200">
                <a:latin typeface="Cambria" panose="02040503050406030204" pitchFamily="18" charset="0"/>
              </a:rPr>
              <a:t>尽管对资源的需求可能无法控制, 但这些资源的管理会影响响应时间。</a:t>
            </a:r>
          </a:p>
          <a:p>
            <a:pPr eaLnBrk="1" hangingPunct="1">
              <a:spcBef>
                <a:spcPts val="38"/>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一些资源管理策略是:</a:t>
            </a:r>
          </a:p>
          <a:p>
            <a:pPr lvl="1" eaLnBrk="1" hangingPunct="1">
              <a:spcBef>
                <a:spcPts val="25"/>
              </a:spcBef>
              <a:buFont typeface="Arial" panose="020B0604020202020204" pitchFamily="34" charset="0"/>
              <a:buChar char="–"/>
            </a:pPr>
            <a:r>
              <a:rPr lang="zh-CN" altLang="zh-CN" sz="2800">
                <a:solidFill>
                  <a:srgbClr val="FF2600"/>
                </a:solidFill>
                <a:latin typeface="Cambria" panose="02040503050406030204" pitchFamily="18" charset="0"/>
              </a:rPr>
              <a:t>引入并发。</a:t>
            </a:r>
            <a:endParaRPr lang="zh-CN" altLang="zh-CN" sz="2800">
              <a:latin typeface="Cambria" panose="02040503050406030204" pitchFamily="18" charset="0"/>
            </a:endParaRPr>
          </a:p>
          <a:p>
            <a:pPr lvl="1" eaLnBrk="1" hangingPunct="1">
              <a:buFont typeface="Arial" panose="020B0604020202020204" pitchFamily="34" charset="0"/>
              <a:buChar char="–"/>
            </a:pPr>
            <a:r>
              <a:rPr lang="zh-CN" altLang="zh-CN" sz="2800">
                <a:solidFill>
                  <a:srgbClr val="FF2600"/>
                </a:solidFill>
                <a:latin typeface="Cambria" panose="02040503050406030204" pitchFamily="18" charset="0"/>
              </a:rPr>
              <a:t>维护数据或计算的多个副本。</a:t>
            </a:r>
            <a:endParaRPr lang="zh-CN" altLang="zh-CN" sz="2800">
              <a:latin typeface="Cambria" panose="02040503050406030204" pitchFamily="18" charset="0"/>
            </a:endParaRPr>
          </a:p>
          <a:p>
            <a:pPr lvl="1" eaLnBrk="1" hangingPunct="1">
              <a:buFont typeface="Arial" panose="020B0604020202020204" pitchFamily="34" charset="0"/>
              <a:buChar char="–"/>
            </a:pPr>
            <a:r>
              <a:rPr lang="zh-CN" altLang="zh-CN" sz="2800">
                <a:solidFill>
                  <a:srgbClr val="FF2600"/>
                </a:solidFill>
                <a:latin typeface="Cambria" panose="02040503050406030204" pitchFamily="18" charset="0"/>
              </a:rPr>
              <a:t>增加可用资源。</a:t>
            </a:r>
            <a:endParaRPr lang="zh-CN" altLang="zh-CN" sz="2800">
              <a:latin typeface="Cambria" panose="02040503050406030204" pitchFamily="18" charset="0"/>
            </a:endParaRPr>
          </a:p>
        </p:txBody>
      </p:sp>
    </p:spTree>
  </p:cSld>
  <p:clrMapOvr>
    <a:masterClrMapping/>
  </p:clrMapOvr>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D74BBDC6-DC3F-47BA-83CA-8B8EBA2934D5}"/>
              </a:ext>
            </a:extLst>
          </p:cNvPr>
          <p:cNvSpPr txBox="1">
            <a:spLocks noGrp="1"/>
          </p:cNvSpPr>
          <p:nvPr>
            <p:ph type="title"/>
          </p:nvPr>
        </p:nvSpPr>
        <p:spPr>
          <a:xfrm>
            <a:off x="849313" y="228600"/>
            <a:ext cx="10379075" cy="676275"/>
          </a:xfrm>
        </p:spPr>
        <p:txBody>
          <a:bodyPr rtlCol="0">
            <a:spAutoFit/>
          </a:bodyPr>
          <a:lstStyle/>
          <a:p>
            <a:pPr marL="12700" algn="l">
              <a:defRPr/>
            </a:pPr>
            <a:r>
              <a:rPr sz="4400" b="0" spc="-25" dirty="0">
                <a:solidFill>
                  <a:schemeClr val="bg1"/>
                </a:solidFill>
                <a:latin typeface="+mj-lt"/>
              </a:rPr>
              <a:t>议程</a:t>
            </a:r>
          </a:p>
        </p:txBody>
      </p:sp>
      <p:sp>
        <p:nvSpPr>
          <p:cNvPr id="12" name="object 12">
            <a:extLst>
              <a:ext uri="{FF2B5EF4-FFF2-40B4-BE49-F238E27FC236}">
                <a16:creationId xmlns:a16="http://schemas.microsoft.com/office/drawing/2014/main" id="{E5517C17-CD8A-47C2-9739-7F120C423468}"/>
              </a:ext>
            </a:extLst>
          </p:cNvPr>
          <p:cNvSpPr txBox="1"/>
          <p:nvPr/>
        </p:nvSpPr>
        <p:spPr>
          <a:xfrm>
            <a:off x="849313" y="1430338"/>
            <a:ext cx="10210800" cy="4540250"/>
          </a:xfrm>
          <a:prstGeom prst="rect">
            <a:avLst/>
          </a:prstGeom>
        </p:spPr>
        <p:txBody>
          <a:bodyPr lIns="0" tIns="0" rIns="0" bIns="0">
            <a:spAutoFit/>
          </a:bodyPr>
          <a:lstStyle/>
          <a:p>
            <a:pPr marL="368300" indent="-355600" eaLnBrk="1" fontAlgn="auto" hangingPunct="1">
              <a:spcBef>
                <a:spcPts val="0"/>
              </a:spcBef>
              <a:spcAft>
                <a:spcPts val="0"/>
              </a:spcAft>
              <a:buFont typeface="Arial"/>
              <a:buChar char="•"/>
              <a:tabLst>
                <a:tab pos="368300" algn="l"/>
              </a:tabLst>
              <a:defRPr/>
            </a:pPr>
            <a:r>
              <a:rPr sz="3600" spc="-20" dirty="0">
                <a:latin typeface="Cambria"/>
                <a:ea typeface="+mn-ea"/>
                <a:cs typeface="Cambria"/>
              </a:rPr>
              <a:t>性能</a:t>
            </a:r>
            <a:endParaRPr sz="3600" dirty="0">
              <a:latin typeface="Cambria"/>
              <a:ea typeface="+mn-ea"/>
              <a:cs typeface="Cambria"/>
            </a:endParaRPr>
          </a:p>
          <a:p>
            <a:pPr marL="787400" lvl="1" indent="-292100" eaLnBrk="1" fontAlgn="auto" hangingPunct="1">
              <a:spcBef>
                <a:spcPts val="620"/>
              </a:spcBef>
              <a:spcAft>
                <a:spcPts val="0"/>
              </a:spcAft>
              <a:buFont typeface="Arial"/>
              <a:buChar char="–"/>
              <a:tabLst>
                <a:tab pos="787400" algn="l"/>
              </a:tabLst>
              <a:defRPr/>
            </a:pPr>
            <a:r>
              <a:rPr sz="3200" spc="-20" dirty="0">
                <a:latin typeface="Cambria"/>
                <a:ea typeface="+mn-ea"/>
                <a:cs typeface="Cambria"/>
              </a:rPr>
              <a:t>源</a:t>
            </a:r>
            <a:r>
              <a:rPr sz="3200" spc="-15" dirty="0">
                <a:latin typeface="Cambria"/>
                <a:ea typeface="+mn-ea"/>
                <a:cs typeface="Cambria"/>
              </a:rPr>
              <a:t>的</a:t>
            </a:r>
            <a:r>
              <a:rPr sz="3200" spc="-35" dirty="0">
                <a:latin typeface="Cambria"/>
                <a:ea typeface="+mn-ea"/>
                <a:cs typeface="Cambria"/>
              </a:rPr>
              <a:t> </a:t>
            </a:r>
            <a:r>
              <a:rPr sz="3200" spc="5" dirty="0">
                <a:latin typeface="Cambria"/>
                <a:ea typeface="+mn-ea"/>
                <a:cs typeface="Cambria"/>
              </a:rPr>
              <a:t>刺激</a:t>
            </a:r>
            <a:endParaRPr sz="32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3200" spc="-5" dirty="0">
                <a:latin typeface="Cambria"/>
                <a:ea typeface="+mn-ea"/>
                <a:cs typeface="Cambria"/>
              </a:rPr>
              <a:t>刺激</a:t>
            </a:r>
            <a:endParaRPr sz="32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3200" spc="-10" dirty="0">
                <a:latin typeface="Cambria"/>
                <a:ea typeface="+mn-ea"/>
                <a:cs typeface="Cambria"/>
              </a:rPr>
              <a:t>环境</a:t>
            </a:r>
            <a:endParaRPr sz="32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3200" spc="-5" dirty="0">
                <a:latin typeface="Cambria"/>
                <a:ea typeface="+mn-ea"/>
                <a:cs typeface="Cambria"/>
              </a:rPr>
              <a:t>工件</a:t>
            </a:r>
            <a:endParaRPr sz="32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3200" spc="5" dirty="0">
                <a:latin typeface="Cambria"/>
                <a:ea typeface="+mn-ea"/>
                <a:cs typeface="Cambria"/>
              </a:rPr>
              <a:t>响应</a:t>
            </a:r>
            <a:endParaRPr sz="32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3200" spc="5" dirty="0">
                <a:latin typeface="Cambria"/>
                <a:ea typeface="+mn-ea"/>
                <a:cs typeface="Cambria"/>
              </a:rPr>
              <a:t>响应</a:t>
            </a:r>
            <a:r>
              <a:rPr sz="3200" spc="-145" dirty="0">
                <a:latin typeface="Cambria"/>
                <a:ea typeface="+mn-ea"/>
                <a:cs typeface="Cambria"/>
              </a:rPr>
              <a:t> </a:t>
            </a:r>
            <a:r>
              <a:rPr sz="3200" spc="-5" dirty="0">
                <a:latin typeface="Cambria"/>
                <a:ea typeface="+mn-ea"/>
                <a:cs typeface="Cambria"/>
              </a:rPr>
              <a:t>措施</a:t>
            </a:r>
            <a:endParaRPr sz="32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3200" spc="-40" dirty="0">
                <a:latin typeface="Cambria"/>
                <a:ea typeface="+mn-ea"/>
                <a:cs typeface="Cambria"/>
              </a:rPr>
              <a:t>策略</a:t>
            </a:r>
            <a:endParaRPr sz="3200" dirty="0">
              <a:latin typeface="Cambria"/>
              <a:ea typeface="+mn-ea"/>
              <a:cs typeface="Cambria"/>
            </a:endParaRPr>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B4BA1558-929F-46D1-87D5-B96F36E9186B}"/>
              </a:ext>
            </a:extLst>
          </p:cNvPr>
          <p:cNvSpPr txBox="1">
            <a:spLocks noGrp="1"/>
          </p:cNvSpPr>
          <p:nvPr>
            <p:ph type="title"/>
          </p:nvPr>
        </p:nvSpPr>
        <p:spPr>
          <a:xfrm>
            <a:off x="544513" y="250825"/>
            <a:ext cx="11277600" cy="677863"/>
          </a:xfrm>
        </p:spPr>
        <p:txBody>
          <a:bodyPr lIns="0" tIns="0" rIns="0" bIns="0" rtlCol="0">
            <a:spAutoFit/>
          </a:bodyPr>
          <a:lstStyle/>
          <a:p>
            <a:pPr marL="12700">
              <a:defRPr/>
            </a:pPr>
            <a:r>
              <a:rPr sz="4400" spc="-20" dirty="0"/>
              <a:t>性能</a:t>
            </a:r>
            <a:r>
              <a:rPr sz="4400" spc="-100" dirty="0"/>
              <a:t>战术-资源</a:t>
            </a:r>
            <a:r>
              <a:rPr sz="4400" spc="545" dirty="0"/>
              <a:t> </a:t>
            </a:r>
            <a:r>
              <a:rPr sz="4400" spc="-10" dirty="0"/>
              <a:t>仲裁</a:t>
            </a:r>
          </a:p>
        </p:txBody>
      </p:sp>
      <p:sp>
        <p:nvSpPr>
          <p:cNvPr id="63491" name="object 14">
            <a:extLst>
              <a:ext uri="{FF2B5EF4-FFF2-40B4-BE49-F238E27FC236}">
                <a16:creationId xmlns:a16="http://schemas.microsoft.com/office/drawing/2014/main" id="{0C740361-E69D-46CA-89B6-42F7A95FFDC0}"/>
              </a:ext>
            </a:extLst>
          </p:cNvPr>
          <p:cNvSpPr txBox="1">
            <a:spLocks noChangeArrowheads="1"/>
          </p:cNvSpPr>
          <p:nvPr/>
        </p:nvSpPr>
        <p:spPr bwMode="auto">
          <a:xfrm>
            <a:off x="696913" y="1427163"/>
            <a:ext cx="11963400"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42950" indent="-28575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algn="just" eaLnBrk="1" hangingPunct="1">
              <a:lnSpc>
                <a:spcPts val="2400"/>
              </a:lnSpc>
              <a:buFont typeface="Arial" panose="020B0604020202020204" pitchFamily="34" charset="0"/>
              <a:buChar char="•"/>
            </a:pPr>
            <a:r>
              <a:rPr lang="zh-CN" altLang="zh-CN" sz="2800">
                <a:latin typeface="Cambria" panose="02040503050406030204" pitchFamily="18" charset="0"/>
              </a:rPr>
              <a:t>每当有资源争用时, 都必须安排资源。将安排处理器、安排缓冲区和安排网络。</a:t>
            </a:r>
          </a:p>
          <a:p>
            <a:pPr eaLnBrk="1" hangingPunct="1">
              <a:spcBef>
                <a:spcPts val="38"/>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lnSpc>
                <a:spcPts val="2400"/>
              </a:lnSpc>
              <a:buFont typeface="Arial" panose="020B0604020202020204" pitchFamily="34" charset="0"/>
              <a:buChar char="•"/>
            </a:pPr>
            <a:r>
              <a:rPr lang="zh-CN" altLang="zh-CN" sz="2800">
                <a:latin typeface="Cambria" panose="02040503050406030204" pitchFamily="18" charset="0"/>
              </a:rPr>
              <a:t>建筑师的目标是</a:t>
            </a:r>
            <a:r>
              <a:rPr lang="zh-CN" altLang="zh-CN" sz="2800">
                <a:solidFill>
                  <a:srgbClr val="FF2600"/>
                </a:solidFill>
                <a:latin typeface="Cambria" panose="02040503050406030204" pitchFamily="18" charset="0"/>
              </a:rPr>
              <a:t>了解每个资源的使用特点, 并选择与之兼容的调度策略。</a:t>
            </a:r>
            <a:endParaRPr lang="zh-CN" altLang="zh-CN" sz="2800">
              <a:latin typeface="Cambria" panose="02040503050406030204" pitchFamily="18" charset="0"/>
            </a:endParaRPr>
          </a:p>
          <a:p>
            <a:pPr eaLnBrk="1" hangingPunct="1">
              <a:spcBef>
                <a:spcPts val="38"/>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lnSpc>
                <a:spcPts val="2400"/>
              </a:lnSpc>
              <a:buFont typeface="Arial" panose="020B0604020202020204" pitchFamily="34" charset="0"/>
              <a:buChar char="•"/>
            </a:pPr>
            <a:r>
              <a:rPr lang="zh-CN" altLang="zh-CN" sz="2800">
                <a:latin typeface="Cambria" panose="02040503050406030204" pitchFamily="18" charset="0"/>
              </a:rPr>
              <a:t>从概念上讲, 调度策略有两个部分:</a:t>
            </a:r>
            <a:r>
              <a:rPr lang="zh-CN" altLang="zh-CN" sz="2800">
                <a:solidFill>
                  <a:srgbClr val="FF2600"/>
                </a:solidFill>
                <a:latin typeface="Cambria" panose="02040503050406030204" pitchFamily="18" charset="0"/>
              </a:rPr>
              <a:t>优先级分配</a:t>
            </a:r>
            <a:r>
              <a:rPr lang="zh-CN" altLang="zh-CN" sz="2800">
                <a:latin typeface="Cambria" panose="02040503050406030204" pitchFamily="18" charset="0"/>
              </a:rPr>
              <a:t>和</a:t>
            </a:r>
            <a:r>
              <a:rPr lang="zh-CN" altLang="zh-CN" sz="2800">
                <a:solidFill>
                  <a:srgbClr val="FF2600"/>
                </a:solidFill>
                <a:latin typeface="Cambria" panose="02040503050406030204" pitchFamily="18" charset="0"/>
              </a:rPr>
              <a:t>调度</a:t>
            </a:r>
            <a:r>
              <a:rPr lang="zh-CN" altLang="zh-CN" sz="2800">
                <a:latin typeface="Cambria" panose="02040503050406030204" pitchFamily="18" charset="0"/>
              </a:rPr>
              <a:t>.</a:t>
            </a:r>
          </a:p>
          <a:p>
            <a:pPr eaLnBrk="1" hangingPunct="1">
              <a:lnSpc>
                <a:spcPct val="79000"/>
              </a:lnSpc>
              <a:spcBef>
                <a:spcPts val="538"/>
              </a:spcBef>
            </a:pPr>
            <a:r>
              <a:rPr lang="zh-CN" altLang="zh-CN" sz="2400">
                <a:latin typeface="Arial" panose="020B0604020202020204" pitchFamily="34" charset="0"/>
                <a:cs typeface="Arial" panose="020B0604020202020204" pitchFamily="34" charset="0"/>
              </a:rPr>
              <a:t>–</a:t>
            </a:r>
            <a:r>
              <a:rPr lang="zh-CN" altLang="zh-CN" sz="2400">
                <a:latin typeface="Cambria" panose="02040503050406030204" pitchFamily="18" charset="0"/>
              </a:rPr>
              <a:t>计划的竞争标准包括</a:t>
            </a:r>
            <a:r>
              <a:rPr lang="zh-CN" altLang="zh-CN" sz="2400">
                <a:solidFill>
                  <a:srgbClr val="FF2600"/>
                </a:solidFill>
                <a:latin typeface="Cambria" panose="02040503050406030204" pitchFamily="18" charset="0"/>
              </a:rPr>
              <a:t>优化资源利用率, 要求重要性, 最大限度地减少使用的资源数量, 最大限度地减少滞后时间, 最大限度地提高吞吐量, 防止饥饿以确保公平性</a:t>
            </a:r>
            <a:r>
              <a:rPr lang="zh-CN" altLang="zh-CN" sz="2400">
                <a:latin typeface="Cambria" panose="02040503050406030204" pitchFamily="18" charset="0"/>
              </a:rPr>
              <a:t>等等。建筑师需要了解这些可能相互冲突的标准以及所选择的策略对满足它们的影响。</a:t>
            </a:r>
          </a:p>
        </p:txBody>
      </p:sp>
    </p:spTree>
  </p:cSld>
  <p:clrMapOvr>
    <a:masterClrMapping/>
  </p:clrMapOvr>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B135D417-4C3A-400E-B096-432611B3826B}"/>
              </a:ext>
            </a:extLst>
          </p:cNvPr>
          <p:cNvSpPr txBox="1">
            <a:spLocks noGrp="1"/>
          </p:cNvSpPr>
          <p:nvPr>
            <p:ph type="title"/>
          </p:nvPr>
        </p:nvSpPr>
        <p:spPr>
          <a:xfrm>
            <a:off x="620713" y="296863"/>
            <a:ext cx="11277600" cy="676275"/>
          </a:xfrm>
        </p:spPr>
        <p:txBody>
          <a:bodyPr lIns="0" tIns="0" rIns="0" bIns="0" rtlCol="0">
            <a:spAutoFit/>
          </a:bodyPr>
          <a:lstStyle/>
          <a:p>
            <a:pPr marL="12700">
              <a:defRPr/>
            </a:pPr>
            <a:r>
              <a:rPr sz="4400" spc="-20" dirty="0"/>
              <a:t>性能</a:t>
            </a:r>
            <a:r>
              <a:rPr sz="4400" spc="-100" dirty="0"/>
              <a:t>战术-资源</a:t>
            </a:r>
            <a:r>
              <a:rPr sz="4400" spc="545" dirty="0"/>
              <a:t> </a:t>
            </a:r>
            <a:r>
              <a:rPr sz="4400" spc="-10" dirty="0"/>
              <a:t>仲裁</a:t>
            </a:r>
          </a:p>
        </p:txBody>
      </p:sp>
      <p:sp>
        <p:nvSpPr>
          <p:cNvPr id="64515" name="object 15">
            <a:extLst>
              <a:ext uri="{FF2B5EF4-FFF2-40B4-BE49-F238E27FC236}">
                <a16:creationId xmlns:a16="http://schemas.microsoft.com/office/drawing/2014/main" id="{14080786-0F27-4B7C-BD0D-6472076F4F48}"/>
              </a:ext>
            </a:extLst>
          </p:cNvPr>
          <p:cNvSpPr txBox="1">
            <a:spLocks noChangeArrowheads="1"/>
          </p:cNvSpPr>
          <p:nvPr/>
        </p:nvSpPr>
        <p:spPr bwMode="auto">
          <a:xfrm>
            <a:off x="6589713" y="7067550"/>
            <a:ext cx="2540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538"/>
              </a:lnSpc>
            </a:pPr>
            <a:r>
              <a:rPr lang="zh-CN" altLang="zh-CN" sz="1400" b="1">
                <a:solidFill>
                  <a:srgbClr val="FFFFFF"/>
                </a:solidFill>
                <a:latin typeface="Tahoma" panose="020B0604030504040204" pitchFamily="34" charset="0"/>
                <a:cs typeface="Tahoma" panose="020B0604030504040204" pitchFamily="34" charset="0"/>
              </a:rPr>
              <a:t>30</a:t>
            </a:r>
            <a:endParaRPr lang="zh-CN" altLang="zh-CN" sz="1400">
              <a:latin typeface="Tahoma" panose="020B0604030504040204" pitchFamily="34" charset="0"/>
              <a:cs typeface="Tahoma" panose="020B0604030504040204" pitchFamily="34" charset="0"/>
            </a:endParaRPr>
          </a:p>
        </p:txBody>
      </p:sp>
      <p:sp>
        <p:nvSpPr>
          <p:cNvPr id="64516" name="object 14">
            <a:extLst>
              <a:ext uri="{FF2B5EF4-FFF2-40B4-BE49-F238E27FC236}">
                <a16:creationId xmlns:a16="http://schemas.microsoft.com/office/drawing/2014/main" id="{5661A05C-D897-481D-9DBE-2D6441699A43}"/>
              </a:ext>
            </a:extLst>
          </p:cNvPr>
          <p:cNvSpPr txBox="1">
            <a:spLocks noChangeArrowheads="1"/>
          </p:cNvSpPr>
          <p:nvPr/>
        </p:nvSpPr>
        <p:spPr bwMode="auto">
          <a:xfrm>
            <a:off x="696913" y="1435100"/>
            <a:ext cx="12039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700"/>
              </a:lnSpc>
              <a:buFont typeface="Arial" panose="020B0604020202020204" pitchFamily="34" charset="0"/>
              <a:buChar char="•"/>
            </a:pPr>
            <a:r>
              <a:rPr lang="zh-CN" altLang="zh-CN" sz="2800">
                <a:latin typeface="Cambria" panose="02040503050406030204" pitchFamily="18" charset="0"/>
              </a:rPr>
              <a:t>只有在分配给它的资源可用时, 才能调度高‐‑priority 事件流。有时这取决于预先‐‑empting 资源的当前用户。</a:t>
            </a:r>
          </a:p>
          <a:p>
            <a:pPr lvl="1" algn="just" eaLnBrk="1" hangingPunct="1">
              <a:lnSpc>
                <a:spcPct val="89000"/>
              </a:lnSpc>
              <a:spcBef>
                <a:spcPts val="525"/>
              </a:spcBef>
              <a:buFont typeface="Arial" panose="020B0604020202020204" pitchFamily="34" charset="0"/>
              <a:buChar char="–"/>
            </a:pPr>
            <a:r>
              <a:rPr lang="zh-CN" altLang="zh-CN" sz="2400">
                <a:latin typeface="Cambria" panose="02040503050406030204" pitchFamily="18" charset="0"/>
              </a:rPr>
              <a:t>可能的抢占选项如下所示:</a:t>
            </a:r>
            <a:r>
              <a:rPr lang="zh-CN" altLang="zh-CN" sz="2400">
                <a:solidFill>
                  <a:srgbClr val="FF2600"/>
                </a:solidFill>
                <a:latin typeface="Cambria" panose="02040503050406030204" pitchFamily="18" charset="0"/>
              </a:rPr>
              <a:t>随时可能发生;只能在特定的预‐‑emption 点发生;</a:t>
            </a:r>
            <a:r>
              <a:rPr lang="zh-CN" altLang="zh-CN" sz="2400">
                <a:latin typeface="Cambria" panose="02040503050406030204" pitchFamily="18" charset="0"/>
              </a:rPr>
              <a:t>和</a:t>
            </a:r>
            <a:r>
              <a:rPr lang="zh-CN" altLang="zh-CN" sz="2400">
                <a:solidFill>
                  <a:srgbClr val="FF2600"/>
                </a:solidFill>
                <a:latin typeface="Cambria" panose="02040503050406030204" pitchFamily="18" charset="0"/>
              </a:rPr>
              <a:t>执行过程不能预先‐‑empted</a:t>
            </a:r>
            <a:r>
              <a:rPr lang="zh-CN" altLang="zh-CN" sz="2400">
                <a:latin typeface="Cambria" panose="02040503050406030204" pitchFamily="18" charset="0"/>
              </a:rPr>
              <a:t>.</a:t>
            </a:r>
          </a:p>
          <a:p>
            <a:pPr eaLnBrk="1" hangingPunct="1">
              <a:spcBef>
                <a:spcPts val="275"/>
              </a:spcBef>
              <a:buFont typeface="Arial" panose="020B0604020202020204" pitchFamily="34" charset="0"/>
              <a:buChar char="•"/>
            </a:pPr>
            <a:r>
              <a:rPr lang="zh-CN" altLang="zh-CN" sz="2800">
                <a:latin typeface="Cambria" panose="02040503050406030204" pitchFamily="18" charset="0"/>
              </a:rPr>
              <a:t>一些常见的调度策略有:</a:t>
            </a:r>
          </a:p>
          <a:p>
            <a:pPr eaLnBrk="1" hangingPunct="1">
              <a:spcBef>
                <a:spcPts val="300"/>
              </a:spcBef>
              <a:buFont typeface="Arial" panose="020B0604020202020204" pitchFamily="34" charset="0"/>
              <a:buChar char="•"/>
            </a:pPr>
            <a:r>
              <a:rPr lang="zh-CN" altLang="zh-CN" sz="2800">
                <a:solidFill>
                  <a:srgbClr val="FF2600"/>
                </a:solidFill>
                <a:latin typeface="Cambria" panose="02040503050406030204" pitchFamily="18" charset="0"/>
              </a:rPr>
              <a:t>第一‐‑in/第一‐‑out。</a:t>
            </a:r>
            <a:endParaRPr lang="zh-CN" altLang="zh-CN" sz="2800">
              <a:latin typeface="Cambria" panose="02040503050406030204" pitchFamily="18" charset="0"/>
            </a:endParaRPr>
          </a:p>
          <a:p>
            <a:pPr lvl="1" eaLnBrk="1" hangingPunct="1">
              <a:lnSpc>
                <a:spcPts val="2300"/>
              </a:lnSpc>
              <a:spcBef>
                <a:spcPts val="463"/>
              </a:spcBef>
              <a:buFont typeface="Arial" panose="020B0604020202020204" pitchFamily="34" charset="0"/>
              <a:buChar char="–"/>
            </a:pPr>
            <a:r>
              <a:rPr lang="zh-CN" altLang="zh-CN" sz="2400">
                <a:latin typeface="Cambria" panose="02040503050406030204" pitchFamily="18" charset="0"/>
              </a:rPr>
              <a:t>FIFO 队列将所有资源请求视为相等, 并依次满足它们。</a:t>
            </a:r>
          </a:p>
          <a:p>
            <a:pPr lvl="1" eaLnBrk="1" hangingPunct="1">
              <a:lnSpc>
                <a:spcPts val="2300"/>
              </a:lnSpc>
              <a:spcBef>
                <a:spcPts val="400"/>
              </a:spcBef>
              <a:buFont typeface="Arial" panose="020B0604020202020204" pitchFamily="34" charset="0"/>
              <a:buChar char="–"/>
            </a:pPr>
            <a:r>
              <a:rPr lang="zh-CN" altLang="zh-CN" sz="2400">
                <a:latin typeface="Cambria" panose="02040503050406030204" pitchFamily="18" charset="0"/>
              </a:rPr>
              <a:t>FIFO 队列的一种可能是, 一个请求将被卡在另一个需要很长时间才能生成响应的要求后面。</a:t>
            </a:r>
          </a:p>
          <a:p>
            <a:pPr lvl="1" eaLnBrk="1" hangingPunct="1">
              <a:lnSpc>
                <a:spcPts val="2300"/>
              </a:lnSpc>
              <a:spcBef>
                <a:spcPts val="400"/>
              </a:spcBef>
              <a:buFont typeface="Arial" panose="020B0604020202020204" pitchFamily="34" charset="0"/>
              <a:buChar char="–"/>
            </a:pPr>
            <a:r>
              <a:rPr lang="zh-CN" altLang="zh-CN" sz="2400">
                <a:latin typeface="Cambria" panose="02040503050406030204" pitchFamily="18" charset="0"/>
              </a:rPr>
              <a:t>只要所有的请求都是真正平等的, 这不是问题, 但如果某些请求比其他要求更优先, 那就成问题了。</a:t>
            </a:r>
          </a:p>
        </p:txBody>
      </p:sp>
    </p:spTree>
  </p:cSld>
  <p:clrMapOvr>
    <a:masterClrMapping/>
  </p:clrMapOvr>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2388598E-FABD-4F5D-B570-82819D8163E7}"/>
              </a:ext>
            </a:extLst>
          </p:cNvPr>
          <p:cNvSpPr txBox="1">
            <a:spLocks noGrp="1"/>
          </p:cNvSpPr>
          <p:nvPr>
            <p:ph type="title"/>
          </p:nvPr>
        </p:nvSpPr>
        <p:spPr>
          <a:xfrm>
            <a:off x="773113" y="260350"/>
            <a:ext cx="10917237" cy="677863"/>
          </a:xfrm>
        </p:spPr>
        <p:txBody>
          <a:bodyPr lIns="0" tIns="0" rIns="0" bIns="0" rtlCol="0">
            <a:spAutoFit/>
          </a:bodyPr>
          <a:lstStyle/>
          <a:p>
            <a:pPr marL="12700">
              <a:defRPr/>
            </a:pPr>
            <a:r>
              <a:rPr sz="4400" spc="-20" dirty="0"/>
              <a:t>性能</a:t>
            </a:r>
            <a:r>
              <a:rPr sz="4400" spc="-100" dirty="0"/>
              <a:t>战术-资源</a:t>
            </a:r>
            <a:r>
              <a:rPr sz="4400" spc="545" dirty="0"/>
              <a:t> </a:t>
            </a:r>
            <a:r>
              <a:rPr sz="4400" spc="-10" dirty="0"/>
              <a:t>仲裁</a:t>
            </a:r>
          </a:p>
        </p:txBody>
      </p:sp>
      <p:sp>
        <p:nvSpPr>
          <p:cNvPr id="65539" name="object 14">
            <a:extLst>
              <a:ext uri="{FF2B5EF4-FFF2-40B4-BE49-F238E27FC236}">
                <a16:creationId xmlns:a16="http://schemas.microsoft.com/office/drawing/2014/main" id="{9DB5D25E-22D6-4CFD-AFA6-060293427A7F}"/>
              </a:ext>
            </a:extLst>
          </p:cNvPr>
          <p:cNvSpPr txBox="1">
            <a:spLocks noChangeArrowheads="1"/>
          </p:cNvSpPr>
          <p:nvPr/>
        </p:nvSpPr>
        <p:spPr bwMode="auto">
          <a:xfrm>
            <a:off x="773113" y="1354138"/>
            <a:ext cx="118110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206500" indent="-2413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solidFill>
                  <a:srgbClr val="FF2600"/>
                </a:solidFill>
                <a:latin typeface="Cambria" panose="02040503050406030204" pitchFamily="18" charset="0"/>
              </a:rPr>
              <a:t>固定‐‑priority 计划。</a:t>
            </a:r>
            <a:endParaRPr lang="zh-CN" altLang="zh-CN" sz="2800">
              <a:latin typeface="Cambria" panose="02040503050406030204" pitchFamily="18" charset="0"/>
            </a:endParaRPr>
          </a:p>
          <a:p>
            <a:pPr lvl="1" eaLnBrk="1" hangingPunct="1">
              <a:lnSpc>
                <a:spcPct val="79000"/>
              </a:lnSpc>
              <a:spcBef>
                <a:spcPts val="525"/>
              </a:spcBef>
              <a:buFont typeface="Arial" panose="020B0604020202020204" pitchFamily="34" charset="0"/>
              <a:buChar char="–"/>
            </a:pPr>
            <a:r>
              <a:rPr lang="zh-CN" altLang="zh-CN" sz="2400">
                <a:latin typeface="Cambria" panose="02040503050406030204" pitchFamily="18" charset="0"/>
              </a:rPr>
              <a:t>固定‐‑priority 计划将每个资源请求源指定为特定的优先级, 并按该优先级顺序分配资源。</a:t>
            </a:r>
          </a:p>
          <a:p>
            <a:pPr lvl="1" eaLnBrk="1" hangingPunct="1">
              <a:spcBef>
                <a:spcPts val="13"/>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lvl="1" eaLnBrk="1" hangingPunct="1">
              <a:lnSpc>
                <a:spcPct val="79000"/>
              </a:lnSpc>
              <a:buFont typeface="Arial" panose="020B0604020202020204" pitchFamily="34" charset="0"/>
              <a:buChar char="–"/>
            </a:pPr>
            <a:r>
              <a:rPr lang="zh-CN" altLang="zh-CN" sz="2400">
                <a:latin typeface="Cambria" panose="02040503050406030204" pitchFamily="18" charset="0"/>
              </a:rPr>
              <a:t>这一策略为更高‐‑priority 的请求提供了更好的服务, 但它承认‐‑priority 的可能性很低, 但很重要, 因为它被卡在了一系列更高‐‑priority 的请求后面, 因此需要使用任意长的时间来进行服务。</a:t>
            </a:r>
          </a:p>
          <a:p>
            <a:pPr lvl="1" eaLnBrk="1" hangingPunct="1">
              <a:spcBef>
                <a:spcPts val="13"/>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lvl="1" eaLnBrk="1" hangingPunct="1">
              <a:lnSpc>
                <a:spcPts val="2513"/>
              </a:lnSpc>
              <a:buFont typeface="Arial" panose="020B0604020202020204" pitchFamily="34" charset="0"/>
              <a:buChar char="–"/>
            </a:pPr>
            <a:r>
              <a:rPr lang="zh-CN" altLang="zh-CN" sz="2400">
                <a:latin typeface="Cambria" panose="02040503050406030204" pitchFamily="18" charset="0"/>
              </a:rPr>
              <a:t>三共同的优先次序战略是</a:t>
            </a:r>
          </a:p>
          <a:p>
            <a:pPr lvl="2" eaLnBrk="1" hangingPunct="1">
              <a:lnSpc>
                <a:spcPts val="2275"/>
              </a:lnSpc>
              <a:buFont typeface="Arial" panose="020B0604020202020204" pitchFamily="34" charset="0"/>
              <a:buChar char="•"/>
            </a:pPr>
            <a:r>
              <a:rPr lang="zh-CN" altLang="zh-CN" sz="2000">
                <a:solidFill>
                  <a:srgbClr val="FF2600"/>
                </a:solidFill>
                <a:latin typeface="Cambria" panose="02040503050406030204" pitchFamily="18" charset="0"/>
              </a:rPr>
              <a:t>语义重要性</a:t>
            </a:r>
            <a:endParaRPr lang="zh-CN" altLang="zh-CN" sz="2000">
              <a:latin typeface="Cambria" panose="02040503050406030204" pitchFamily="18" charset="0"/>
            </a:endParaRPr>
          </a:p>
          <a:p>
            <a:pPr lvl="2" eaLnBrk="1" hangingPunct="1">
              <a:lnSpc>
                <a:spcPts val="2238"/>
              </a:lnSpc>
              <a:spcBef>
                <a:spcPts val="25"/>
              </a:spcBef>
              <a:buFont typeface="Arial" panose="020B0604020202020204" pitchFamily="34" charset="0"/>
              <a:buChar char="•"/>
            </a:pPr>
            <a:r>
              <a:rPr lang="zh-CN" altLang="zh-CN" sz="2000">
                <a:solidFill>
                  <a:srgbClr val="FF2600"/>
                </a:solidFill>
                <a:latin typeface="Cambria" panose="02040503050406030204" pitchFamily="18" charset="0"/>
              </a:rPr>
              <a:t>期限单调。</a:t>
            </a:r>
            <a:endParaRPr lang="zh-CN" altLang="zh-CN" sz="2000">
              <a:latin typeface="Cambria" panose="02040503050406030204" pitchFamily="18" charset="0"/>
            </a:endParaRPr>
          </a:p>
          <a:p>
            <a:pPr lvl="2" eaLnBrk="1" hangingPunct="1">
              <a:lnSpc>
                <a:spcPts val="2238"/>
              </a:lnSpc>
              <a:buFont typeface="Arial" panose="020B0604020202020204" pitchFamily="34" charset="0"/>
              <a:buChar char="•"/>
            </a:pPr>
            <a:r>
              <a:rPr lang="zh-CN" altLang="zh-CN" sz="2000">
                <a:solidFill>
                  <a:srgbClr val="FF2600"/>
                </a:solidFill>
                <a:latin typeface="Cambria" panose="02040503050406030204" pitchFamily="18" charset="0"/>
              </a:rPr>
              <a:t>单调率。</a:t>
            </a:r>
            <a:endParaRPr lang="zh-CN" altLang="zh-CN" sz="2000">
              <a:latin typeface="Cambria" panose="02040503050406030204" pitchFamily="18" charset="0"/>
            </a:endParaRPr>
          </a:p>
        </p:txBody>
      </p:sp>
    </p:spTree>
  </p:cSld>
  <p:clrMapOvr>
    <a:masterClrMapping/>
  </p:clrMapOvr>
</p:sld>
</file>

<file path=ppt/slides/slide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410BB8DB-4277-441D-8AEB-62EA0452F566}"/>
              </a:ext>
            </a:extLst>
          </p:cNvPr>
          <p:cNvSpPr txBox="1">
            <a:spLocks noGrp="1"/>
          </p:cNvSpPr>
          <p:nvPr>
            <p:ph type="title"/>
          </p:nvPr>
        </p:nvSpPr>
        <p:spPr>
          <a:xfrm>
            <a:off x="620713" y="260350"/>
            <a:ext cx="11442700" cy="677863"/>
          </a:xfrm>
        </p:spPr>
        <p:txBody>
          <a:bodyPr lIns="0" tIns="0" rIns="0" bIns="0" rtlCol="0">
            <a:spAutoFit/>
          </a:bodyPr>
          <a:lstStyle/>
          <a:p>
            <a:pPr marL="12700">
              <a:defRPr/>
            </a:pPr>
            <a:r>
              <a:rPr sz="4400" spc="-20" dirty="0"/>
              <a:t>性能</a:t>
            </a:r>
            <a:r>
              <a:rPr sz="4400" spc="-100" dirty="0"/>
              <a:t>战术-资源</a:t>
            </a:r>
            <a:r>
              <a:rPr sz="4400" spc="545" dirty="0"/>
              <a:t> </a:t>
            </a:r>
            <a:r>
              <a:rPr sz="4400" spc="-10" dirty="0"/>
              <a:t>仲裁</a:t>
            </a:r>
          </a:p>
        </p:txBody>
      </p:sp>
      <p:sp>
        <p:nvSpPr>
          <p:cNvPr id="66563" name="object 14">
            <a:extLst>
              <a:ext uri="{FF2B5EF4-FFF2-40B4-BE49-F238E27FC236}">
                <a16:creationId xmlns:a16="http://schemas.microsoft.com/office/drawing/2014/main" id="{833FB906-FEE3-4AF5-9004-F0B7C53F59DD}"/>
              </a:ext>
            </a:extLst>
          </p:cNvPr>
          <p:cNvSpPr txBox="1">
            <a:spLocks noChangeArrowheads="1"/>
          </p:cNvSpPr>
          <p:nvPr/>
        </p:nvSpPr>
        <p:spPr bwMode="auto">
          <a:xfrm>
            <a:off x="696913" y="1392238"/>
            <a:ext cx="1037907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solidFill>
                  <a:srgbClr val="FF2600"/>
                </a:solidFill>
                <a:latin typeface="Cambria" panose="02040503050406030204" pitchFamily="18" charset="0"/>
              </a:rPr>
              <a:t>动态优先级调度:</a:t>
            </a:r>
            <a:endParaRPr lang="zh-CN" altLang="zh-CN" sz="3200">
              <a:latin typeface="Cambria" panose="02040503050406030204" pitchFamily="18" charset="0"/>
            </a:endParaRPr>
          </a:p>
          <a:p>
            <a:pPr lvl="1" eaLnBrk="1" hangingPunct="1">
              <a:lnSpc>
                <a:spcPct val="89000"/>
              </a:lnSpc>
              <a:spcBef>
                <a:spcPts val="588"/>
              </a:spcBef>
              <a:buFont typeface="Arial" panose="020B0604020202020204" pitchFamily="34" charset="0"/>
              <a:buChar char="–"/>
            </a:pPr>
            <a:r>
              <a:rPr lang="zh-CN" altLang="zh-CN" sz="2800">
                <a:solidFill>
                  <a:srgbClr val="FF2600"/>
                </a:solidFill>
                <a:latin typeface="Cambria" panose="02040503050406030204" pitchFamily="18" charset="0"/>
              </a:rPr>
              <a:t>循环</a:t>
            </a:r>
            <a:r>
              <a:rPr lang="zh-CN" altLang="zh-CN" sz="2800">
                <a:latin typeface="Cambria" panose="02040503050406030204" pitchFamily="18" charset="0"/>
              </a:rPr>
              <a:t>.循环是一种调度策略, 用于对请求进行排序, 然后在每个分配可能性下, 按该顺序将资源分配给下一个请求。一个特殊形式的圆罗宾是一个循环执行, 分配的可能性是在固定的时间间隔。</a:t>
            </a:r>
          </a:p>
          <a:p>
            <a:pPr lvl="1" eaLnBrk="1" hangingPunct="1">
              <a:lnSpc>
                <a:spcPts val="2200"/>
              </a:lnSpc>
              <a:spcBef>
                <a:spcPts val="625"/>
              </a:spcBef>
              <a:buFont typeface="Arial" panose="020B0604020202020204" pitchFamily="34" charset="0"/>
              <a:buChar char="–"/>
            </a:pPr>
            <a:r>
              <a:rPr lang="zh-CN" altLang="zh-CN" sz="2800">
                <a:solidFill>
                  <a:srgbClr val="FF2600"/>
                </a:solidFill>
                <a:latin typeface="Cambria" panose="02040503050406030204" pitchFamily="18" charset="0"/>
              </a:rPr>
              <a:t>最早的截止日期优先</a:t>
            </a:r>
            <a:r>
              <a:rPr lang="zh-CN" altLang="zh-CN" sz="2800">
                <a:latin typeface="Cambria" panose="02040503050406030204" pitchFamily="18" charset="0"/>
              </a:rPr>
              <a:t>.最早的截止日期首先根据待定的请求在最早的截止时间内分配优先级。</a:t>
            </a:r>
          </a:p>
          <a:p>
            <a:pPr lvl="1" eaLnBrk="1" hangingPunct="1">
              <a:spcBef>
                <a:spcPts val="13"/>
              </a:spcBef>
              <a:buClr>
                <a:srgbClr val="FF2600"/>
              </a:buClr>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ts val="2700"/>
              </a:lnSpc>
              <a:buFont typeface="Arial" panose="020B0604020202020204" pitchFamily="34" charset="0"/>
              <a:buChar char="•"/>
            </a:pPr>
            <a:r>
              <a:rPr lang="zh-CN" altLang="zh-CN" sz="3200">
                <a:solidFill>
                  <a:srgbClr val="FF2600"/>
                </a:solidFill>
                <a:latin typeface="Cambria" panose="02040503050406030204" pitchFamily="18" charset="0"/>
              </a:rPr>
              <a:t>静态调度</a:t>
            </a:r>
            <a:r>
              <a:rPr lang="zh-CN" altLang="zh-CN" sz="3200">
                <a:latin typeface="Cambria" panose="02040503050406030204" pitchFamily="18" charset="0"/>
              </a:rPr>
              <a:t>.循环执行计划是一种调度策略, 其中的预‐‑emption 点和分配到资源的顺序是离线确定的。</a:t>
            </a:r>
          </a:p>
        </p:txBody>
      </p:sp>
    </p:spTree>
  </p:cSld>
  <p:clrMapOvr>
    <a:masterClrMapping/>
  </p:clrMapOvr>
</p:sld>
</file>

<file path=ppt/slides/slide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6E918AAD-51F7-45A6-AF4F-C09760CC6962}"/>
              </a:ext>
            </a:extLst>
          </p:cNvPr>
          <p:cNvSpPr txBox="1">
            <a:spLocks noGrp="1"/>
          </p:cNvSpPr>
          <p:nvPr>
            <p:ph type="title"/>
          </p:nvPr>
        </p:nvSpPr>
        <p:spPr>
          <a:xfrm>
            <a:off x="620713" y="260350"/>
            <a:ext cx="10390187" cy="677863"/>
          </a:xfrm>
        </p:spPr>
        <p:txBody>
          <a:bodyPr lIns="0" tIns="0" rIns="0" bIns="0" rtlCol="0">
            <a:spAutoFit/>
          </a:bodyPr>
          <a:lstStyle/>
          <a:p>
            <a:pPr marL="12700">
              <a:defRPr/>
            </a:pPr>
            <a:r>
              <a:rPr sz="4400" spc="-20" dirty="0"/>
              <a:t>性能</a:t>
            </a:r>
            <a:r>
              <a:rPr sz="4400" spc="235" dirty="0"/>
              <a:t> </a:t>
            </a:r>
            <a:r>
              <a:rPr sz="4400" spc="-110" dirty="0"/>
              <a:t>策略-总结</a:t>
            </a:r>
          </a:p>
        </p:txBody>
      </p:sp>
      <p:sp>
        <p:nvSpPr>
          <p:cNvPr id="67587" name="object 14">
            <a:extLst>
              <a:ext uri="{FF2B5EF4-FFF2-40B4-BE49-F238E27FC236}">
                <a16:creationId xmlns:a16="http://schemas.microsoft.com/office/drawing/2014/main" id="{B59CB4A8-EB85-4614-8700-7133C5E1A587}"/>
              </a:ext>
            </a:extLst>
          </p:cNvPr>
          <p:cNvSpPr>
            <a:spLocks noChangeArrowheads="1"/>
          </p:cNvSpPr>
          <p:nvPr/>
        </p:nvSpPr>
        <p:spPr bwMode="auto">
          <a:xfrm>
            <a:off x="2297113" y="1574800"/>
            <a:ext cx="8902700" cy="5207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2AD6E68A-94D9-4380-B978-0BA1FD7DE41F}"/>
              </a:ext>
            </a:extLst>
          </p:cNvPr>
          <p:cNvSpPr txBox="1">
            <a:spLocks noGrp="1"/>
          </p:cNvSpPr>
          <p:nvPr>
            <p:ph type="title"/>
          </p:nvPr>
        </p:nvSpPr>
        <p:spPr>
          <a:xfrm>
            <a:off x="620713" y="239713"/>
            <a:ext cx="10390187" cy="719137"/>
          </a:xfrm>
        </p:spPr>
        <p:txBody>
          <a:bodyPr lIns="0" tIns="0" rIns="0" bIns="0" rtlCol="0">
            <a:spAutoFit/>
          </a:bodyPr>
          <a:lstStyle/>
          <a:p>
            <a:pPr marL="12700">
              <a:defRPr/>
            </a:pPr>
            <a:r>
              <a:rPr sz="4668" spc="-20" dirty="0"/>
              <a:t>P</a:t>
            </a:r>
            <a:r>
              <a:rPr sz="4668" spc="10" dirty="0"/>
              <a:t>R</a:t>
            </a:r>
            <a:r>
              <a:rPr sz="4668" spc="5" dirty="0"/>
              <a:t>o</a:t>
            </a:r>
            <a:r>
              <a:rPr sz="4668" spc="-35" dirty="0"/>
              <a:t>J</a:t>
            </a:r>
            <a:r>
              <a:rPr sz="4668" spc="-40" dirty="0"/>
              <a:t>电子邮件</a:t>
            </a:r>
            <a:r>
              <a:rPr sz="4668" spc="-25" dirty="0"/>
              <a:t>C</a:t>
            </a:r>
            <a:r>
              <a:rPr sz="4668" dirty="0"/>
              <a:t>t</a:t>
            </a:r>
          </a:p>
        </p:txBody>
      </p:sp>
      <p:sp>
        <p:nvSpPr>
          <p:cNvPr id="68611" name="object 12">
            <a:extLst>
              <a:ext uri="{FF2B5EF4-FFF2-40B4-BE49-F238E27FC236}">
                <a16:creationId xmlns:a16="http://schemas.microsoft.com/office/drawing/2014/main" id="{38130EE4-F306-4990-81C2-060DF0C79C16}"/>
              </a:ext>
            </a:extLst>
          </p:cNvPr>
          <p:cNvSpPr txBox="1">
            <a:spLocks noChangeArrowheads="1"/>
          </p:cNvSpPr>
          <p:nvPr/>
        </p:nvSpPr>
        <p:spPr bwMode="auto">
          <a:xfrm>
            <a:off x="696913" y="1430338"/>
            <a:ext cx="12039600" cy="311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假设您需要提高您的 SNS 网站的性能。请从以下方面描述您的设计:</a:t>
            </a:r>
          </a:p>
          <a:p>
            <a:pPr lvl="1" eaLnBrk="1" hangingPunct="1">
              <a:lnSpc>
                <a:spcPts val="2500"/>
              </a:lnSpc>
              <a:spcBef>
                <a:spcPts val="600"/>
              </a:spcBef>
              <a:buFont typeface="Arial" panose="020B0604020202020204" pitchFamily="34" charset="0"/>
              <a:buChar char="–"/>
            </a:pPr>
            <a:r>
              <a:rPr lang="zh-CN" altLang="zh-CN" sz="2800">
                <a:latin typeface="Cambria" panose="02040503050406030204" pitchFamily="18" charset="0"/>
              </a:rPr>
              <a:t>如果您的 SNS 网站被部署到一个集群中, 您想采用什么策略来提高计算资源的利用率？</a:t>
            </a:r>
          </a:p>
          <a:p>
            <a:pPr lvl="1" eaLnBrk="1" hangingPunct="1">
              <a:lnSpc>
                <a:spcPts val="2500"/>
              </a:lnSpc>
              <a:spcBef>
                <a:spcPts val="500"/>
              </a:spcBef>
              <a:buFont typeface="Arial" panose="020B0604020202020204" pitchFamily="34" charset="0"/>
              <a:buChar char="–"/>
            </a:pPr>
            <a:r>
              <a:rPr lang="zh-CN" altLang="zh-CN" sz="2800">
                <a:latin typeface="Cambria" panose="02040503050406030204" pitchFamily="18" charset="0"/>
              </a:rPr>
              <a:t>您认为哪些策略适合您的 SNS 网站以减少资源争用？</a:t>
            </a:r>
          </a:p>
          <a:p>
            <a:pPr lvl="1" eaLnBrk="1" hangingPunct="1">
              <a:lnSpc>
                <a:spcPts val="2500"/>
              </a:lnSpc>
              <a:spcBef>
                <a:spcPts val="500"/>
              </a:spcBef>
              <a:buFont typeface="Arial" panose="020B0604020202020204" pitchFamily="34" charset="0"/>
              <a:buChar char="–"/>
            </a:pPr>
            <a:r>
              <a:rPr lang="zh-CN" altLang="zh-CN" sz="2800">
                <a:latin typeface="Cambria" panose="02040503050406030204" pitchFamily="18" charset="0"/>
              </a:rPr>
              <a:t>根据您为 SNS 网站设计的功能, 请给出您的资源仲裁调度策略。</a:t>
            </a:r>
          </a:p>
        </p:txBody>
      </p:sp>
    </p:spTree>
  </p:cSld>
  <p:clrMapOvr>
    <a:masterClrMapping/>
  </p:clrMapOvr>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E2800D78-01BD-460C-A503-97BFB3D4C05A}"/>
              </a:ext>
            </a:extLst>
          </p:cNvPr>
          <p:cNvSpPr txBox="1">
            <a:spLocks noGrp="1"/>
          </p:cNvSpPr>
          <p:nvPr>
            <p:ph type="title"/>
          </p:nvPr>
        </p:nvSpPr>
        <p:spPr>
          <a:xfrm>
            <a:off x="696913" y="260350"/>
            <a:ext cx="10313987" cy="677863"/>
          </a:xfrm>
        </p:spPr>
        <p:txBody>
          <a:bodyPr lIns="0" tIns="0" rIns="0" bIns="0" rtlCol="0">
            <a:spAutoFit/>
          </a:bodyPr>
          <a:lstStyle/>
          <a:p>
            <a:pPr marL="12700">
              <a:defRPr/>
            </a:pPr>
            <a:r>
              <a:rPr sz="4400" spc="-15" dirty="0"/>
              <a:t>性能</a:t>
            </a:r>
          </a:p>
        </p:txBody>
      </p:sp>
      <p:sp>
        <p:nvSpPr>
          <p:cNvPr id="36867" name="object 12">
            <a:extLst>
              <a:ext uri="{FF2B5EF4-FFF2-40B4-BE49-F238E27FC236}">
                <a16:creationId xmlns:a16="http://schemas.microsoft.com/office/drawing/2014/main" id="{58934E4B-64C8-4EA9-89E2-AD4B07E286F1}"/>
              </a:ext>
            </a:extLst>
          </p:cNvPr>
          <p:cNvSpPr txBox="1">
            <a:spLocks noChangeArrowheads="1"/>
          </p:cNvSpPr>
          <p:nvPr/>
        </p:nvSpPr>
        <p:spPr bwMode="auto">
          <a:xfrm>
            <a:off x="773113" y="1392238"/>
            <a:ext cx="11506200" cy="411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206500" indent="-2413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600">
                <a:latin typeface="Cambria" panose="02040503050406030204" pitchFamily="18" charset="0"/>
              </a:rPr>
              <a:t>性能是关于时间的</a:t>
            </a:r>
          </a:p>
          <a:p>
            <a:pPr lvl="1" eaLnBrk="1" hangingPunct="1">
              <a:lnSpc>
                <a:spcPts val="2200"/>
              </a:lnSpc>
              <a:spcBef>
                <a:spcPts val="638"/>
              </a:spcBef>
              <a:buFont typeface="Arial" panose="020B0604020202020204" pitchFamily="34" charset="0"/>
              <a:buChar char="–"/>
            </a:pPr>
            <a:r>
              <a:rPr lang="zh-CN" altLang="zh-CN" sz="3200">
                <a:latin typeface="Cambria" panose="02040503050406030204" pitchFamily="18" charset="0"/>
              </a:rPr>
              <a:t>基本上, 性能与系统在事件发生时需要多长时间的响应有关。</a:t>
            </a:r>
          </a:p>
          <a:p>
            <a:pPr lvl="1" eaLnBrk="1" hangingPunct="1">
              <a:buFont typeface="Arial" panose="020B0604020202020204" pitchFamily="34" charset="0"/>
              <a:buChar char="–"/>
            </a:pPr>
            <a:endParaRPr lang="zh-CN" altLang="zh-CN" sz="4000">
              <a:latin typeface="Times New Roman" panose="02020603050405020304" pitchFamily="18" charset="0"/>
              <a:cs typeface="Times New Roman" panose="02020603050405020304" pitchFamily="18" charset="0"/>
            </a:endParaRPr>
          </a:p>
          <a:p>
            <a:pPr lvl="1" eaLnBrk="1" hangingPunct="1">
              <a:lnSpc>
                <a:spcPts val="2300"/>
              </a:lnSpc>
              <a:buFont typeface="Arial" panose="020B0604020202020204" pitchFamily="34" charset="0"/>
              <a:buChar char="–"/>
            </a:pPr>
            <a:r>
              <a:rPr lang="zh-CN" altLang="zh-CN" sz="3200">
                <a:latin typeface="Cambria" panose="02040503050406030204" pitchFamily="18" charset="0"/>
              </a:rPr>
              <a:t>使性能复杂化的一件事是事件源和到达模式的数量。</a:t>
            </a:r>
          </a:p>
          <a:p>
            <a:pPr lvl="2" eaLnBrk="1" hangingPunct="1">
              <a:lnSpc>
                <a:spcPts val="2000"/>
              </a:lnSpc>
              <a:spcBef>
                <a:spcPts val="438"/>
              </a:spcBef>
              <a:buFont typeface="Arial" panose="020B0604020202020204" pitchFamily="34" charset="0"/>
              <a:buChar char="•"/>
            </a:pPr>
            <a:r>
              <a:rPr lang="zh-CN" altLang="zh-CN" sz="2800">
                <a:latin typeface="Cambria" panose="02040503050406030204" pitchFamily="18" charset="0"/>
              </a:rPr>
              <a:t>事件可以从用户请求、来自其他系统或从系统内部到达。</a:t>
            </a:r>
          </a:p>
          <a:p>
            <a:pPr lvl="2" eaLnBrk="1" hangingPunct="1">
              <a:lnSpc>
                <a:spcPts val="2000"/>
              </a:lnSpc>
              <a:spcBef>
                <a:spcPts val="500"/>
              </a:spcBef>
              <a:buFont typeface="Arial" panose="020B0604020202020204" pitchFamily="34" charset="0"/>
              <a:buChar char="•"/>
            </a:pPr>
            <a:r>
              <a:rPr lang="zh-CN" altLang="zh-CN" sz="2800">
                <a:latin typeface="Cambria" panose="02040503050406030204" pitchFamily="18" charset="0"/>
              </a:rPr>
              <a:t>事件的到达模式可以被描述为周期性的或随机的。事件也可以偶尔到达。</a:t>
            </a:r>
          </a:p>
          <a:p>
            <a:pPr lvl="2" eaLnBrk="1" hangingPunct="1">
              <a:lnSpc>
                <a:spcPts val="2000"/>
              </a:lnSpc>
              <a:spcBef>
                <a:spcPts val="500"/>
              </a:spcBef>
              <a:buFont typeface="Arial" panose="020B0604020202020204" pitchFamily="34" charset="0"/>
              <a:buChar char="•"/>
            </a:pPr>
            <a:r>
              <a:rPr lang="zh-CN" altLang="zh-CN" sz="2800">
                <a:latin typeface="Cambria" panose="02040503050406030204" pitchFamily="18" charset="0"/>
              </a:rPr>
              <a:t>可以通过更改事件的到达模式来模拟多个用户或其他加载因素。</a:t>
            </a:r>
          </a:p>
        </p:txBody>
      </p:sp>
    </p:spTree>
  </p:cSld>
  <p:clrMapOvr>
    <a:masterClrMapping/>
  </p:clrMapOvr>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9C1C0C63-C38B-4B2A-A830-3FB67223FCB3}"/>
              </a:ext>
            </a:extLst>
          </p:cNvPr>
          <p:cNvSpPr txBox="1">
            <a:spLocks noGrp="1"/>
          </p:cNvSpPr>
          <p:nvPr>
            <p:ph type="title"/>
          </p:nvPr>
        </p:nvSpPr>
        <p:spPr>
          <a:xfrm>
            <a:off x="696913" y="260350"/>
            <a:ext cx="10313987" cy="677863"/>
          </a:xfrm>
        </p:spPr>
        <p:txBody>
          <a:bodyPr lIns="0" tIns="0" rIns="0" bIns="0" rtlCol="0">
            <a:spAutoFit/>
          </a:bodyPr>
          <a:lstStyle/>
          <a:p>
            <a:pPr marL="12700">
              <a:defRPr/>
            </a:pPr>
            <a:r>
              <a:rPr sz="4400" spc="-15" dirty="0"/>
              <a:t>性能</a:t>
            </a:r>
          </a:p>
        </p:txBody>
      </p:sp>
      <p:sp>
        <p:nvSpPr>
          <p:cNvPr id="37891" name="object 12">
            <a:extLst>
              <a:ext uri="{FF2B5EF4-FFF2-40B4-BE49-F238E27FC236}">
                <a16:creationId xmlns:a16="http://schemas.microsoft.com/office/drawing/2014/main" id="{5E056BE7-55DB-4BAC-BDD3-11983E7C93DA}"/>
              </a:ext>
            </a:extLst>
          </p:cNvPr>
          <p:cNvSpPr txBox="1">
            <a:spLocks noChangeArrowheads="1"/>
          </p:cNvSpPr>
          <p:nvPr/>
        </p:nvSpPr>
        <p:spPr bwMode="auto">
          <a:xfrm>
            <a:off x="696913" y="1392238"/>
            <a:ext cx="11811000"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206500" indent="-2413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600">
                <a:latin typeface="Cambria" panose="02040503050406030204" pitchFamily="18" charset="0"/>
              </a:rPr>
              <a:t>性能是关于时间的</a:t>
            </a:r>
          </a:p>
          <a:p>
            <a:pPr lvl="1" eaLnBrk="1" hangingPunct="1">
              <a:spcBef>
                <a:spcPts val="300"/>
              </a:spcBef>
              <a:buFont typeface="Arial" panose="020B0604020202020204" pitchFamily="34" charset="0"/>
              <a:buChar char="–"/>
            </a:pPr>
            <a:r>
              <a:rPr lang="zh-CN" altLang="zh-CN" sz="3200">
                <a:latin typeface="Cambria" panose="02040503050406030204" pitchFamily="18" charset="0"/>
              </a:rPr>
              <a:t>系统对刺激的反应可以被描绘为</a:t>
            </a:r>
          </a:p>
          <a:p>
            <a:pPr lvl="2" eaLnBrk="1" hangingPunct="1">
              <a:lnSpc>
                <a:spcPts val="2000"/>
              </a:lnSpc>
              <a:spcBef>
                <a:spcPts val="475"/>
              </a:spcBef>
              <a:buFont typeface="Arial" panose="020B0604020202020204" pitchFamily="34" charset="0"/>
              <a:buChar char="•"/>
            </a:pPr>
            <a:r>
              <a:rPr lang="zh-CN" altLang="zh-CN" sz="2800">
                <a:latin typeface="Cambria" panose="02040503050406030204" pitchFamily="18" charset="0"/>
              </a:rPr>
              <a:t>延迟 (刺激的到达和系统对它的反应之间的时间)</a:t>
            </a:r>
          </a:p>
          <a:p>
            <a:pPr lvl="2" eaLnBrk="1" hangingPunct="1">
              <a:lnSpc>
                <a:spcPts val="2000"/>
              </a:lnSpc>
              <a:spcBef>
                <a:spcPts val="500"/>
              </a:spcBef>
              <a:buFont typeface="Arial" panose="020B0604020202020204" pitchFamily="34" charset="0"/>
              <a:buChar char="•"/>
            </a:pPr>
            <a:r>
              <a:rPr lang="zh-CN" altLang="zh-CN" sz="2800">
                <a:latin typeface="Cambria" panose="02040503050406030204" pitchFamily="18" charset="0"/>
              </a:rPr>
              <a:t>在处理的最后期限 (例如, 在发动机控制器, 燃料应该点燃时, 气缸处于一个特定的位置, 从而引入一个处理截止日期)</a:t>
            </a:r>
          </a:p>
          <a:p>
            <a:pPr lvl="2" eaLnBrk="1" hangingPunct="1">
              <a:lnSpc>
                <a:spcPts val="2000"/>
              </a:lnSpc>
              <a:spcBef>
                <a:spcPts val="500"/>
              </a:spcBef>
              <a:buFont typeface="Arial" panose="020B0604020202020204" pitchFamily="34" charset="0"/>
              <a:buChar char="•"/>
            </a:pPr>
            <a:r>
              <a:rPr lang="zh-CN" altLang="zh-CN" sz="2800">
                <a:latin typeface="Cambria" panose="02040503050406030204" pitchFamily="18" charset="0"/>
              </a:rPr>
              <a:t>系统的吞吐量 (例如, 系统在第二个过程中可以处理的事务数)</a:t>
            </a:r>
          </a:p>
          <a:p>
            <a:pPr lvl="2" eaLnBrk="1" hangingPunct="1">
              <a:spcBef>
                <a:spcPts val="200"/>
              </a:spcBef>
              <a:buFont typeface="Arial" panose="020B0604020202020204" pitchFamily="34" charset="0"/>
              <a:buChar char="•"/>
            </a:pPr>
            <a:r>
              <a:rPr lang="zh-CN" altLang="zh-CN" sz="2800">
                <a:latin typeface="Cambria" panose="02040503050406030204" pitchFamily="18" charset="0"/>
              </a:rPr>
              <a:t>响应的抖动 (延迟的变化)</a:t>
            </a:r>
          </a:p>
          <a:p>
            <a:pPr lvl="2" eaLnBrk="1" hangingPunct="1">
              <a:lnSpc>
                <a:spcPts val="2000"/>
              </a:lnSpc>
              <a:spcBef>
                <a:spcPts val="525"/>
              </a:spcBef>
              <a:buFont typeface="Arial" panose="020B0604020202020204" pitchFamily="34" charset="0"/>
              <a:buChar char="•"/>
            </a:pPr>
            <a:r>
              <a:rPr lang="zh-CN" altLang="zh-CN" sz="2800">
                <a:latin typeface="Cambria" panose="02040503050406030204" pitchFamily="18" charset="0"/>
              </a:rPr>
              <a:t>由于系统太忙而无法响应而未处理的事件数</a:t>
            </a:r>
          </a:p>
          <a:p>
            <a:pPr lvl="2" eaLnBrk="1" hangingPunct="1">
              <a:spcBef>
                <a:spcPts val="200"/>
              </a:spcBef>
              <a:buFont typeface="Arial" panose="020B0604020202020204" pitchFamily="34" charset="0"/>
              <a:buChar char="•"/>
            </a:pPr>
            <a:r>
              <a:rPr lang="zh-CN" altLang="zh-CN" sz="2800">
                <a:latin typeface="Cambria" panose="02040503050406030204" pitchFamily="18" charset="0"/>
              </a:rPr>
              <a:t>由于系统太忙而丢失的数据</a:t>
            </a:r>
          </a:p>
        </p:txBody>
      </p:sp>
    </p:spTree>
  </p:cSld>
  <p:clrMapOvr>
    <a:masterClrMapping/>
  </p:clrMapOvr>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D534DDB6-9255-4315-9C70-B4B02FFF32F5}"/>
              </a:ext>
            </a:extLst>
          </p:cNvPr>
          <p:cNvSpPr txBox="1">
            <a:spLocks noGrp="1"/>
          </p:cNvSpPr>
          <p:nvPr>
            <p:ph type="title"/>
          </p:nvPr>
        </p:nvSpPr>
        <p:spPr>
          <a:xfrm>
            <a:off x="696913" y="260350"/>
            <a:ext cx="10313987" cy="677863"/>
          </a:xfrm>
        </p:spPr>
        <p:txBody>
          <a:bodyPr lIns="0" tIns="0" rIns="0" bIns="0" rtlCol="0">
            <a:spAutoFit/>
          </a:bodyPr>
          <a:lstStyle/>
          <a:p>
            <a:pPr marL="12700">
              <a:defRPr/>
            </a:pPr>
            <a:r>
              <a:rPr sz="4400" spc="-15" dirty="0"/>
              <a:t>性能</a:t>
            </a:r>
          </a:p>
        </p:txBody>
      </p:sp>
      <p:sp>
        <p:nvSpPr>
          <p:cNvPr id="38915" name="object 12">
            <a:extLst>
              <a:ext uri="{FF2B5EF4-FFF2-40B4-BE49-F238E27FC236}">
                <a16:creationId xmlns:a16="http://schemas.microsoft.com/office/drawing/2014/main" id="{CA296D35-31B7-462D-A489-F1404B0E90AC}"/>
              </a:ext>
            </a:extLst>
          </p:cNvPr>
          <p:cNvSpPr txBox="1">
            <a:spLocks noChangeArrowheads="1"/>
          </p:cNvSpPr>
          <p:nvPr/>
        </p:nvSpPr>
        <p:spPr bwMode="auto">
          <a:xfrm>
            <a:off x="773113" y="1392238"/>
            <a:ext cx="11506200" cy="509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刺激的源泉。</a:t>
            </a:r>
          </a:p>
          <a:p>
            <a:pPr lvl="1" eaLnBrk="1" hangingPunct="1">
              <a:lnSpc>
                <a:spcPts val="2200"/>
              </a:lnSpc>
              <a:spcBef>
                <a:spcPts val="638"/>
              </a:spcBef>
              <a:buFont typeface="Arial" panose="020B0604020202020204" pitchFamily="34" charset="0"/>
              <a:buChar char="–"/>
            </a:pPr>
            <a:r>
              <a:rPr lang="zh-CN" altLang="zh-CN" sz="2400">
                <a:latin typeface="Cambria" panose="02040503050406030204" pitchFamily="18" charset="0"/>
              </a:rPr>
              <a:t>刺激从外部 (可能是多个) 或内部来源到达。</a:t>
            </a:r>
          </a:p>
          <a:p>
            <a:pPr lvl="1" eaLnBrk="1" hangingPunct="1">
              <a:spcBef>
                <a:spcPts val="13"/>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刺激。</a:t>
            </a:r>
          </a:p>
          <a:p>
            <a:pPr lvl="1" eaLnBrk="1" hangingPunct="1">
              <a:lnSpc>
                <a:spcPts val="2300"/>
              </a:lnSpc>
              <a:spcBef>
                <a:spcPts val="463"/>
              </a:spcBef>
              <a:buFont typeface="Arial" panose="020B0604020202020204" pitchFamily="34" charset="0"/>
              <a:buChar char="–"/>
            </a:pPr>
            <a:r>
              <a:rPr lang="zh-CN" altLang="zh-CN" sz="2400">
                <a:latin typeface="Cambria" panose="02040503050406030204" pitchFamily="18" charset="0"/>
              </a:rPr>
              <a:t>刺激是事件到达。到达模式可以被描述为周期性的、随机的或零星的。</a:t>
            </a:r>
          </a:p>
          <a:p>
            <a:pPr lvl="1" eaLnBrk="1" hangingPunct="1">
              <a:spcBef>
                <a:spcPts val="13"/>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工件。</a:t>
            </a:r>
          </a:p>
          <a:p>
            <a:pPr lvl="1" eaLnBrk="1" hangingPunct="1">
              <a:spcBef>
                <a:spcPts val="300"/>
              </a:spcBef>
              <a:buFont typeface="Arial" panose="020B0604020202020204" pitchFamily="34" charset="0"/>
              <a:buChar char="–"/>
            </a:pPr>
            <a:r>
              <a:rPr lang="zh-CN" altLang="zh-CN" sz="2400">
                <a:latin typeface="Cambria" panose="02040503050406030204" pitchFamily="18" charset="0"/>
              </a:rPr>
              <a:t>工件始终是系统</a:t>
            </a:r>
            <a:r>
              <a:rPr lang="en-US" altLang="zh-CN" sz="2400">
                <a:latin typeface="Cambria" panose="02040503050406030204" pitchFamily="18" charset="0"/>
              </a:rPr>
              <a:t>'</a:t>
            </a:r>
            <a:r>
              <a:rPr lang="zh-CN" altLang="zh-CN" sz="2400">
                <a:latin typeface="Cambria" panose="02040503050406030204" pitchFamily="18" charset="0"/>
              </a:rPr>
              <a:t>的服务。</a:t>
            </a:r>
          </a:p>
          <a:p>
            <a:pPr lvl="1" eaLnBrk="1" hangingPunct="1">
              <a:spcBef>
                <a:spcPts val="50"/>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环境。</a:t>
            </a:r>
          </a:p>
          <a:p>
            <a:pPr lvl="1" eaLnBrk="1" hangingPunct="1">
              <a:lnSpc>
                <a:spcPts val="2200"/>
              </a:lnSpc>
              <a:spcBef>
                <a:spcPts val="638"/>
              </a:spcBef>
              <a:buFont typeface="Arial" panose="020B0604020202020204" pitchFamily="34" charset="0"/>
              <a:buChar char="–"/>
            </a:pPr>
            <a:r>
              <a:rPr lang="zh-CN" altLang="zh-CN" sz="2400">
                <a:latin typeface="Cambria" panose="02040503050406030204" pitchFamily="18" charset="0"/>
              </a:rPr>
              <a:t>系统可以处于各种操作模式, 如正常、紧急或过载。</a:t>
            </a:r>
          </a:p>
        </p:txBody>
      </p:sp>
    </p:spTree>
  </p:cSld>
  <p:clrMapOvr>
    <a:masterClrMapping/>
  </p:clrMapOvr>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51E40335-787D-4D63-874F-DAC39B04CED2}"/>
              </a:ext>
            </a:extLst>
          </p:cNvPr>
          <p:cNvSpPr txBox="1">
            <a:spLocks noGrp="1"/>
          </p:cNvSpPr>
          <p:nvPr>
            <p:ph type="title"/>
          </p:nvPr>
        </p:nvSpPr>
        <p:spPr>
          <a:xfrm>
            <a:off x="544513" y="260350"/>
            <a:ext cx="10466387" cy="677863"/>
          </a:xfrm>
        </p:spPr>
        <p:txBody>
          <a:bodyPr lIns="0" tIns="0" rIns="0" bIns="0" rtlCol="0">
            <a:spAutoFit/>
          </a:bodyPr>
          <a:lstStyle/>
          <a:p>
            <a:pPr marL="12700">
              <a:defRPr/>
            </a:pPr>
            <a:r>
              <a:rPr sz="4400" spc="-15" dirty="0"/>
              <a:t>性能</a:t>
            </a:r>
          </a:p>
        </p:txBody>
      </p:sp>
      <p:sp>
        <p:nvSpPr>
          <p:cNvPr id="39939" name="object 12">
            <a:extLst>
              <a:ext uri="{FF2B5EF4-FFF2-40B4-BE49-F238E27FC236}">
                <a16:creationId xmlns:a16="http://schemas.microsoft.com/office/drawing/2014/main" id="{9CAEC862-4307-4C7C-8EF6-109B1043D59F}"/>
              </a:ext>
            </a:extLst>
          </p:cNvPr>
          <p:cNvSpPr txBox="1">
            <a:spLocks noChangeArrowheads="1"/>
          </p:cNvSpPr>
          <p:nvPr/>
        </p:nvSpPr>
        <p:spPr bwMode="auto">
          <a:xfrm>
            <a:off x="620713" y="1392238"/>
            <a:ext cx="11887200" cy="410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响应。</a:t>
            </a:r>
          </a:p>
          <a:p>
            <a:pPr lvl="1" eaLnBrk="1" hangingPunct="1">
              <a:lnSpc>
                <a:spcPts val="2200"/>
              </a:lnSpc>
              <a:spcBef>
                <a:spcPts val="638"/>
              </a:spcBef>
              <a:buFont typeface="Arial" panose="020B0604020202020204" pitchFamily="34" charset="0"/>
              <a:buChar char="–"/>
            </a:pPr>
            <a:r>
              <a:rPr lang="zh-CN" altLang="zh-CN" sz="2800">
                <a:latin typeface="Cambria" panose="02040503050406030204" pitchFamily="18" charset="0"/>
              </a:rPr>
              <a:t>系统必须处理到达的事件。这可能会导致系统环境发生变化 (例如, 从正常到重载模式)。</a:t>
            </a:r>
          </a:p>
          <a:p>
            <a:pPr lvl="1" eaLnBrk="1" hangingPunct="1">
              <a:spcBef>
                <a:spcPts val="13"/>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响应措施。</a:t>
            </a:r>
          </a:p>
          <a:p>
            <a:pPr lvl="1" eaLnBrk="1" hangingPunct="1">
              <a:lnSpc>
                <a:spcPct val="89000"/>
              </a:lnSpc>
              <a:spcBef>
                <a:spcPts val="475"/>
              </a:spcBef>
              <a:buFont typeface="Arial" panose="020B0604020202020204" pitchFamily="34" charset="0"/>
              <a:buChar char="–"/>
            </a:pPr>
            <a:r>
              <a:rPr lang="zh-CN" altLang="zh-CN" sz="2800">
                <a:latin typeface="Cambria" panose="02040503050406030204" pitchFamily="18" charset="0"/>
              </a:rPr>
              <a:t>响应措施是处理到达事件所需的时间 (</a:t>
            </a:r>
            <a:r>
              <a:rPr lang="zh-CN" altLang="zh-CN" sz="2800">
                <a:solidFill>
                  <a:srgbClr val="FF2600"/>
                </a:solidFill>
                <a:latin typeface="Cambria" panose="02040503050406030204" pitchFamily="18" charset="0"/>
              </a:rPr>
              <a:t>必须处理事件的延迟或截止时间</a:t>
            </a:r>
            <a:r>
              <a:rPr lang="zh-CN" altLang="zh-CN" sz="2800">
                <a:latin typeface="Cambria" panose="02040503050406030204" pitchFamily="18" charset="0"/>
              </a:rPr>
              <a:t>), 这一时期的变化 (</a:t>
            </a:r>
            <a:r>
              <a:rPr lang="zh-CN" altLang="zh-CN" sz="2800">
                <a:solidFill>
                  <a:srgbClr val="FF2600"/>
                </a:solidFill>
                <a:latin typeface="Cambria" panose="02040503050406030204" pitchFamily="18" charset="0"/>
              </a:rPr>
              <a:t>抖动</a:t>
            </a:r>
            <a:r>
              <a:rPr lang="zh-CN" altLang="zh-CN" sz="2800">
                <a:latin typeface="Cambria" panose="02040503050406030204" pitchFamily="18" charset="0"/>
              </a:rPr>
              <a:t>), 可在特定时间间隔内处理的事件数 (</a:t>
            </a:r>
            <a:r>
              <a:rPr lang="zh-CN" altLang="zh-CN" sz="2800">
                <a:solidFill>
                  <a:srgbClr val="FF2600"/>
                </a:solidFill>
                <a:latin typeface="Cambria" panose="02040503050406030204" pitchFamily="18" charset="0"/>
              </a:rPr>
              <a:t>吞吐量</a:t>
            </a:r>
            <a:r>
              <a:rPr lang="zh-CN" altLang="zh-CN" sz="2800">
                <a:latin typeface="Cambria" panose="02040503050406030204" pitchFamily="18" charset="0"/>
              </a:rPr>
              <a:t>), 或者描述无法处理的事件 (</a:t>
            </a:r>
            <a:r>
              <a:rPr lang="zh-CN" altLang="zh-CN" sz="2800">
                <a:solidFill>
                  <a:srgbClr val="FF2600"/>
                </a:solidFill>
                <a:latin typeface="Cambria" panose="02040503050406030204" pitchFamily="18" charset="0"/>
              </a:rPr>
              <a:t>小姐率, 数据丢失</a:t>
            </a:r>
            <a:r>
              <a:rPr lang="zh-CN" altLang="zh-CN" sz="2800">
                <a:latin typeface="Cambria" panose="02040503050406030204" pitchFamily="18" charset="0"/>
              </a:rPr>
              <a:t>).</a:t>
            </a:r>
          </a:p>
        </p:txBody>
      </p:sp>
    </p:spTree>
  </p:cSld>
  <p:clrMapOvr>
    <a:masterClrMapping/>
  </p:clrMapOvr>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86B0ED3-4538-4156-B171-966EA778E997}"/>
              </a:ext>
            </a:extLst>
          </p:cNvPr>
          <p:cNvSpPr txBox="1">
            <a:spLocks noGrp="1"/>
          </p:cNvSpPr>
          <p:nvPr>
            <p:ph type="title"/>
          </p:nvPr>
        </p:nvSpPr>
        <p:spPr>
          <a:xfrm>
            <a:off x="696913" y="260350"/>
            <a:ext cx="10313987" cy="677863"/>
          </a:xfrm>
        </p:spPr>
        <p:txBody>
          <a:bodyPr lIns="0" tIns="0" rIns="0" bIns="0" rtlCol="0">
            <a:spAutoFit/>
          </a:bodyPr>
          <a:lstStyle/>
          <a:p>
            <a:pPr marL="12700">
              <a:defRPr/>
            </a:pPr>
            <a:r>
              <a:rPr sz="4400" spc="-15" dirty="0"/>
              <a:t>性能</a:t>
            </a:r>
          </a:p>
        </p:txBody>
      </p:sp>
      <p:sp>
        <p:nvSpPr>
          <p:cNvPr id="40963" name="object 15">
            <a:extLst>
              <a:ext uri="{FF2B5EF4-FFF2-40B4-BE49-F238E27FC236}">
                <a16:creationId xmlns:a16="http://schemas.microsoft.com/office/drawing/2014/main" id="{B89122DB-D8A4-4E60-9F91-FA00493EF6F6}"/>
              </a:ext>
            </a:extLst>
          </p:cNvPr>
          <p:cNvSpPr>
            <a:spLocks noGrp="1"/>
          </p:cNvSpPr>
          <p:nvPr>
            <p:ph idx="1"/>
          </p:nvPr>
        </p:nvSpPr>
        <p:spPr>
          <a:xfrm>
            <a:off x="1905000" y="1762125"/>
            <a:ext cx="9623425" cy="4833938"/>
          </a:xfrm>
        </p:spPr>
        <p:txBody>
          <a:bodyPr lIns="0" tIns="0" rIns="0" bIns="0">
            <a:spAutoFit/>
          </a:bodyPr>
          <a:lstStyle/>
          <a:p>
            <a:pPr marL="2568575"/>
            <a:r>
              <a:rPr lang="zh-CN" altLang="zh-CN" sz="2800"/>
              <a:t>可能的值</a:t>
            </a:r>
          </a:p>
          <a:p>
            <a:pPr marL="2568575">
              <a:lnSpc>
                <a:spcPct val="101000"/>
              </a:lnSpc>
              <a:spcBef>
                <a:spcPts val="675"/>
              </a:spcBef>
            </a:pPr>
            <a:r>
              <a:rPr lang="zh-CN" altLang="zh-CN" sz="2800"/>
              <a:t>许多独立的来源之一, 可能是从系统内部</a:t>
            </a:r>
          </a:p>
          <a:p>
            <a:pPr marL="2568575">
              <a:lnSpc>
                <a:spcPct val="101000"/>
              </a:lnSpc>
              <a:spcBef>
                <a:spcPts val="613"/>
              </a:spcBef>
            </a:pPr>
            <a:r>
              <a:rPr lang="zh-CN" altLang="zh-CN" sz="2800"/>
              <a:t>定期事件到达;零星事件到达; 随机事件到达</a:t>
            </a:r>
          </a:p>
          <a:p>
            <a:pPr marL="2568575">
              <a:spcBef>
                <a:spcPts val="638"/>
              </a:spcBef>
            </a:pPr>
            <a:r>
              <a:rPr lang="zh-CN" altLang="zh-CN" sz="2800"/>
              <a:t>系统</a:t>
            </a:r>
          </a:p>
          <a:p>
            <a:pPr marL="2568575">
              <a:spcBef>
                <a:spcPts val="700"/>
              </a:spcBef>
            </a:pPr>
            <a:r>
              <a:rPr lang="zh-CN" altLang="zh-CN" sz="2800"/>
              <a:t>正常模式;重载模式</a:t>
            </a:r>
          </a:p>
          <a:p>
            <a:pPr marL="2568575">
              <a:spcBef>
                <a:spcPts val="700"/>
              </a:spcBef>
            </a:pPr>
            <a:r>
              <a:rPr lang="zh-CN" altLang="zh-CN" sz="2800"/>
              <a:t>处理刺激;更改服务级别</a:t>
            </a:r>
          </a:p>
          <a:p>
            <a:pPr marL="2568575">
              <a:lnSpc>
                <a:spcPct val="101000"/>
              </a:lnSpc>
              <a:spcBef>
                <a:spcPts val="675"/>
              </a:spcBef>
            </a:pPr>
            <a:r>
              <a:rPr lang="zh-CN" altLang="zh-CN" sz="2800"/>
              <a:t>延迟、截止时间、吞吐量、抖动、丢失率、数据丢失</a:t>
            </a:r>
          </a:p>
        </p:txBody>
      </p:sp>
      <p:sp>
        <p:nvSpPr>
          <p:cNvPr id="40964" name="object 12">
            <a:extLst>
              <a:ext uri="{FF2B5EF4-FFF2-40B4-BE49-F238E27FC236}">
                <a16:creationId xmlns:a16="http://schemas.microsoft.com/office/drawing/2014/main" id="{E8673CCC-F632-4224-AC5F-495AC0C969F1}"/>
              </a:ext>
            </a:extLst>
          </p:cNvPr>
          <p:cNvSpPr txBox="1">
            <a:spLocks noChangeArrowheads="1"/>
          </p:cNvSpPr>
          <p:nvPr/>
        </p:nvSpPr>
        <p:spPr bwMode="auto">
          <a:xfrm>
            <a:off x="1916113" y="2146300"/>
            <a:ext cx="20002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1000"/>
              </a:lnSpc>
            </a:pPr>
            <a:r>
              <a:rPr lang="zh-CN" altLang="zh-CN" sz="1900" b="1">
                <a:solidFill>
                  <a:srgbClr val="021EAA"/>
                </a:solidFill>
                <a:latin typeface="Times New Roman" panose="02020603050405020304" pitchFamily="18" charset="0"/>
                <a:cs typeface="Times New Roman" panose="02020603050405020304" pitchFamily="18" charset="0"/>
              </a:rPr>
              <a:t>方案源的一部分</a:t>
            </a:r>
            <a:endParaRPr lang="zh-CN" altLang="zh-CN" sz="1900">
              <a:latin typeface="Times New Roman" panose="02020603050405020304" pitchFamily="18" charset="0"/>
              <a:cs typeface="Times New Roman" panose="02020603050405020304" pitchFamily="18" charset="0"/>
            </a:endParaRPr>
          </a:p>
        </p:txBody>
      </p:sp>
      <p:sp>
        <p:nvSpPr>
          <p:cNvPr id="13" name="object 13">
            <a:extLst>
              <a:ext uri="{FF2B5EF4-FFF2-40B4-BE49-F238E27FC236}">
                <a16:creationId xmlns:a16="http://schemas.microsoft.com/office/drawing/2014/main" id="{BA2D7CDB-A1F8-4F48-BC8F-95A4BCE03BE5}"/>
              </a:ext>
            </a:extLst>
          </p:cNvPr>
          <p:cNvSpPr txBox="1"/>
          <p:nvPr/>
        </p:nvSpPr>
        <p:spPr>
          <a:xfrm>
            <a:off x="1916113" y="3278188"/>
            <a:ext cx="950912" cy="301625"/>
          </a:xfrm>
          <a:prstGeom prst="rect">
            <a:avLst/>
          </a:prstGeom>
        </p:spPr>
        <p:txBody>
          <a:bodyPr lIns="0" tIns="0" rIns="0" bIns="0">
            <a:spAutoFit/>
          </a:bodyPr>
          <a:lstStyle/>
          <a:p>
            <a:pPr marL="12700" eaLnBrk="1" fontAlgn="auto" hangingPunct="1">
              <a:spcBef>
                <a:spcPts val="0"/>
              </a:spcBef>
              <a:spcAft>
                <a:spcPts val="0"/>
              </a:spcAft>
              <a:defRPr/>
            </a:pPr>
            <a:r>
              <a:rPr sz="1900" b="1" spc="5" dirty="0">
                <a:solidFill>
                  <a:srgbClr val="021EAA"/>
                </a:solidFill>
                <a:latin typeface="Times New Roman"/>
                <a:ea typeface="+mn-ea"/>
                <a:cs typeface="Times New Roman"/>
              </a:rPr>
              <a:t>刺激</a:t>
            </a:r>
            <a:endParaRPr sz="1900">
              <a:latin typeface="Times New Roman"/>
              <a:ea typeface="+mn-ea"/>
              <a:cs typeface="Times New Roman"/>
            </a:endParaRPr>
          </a:p>
        </p:txBody>
      </p:sp>
      <p:sp>
        <p:nvSpPr>
          <p:cNvPr id="40966" name="object 14">
            <a:extLst>
              <a:ext uri="{FF2B5EF4-FFF2-40B4-BE49-F238E27FC236}">
                <a16:creationId xmlns:a16="http://schemas.microsoft.com/office/drawing/2014/main" id="{1F7AB519-F638-4D96-BA7B-0AFC005891E7}"/>
              </a:ext>
            </a:extLst>
          </p:cNvPr>
          <p:cNvSpPr txBox="1">
            <a:spLocks noChangeArrowheads="1"/>
          </p:cNvSpPr>
          <p:nvPr/>
        </p:nvSpPr>
        <p:spPr bwMode="auto">
          <a:xfrm>
            <a:off x="1916113" y="3940175"/>
            <a:ext cx="19367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900" b="1">
                <a:solidFill>
                  <a:srgbClr val="021EAA"/>
                </a:solidFill>
                <a:latin typeface="Times New Roman" panose="02020603050405020304" pitchFamily="18" charset="0"/>
                <a:cs typeface="Times New Roman" panose="02020603050405020304" pitchFamily="18" charset="0"/>
              </a:rPr>
              <a:t>工件</a:t>
            </a:r>
            <a:endParaRPr lang="zh-CN" altLang="zh-CN" sz="1900">
              <a:latin typeface="Times New Roman" panose="02020603050405020304" pitchFamily="18" charset="0"/>
              <a:cs typeface="Times New Roman" panose="02020603050405020304" pitchFamily="18" charset="0"/>
            </a:endParaRPr>
          </a:p>
          <a:p>
            <a:pPr eaLnBrk="1" hangingPunct="1">
              <a:lnSpc>
                <a:spcPct val="131000"/>
              </a:lnSpc>
            </a:pPr>
            <a:r>
              <a:rPr lang="zh-CN" altLang="zh-CN" sz="1900" b="1">
                <a:solidFill>
                  <a:srgbClr val="021EAA"/>
                </a:solidFill>
                <a:latin typeface="Times New Roman" panose="02020603050405020304" pitchFamily="18" charset="0"/>
                <a:cs typeface="Times New Roman" panose="02020603050405020304" pitchFamily="18" charset="0"/>
              </a:rPr>
              <a:t>环境响应</a:t>
            </a:r>
            <a:endParaRPr lang="zh-CN" altLang="zh-CN" sz="1900">
              <a:latin typeface="Times New Roman" panose="02020603050405020304" pitchFamily="18" charset="0"/>
              <a:cs typeface="Times New Roman" panose="02020603050405020304" pitchFamily="18" charset="0"/>
            </a:endParaRPr>
          </a:p>
          <a:p>
            <a:pPr eaLnBrk="1" hangingPunct="1">
              <a:spcBef>
                <a:spcPts val="700"/>
              </a:spcBef>
            </a:pPr>
            <a:r>
              <a:rPr lang="zh-CN" altLang="zh-CN" sz="1900" b="1">
                <a:solidFill>
                  <a:srgbClr val="021EAA"/>
                </a:solidFill>
                <a:latin typeface="Times New Roman" panose="02020603050405020304" pitchFamily="18" charset="0"/>
                <a:cs typeface="Times New Roman" panose="02020603050405020304" pitchFamily="18" charset="0"/>
              </a:rPr>
              <a:t>响应措施</a:t>
            </a:r>
            <a:endParaRPr lang="zh-CN" altLang="zh-CN" sz="19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DCD0F3B8-8FEB-4D3A-A11B-C9332555B72F}"/>
              </a:ext>
            </a:extLst>
          </p:cNvPr>
          <p:cNvSpPr txBox="1">
            <a:spLocks noGrp="1"/>
          </p:cNvSpPr>
          <p:nvPr>
            <p:ph type="title"/>
          </p:nvPr>
        </p:nvSpPr>
        <p:spPr>
          <a:xfrm>
            <a:off x="696913" y="260350"/>
            <a:ext cx="10313987" cy="677863"/>
          </a:xfrm>
        </p:spPr>
        <p:txBody>
          <a:bodyPr lIns="0" tIns="0" rIns="0" bIns="0" rtlCol="0">
            <a:spAutoFit/>
          </a:bodyPr>
          <a:lstStyle/>
          <a:p>
            <a:pPr marL="12700">
              <a:defRPr/>
            </a:pPr>
            <a:r>
              <a:rPr sz="4400" spc="-15" dirty="0"/>
              <a:t>性能</a:t>
            </a:r>
          </a:p>
        </p:txBody>
      </p:sp>
      <p:sp>
        <p:nvSpPr>
          <p:cNvPr id="41987" name="object 12">
            <a:extLst>
              <a:ext uri="{FF2B5EF4-FFF2-40B4-BE49-F238E27FC236}">
                <a16:creationId xmlns:a16="http://schemas.microsoft.com/office/drawing/2014/main" id="{DD7C51AF-9259-46E9-A335-DA532FF6A04A}"/>
              </a:ext>
            </a:extLst>
          </p:cNvPr>
          <p:cNvSpPr>
            <a:spLocks noChangeArrowheads="1"/>
          </p:cNvSpPr>
          <p:nvPr/>
        </p:nvSpPr>
        <p:spPr bwMode="auto">
          <a:xfrm>
            <a:off x="3440113" y="1720850"/>
            <a:ext cx="7239000" cy="44196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2291</Words>
  <Application>Microsoft Office PowerPoint</Application>
  <PresentationFormat>自定义</PresentationFormat>
  <Paragraphs>229</Paragraphs>
  <Slides>35</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Calibri</vt:lpstr>
      <vt:lpstr>宋体</vt:lpstr>
      <vt:lpstr>Arial</vt:lpstr>
      <vt:lpstr>ＭＳ Ｐゴシック</vt:lpstr>
      <vt:lpstr>Arial Black</vt:lpstr>
      <vt:lpstr>Wingdings</vt:lpstr>
      <vt:lpstr>Cambria</vt:lpstr>
      <vt:lpstr>Verdana</vt:lpstr>
      <vt:lpstr>Times New Roman</vt:lpstr>
      <vt:lpstr>Tahoma</vt:lpstr>
      <vt:lpstr>Arial Unicode MS</vt:lpstr>
      <vt:lpstr>自定义设计方案</vt:lpstr>
      <vt:lpstr>Software Architecture</vt:lpstr>
      <vt:lpstr>Quality Attributes of Architecture II  Performance</vt:lpstr>
      <vt:lpstr>Agenda</vt:lpstr>
      <vt:lpstr>PERFORMANCE</vt:lpstr>
      <vt:lpstr>PERFORMANCE</vt:lpstr>
      <vt:lpstr>PERFORMANCE</vt:lpstr>
      <vt:lpstr>PERFORMANCE</vt:lpstr>
      <vt:lpstr>PERFORMANCE</vt:lpstr>
      <vt:lpstr>PERFORMANCE</vt:lpstr>
      <vt:lpstr>A case of performance optimization</vt:lpstr>
      <vt:lpstr>PowerPoint 演示文稿</vt:lpstr>
      <vt:lpstr>PowerPoint 演示文稿</vt:lpstr>
      <vt:lpstr>PowerPoint 演示文稿</vt:lpstr>
      <vt:lpstr>PowerPoint 演示文稿</vt:lpstr>
      <vt:lpstr>BT – 性能优化实例</vt:lpstr>
      <vt:lpstr>PowerPoint 演示文稿</vt:lpstr>
      <vt:lpstr>PowerPoint 演示文稿</vt:lpstr>
      <vt:lpstr>PowerPoint 演示文稿</vt:lpstr>
      <vt:lpstr>PowerPoint 演示文稿</vt:lpstr>
      <vt:lpstr>Performance Analysis</vt:lpstr>
      <vt:lpstr>Performance Analysis</vt:lpstr>
      <vt:lpstr>Performance Analysis</vt:lpstr>
      <vt:lpstr>Performance Analysis</vt:lpstr>
      <vt:lpstr>Performance Tactics</vt:lpstr>
      <vt:lpstr>Performance Tactics</vt:lpstr>
      <vt:lpstr>Performance Tactics</vt:lpstr>
      <vt:lpstr>Performance Tactics-­resource demand</vt:lpstr>
      <vt:lpstr>Performance Tactics-­resource demand</vt:lpstr>
      <vt:lpstr>Performance Tactics-­resource management</vt:lpstr>
      <vt:lpstr>Performance Tactics-­resource arbitration</vt:lpstr>
      <vt:lpstr>Performance Tactics-­resource arbitration</vt:lpstr>
      <vt:lpstr>Performance Tactics-­resource arbitration</vt:lpstr>
      <vt:lpstr>Performance Tactics-­resource arbitration</vt:lpstr>
      <vt:lpstr>Performance Tactics-­Summary</vt:lpstr>
      <vt:lpstr>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Qing Ding</dc:creator>
  <cp:lastModifiedBy>acer</cp:lastModifiedBy>
  <cp:revision>13</cp:revision>
  <dcterms:created xsi:type="dcterms:W3CDTF">2016-06-29T20:07:44Z</dcterms:created>
  <dcterms:modified xsi:type="dcterms:W3CDTF">2018-10-08T23:58:46Z</dcterms:modified>
</cp:coreProperties>
</file>