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9"/>
  </p:notesMasterIdLst>
  <p:sldIdLst>
    <p:sldId id="294" r:id="rId2"/>
    <p:sldId id="29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12192000" cy="6858000"/>
  <p:notesSz cx="9144000" cy="6858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7" d="100"/>
          <a:sy n="37" d="100"/>
        </p:scale>
        <p:origin x="952" y="44"/>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76CCA48-E730-46D0-8063-BEF1DB1CCFB0}"/>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21D05AB9-679E-4BA4-A3C5-0D446D5FD857}"/>
              </a:ext>
            </a:extLst>
          </p:cNvPr>
          <p:cNvSpPr>
            <a:spLocks noGrp="1"/>
          </p:cNvSpPr>
          <p:nvPr>
            <p:ph type="dt" idx="1"/>
          </p:nvPr>
        </p:nvSpPr>
        <p:spPr>
          <a:xfrm>
            <a:off x="5180013" y="0"/>
            <a:ext cx="3962400" cy="3444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5F2C4304-4860-40BF-B5DF-FFAAF69F1B29}" type="datetimeFigureOut">
              <a:rPr lang="zh-CN" altLang="en-US"/>
              <a:pPr>
                <a:defRPr/>
              </a:pPr>
              <a:t>2018/10/9</a:t>
            </a:fld>
            <a:endParaRPr lang="zh-CN" altLang="en-US"/>
          </a:p>
        </p:txBody>
      </p:sp>
      <p:sp>
        <p:nvSpPr>
          <p:cNvPr id="4" name="幻灯片图像占位符 3">
            <a:extLst>
              <a:ext uri="{FF2B5EF4-FFF2-40B4-BE49-F238E27FC236}">
                <a16:creationId xmlns:a16="http://schemas.microsoft.com/office/drawing/2014/main" id="{D41B1C33-656A-4FAB-A6AB-5D9FDB595204}"/>
              </a:ext>
            </a:extLst>
          </p:cNvPr>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ED18238-8990-4350-B49F-985450D1CEA0}"/>
              </a:ext>
            </a:extLst>
          </p:cNvPr>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54CA11E7-4E3A-4581-BB90-24359460BE97}"/>
              </a:ext>
            </a:extLst>
          </p:cNvPr>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873F99F0-21DC-4DB2-A79C-5DBDD8229A05}"/>
              </a:ext>
            </a:extLst>
          </p:cNvPr>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5A515C59-24BC-425D-B926-6E525AAF54F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1CD7947D-7C56-4408-8079-3A437710289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DF2FA341-91F3-4507-96D1-AAFA68C10FD3}" type="slidenum">
              <a:rPr lang="en-US" altLang="zh-CN" smtClean="0">
                <a:latin typeface="Arial" panose="020B0604020202020204" pitchFamily="34" charset="0"/>
                <a:ea typeface="ＭＳ Ｐゴシック" panose="020B0600070205080204" pitchFamily="34" charset="-128"/>
              </a:rPr>
              <a:pPr fontAlgn="base">
                <a:spcBef>
                  <a:spcPct val="0"/>
                </a:spcBef>
                <a:spcAft>
                  <a:spcPct val="0"/>
                </a:spcAft>
              </a:pPr>
              <a:t>2</a:t>
            </a:fld>
            <a:endParaRPr lang="en-US" altLang="zh-CN">
              <a:latin typeface="Arial" panose="020B0604020202020204" pitchFamily="34" charset="0"/>
              <a:ea typeface="ＭＳ Ｐゴシック" panose="020B0600070205080204" pitchFamily="34" charset="-128"/>
            </a:endParaRPr>
          </a:p>
        </p:txBody>
      </p:sp>
      <p:sp>
        <p:nvSpPr>
          <p:cNvPr id="34819" name="Rectangle 2">
            <a:extLst>
              <a:ext uri="{FF2B5EF4-FFF2-40B4-BE49-F238E27FC236}">
                <a16:creationId xmlns:a16="http://schemas.microsoft.com/office/drawing/2014/main" id="{7ACC88F0-52A4-42F3-A231-E81A6888F383}"/>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a:extLst>
              <a:ext uri="{FF2B5EF4-FFF2-40B4-BE49-F238E27FC236}">
                <a16:creationId xmlns:a16="http://schemas.microsoft.com/office/drawing/2014/main" id="{2008DE3B-36A9-4C8B-9749-DD778BBAABD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17994" indent="0" algn="ctr">
              <a:buNone/>
              <a:defRPr>
                <a:solidFill>
                  <a:schemeClr val="tx1">
                    <a:tint val="75000"/>
                  </a:schemeClr>
                </a:solidFill>
              </a:defRPr>
            </a:lvl2pPr>
            <a:lvl3pPr marL="835990" indent="0" algn="ctr">
              <a:buNone/>
              <a:defRPr>
                <a:solidFill>
                  <a:schemeClr val="tx1">
                    <a:tint val="75000"/>
                  </a:schemeClr>
                </a:solidFill>
              </a:defRPr>
            </a:lvl3pPr>
            <a:lvl4pPr marL="1253985" indent="0" algn="ctr">
              <a:buNone/>
              <a:defRPr>
                <a:solidFill>
                  <a:schemeClr val="tx1">
                    <a:tint val="75000"/>
                  </a:schemeClr>
                </a:solidFill>
              </a:defRPr>
            </a:lvl4pPr>
            <a:lvl5pPr marL="1671980" indent="0" algn="ctr">
              <a:buNone/>
              <a:defRPr>
                <a:solidFill>
                  <a:schemeClr val="tx1">
                    <a:tint val="75000"/>
                  </a:schemeClr>
                </a:solidFill>
              </a:defRPr>
            </a:lvl5pPr>
            <a:lvl6pPr marL="2089976" indent="0" algn="ctr">
              <a:buNone/>
              <a:defRPr>
                <a:solidFill>
                  <a:schemeClr val="tx1">
                    <a:tint val="75000"/>
                  </a:schemeClr>
                </a:solidFill>
              </a:defRPr>
            </a:lvl6pPr>
            <a:lvl7pPr marL="2507970" indent="0" algn="ctr">
              <a:buNone/>
              <a:defRPr>
                <a:solidFill>
                  <a:schemeClr val="tx1">
                    <a:tint val="75000"/>
                  </a:schemeClr>
                </a:solidFill>
              </a:defRPr>
            </a:lvl7pPr>
            <a:lvl8pPr marL="2925966" indent="0" algn="ctr">
              <a:buNone/>
              <a:defRPr>
                <a:solidFill>
                  <a:schemeClr val="tx1">
                    <a:tint val="75000"/>
                  </a:schemeClr>
                </a:solidFill>
              </a:defRPr>
            </a:lvl8pPr>
            <a:lvl9pPr marL="334396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9CC75E07-26F9-45D0-9DC5-844FE714D4AE}"/>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FA615515-9B52-4787-8AE8-2DABD079F464}"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D99BECDD-63D4-43CE-A9FE-FFFC4E6565B7}"/>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E63DCE3D-7BF8-407D-AD88-AFA8FD6E2B11}"/>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0663D93C-E63D-480A-9C29-7361BB19EB1B}" type="slidenum">
              <a:rPr lang="zh-CN" altLang="en-US"/>
              <a:pPr>
                <a:defRPr/>
              </a:pPr>
              <a:t>‹#›</a:t>
            </a:fld>
            <a:endParaRPr lang="zh-CN" altLang="en-US"/>
          </a:p>
        </p:txBody>
      </p:sp>
    </p:spTree>
    <p:extLst>
      <p:ext uri="{BB962C8B-B14F-4D97-AF65-F5344CB8AC3E}">
        <p14:creationId xmlns:p14="http://schemas.microsoft.com/office/powerpoint/2010/main" val="4272681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FE7A352-D6C8-4C5B-AE22-E804033EC547}"/>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50C80B06-3871-4672-867C-17DEBCDF0292}"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5B586563-F453-42DF-ADF3-A01347738BD1}"/>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20DF3003-F1CB-49E9-9A6B-C4E071568C41}"/>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A41FFE09-21A1-4886-9919-10F0140DD74F}" type="slidenum">
              <a:rPr lang="zh-CN" altLang="en-US"/>
              <a:pPr>
                <a:defRPr/>
              </a:pPr>
              <a:t>‹#›</a:t>
            </a:fld>
            <a:endParaRPr lang="zh-CN" altLang="en-US"/>
          </a:p>
        </p:txBody>
      </p:sp>
    </p:spTree>
    <p:extLst>
      <p:ext uri="{BB962C8B-B14F-4D97-AF65-F5344CB8AC3E}">
        <p14:creationId xmlns:p14="http://schemas.microsoft.com/office/powerpoint/2010/main" val="2083298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209A188-D907-4FE7-A6C2-7524645C6658}"/>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734DB000-0E48-44FE-9FEE-9D1A88A1E583}"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BB5A3A32-C0D0-446C-9763-B86D551DDF0C}"/>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909ECF1F-6338-4329-8AD4-D56CE6C94A58}"/>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8E742D79-5910-47AD-9960-A74205D52765}" type="slidenum">
              <a:rPr lang="zh-CN" altLang="en-US"/>
              <a:pPr>
                <a:defRPr/>
              </a:pPr>
              <a:t>‹#›</a:t>
            </a:fld>
            <a:endParaRPr lang="zh-CN" altLang="en-US"/>
          </a:p>
        </p:txBody>
      </p:sp>
    </p:spTree>
    <p:extLst>
      <p:ext uri="{BB962C8B-B14F-4D97-AF65-F5344CB8AC3E}">
        <p14:creationId xmlns:p14="http://schemas.microsoft.com/office/powerpoint/2010/main" val="2648038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1AFC64C4-2F5B-461B-A69E-88FA8164DAA7}"/>
              </a:ext>
            </a:extLst>
          </p:cNvPr>
          <p:cNvSpPr txBox="1">
            <a:spLocks noChangeArrowheads="1"/>
          </p:cNvSpPr>
          <p:nvPr userDrawn="1"/>
        </p:nvSpPr>
        <p:spPr bwMode="auto">
          <a:xfrm>
            <a:off x="3136900" y="6451600"/>
            <a:ext cx="5364163" cy="225425"/>
          </a:xfrm>
          <a:prstGeom prst="rect">
            <a:avLst/>
          </a:prstGeom>
          <a:noFill/>
          <a:ln>
            <a:noFill/>
          </a:ln>
          <a:effectLst/>
          <a:extLst/>
        </p:spPr>
        <p:txBody>
          <a:bodyPr lIns="83591" tIns="41795" rIns="83591" bIns="41795">
            <a:spAutoFit/>
          </a:bodyPr>
          <a:lstStyle/>
          <a:p>
            <a:pPr algn="ctr" eaLnBrk="1" fontAlgn="auto" hangingPunct="1">
              <a:spcBef>
                <a:spcPts val="0"/>
              </a:spcBef>
              <a:spcAft>
                <a:spcPts val="0"/>
              </a:spcAft>
              <a:defRPr/>
            </a:pPr>
            <a:r>
              <a:rPr lang="en-US" altLang="zh-CN" sz="915">
                <a:solidFill>
                  <a:prstClr val="black"/>
                </a:solidFill>
                <a:latin typeface="Calibri"/>
                <a:ea typeface="宋体"/>
                <a:cs typeface="Arial" pitchFamily="34" charset="0"/>
              </a:rPr>
              <a:t>Copyright © 2012, Elsevier Inc. All rights reserved.</a:t>
            </a:r>
            <a:endParaRPr lang="en-US" altLang="zh-CN" sz="915">
              <a:solidFill>
                <a:prstClr val="black"/>
              </a:solidFill>
              <a:effectLst>
                <a:outerShdw blurRad="38100" dist="38100" dir="2700000" algn="tl">
                  <a:srgbClr val="000000"/>
                </a:outerShdw>
              </a:effectLst>
              <a:latin typeface="Calibri"/>
              <a:ea typeface="宋体"/>
              <a:cs typeface="Arial" pitchFamily="34" charset="0"/>
            </a:endParaRPr>
          </a:p>
        </p:txBody>
      </p:sp>
      <p:sp>
        <p:nvSpPr>
          <p:cNvPr id="3" name="Text Box 11">
            <a:extLst>
              <a:ext uri="{FF2B5EF4-FFF2-40B4-BE49-F238E27FC236}">
                <a16:creationId xmlns:a16="http://schemas.microsoft.com/office/drawing/2014/main" id="{FAE37CA9-6F9C-43C8-B84F-3205F1E1FE4E}"/>
              </a:ext>
            </a:extLst>
          </p:cNvPr>
          <p:cNvSpPr txBox="1">
            <a:spLocks noChangeArrowheads="1"/>
          </p:cNvSpPr>
          <p:nvPr userDrawn="1"/>
        </p:nvSpPr>
        <p:spPr bwMode="auto">
          <a:xfrm>
            <a:off x="11207750" y="6511925"/>
            <a:ext cx="984250" cy="225425"/>
          </a:xfrm>
          <a:prstGeom prst="rect">
            <a:avLst/>
          </a:prstGeom>
          <a:noFill/>
          <a:ln>
            <a:noFill/>
          </a:ln>
          <a:effectLst/>
          <a:extLst/>
        </p:spPr>
        <p:txBody>
          <a:bodyPr lIns="83591" tIns="41795" rIns="83591" bIns="41795">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915">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t>4 - </a:t>
            </a:r>
            <a:fld id="{E2AF3C99-5415-41D2-9298-DF9192D6581D}" type="slidenum">
              <a:rPr lang="en-US" altLang="zh-CN" sz="915" smtClean="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pPr eaLnBrk="1" fontAlgn="auto" hangingPunct="1">
                <a:spcBef>
                  <a:spcPct val="50000"/>
                </a:spcBef>
                <a:spcAft>
                  <a:spcPts val="0"/>
                </a:spcAft>
                <a:defRPr/>
              </a:pPr>
              <a:t>‹#›</a:t>
            </a:fld>
            <a:endParaRPr lang="en-US" altLang="zh-CN" sz="915">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20190628"/>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561"/>
            </a:lvl1pPr>
            <a:lvl2pPr>
              <a:defRPr sz="2561"/>
            </a:lvl2pPr>
            <a:lvl3pPr>
              <a:defRPr sz="2561"/>
            </a:lvl3pPr>
            <a:lvl4pPr>
              <a:defRPr sz="2561"/>
            </a:lvl4pPr>
            <a:lvl5pPr>
              <a:defRPr sz="2561"/>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Date Placeholder 1028">
            <a:extLst>
              <a:ext uri="{FF2B5EF4-FFF2-40B4-BE49-F238E27FC236}">
                <a16:creationId xmlns:a16="http://schemas.microsoft.com/office/drawing/2014/main" id="{925384B5-F041-42B2-AFA8-D99FA57B27C2}"/>
              </a:ext>
            </a:extLst>
          </p:cNvPr>
          <p:cNvSpPr>
            <a:spLocks noGrp="1" noChangeArrowheads="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7969F0B1-567B-4F9F-AFDE-E7C3E1C86070}" type="datetime1">
              <a:rPr lang="zh-CN" altLang="en-US"/>
              <a:pPr>
                <a:defRPr/>
              </a:pPr>
              <a:t>2018/10/9</a:t>
            </a:fld>
            <a:endParaRPr lang="zh-CN" altLang="zh-CN"/>
          </a:p>
        </p:txBody>
      </p:sp>
      <p:sp>
        <p:nvSpPr>
          <p:cNvPr id="5" name="Footer Placeholder 1029">
            <a:extLst>
              <a:ext uri="{FF2B5EF4-FFF2-40B4-BE49-F238E27FC236}">
                <a16:creationId xmlns:a16="http://schemas.microsoft.com/office/drawing/2014/main" id="{C64B52C1-CAF6-4A66-8908-1D4A967757B6}"/>
              </a:ext>
            </a:extLst>
          </p:cNvPr>
          <p:cNvSpPr>
            <a:spLocks noGrp="1" noChangeArrowheads="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zh-CN"/>
          </a:p>
        </p:txBody>
      </p:sp>
      <p:sp>
        <p:nvSpPr>
          <p:cNvPr id="6" name="Slide Number Placeholder 704">
            <a:extLst>
              <a:ext uri="{FF2B5EF4-FFF2-40B4-BE49-F238E27FC236}">
                <a16:creationId xmlns:a16="http://schemas.microsoft.com/office/drawing/2014/main" id="{6983F6E1-B9AA-4514-BFED-0E8F8E0524B1}"/>
              </a:ext>
            </a:extLst>
          </p:cNvPr>
          <p:cNvSpPr>
            <a:spLocks noGrp="1" noChangeArrowheads="1"/>
          </p:cNvSpPr>
          <p:nvPr>
            <p:ph type="sldNum" sz="quarter" idx="12"/>
          </p:nvPr>
        </p:nvSpPr>
        <p:spPr/>
        <p:txBody>
          <a:bodyPr/>
          <a:lstStyle>
            <a:lvl1pPr eaLnBrk="0" hangingPunct="0">
              <a:defRPr>
                <a:latin typeface="Calibri" panose="020F0502020204030204" pitchFamily="34" charset="0"/>
              </a:defRPr>
            </a:lvl1pPr>
          </a:lstStyle>
          <a:p>
            <a:pPr>
              <a:defRPr/>
            </a:pPr>
            <a:fld id="{ED55A0CB-397A-4D5D-B332-BBE6914C4A5E}" type="slidenum">
              <a:rPr lang="en-US" altLang="zh-CN"/>
              <a:pPr>
                <a:defRPr/>
              </a:pPr>
              <a:t>‹#›</a:t>
            </a:fld>
            <a:endParaRPr lang="en-US" altLang="zh-CN"/>
          </a:p>
        </p:txBody>
      </p:sp>
      <p:sp>
        <p:nvSpPr>
          <p:cNvPr id="7" name="Slide Number Placeholder 492">
            <a:extLst>
              <a:ext uri="{FF2B5EF4-FFF2-40B4-BE49-F238E27FC236}">
                <a16:creationId xmlns:a16="http://schemas.microsoft.com/office/drawing/2014/main" id="{9F8A241F-054A-4D3D-8772-FBD582CA1D9A}"/>
              </a:ext>
            </a:extLst>
          </p:cNvPr>
          <p:cNvSpPr>
            <a:spLocks noGrp="1" noChangeArrowheads="1"/>
          </p:cNvSpPr>
          <p:nvPr>
            <p:ph type="sldNum" sz="quarter" idx="13"/>
          </p:nvPr>
        </p:nvSpPr>
        <p:spPr/>
        <p:txBody>
          <a:bodyPr/>
          <a:lstStyle>
            <a:lvl1pPr eaLnBrk="0" hangingPunct="0">
              <a:defRPr>
                <a:latin typeface="Calibri" panose="020F0502020204030204" pitchFamily="34" charset="0"/>
              </a:defRPr>
            </a:lvl1pPr>
          </a:lstStyle>
          <a:p>
            <a:pPr>
              <a:defRPr/>
            </a:pPr>
            <a:fld id="{0EB26D00-44C6-4F0B-860A-7532E7C6E088}" type="slidenum">
              <a:rPr lang="en-US" altLang="zh-CN"/>
              <a:pPr>
                <a:defRPr/>
              </a:pPr>
              <a:t>‹#›</a:t>
            </a:fld>
            <a:endParaRPr lang="en-US" altLang="zh-CN"/>
          </a:p>
        </p:txBody>
      </p:sp>
    </p:spTree>
    <p:extLst>
      <p:ext uri="{BB962C8B-B14F-4D97-AF65-F5344CB8AC3E}">
        <p14:creationId xmlns:p14="http://schemas.microsoft.com/office/powerpoint/2010/main" val="2466187046"/>
      </p:ext>
    </p:extLst>
  </p:cSld>
  <p:clrMapOvr>
    <a:masterClrMapping/>
  </p:clrMapOvr>
  <p:transition spd="slow" advClick="0" advTm="7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640650"/>
            <a:ext cx="10972800" cy="565045"/>
          </a:xfrm>
        </p:spPr>
        <p:txBody>
          <a:bodyPr/>
          <a:lstStyle/>
          <a:p>
            <a:r>
              <a:rPr lang="en-US"/>
              <a:t>Click to edit Master title style</a:t>
            </a:r>
            <a:endParaRPr lang="en-US" dirty="0"/>
          </a:p>
        </p:txBody>
      </p:sp>
    </p:spTree>
    <p:extLst>
      <p:ext uri="{BB962C8B-B14F-4D97-AF65-F5344CB8AC3E}">
        <p14:creationId xmlns:p14="http://schemas.microsoft.com/office/powerpoint/2010/main" val="90329212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640650"/>
            <a:ext cx="10972800" cy="565045"/>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609600" y="1882709"/>
            <a:ext cx="10972800" cy="408347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1829">
                <a:solidFill>
                  <a:schemeClr val="accent1"/>
                </a:solidFill>
              </a:defRPr>
            </a:lvl1pPr>
            <a:lvl2pPr marL="417994" indent="0">
              <a:buFontTx/>
              <a:buNone/>
              <a:defRPr/>
            </a:lvl2pPr>
            <a:lvl3pPr marL="835990" indent="0">
              <a:buFontTx/>
              <a:buNone/>
              <a:defRPr/>
            </a:lvl3pPr>
            <a:lvl4pPr marL="1253985" indent="0">
              <a:buFontTx/>
              <a:buNone/>
              <a:defRPr/>
            </a:lvl4pPr>
            <a:lvl5pPr marL="1671980" indent="0">
              <a:buFontTx/>
              <a:buNone/>
              <a:defRPr/>
            </a:lvl5pPr>
          </a:lstStyle>
          <a:p>
            <a:pPr lvl="0"/>
            <a:r>
              <a:rPr lang="en-US"/>
              <a:t>Click to edit Master text styles</a:t>
            </a:r>
          </a:p>
        </p:txBody>
      </p:sp>
    </p:spTree>
    <p:extLst>
      <p:ext uri="{BB962C8B-B14F-4D97-AF65-F5344CB8AC3E}">
        <p14:creationId xmlns:p14="http://schemas.microsoft.com/office/powerpoint/2010/main" val="3360664297"/>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racle Logo">
    <p:spTree>
      <p:nvGrpSpPr>
        <p:cNvPr id="1" name=""/>
        <p:cNvGrpSpPr/>
        <p:nvPr/>
      </p:nvGrpSpPr>
      <p:grpSpPr>
        <a:xfrm>
          <a:off x="0" y="0"/>
          <a:ext cx="0" cy="0"/>
          <a:chOff x="0" y="0"/>
          <a:chExt cx="0" cy="0"/>
        </a:xfrm>
      </p:grpSpPr>
      <p:pic>
        <p:nvPicPr>
          <p:cNvPr id="2" name="Picture 23" descr="Java_clr.bmp">
            <a:extLst>
              <a:ext uri="{FF2B5EF4-FFF2-40B4-BE49-F238E27FC236}">
                <a16:creationId xmlns:a16="http://schemas.microsoft.com/office/drawing/2014/main" id="{0891F309-082A-4EBF-B8B4-49B99A0482D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76438" y="1624013"/>
            <a:ext cx="7737475"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812621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Subtitle">
    <p:spTree>
      <p:nvGrpSpPr>
        <p:cNvPr id="1" name=""/>
        <p:cNvGrpSpPr/>
        <p:nvPr/>
      </p:nvGrpSpPr>
      <p:grpSpPr>
        <a:xfrm>
          <a:off x="0" y="0"/>
          <a:ext cx="0" cy="0"/>
          <a:chOff x="0" y="0"/>
          <a:chExt cx="0" cy="0"/>
        </a:xfrm>
      </p:grpSpPr>
      <p:sp>
        <p:nvSpPr>
          <p:cNvPr id="5" name="Title 1"/>
          <p:cNvSpPr>
            <a:spLocks noGrp="1"/>
          </p:cNvSpPr>
          <p:nvPr>
            <p:ph type="title"/>
          </p:nvPr>
        </p:nvSpPr>
        <p:spPr>
          <a:xfrm>
            <a:off x="609600" y="640650"/>
            <a:ext cx="10972800" cy="565045"/>
          </a:xfrm>
        </p:spPr>
        <p:txBody>
          <a:bodyPr/>
          <a:lstStyle>
            <a:lvl1pPr>
              <a:defRPr/>
            </a:lvl1pPr>
          </a:lstStyle>
          <a:p>
            <a:r>
              <a:rPr lang="en-US"/>
              <a:t>Click to edit Master title style</a:t>
            </a:r>
            <a:endParaRPr lang="en-US" dirty="0"/>
          </a:p>
        </p:txBody>
      </p:sp>
      <p:sp>
        <p:nvSpPr>
          <p:cNvPr id="8"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1829">
                <a:solidFill>
                  <a:schemeClr val="accent1"/>
                </a:solidFill>
              </a:defRPr>
            </a:lvl1pPr>
            <a:lvl2pPr marL="417994" indent="0">
              <a:buFontTx/>
              <a:buNone/>
              <a:defRPr/>
            </a:lvl2pPr>
            <a:lvl3pPr marL="835990" indent="0">
              <a:buFontTx/>
              <a:buNone/>
              <a:defRPr/>
            </a:lvl3pPr>
            <a:lvl4pPr marL="1253985" indent="0">
              <a:buFontTx/>
              <a:buNone/>
              <a:defRPr/>
            </a:lvl4pPr>
            <a:lvl5pPr marL="1671980" indent="0">
              <a:buFontTx/>
              <a:buNone/>
              <a:defRPr/>
            </a:lvl5pPr>
          </a:lstStyle>
          <a:p>
            <a:pPr lvl="0"/>
            <a:r>
              <a:rPr lang="en-US"/>
              <a:t>Click to edit Master text styles</a:t>
            </a:r>
          </a:p>
        </p:txBody>
      </p:sp>
    </p:spTree>
    <p:extLst>
      <p:ext uri="{BB962C8B-B14F-4D97-AF65-F5344CB8AC3E}">
        <p14:creationId xmlns:p14="http://schemas.microsoft.com/office/powerpoint/2010/main" val="2849067038"/>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logo without Image">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EB60F420-7CC6-4DD9-8CD1-D110CA15EB94}"/>
              </a:ext>
            </a:extLst>
          </p:cNvPr>
          <p:cNvSpPr/>
          <p:nvPr userDrawn="1"/>
        </p:nvSpPr>
        <p:spPr>
          <a:xfrm>
            <a:off x="0" y="-33338"/>
            <a:ext cx="12192000" cy="689133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sp>
        <p:nvSpPr>
          <p:cNvPr id="7" name="Rectangle 13">
            <a:extLst>
              <a:ext uri="{FF2B5EF4-FFF2-40B4-BE49-F238E27FC236}">
                <a16:creationId xmlns:a16="http://schemas.microsoft.com/office/drawing/2014/main" id="{C5C0AADA-549D-481C-8AC0-FEC0A371094F}"/>
              </a:ext>
            </a:extLst>
          </p:cNvPr>
          <p:cNvSpPr/>
          <p:nvPr userDrawn="1"/>
        </p:nvSpPr>
        <p:spPr>
          <a:xfrm>
            <a:off x="0" y="-33338"/>
            <a:ext cx="12192000" cy="5543551"/>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sp>
        <p:nvSpPr>
          <p:cNvPr id="8" name="Rectangle 17">
            <a:extLst>
              <a:ext uri="{FF2B5EF4-FFF2-40B4-BE49-F238E27FC236}">
                <a16:creationId xmlns:a16="http://schemas.microsoft.com/office/drawing/2014/main" id="{20B64C6B-9E57-4A4D-A123-F0660F53E888}"/>
              </a:ext>
            </a:extLst>
          </p:cNvPr>
          <p:cNvSpPr/>
          <p:nvPr userDrawn="1"/>
        </p:nvSpPr>
        <p:spPr>
          <a:xfrm>
            <a:off x="7924800" y="-33338"/>
            <a:ext cx="4267200" cy="5543551"/>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pic>
        <p:nvPicPr>
          <p:cNvPr id="9" name="Picture 25" descr="O_signature_wht_rgb.png">
            <a:extLst>
              <a:ext uri="{FF2B5EF4-FFF2-40B4-BE49-F238E27FC236}">
                <a16:creationId xmlns:a16="http://schemas.microsoft.com/office/drawing/2014/main" id="{46D1B2FE-9429-43A1-A433-2B62E6F9703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42913"/>
            <a:ext cx="1784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4"/>
          </p:nvPr>
        </p:nvSpPr>
        <p:spPr>
          <a:xfrm>
            <a:off x="7924800" y="-33861"/>
            <a:ext cx="4267200" cy="5543551"/>
          </a:xfrm>
          <a:effectLst>
            <a:innerShdw blurRad="63500" dist="50800" dir="10800000">
              <a:prstClr val="black">
                <a:alpha val="50000"/>
              </a:prstClr>
            </a:innerShdw>
          </a:effectLst>
        </p:spPr>
        <p:txBody>
          <a:bodyPr rtlCol="0" anchor="ctr" anchorCtr="1">
            <a:noAutofit/>
          </a:bodyPr>
          <a:lstStyle>
            <a:lvl1pPr>
              <a:buFontTx/>
              <a:buNone/>
              <a:defRPr lang="en-US" baseline="0">
                <a:solidFill>
                  <a:schemeClr val="bg1"/>
                </a:solidFill>
              </a:defRPr>
            </a:lvl1pPr>
          </a:lstStyle>
          <a:p>
            <a:pPr lvl="0"/>
            <a:r>
              <a:rPr lang="en-US" noProof="0"/>
              <a:t>Click icon to add picture</a:t>
            </a:r>
            <a:endParaRPr lang="en-US" noProof="0" dirty="0"/>
          </a:p>
        </p:txBody>
      </p:sp>
      <p:sp>
        <p:nvSpPr>
          <p:cNvPr id="17" name="Title 1"/>
          <p:cNvSpPr>
            <a:spLocks noGrp="1"/>
          </p:cNvSpPr>
          <p:nvPr>
            <p:ph type="title"/>
          </p:nvPr>
        </p:nvSpPr>
        <p:spPr>
          <a:xfrm>
            <a:off x="601981" y="2738122"/>
            <a:ext cx="6182643" cy="1013779"/>
          </a:xfrm>
        </p:spPr>
        <p:txBody>
          <a:bodyPr/>
          <a:lstStyle>
            <a:lvl1pPr>
              <a:defRPr sz="2561">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601133" y="3885703"/>
            <a:ext cx="6182643" cy="1397499"/>
          </a:xfrm>
        </p:spPr>
        <p:txBody>
          <a:bodyPr/>
          <a:lstStyle>
            <a:lvl1pPr marL="0" marR="0" indent="0" algn="l" defTabSz="208997"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04539367"/>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ection Divider">
    <p:spTree>
      <p:nvGrpSpPr>
        <p:cNvPr id="1" name=""/>
        <p:cNvGrpSpPr/>
        <p:nvPr/>
      </p:nvGrpSpPr>
      <p:grpSpPr>
        <a:xfrm>
          <a:off x="0" y="0"/>
          <a:ext cx="0" cy="0"/>
          <a:chOff x="0" y="0"/>
          <a:chExt cx="0" cy="0"/>
        </a:xfrm>
      </p:grpSpPr>
      <p:sp>
        <p:nvSpPr>
          <p:cNvPr id="4" name="Rectangle 12">
            <a:extLst>
              <a:ext uri="{FF2B5EF4-FFF2-40B4-BE49-F238E27FC236}">
                <a16:creationId xmlns:a16="http://schemas.microsoft.com/office/drawing/2014/main" id="{E6E631A3-D864-47A4-A5A0-4895CF64EA98}"/>
              </a:ext>
            </a:extLst>
          </p:cNvPr>
          <p:cNvSpPr/>
          <p:nvPr userDrawn="1"/>
        </p:nvSpPr>
        <p:spPr>
          <a:xfrm>
            <a:off x="11329988" y="0"/>
            <a:ext cx="862012" cy="6175375"/>
          </a:xfrm>
          <a:prstGeom prst="rect">
            <a:avLst/>
          </a:prstGeom>
          <a:gradFill flip="none" rotWithShape="1">
            <a:gsLst>
              <a:gs pos="0">
                <a:srgbClr val="B3B3B3"/>
              </a:gs>
              <a:gs pos="100000">
                <a:srgbClr val="F3F3F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sp>
        <p:nvSpPr>
          <p:cNvPr id="5" name="Rectangle 13">
            <a:extLst>
              <a:ext uri="{FF2B5EF4-FFF2-40B4-BE49-F238E27FC236}">
                <a16:creationId xmlns:a16="http://schemas.microsoft.com/office/drawing/2014/main" id="{568A6D5A-399F-47DA-97F7-8436CBCBF33D}"/>
              </a:ext>
            </a:extLst>
          </p:cNvPr>
          <p:cNvSpPr/>
          <p:nvPr userDrawn="1"/>
        </p:nvSpPr>
        <p:spPr>
          <a:xfrm>
            <a:off x="7924800" y="-3175"/>
            <a:ext cx="427038" cy="6175375"/>
          </a:xfrm>
          <a:prstGeom prst="rect">
            <a:avLst/>
          </a:prstGeom>
          <a:gradFill flip="none" rotWithShape="1">
            <a:gsLst>
              <a:gs pos="10000">
                <a:srgbClr val="FFFFFF"/>
              </a:gs>
              <a:gs pos="80000">
                <a:srgbClr val="B3B3B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sp>
        <p:nvSpPr>
          <p:cNvPr id="6" name="Rectangle 17">
            <a:extLst>
              <a:ext uri="{FF2B5EF4-FFF2-40B4-BE49-F238E27FC236}">
                <a16:creationId xmlns:a16="http://schemas.microsoft.com/office/drawing/2014/main" id="{42AD8A54-9A0A-490E-A561-D54549539BE2}"/>
              </a:ext>
            </a:extLst>
          </p:cNvPr>
          <p:cNvSpPr/>
          <p:nvPr userDrawn="1"/>
        </p:nvSpPr>
        <p:spPr>
          <a:xfrm>
            <a:off x="8351838" y="-3175"/>
            <a:ext cx="2978150" cy="6175375"/>
          </a:xfrm>
          <a:prstGeom prst="rect">
            <a:avLst/>
          </a:prstGeom>
          <a:gradFill flip="none" rotWithShape="1">
            <a:gsLst>
              <a:gs pos="0">
                <a:srgbClr val="B3B3B3"/>
              </a:gs>
              <a:gs pos="100000">
                <a:srgbClr val="F3F3F3"/>
              </a:gs>
            </a:gsLst>
            <a:lin ang="16200000" scaled="0"/>
            <a:tileRect/>
          </a:gradFill>
          <a:ln>
            <a:noFill/>
          </a:ln>
          <a:effectLst>
            <a:outerShdw blurRad="152400" dist="635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sp>
        <p:nvSpPr>
          <p:cNvPr id="7" name="Rectangle 19">
            <a:extLst>
              <a:ext uri="{FF2B5EF4-FFF2-40B4-BE49-F238E27FC236}">
                <a16:creationId xmlns:a16="http://schemas.microsoft.com/office/drawing/2014/main" id="{BBDC2DB1-40A9-489F-94B2-A15E275F9720}"/>
              </a:ext>
            </a:extLst>
          </p:cNvPr>
          <p:cNvSpPr/>
          <p:nvPr userDrawn="1"/>
        </p:nvSpPr>
        <p:spPr>
          <a:xfrm>
            <a:off x="8351838" y="-3175"/>
            <a:ext cx="2978150" cy="6175375"/>
          </a:xfrm>
          <a:prstGeom prst="rect">
            <a:avLst/>
          </a:prstGeom>
          <a:gradFill flip="none" rotWithShape="1">
            <a:gsLst>
              <a:gs pos="0">
                <a:srgbClr val="B3B3B3"/>
              </a:gs>
              <a:gs pos="100000">
                <a:srgbClr val="F3F3F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sp>
        <p:nvSpPr>
          <p:cNvPr id="8" name="Rectangle 20">
            <a:extLst>
              <a:ext uri="{FF2B5EF4-FFF2-40B4-BE49-F238E27FC236}">
                <a16:creationId xmlns:a16="http://schemas.microsoft.com/office/drawing/2014/main" id="{73C628D4-5988-441B-9C76-FA31D85224B8}"/>
              </a:ext>
            </a:extLst>
          </p:cNvPr>
          <p:cNvSpPr/>
          <p:nvPr userDrawn="1"/>
        </p:nvSpPr>
        <p:spPr>
          <a:xfrm>
            <a:off x="6864350" y="6175375"/>
            <a:ext cx="5327650" cy="6826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grpSp>
        <p:nvGrpSpPr>
          <p:cNvPr id="9" name="Group 27">
            <a:extLst>
              <a:ext uri="{FF2B5EF4-FFF2-40B4-BE49-F238E27FC236}">
                <a16:creationId xmlns:a16="http://schemas.microsoft.com/office/drawing/2014/main" id="{FF4DCC90-C511-4ADC-BFB9-377C3EE8AC9C}"/>
              </a:ext>
            </a:extLst>
          </p:cNvPr>
          <p:cNvGrpSpPr>
            <a:grpSpLocks noChangeAspect="1"/>
          </p:cNvGrpSpPr>
          <p:nvPr userDrawn="1"/>
        </p:nvGrpSpPr>
        <p:grpSpPr bwMode="auto">
          <a:xfrm>
            <a:off x="9021763" y="6194425"/>
            <a:ext cx="2717800" cy="609600"/>
            <a:chOff x="6446993" y="4546600"/>
            <a:chExt cx="2374390" cy="532552"/>
          </a:xfrm>
        </p:grpSpPr>
        <p:pic>
          <p:nvPicPr>
            <p:cNvPr id="12" name="Picture 27" descr="O_signature_clr_rgb">
              <a:extLst>
                <a:ext uri="{FF2B5EF4-FFF2-40B4-BE49-F238E27FC236}">
                  <a16:creationId xmlns:a16="http://schemas.microsoft.com/office/drawing/2014/main" id="{682D16DB-F74D-48FF-981D-DA33FE9D66F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8770" y="4749944"/>
              <a:ext cx="1072613" cy="3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9" descr="Java_clr_hori.bmp">
              <a:extLst>
                <a:ext uri="{FF2B5EF4-FFF2-40B4-BE49-F238E27FC236}">
                  <a16:creationId xmlns:a16="http://schemas.microsoft.com/office/drawing/2014/main" id="{DEBC3D54-9370-4BC1-B86F-9E5CF20EFF50}"/>
                </a:ext>
              </a:extLst>
            </p:cNvPr>
            <p:cNvPicPr>
              <a:picLocks noChangeAspect="1"/>
            </p:cNvPicPr>
            <p:nvPr userDrawn="1"/>
          </p:nvPicPr>
          <p:blipFill>
            <a:blip r:embed="rId3">
              <a:extLst>
                <a:ext uri="{28A0092B-C50C-407E-A947-70E740481C1C}">
                  <a14:useLocalDpi xmlns:a14="http://schemas.microsoft.com/office/drawing/2010/main" val="0"/>
                </a:ext>
              </a:extLst>
            </a:blip>
            <a:srcRect t="14159" b="15044"/>
            <a:stretch>
              <a:fillRect/>
            </a:stretch>
          </p:blipFill>
          <p:spPr bwMode="auto">
            <a:xfrm>
              <a:off x="6446993" y="4546600"/>
              <a:ext cx="110473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title"/>
          </p:nvPr>
        </p:nvSpPr>
        <p:spPr>
          <a:xfrm>
            <a:off x="607490" y="1565199"/>
            <a:ext cx="6707716" cy="1467631"/>
          </a:xfrm>
        </p:spPr>
        <p:txBody>
          <a:bodyPr anchor="t"/>
          <a:lstStyle>
            <a:lvl1pPr algn="l" defTabSz="835990" rtl="0" eaLnBrk="1" latinLnBrk="0" hangingPunct="1">
              <a:lnSpc>
                <a:spcPct val="90000"/>
              </a:lnSpc>
              <a:spcBef>
                <a:spcPct val="0"/>
              </a:spcBef>
              <a:buNone/>
              <a:defRPr lang="en-US" sz="2561" b="1" kern="1200" dirty="0">
                <a:ln w="0">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10" name="Picture Placeholder 11"/>
          <p:cNvSpPr>
            <a:spLocks noGrp="1"/>
          </p:cNvSpPr>
          <p:nvPr>
            <p:ph type="pic" sz="quarter" idx="12"/>
          </p:nvPr>
        </p:nvSpPr>
        <p:spPr>
          <a:xfrm>
            <a:off x="8344185" y="0"/>
            <a:ext cx="2987040" cy="6172200"/>
          </a:xfrm>
          <a:ln>
            <a:noFill/>
          </a:ln>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25443460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7385" y="-27383"/>
            <a:ext cx="10465163" cy="1143000"/>
          </a:xfrm>
        </p:spPr>
        <p:txBody>
          <a:bodyPr/>
          <a:lstStyle>
            <a:lvl1pPr algn="l">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2BB0744-CBDB-4E1B-AFC5-1AD1B6E2FA9F}"/>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153EF740-CF2A-4FC1-A762-DF12213074A7}"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CCF7F180-F39D-4931-BDB1-92800922DAD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46400D97-DF7C-4AFF-A944-E5C9F62C6D1F}"/>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4A509433-CFA3-45DA-8122-78ADD99B1BD6}" type="slidenum">
              <a:rPr lang="zh-CN" altLang="en-US"/>
              <a:pPr>
                <a:defRPr/>
              </a:pPr>
              <a:t>‹#›</a:t>
            </a:fld>
            <a:endParaRPr lang="zh-CN" altLang="en-US"/>
          </a:p>
        </p:txBody>
      </p:sp>
    </p:spTree>
    <p:extLst>
      <p:ext uri="{BB962C8B-B14F-4D97-AF65-F5344CB8AC3E}">
        <p14:creationId xmlns:p14="http://schemas.microsoft.com/office/powerpoint/2010/main" val="384161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B42C5FD9-B9EF-4D71-A4CC-07331FAD961B}"/>
              </a:ext>
            </a:extLst>
          </p:cNvPr>
          <p:cNvSpPr/>
          <p:nvPr userDrawn="1"/>
        </p:nvSpPr>
        <p:spPr>
          <a:xfrm>
            <a:off x="0" y="1546225"/>
            <a:ext cx="12192000" cy="3962400"/>
          </a:xfrm>
          <a:prstGeom prst="rect">
            <a:avLst/>
          </a:prstGeom>
          <a:gradFill>
            <a:gsLst>
              <a:gs pos="100000">
                <a:srgbClr val="BFBFBF"/>
              </a:gs>
              <a:gs pos="0">
                <a:srgbClr val="595959"/>
              </a:gs>
            </a:gsLst>
            <a:lin ang="16200000" scaled="0"/>
          </a:gradFill>
          <a:ln>
            <a:noFill/>
          </a:ln>
          <a:effectLst>
            <a:outerShdw blurRad="152400" dist="6350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pic>
        <p:nvPicPr>
          <p:cNvPr id="4" name="Picture 23" descr="Java_blk_rgb.png">
            <a:extLst>
              <a:ext uri="{FF2B5EF4-FFF2-40B4-BE49-F238E27FC236}">
                <a16:creationId xmlns:a16="http://schemas.microsoft.com/office/drawing/2014/main" id="{5C010ED1-3EFD-4B07-A35C-F50D97DB30F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6113" y="2700338"/>
            <a:ext cx="4764087"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9"/>
          <p:cNvSpPr>
            <a:spLocks noGrp="1"/>
          </p:cNvSpPr>
          <p:nvPr>
            <p:ph type="body" sz="quarter" idx="11"/>
          </p:nvPr>
        </p:nvSpPr>
        <p:spPr>
          <a:xfrm>
            <a:off x="609600" y="2115001"/>
            <a:ext cx="6430051" cy="3213359"/>
          </a:xfrm>
        </p:spPr>
        <p:txBody>
          <a:bodyPr>
            <a:noAutofit/>
          </a:bodyPr>
          <a:lstStyle>
            <a:lvl1pPr marL="0" marR="0" indent="0" algn="l" defTabSz="208997" rtl="0" eaLnBrk="1" fontAlgn="auto" latinLnBrk="0" hangingPunct="1">
              <a:lnSpc>
                <a:spcPct val="80000"/>
              </a:lnSpc>
              <a:spcBef>
                <a:spcPts val="0"/>
              </a:spcBef>
              <a:spcAft>
                <a:spcPts val="0"/>
              </a:spcAft>
              <a:buClr>
                <a:srgbClr val="FF0000"/>
              </a:buClr>
              <a:buSzPct val="85000"/>
              <a:buFont typeface="Wingdings" pitchFamily="2" charset="2"/>
              <a:buNone/>
              <a:tabLst/>
              <a:defRPr sz="4024" b="1" cap="all" baseline="0">
                <a:gradFill>
                  <a:gsLst>
                    <a:gs pos="0">
                      <a:schemeClr val="bg1"/>
                    </a:gs>
                    <a:gs pos="100000">
                      <a:schemeClr val="bg1">
                        <a:lumMod val="90000"/>
                      </a:schemeClr>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2984016572"/>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nnouncement Key Features">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EB058669-6E97-47A1-8712-92FCDFF6C5BF}"/>
              </a:ext>
            </a:extLst>
          </p:cNvPr>
          <p:cNvSpPr/>
          <p:nvPr userDrawn="1"/>
        </p:nvSpPr>
        <p:spPr>
          <a:xfrm>
            <a:off x="3994150" y="1546225"/>
            <a:ext cx="8197850" cy="3962400"/>
          </a:xfrm>
          <a:prstGeom prst="rect">
            <a:avLst/>
          </a:prstGeom>
          <a:gradFill>
            <a:gsLst>
              <a:gs pos="100000">
                <a:srgbClr val="BFBFBF"/>
              </a:gs>
              <a:gs pos="0">
                <a:srgbClr val="595959"/>
              </a:gs>
            </a:gsLst>
            <a:lin ang="16200000" scaled="0"/>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sp>
        <p:nvSpPr>
          <p:cNvPr id="10" name="Text Placeholder 9"/>
          <p:cNvSpPr>
            <a:spLocks noGrp="1"/>
          </p:cNvSpPr>
          <p:nvPr>
            <p:ph type="body" sz="quarter" idx="11"/>
          </p:nvPr>
        </p:nvSpPr>
        <p:spPr>
          <a:xfrm>
            <a:off x="4591770" y="1907043"/>
            <a:ext cx="7159972" cy="3364876"/>
          </a:xfrm>
        </p:spPr>
        <p:txBody>
          <a:bodyPr/>
          <a:lstStyle>
            <a:lvl1pPr marL="0" indent="0">
              <a:buNone/>
              <a:defRPr sz="2195" b="0" cap="all" baseline="0">
                <a:solidFill>
                  <a:schemeClr val="bg1"/>
                </a:solidFill>
              </a:defRPr>
            </a:lvl1pPr>
          </a:lstStyle>
          <a:p>
            <a:pPr lvl="0"/>
            <a:r>
              <a:rPr lang="en-US"/>
              <a:t>Click to edit Master text styles</a:t>
            </a:r>
          </a:p>
        </p:txBody>
      </p:sp>
      <p:sp>
        <p:nvSpPr>
          <p:cNvPr id="8" name="Title 1"/>
          <p:cNvSpPr>
            <a:spLocks noGrp="1"/>
          </p:cNvSpPr>
          <p:nvPr>
            <p:ph type="title"/>
          </p:nvPr>
        </p:nvSpPr>
        <p:spPr>
          <a:xfrm>
            <a:off x="609600" y="640650"/>
            <a:ext cx="10972800" cy="565045"/>
          </a:xfrm>
        </p:spPr>
        <p:txBody>
          <a:bodyPr/>
          <a:lstStyle>
            <a:lvl1pPr>
              <a:defRPr/>
            </a:lvl1pPr>
          </a:lstStyle>
          <a:p>
            <a:r>
              <a:rPr lang="en-US"/>
              <a:t>Click to edit Master title style</a:t>
            </a:r>
            <a:endParaRPr lang="en-US" dirty="0"/>
          </a:p>
        </p:txBody>
      </p:sp>
      <p:sp>
        <p:nvSpPr>
          <p:cNvPr id="6" name="Picture Placeholder 11"/>
          <p:cNvSpPr>
            <a:spLocks noGrp="1"/>
          </p:cNvSpPr>
          <p:nvPr>
            <p:ph type="pic" sz="quarter" idx="13"/>
          </p:nvPr>
        </p:nvSpPr>
        <p:spPr>
          <a:xfrm>
            <a:off x="8468" y="1546581"/>
            <a:ext cx="3925824" cy="3962400"/>
          </a:xfrm>
          <a:ln>
            <a:noFill/>
          </a:ln>
          <a:effectLst>
            <a:reflection stA="30000" endPos="4000" dir="5400000" sy="-100000" algn="bl" rotWithShape="0"/>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34856816"/>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3C84395B-BFD7-4E5F-9472-833559230C6F}"/>
              </a:ext>
            </a:extLst>
          </p:cNvPr>
          <p:cNvSpPr/>
          <p:nvPr userDrawn="1"/>
        </p:nvSpPr>
        <p:spPr>
          <a:xfrm>
            <a:off x="0" y="2278063"/>
            <a:ext cx="5334000" cy="3225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sp>
        <p:nvSpPr>
          <p:cNvPr id="7" name="Rectangle 13">
            <a:extLst>
              <a:ext uri="{FF2B5EF4-FFF2-40B4-BE49-F238E27FC236}">
                <a16:creationId xmlns:a16="http://schemas.microsoft.com/office/drawing/2014/main" id="{B63F89F5-7BDA-4D89-945C-4E8DFD65B9AC}"/>
              </a:ext>
            </a:extLst>
          </p:cNvPr>
          <p:cNvSpPr/>
          <p:nvPr userDrawn="1"/>
        </p:nvSpPr>
        <p:spPr bwMode="auto">
          <a:xfrm>
            <a:off x="1588" y="1541463"/>
            <a:ext cx="5332412" cy="736600"/>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84172" tIns="42087" rIns="84172" bIns="42087" anchor="ctr"/>
          <a:lstStyle>
            <a:lvl1pPr marL="119063" indent="-1190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fontAlgn="auto" hangingPunct="1">
              <a:spcBef>
                <a:spcPts val="0"/>
              </a:spcBef>
              <a:spcAft>
                <a:spcPts val="0"/>
              </a:spcAft>
              <a:defRPr/>
            </a:pPr>
            <a:endParaRPr lang="zh-CN" altLang="zh-CN" sz="3659" b="1">
              <a:solidFill>
                <a:srgbClr val="FFFFFF"/>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26" name="Picture Placeholder 25"/>
          <p:cNvSpPr>
            <a:spLocks noGrp="1"/>
          </p:cNvSpPr>
          <p:nvPr>
            <p:ph type="pic" sz="quarter" idx="15"/>
          </p:nvPr>
        </p:nvSpPr>
        <p:spPr>
          <a:xfrm>
            <a:off x="5379159" y="1542197"/>
            <a:ext cx="6812843" cy="3962400"/>
          </a:xfrm>
          <a:effectLst>
            <a:reflection blurRad="63500" stA="50000" endPos="7000" dir="5400000" sy="-100000" algn="bl" rotWithShape="0"/>
          </a:effectLst>
        </p:spPr>
        <p:txBody>
          <a:bodyPr rtlCol="0" anchor="ctr" anchorCtr="1">
            <a:noAutofit/>
          </a:bodyPr>
          <a:lstStyle>
            <a:lvl1pPr marL="0" indent="0" algn="ctr">
              <a:buNone/>
              <a:defRPr/>
            </a:lvl1pPr>
          </a:lstStyle>
          <a:p>
            <a:pPr lvl="0"/>
            <a:r>
              <a:rPr lang="en-US" noProof="0"/>
              <a:t>Click icon to add picture</a:t>
            </a:r>
            <a:endParaRPr lang="en-US" noProof="0" dirty="0"/>
          </a:p>
        </p:txBody>
      </p:sp>
      <p:sp>
        <p:nvSpPr>
          <p:cNvPr id="23" name="Text Placeholder 22"/>
          <p:cNvSpPr>
            <a:spLocks noGrp="1"/>
          </p:cNvSpPr>
          <p:nvPr>
            <p:ph type="body" sz="quarter" idx="13"/>
          </p:nvPr>
        </p:nvSpPr>
        <p:spPr>
          <a:xfrm>
            <a:off x="541863" y="2479525"/>
            <a:ext cx="4175760" cy="2849880"/>
          </a:xfrm>
        </p:spPr>
        <p:txBody>
          <a:bodyPr>
            <a:normAutofit/>
          </a:bodyPr>
          <a:lstStyle>
            <a:lvl1pPr>
              <a:defRPr sz="1463"/>
            </a:lvl1pPr>
          </a:lstStyle>
          <a:p>
            <a:pPr lvl="0"/>
            <a:r>
              <a:rPr lang="en-US"/>
              <a:t>Click to edit Master text styles</a:t>
            </a:r>
          </a:p>
        </p:txBody>
      </p:sp>
      <p:sp>
        <p:nvSpPr>
          <p:cNvPr id="24" name="Text Placeholder 22"/>
          <p:cNvSpPr>
            <a:spLocks noGrp="1"/>
          </p:cNvSpPr>
          <p:nvPr>
            <p:ph type="body" sz="quarter" idx="14"/>
          </p:nvPr>
        </p:nvSpPr>
        <p:spPr>
          <a:xfrm>
            <a:off x="609601" y="1551499"/>
            <a:ext cx="4549424" cy="725801"/>
          </a:xfrm>
          <a:noFill/>
        </p:spPr>
        <p:txBody>
          <a:bodyPr anchor="ctr">
            <a:noAutofit/>
          </a:bodyPr>
          <a:lstStyle>
            <a:lvl1pPr marL="0" indent="0">
              <a:buNone/>
              <a:defRPr sz="1829" b="1" cap="none" baseline="0">
                <a:solidFill>
                  <a:schemeClr val="bg1"/>
                </a:solidFill>
              </a:defRPr>
            </a:lvl1pPr>
          </a:lstStyle>
          <a:p>
            <a:pPr lvl="0"/>
            <a:r>
              <a:rPr lang="en-US"/>
              <a:t>Click to edit Master text styles</a:t>
            </a:r>
          </a:p>
        </p:txBody>
      </p:sp>
      <p:sp>
        <p:nvSpPr>
          <p:cNvPr id="11" name="Title 1"/>
          <p:cNvSpPr>
            <a:spLocks noGrp="1"/>
          </p:cNvSpPr>
          <p:nvPr>
            <p:ph type="title"/>
          </p:nvPr>
        </p:nvSpPr>
        <p:spPr>
          <a:xfrm>
            <a:off x="609600" y="640650"/>
            <a:ext cx="11130845"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53873804"/>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74D53ADD-D076-402A-B4A4-60DA6D04576E}"/>
              </a:ext>
            </a:extLst>
          </p:cNvPr>
          <p:cNvSpPr/>
          <p:nvPr userDrawn="1"/>
        </p:nvSpPr>
        <p:spPr>
          <a:xfrm>
            <a:off x="0" y="1546225"/>
            <a:ext cx="12192000" cy="3962400"/>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sp>
        <p:nvSpPr>
          <p:cNvPr id="11" name="Text Placeholder 9"/>
          <p:cNvSpPr>
            <a:spLocks noGrp="1"/>
          </p:cNvSpPr>
          <p:nvPr>
            <p:ph type="body" sz="quarter" idx="11"/>
          </p:nvPr>
        </p:nvSpPr>
        <p:spPr>
          <a:xfrm>
            <a:off x="601145" y="1896544"/>
            <a:ext cx="10157175" cy="1806223"/>
          </a:xfrm>
        </p:spPr>
        <p:txBody>
          <a:bodyPr>
            <a:normAutofit/>
          </a:bodyPr>
          <a:lstStyle>
            <a:lvl1pPr marL="104499" indent="-104499">
              <a:lnSpc>
                <a:spcPct val="90000"/>
              </a:lnSpc>
              <a:spcBef>
                <a:spcPts val="0"/>
              </a:spcBef>
              <a:spcAft>
                <a:spcPts val="1646"/>
              </a:spcAft>
              <a:buNone/>
              <a:defRPr sz="2195" b="0" cap="none" baseline="0">
                <a:solidFill>
                  <a:schemeClr val="bg1"/>
                </a:solidFill>
              </a:defRPr>
            </a:lvl1pPr>
          </a:lstStyle>
          <a:p>
            <a:pPr lvl="0"/>
            <a:r>
              <a:rPr lang="en-US"/>
              <a:t>Click to edit Master text styles</a:t>
            </a:r>
          </a:p>
        </p:txBody>
      </p:sp>
      <p:sp>
        <p:nvSpPr>
          <p:cNvPr id="17" name="Text Placeholder 22"/>
          <p:cNvSpPr>
            <a:spLocks noGrp="1"/>
          </p:cNvSpPr>
          <p:nvPr>
            <p:ph type="body" sz="quarter" idx="16"/>
          </p:nvPr>
        </p:nvSpPr>
        <p:spPr>
          <a:xfrm>
            <a:off x="736610" y="3793073"/>
            <a:ext cx="5325532" cy="591937"/>
          </a:xfrm>
          <a:noFill/>
        </p:spPr>
        <p:txBody>
          <a:bodyPr anchor="b">
            <a:normAutofit/>
          </a:bodyPr>
          <a:lstStyle>
            <a:lvl1pPr marL="0" indent="0">
              <a:lnSpc>
                <a:spcPct val="90000"/>
              </a:lnSpc>
              <a:spcBef>
                <a:spcPts val="0"/>
              </a:spcBef>
              <a:spcAft>
                <a:spcPts val="1646"/>
              </a:spcAft>
              <a:buFont typeface="Arial" pitchFamily="34" charset="0"/>
              <a:buNone/>
              <a:defRPr lang="en-US" sz="1829" b="1"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
        <p:nvSpPr>
          <p:cNvPr id="8" name="Text Placeholder 22"/>
          <p:cNvSpPr>
            <a:spLocks noGrp="1"/>
          </p:cNvSpPr>
          <p:nvPr>
            <p:ph type="body" sz="quarter" idx="17"/>
          </p:nvPr>
        </p:nvSpPr>
        <p:spPr>
          <a:xfrm>
            <a:off x="736610" y="4458169"/>
            <a:ext cx="5325532" cy="937931"/>
          </a:xfrm>
          <a:noFill/>
        </p:spPr>
        <p:txBody>
          <a:bodyPr>
            <a:normAutofit/>
          </a:bodyPr>
          <a:lstStyle>
            <a:lvl1pPr marL="0" indent="0">
              <a:lnSpc>
                <a:spcPct val="90000"/>
              </a:lnSpc>
              <a:spcBef>
                <a:spcPts val="0"/>
              </a:spcBef>
              <a:spcAft>
                <a:spcPts val="1646"/>
              </a:spcAft>
              <a:buFont typeface="Arial" pitchFamily="34" charset="0"/>
              <a:buNone/>
              <a:defRPr lang="en-US" sz="1463" b="0"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033275311"/>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5" name="Rectangle 26">
            <a:extLst>
              <a:ext uri="{FF2B5EF4-FFF2-40B4-BE49-F238E27FC236}">
                <a16:creationId xmlns:a16="http://schemas.microsoft.com/office/drawing/2014/main" id="{EF016D16-F1CB-46E9-B945-F4F020C650BF}"/>
              </a:ext>
            </a:extLst>
          </p:cNvPr>
          <p:cNvSpPr>
            <a:spLocks noChangeArrowheads="1"/>
          </p:cNvSpPr>
          <p:nvPr userDrawn="1"/>
        </p:nvSpPr>
        <p:spPr bwMode="auto">
          <a:xfrm flipH="1">
            <a:off x="4229100" y="1490663"/>
            <a:ext cx="36513" cy="4206875"/>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1339" tIns="15669" rIns="31339" bIns="1566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endParaRPr lang="zh-CN" altLang="zh-CN" sz="1646">
              <a:solidFill>
                <a:prstClr val="black"/>
              </a:solidFill>
              <a:ea typeface="宋体"/>
            </a:endParaRPr>
          </a:p>
        </p:txBody>
      </p:sp>
      <p:sp>
        <p:nvSpPr>
          <p:cNvPr id="12" name="Text Placeholder 22"/>
          <p:cNvSpPr>
            <a:spLocks noGrp="1"/>
          </p:cNvSpPr>
          <p:nvPr>
            <p:ph type="body" sz="quarter" idx="16"/>
          </p:nvPr>
        </p:nvSpPr>
        <p:spPr>
          <a:xfrm>
            <a:off x="609603" y="2023876"/>
            <a:ext cx="3476541" cy="3318248"/>
          </a:xfrm>
          <a:noFill/>
        </p:spPr>
        <p:txBody>
          <a:bodyPr anchor="ctr">
            <a:noAutofit/>
          </a:bodyPr>
          <a:lstStyle>
            <a:lvl1pPr marL="0" indent="0">
              <a:lnSpc>
                <a:spcPct val="90000"/>
              </a:lnSpc>
              <a:spcBef>
                <a:spcPts val="0"/>
              </a:spcBef>
              <a:spcAft>
                <a:spcPts val="1646"/>
              </a:spcAft>
              <a:buFont typeface="Arial" pitchFamily="34" charset="0"/>
              <a:buNone/>
              <a:defRPr sz="1646" b="0" cap="none" baseline="0">
                <a:solidFill>
                  <a:schemeClr val="tx1">
                    <a:lumMod val="65000"/>
                    <a:lumOff val="35000"/>
                  </a:schemeClr>
                </a:solidFill>
              </a:defRPr>
            </a:lvl1pPr>
          </a:lstStyle>
          <a:p>
            <a:pPr lvl="0"/>
            <a:r>
              <a:rPr lang="en-US"/>
              <a:t>Click to edit Master text styles</a:t>
            </a:r>
          </a:p>
        </p:txBody>
      </p:sp>
      <p:sp>
        <p:nvSpPr>
          <p:cNvPr id="3" name="Chart Placeholder 2"/>
          <p:cNvSpPr>
            <a:spLocks noGrp="1"/>
          </p:cNvSpPr>
          <p:nvPr>
            <p:ph type="chart" sz="quarter" idx="17"/>
          </p:nvPr>
        </p:nvSpPr>
        <p:spPr>
          <a:xfrm>
            <a:off x="4643968" y="1498600"/>
            <a:ext cx="6982080" cy="4379384"/>
          </a:xfrm>
        </p:spPr>
        <p:txBody>
          <a:bodyPr rtlCol="0" anchor="ctr" anchorCtr="1">
            <a:noAutofit/>
          </a:bodyPr>
          <a:lstStyle>
            <a:lvl1pPr marL="55152" indent="0" algn="ctr">
              <a:buNone/>
              <a:defRPr/>
            </a:lvl1pPr>
          </a:lstStyle>
          <a:p>
            <a:pPr lvl="0"/>
            <a:r>
              <a:rPr lang="en-US" noProof="0"/>
              <a:t>Click icon to add chart</a:t>
            </a:r>
            <a:endParaRPr lang="en-US" noProof="0" dirty="0"/>
          </a:p>
        </p:txBody>
      </p:sp>
      <p:sp>
        <p:nvSpPr>
          <p:cNvPr id="9" name="Title 1"/>
          <p:cNvSpPr>
            <a:spLocks noGrp="1"/>
          </p:cNvSpPr>
          <p:nvPr>
            <p:ph type="title"/>
          </p:nvPr>
        </p:nvSpPr>
        <p:spPr>
          <a:xfrm>
            <a:off x="609600" y="640650"/>
            <a:ext cx="109728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79577171"/>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mplate Instruction,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2455"/>
            <a:ext cx="10972800" cy="3906519"/>
          </a:xfrm>
        </p:spPr>
        <p:txBody>
          <a:bodyPr>
            <a:noAutofit/>
          </a:bodyPr>
          <a:lstStyle>
            <a:lvl1pPr>
              <a:buClr>
                <a:schemeClr val="accent1"/>
              </a:buClr>
              <a:defRPr sz="1280"/>
            </a:lvl1pPr>
            <a:lvl2pPr>
              <a:buClr>
                <a:schemeClr val="accent1"/>
              </a:buClr>
              <a:defRPr sz="1006"/>
            </a:lvl2pPr>
            <a:lvl3pPr>
              <a:buClr>
                <a:schemeClr val="accent1"/>
              </a:buClr>
              <a:defRPr sz="1006"/>
            </a:lvl3pPr>
            <a:lvl4pPr>
              <a:buClr>
                <a:schemeClr val="accent1"/>
              </a:buClr>
              <a:defRPr sz="1006"/>
            </a:lvl4pPr>
            <a:lvl5pPr>
              <a:buClr>
                <a:schemeClr val="accent1"/>
              </a:buClr>
              <a:defRPr sz="10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09600" y="640650"/>
            <a:ext cx="109728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327494476"/>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mplate Instruction subhead,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84688"/>
            <a:ext cx="10972800" cy="3906519"/>
          </a:xfrm>
        </p:spPr>
        <p:txBody>
          <a:bodyPr>
            <a:noAutofit/>
          </a:bodyPr>
          <a:lstStyle>
            <a:lvl1pPr>
              <a:buClr>
                <a:schemeClr val="accent1"/>
              </a:buClr>
              <a:defRPr sz="1280"/>
            </a:lvl1pPr>
            <a:lvl2pPr>
              <a:buClr>
                <a:schemeClr val="accent1"/>
              </a:buClr>
              <a:defRPr sz="1006"/>
            </a:lvl2pPr>
            <a:lvl3pPr>
              <a:buClr>
                <a:schemeClr val="accent1"/>
              </a:buClr>
              <a:defRPr sz="1006"/>
            </a:lvl3pPr>
            <a:lvl4pPr>
              <a:buClr>
                <a:schemeClr val="accent1"/>
              </a:buClr>
              <a:defRPr sz="1006"/>
            </a:lvl4pPr>
            <a:lvl5pPr>
              <a:buClr>
                <a:schemeClr val="accent1"/>
              </a:buClr>
              <a:defRPr sz="10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609600" y="640650"/>
            <a:ext cx="10972800" cy="565045"/>
          </a:xfrm>
        </p:spPr>
        <p:txBody>
          <a:bodyPr/>
          <a:lstStyle>
            <a:lvl1pPr>
              <a:defRPr/>
            </a:lvl1pPr>
          </a:lstStyle>
          <a:p>
            <a:r>
              <a:rPr lang="en-US"/>
              <a:t>Click to edit Master title style</a:t>
            </a:r>
            <a:endParaRPr lang="en-US" dirty="0"/>
          </a:p>
        </p:txBody>
      </p:sp>
      <p:sp>
        <p:nvSpPr>
          <p:cNvPr id="11"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1829">
                <a:solidFill>
                  <a:schemeClr val="accent1"/>
                </a:solidFill>
              </a:defRPr>
            </a:lvl1pPr>
            <a:lvl2pPr marL="417994" indent="0">
              <a:buFontTx/>
              <a:buNone/>
              <a:defRPr/>
            </a:lvl2pPr>
            <a:lvl3pPr marL="835990" indent="0">
              <a:buFontTx/>
              <a:buNone/>
              <a:defRPr/>
            </a:lvl3pPr>
            <a:lvl4pPr marL="1253985" indent="0">
              <a:buFontTx/>
              <a:buNone/>
              <a:defRPr/>
            </a:lvl4pPr>
            <a:lvl5pPr marL="1671980" indent="0">
              <a:buFontTx/>
              <a:buNone/>
              <a:defRPr/>
            </a:lvl5pPr>
          </a:lstStyle>
          <a:p>
            <a:pPr lvl="0"/>
            <a:r>
              <a:rPr lang="en-US"/>
              <a:t>Click to edit Master text styles</a:t>
            </a:r>
          </a:p>
        </p:txBody>
      </p:sp>
    </p:spTree>
    <p:extLst>
      <p:ext uri="{BB962C8B-B14F-4D97-AF65-F5344CB8AC3E}">
        <p14:creationId xmlns:p14="http://schemas.microsoft.com/office/powerpoint/2010/main" val="3877526134"/>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46407" y="-334963"/>
            <a:ext cx="8938684" cy="1095376"/>
          </a:xfrm>
        </p:spPr>
        <p:txBody>
          <a:bodyPr/>
          <a:lstStyle/>
          <a:p>
            <a:r>
              <a:rPr lang="zh-CN" altLang="en-US"/>
              <a:t>单击此处编辑母版标题样式</a:t>
            </a:r>
          </a:p>
        </p:txBody>
      </p:sp>
      <p:sp>
        <p:nvSpPr>
          <p:cNvPr id="3" name="文本占位符 2"/>
          <p:cNvSpPr>
            <a:spLocks noGrp="1"/>
          </p:cNvSpPr>
          <p:nvPr>
            <p:ph type="body" sz="half" idx="1"/>
          </p:nvPr>
        </p:nvSpPr>
        <p:spPr>
          <a:xfrm>
            <a:off x="1219207" y="2209805"/>
            <a:ext cx="5230284"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2684" y="2209805"/>
            <a:ext cx="5232400"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067467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D69F6169-BED2-41E3-B010-068C38859AC3}"/>
              </a:ext>
            </a:extLst>
          </p:cNvPr>
          <p:cNvSpPr>
            <a:spLocks noGrp="1"/>
          </p:cNvSpPr>
          <p:nvPr>
            <p:ph type="ftr" sz="quarter" idx="10"/>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endParaRPr/>
          </a:p>
        </p:txBody>
      </p:sp>
      <p:sp>
        <p:nvSpPr>
          <p:cNvPr id="3" name="Holder 5">
            <a:extLst>
              <a:ext uri="{FF2B5EF4-FFF2-40B4-BE49-F238E27FC236}">
                <a16:creationId xmlns:a16="http://schemas.microsoft.com/office/drawing/2014/main" id="{96914CE0-6716-48CD-A320-BB4272E37B92}"/>
              </a:ext>
            </a:extLst>
          </p:cNvPr>
          <p:cNvSpPr>
            <a:spLocks noGrp="1"/>
          </p:cNvSpPr>
          <p:nvPr>
            <p:ph type="dt" sz="half" idx="11"/>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fld id="{037D1308-D69B-4B4E-9AE8-76C4FF7365F0}" type="datetime1">
              <a:rPr lang="zh-CN" altLang="en-US"/>
              <a:pPr>
                <a:defRPr/>
              </a:pPr>
              <a:t>2018/10/9</a:t>
            </a:fld>
            <a:endParaRPr lang="en-US"/>
          </a:p>
        </p:txBody>
      </p:sp>
      <p:sp>
        <p:nvSpPr>
          <p:cNvPr id="4" name="Holder 6">
            <a:extLst>
              <a:ext uri="{FF2B5EF4-FFF2-40B4-BE49-F238E27FC236}">
                <a16:creationId xmlns:a16="http://schemas.microsoft.com/office/drawing/2014/main" id="{FBCD83BB-7016-47AC-92AE-4D834D8917FD}"/>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BAE10292-34A3-41B8-B3C3-18532E33D036}" type="slidenum">
              <a:rPr lang="zh-CN" altLang="zh-CN"/>
              <a:pPr>
                <a:defRPr/>
              </a:pPr>
              <a:t>‹#›</a:t>
            </a:fld>
            <a:endParaRPr lang="zh-CN" altLang="zh-CN"/>
          </a:p>
        </p:txBody>
      </p:sp>
    </p:spTree>
    <p:extLst>
      <p:ext uri="{BB962C8B-B14F-4D97-AF65-F5344CB8AC3E}">
        <p14:creationId xmlns:p14="http://schemas.microsoft.com/office/powerpoint/2010/main" val="25505186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19" b="1" i="0">
                <a:solidFill>
                  <a:schemeClr val="tx1"/>
                </a:solidFill>
                <a:latin typeface="Verdana"/>
                <a:cs typeface="Verdana"/>
              </a:defRPr>
            </a:lvl1pPr>
          </a:lstStyle>
          <a:p>
            <a:endParaRPr/>
          </a:p>
        </p:txBody>
      </p:sp>
      <p:sp>
        <p:nvSpPr>
          <p:cNvPr id="3" name="Holder 3"/>
          <p:cNvSpPr>
            <a:spLocks noGrp="1"/>
          </p:cNvSpPr>
          <p:nvPr>
            <p:ph sz="half" idx="2"/>
          </p:nvPr>
        </p:nvSpPr>
        <p:spPr>
          <a:xfrm>
            <a:off x="1257010" y="1943435"/>
            <a:ext cx="3626812" cy="249427"/>
          </a:xfrm>
          <a:prstGeom prst="rect">
            <a:avLst/>
          </a:prstGeom>
        </p:spPr>
        <p:txBody>
          <a:bodyPr lIns="0" tIns="0" rIns="0" bIns="0">
            <a:spAutoFit/>
          </a:bodyPr>
          <a:lstStyle>
            <a:lvl1pPr>
              <a:defRPr sz="1621" b="0" i="0">
                <a:solidFill>
                  <a:schemeClr val="tx1"/>
                </a:solidFill>
                <a:latin typeface="Tahoma"/>
                <a:cs typeface="Tahoma"/>
              </a:defRPr>
            </a:lvl1pPr>
          </a:lstStyle>
          <a:p>
            <a:endParaRPr/>
          </a:p>
        </p:txBody>
      </p:sp>
      <p:sp>
        <p:nvSpPr>
          <p:cNvPr id="4" name="Holder 4"/>
          <p:cNvSpPr>
            <a:spLocks noGrp="1"/>
          </p:cNvSpPr>
          <p:nvPr>
            <p:ph sz="half" idx="3"/>
          </p:nvPr>
        </p:nvSpPr>
        <p:spPr>
          <a:xfrm>
            <a:off x="6278880" y="1577342"/>
            <a:ext cx="5303520" cy="447815"/>
          </a:xfrm>
          <a:prstGeom prst="rect">
            <a:avLst/>
          </a:prstGeom>
        </p:spPr>
        <p:txBody>
          <a:bodyPr lIns="0" tIns="0" rIns="0" bIns="0">
            <a:spAutoFit/>
          </a:bodyPr>
          <a:lstStyle>
            <a:lvl1pPr>
              <a:defRPr/>
            </a:lvl1pPr>
          </a:lstStyle>
          <a:p>
            <a:endParaRPr/>
          </a:p>
        </p:txBody>
      </p:sp>
      <p:sp>
        <p:nvSpPr>
          <p:cNvPr id="5" name="Holder 5">
            <a:extLst>
              <a:ext uri="{FF2B5EF4-FFF2-40B4-BE49-F238E27FC236}">
                <a16:creationId xmlns:a16="http://schemas.microsoft.com/office/drawing/2014/main" id="{5C430082-0D69-4EC0-A28C-A4DE361905FF}"/>
              </a:ext>
            </a:extLst>
          </p:cNvPr>
          <p:cNvSpPr>
            <a:spLocks noGrp="1"/>
          </p:cNvSpPr>
          <p:nvPr>
            <p:ph type="ftr" sz="quarter" idx="10"/>
          </p:nvPr>
        </p:nvSpPr>
        <p:spPr/>
        <p:txBody>
          <a:bodyPr lIns="0" tIns="0" rIns="0" bIns="0"/>
          <a:lstStyle>
            <a:lvl1pPr algn="ctr">
              <a:defRPr>
                <a:solidFill>
                  <a:schemeClr val="tx1">
                    <a:tint val="75000"/>
                  </a:schemeClr>
                </a:solidFill>
              </a:defRPr>
            </a:lvl1pPr>
          </a:lstStyle>
          <a:p>
            <a:pPr>
              <a:defRPr/>
            </a:pPr>
            <a:endParaRPr/>
          </a:p>
        </p:txBody>
      </p:sp>
      <p:sp>
        <p:nvSpPr>
          <p:cNvPr id="6" name="Holder 6">
            <a:extLst>
              <a:ext uri="{FF2B5EF4-FFF2-40B4-BE49-F238E27FC236}">
                <a16:creationId xmlns:a16="http://schemas.microsoft.com/office/drawing/2014/main" id="{8AA1AB34-6AFC-40E3-8009-61A1B9F7688D}"/>
              </a:ext>
            </a:extLst>
          </p:cNvPr>
          <p:cNvSpPr>
            <a:spLocks noGrp="1"/>
          </p:cNvSpPr>
          <p:nvPr>
            <p:ph type="dt" sz="half" idx="11"/>
          </p:nvPr>
        </p:nvSpPr>
        <p:spPr/>
        <p:txBody>
          <a:bodyPr lIns="0" tIns="0" rIns="0" bIns="0"/>
          <a:lstStyle>
            <a:lvl1pPr algn="l">
              <a:defRPr>
                <a:solidFill>
                  <a:schemeClr val="tx1">
                    <a:tint val="75000"/>
                  </a:schemeClr>
                </a:solidFill>
              </a:defRPr>
            </a:lvl1pPr>
          </a:lstStyle>
          <a:p>
            <a:pPr>
              <a:defRPr/>
            </a:pPr>
            <a:fld id="{1D8BD707-D9CF-40AE-B4C6-C98DA3205C09}" type="datetimeFigureOut">
              <a:rPr lang="en-US"/>
              <a:pPr>
                <a:defRPr/>
              </a:pPr>
              <a:t>10/9/2018</a:t>
            </a:fld>
            <a:endParaRPr lang="en-US"/>
          </a:p>
        </p:txBody>
      </p:sp>
      <p:sp>
        <p:nvSpPr>
          <p:cNvPr id="7" name="Holder 7">
            <a:extLst>
              <a:ext uri="{FF2B5EF4-FFF2-40B4-BE49-F238E27FC236}">
                <a16:creationId xmlns:a16="http://schemas.microsoft.com/office/drawing/2014/main" id="{A1C13A20-BFF6-476F-B017-A739D2F36DE3}"/>
              </a:ext>
            </a:extLst>
          </p:cNvPr>
          <p:cNvSpPr>
            <a:spLocks noGrp="1"/>
          </p:cNvSpPr>
          <p:nvPr>
            <p:ph type="sldNum" sz="quarter" idx="12"/>
          </p:nvPr>
        </p:nvSpPr>
        <p:spPr/>
        <p:txBody>
          <a:bodyPr lIns="0" tIns="0" rIns="0" bIns="0"/>
          <a:lstStyle>
            <a:lvl1pPr marL="104535">
              <a:lnSpc>
                <a:spcPts val="1043"/>
              </a:lnSpc>
              <a:defRPr sz="956" b="1" i="0" spc="17">
                <a:solidFill>
                  <a:schemeClr val="tx1"/>
                </a:solidFill>
                <a:latin typeface="Arial Black"/>
                <a:cs typeface="Arial Black"/>
              </a:defRPr>
            </a:lvl1pPr>
          </a:lstStyle>
          <a:p>
            <a:pPr>
              <a:defRPr/>
            </a:pPr>
            <a:fld id="{24C30897-6127-466F-B2DC-A12AAB305D5B}" type="slidenum">
              <a:rPr/>
              <a:pPr>
                <a:defRPr/>
              </a:pPr>
              <a:t>‹#›</a:t>
            </a:fld>
            <a:endParaRPr/>
          </a:p>
        </p:txBody>
      </p:sp>
    </p:spTree>
    <p:extLst>
      <p:ext uri="{BB962C8B-B14F-4D97-AF65-F5344CB8AC3E}">
        <p14:creationId xmlns:p14="http://schemas.microsoft.com/office/powerpoint/2010/main" val="2413787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6"/>
            <a:ext cx="10363200" cy="1362075"/>
          </a:xfrm>
        </p:spPr>
        <p:txBody>
          <a:bodyPr anchor="t"/>
          <a:lstStyle>
            <a:lvl1pPr algn="l">
              <a:defRPr sz="3659"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p:spPr>
        <p:txBody>
          <a:bodyPr anchor="b"/>
          <a:lstStyle>
            <a:lvl1pPr marL="0" indent="0">
              <a:buNone/>
              <a:defRPr sz="1829">
                <a:solidFill>
                  <a:schemeClr val="tx1">
                    <a:tint val="75000"/>
                  </a:schemeClr>
                </a:solidFill>
              </a:defRPr>
            </a:lvl1pPr>
            <a:lvl2pPr marL="417994" indent="0">
              <a:buNone/>
              <a:defRPr sz="1646">
                <a:solidFill>
                  <a:schemeClr val="tx1">
                    <a:tint val="75000"/>
                  </a:schemeClr>
                </a:solidFill>
              </a:defRPr>
            </a:lvl2pPr>
            <a:lvl3pPr marL="835990" indent="0">
              <a:buNone/>
              <a:defRPr sz="1463">
                <a:solidFill>
                  <a:schemeClr val="tx1">
                    <a:tint val="75000"/>
                  </a:schemeClr>
                </a:solidFill>
              </a:defRPr>
            </a:lvl3pPr>
            <a:lvl4pPr marL="1253985" indent="0">
              <a:buNone/>
              <a:defRPr sz="1280">
                <a:solidFill>
                  <a:schemeClr val="tx1">
                    <a:tint val="75000"/>
                  </a:schemeClr>
                </a:solidFill>
              </a:defRPr>
            </a:lvl4pPr>
            <a:lvl5pPr marL="1671980" indent="0">
              <a:buNone/>
              <a:defRPr sz="1280">
                <a:solidFill>
                  <a:schemeClr val="tx1">
                    <a:tint val="75000"/>
                  </a:schemeClr>
                </a:solidFill>
              </a:defRPr>
            </a:lvl5pPr>
            <a:lvl6pPr marL="2089976" indent="0">
              <a:buNone/>
              <a:defRPr sz="1280">
                <a:solidFill>
                  <a:schemeClr val="tx1">
                    <a:tint val="75000"/>
                  </a:schemeClr>
                </a:solidFill>
              </a:defRPr>
            </a:lvl6pPr>
            <a:lvl7pPr marL="2507970" indent="0">
              <a:buNone/>
              <a:defRPr sz="1280">
                <a:solidFill>
                  <a:schemeClr val="tx1">
                    <a:tint val="75000"/>
                  </a:schemeClr>
                </a:solidFill>
              </a:defRPr>
            </a:lvl7pPr>
            <a:lvl8pPr marL="2925966" indent="0">
              <a:buNone/>
              <a:defRPr sz="1280">
                <a:solidFill>
                  <a:schemeClr val="tx1">
                    <a:tint val="75000"/>
                  </a:schemeClr>
                </a:solidFill>
              </a:defRPr>
            </a:lvl8pPr>
            <a:lvl9pPr marL="3343960" indent="0">
              <a:buNone/>
              <a:defRPr sz="128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9E9CACF-E5D2-415D-9696-4C7F46D43267}"/>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7B11C5C1-2D40-4F56-958B-D3676E31A920}"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600D3AA9-5C6D-4F38-9202-DF517496081A}"/>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B376560C-394D-41B7-916E-805A4CD8654C}"/>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5E0FBA0C-E46D-4E68-8EE6-D2652234D132}" type="slidenum">
              <a:rPr lang="zh-CN" altLang="en-US"/>
              <a:pPr>
                <a:defRPr/>
              </a:pPr>
              <a:t>‹#›</a:t>
            </a:fld>
            <a:endParaRPr lang="zh-CN" altLang="en-US"/>
          </a:p>
        </p:txBody>
      </p:sp>
    </p:spTree>
    <p:extLst>
      <p:ext uri="{BB962C8B-B14F-4D97-AF65-F5344CB8AC3E}">
        <p14:creationId xmlns:p14="http://schemas.microsoft.com/office/powerpoint/2010/main" val="1234768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6"/>
            <a:ext cx="5384800" cy="4525963"/>
          </a:xfrm>
        </p:spPr>
        <p:txBody>
          <a:bodyPr/>
          <a:lstStyle>
            <a:lvl1pPr>
              <a:defRPr sz="2561"/>
            </a:lvl1pPr>
            <a:lvl2pPr>
              <a:defRPr sz="2195"/>
            </a:lvl2pPr>
            <a:lvl3pPr>
              <a:defRPr sz="1829"/>
            </a:lvl3pPr>
            <a:lvl4pPr>
              <a:defRPr sz="1646"/>
            </a:lvl4pPr>
            <a:lvl5pPr>
              <a:defRPr sz="1646"/>
            </a:lvl5pPr>
            <a:lvl6pPr>
              <a:defRPr sz="1646"/>
            </a:lvl6pPr>
            <a:lvl7pPr>
              <a:defRPr sz="1646"/>
            </a:lvl7pPr>
            <a:lvl8pPr>
              <a:defRPr sz="1646"/>
            </a:lvl8pPr>
            <a:lvl9pPr>
              <a:defRPr sz="164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6"/>
            <a:ext cx="5384800" cy="4525963"/>
          </a:xfrm>
        </p:spPr>
        <p:txBody>
          <a:bodyPr/>
          <a:lstStyle>
            <a:lvl1pPr>
              <a:defRPr sz="2561"/>
            </a:lvl1pPr>
            <a:lvl2pPr>
              <a:defRPr sz="2195"/>
            </a:lvl2pPr>
            <a:lvl3pPr>
              <a:defRPr sz="1829"/>
            </a:lvl3pPr>
            <a:lvl4pPr>
              <a:defRPr sz="1646"/>
            </a:lvl4pPr>
            <a:lvl5pPr>
              <a:defRPr sz="1646"/>
            </a:lvl5pPr>
            <a:lvl6pPr>
              <a:defRPr sz="1646"/>
            </a:lvl6pPr>
            <a:lvl7pPr>
              <a:defRPr sz="1646"/>
            </a:lvl7pPr>
            <a:lvl8pPr>
              <a:defRPr sz="1646"/>
            </a:lvl8pPr>
            <a:lvl9pPr>
              <a:defRPr sz="164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B6712CAB-4415-4178-8D64-527562671E5E}"/>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8029409D-770C-411B-88AB-6D7CBB1677EC}"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3145FC49-97A1-4EDE-AA6A-900E26B30B8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7E3E5939-CC68-4B3D-A28F-BB00F672A7C8}"/>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D9AABE51-59C5-46DA-B94A-F2CAFED1B742}" type="slidenum">
              <a:rPr lang="zh-CN" altLang="en-US"/>
              <a:pPr>
                <a:defRPr/>
              </a:pPr>
              <a:t>‹#›</a:t>
            </a:fld>
            <a:endParaRPr lang="zh-CN" altLang="en-US"/>
          </a:p>
        </p:txBody>
      </p:sp>
    </p:spTree>
    <p:extLst>
      <p:ext uri="{BB962C8B-B14F-4D97-AF65-F5344CB8AC3E}">
        <p14:creationId xmlns:p14="http://schemas.microsoft.com/office/powerpoint/2010/main" val="16149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917" cy="639762"/>
          </a:xfrm>
        </p:spPr>
        <p:txBody>
          <a:bodyPr anchor="b"/>
          <a:lstStyle>
            <a:lvl1pPr marL="0" indent="0">
              <a:buNone/>
              <a:defRPr sz="2195" b="1"/>
            </a:lvl1pPr>
            <a:lvl2pPr marL="417994" indent="0">
              <a:buNone/>
              <a:defRPr sz="1829" b="1"/>
            </a:lvl2pPr>
            <a:lvl3pPr marL="835990" indent="0">
              <a:buNone/>
              <a:defRPr sz="1646" b="1"/>
            </a:lvl3pPr>
            <a:lvl4pPr marL="1253985" indent="0">
              <a:buNone/>
              <a:defRPr sz="1463" b="1"/>
            </a:lvl4pPr>
            <a:lvl5pPr marL="1671980" indent="0">
              <a:buNone/>
              <a:defRPr sz="1463" b="1"/>
            </a:lvl5pPr>
            <a:lvl6pPr marL="2089976" indent="0">
              <a:buNone/>
              <a:defRPr sz="1463" b="1"/>
            </a:lvl6pPr>
            <a:lvl7pPr marL="2507970" indent="0">
              <a:buNone/>
              <a:defRPr sz="1463" b="1"/>
            </a:lvl7pPr>
            <a:lvl8pPr marL="2925966" indent="0">
              <a:buNone/>
              <a:defRPr sz="1463" b="1"/>
            </a:lvl8pPr>
            <a:lvl9pPr marL="3343960" indent="0">
              <a:buNone/>
              <a:defRPr sz="1463"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917" cy="3951288"/>
          </a:xfrm>
        </p:spPr>
        <p:txBody>
          <a:bodyPr/>
          <a:lstStyle>
            <a:lvl1pPr>
              <a:defRPr sz="2195"/>
            </a:lvl1pPr>
            <a:lvl2pPr>
              <a:defRPr sz="1829"/>
            </a:lvl2pPr>
            <a:lvl3pPr>
              <a:defRPr sz="1646"/>
            </a:lvl3pPr>
            <a:lvl4pPr>
              <a:defRPr sz="1463"/>
            </a:lvl4pPr>
            <a:lvl5pPr>
              <a:defRPr sz="1463"/>
            </a:lvl5pPr>
            <a:lvl6pPr>
              <a:defRPr sz="1463"/>
            </a:lvl6pPr>
            <a:lvl7pPr>
              <a:defRPr sz="1463"/>
            </a:lvl7pPr>
            <a:lvl8pPr>
              <a:defRPr sz="1463"/>
            </a:lvl8pPr>
            <a:lvl9pPr>
              <a:defRPr sz="146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4" y="1535113"/>
            <a:ext cx="5389033" cy="639762"/>
          </a:xfrm>
        </p:spPr>
        <p:txBody>
          <a:bodyPr anchor="b"/>
          <a:lstStyle>
            <a:lvl1pPr marL="0" indent="0">
              <a:buNone/>
              <a:defRPr sz="2195" b="1"/>
            </a:lvl1pPr>
            <a:lvl2pPr marL="417994" indent="0">
              <a:buNone/>
              <a:defRPr sz="1829" b="1"/>
            </a:lvl2pPr>
            <a:lvl3pPr marL="835990" indent="0">
              <a:buNone/>
              <a:defRPr sz="1646" b="1"/>
            </a:lvl3pPr>
            <a:lvl4pPr marL="1253985" indent="0">
              <a:buNone/>
              <a:defRPr sz="1463" b="1"/>
            </a:lvl4pPr>
            <a:lvl5pPr marL="1671980" indent="0">
              <a:buNone/>
              <a:defRPr sz="1463" b="1"/>
            </a:lvl5pPr>
            <a:lvl6pPr marL="2089976" indent="0">
              <a:buNone/>
              <a:defRPr sz="1463" b="1"/>
            </a:lvl6pPr>
            <a:lvl7pPr marL="2507970" indent="0">
              <a:buNone/>
              <a:defRPr sz="1463" b="1"/>
            </a:lvl7pPr>
            <a:lvl8pPr marL="2925966" indent="0">
              <a:buNone/>
              <a:defRPr sz="1463" b="1"/>
            </a:lvl8pPr>
            <a:lvl9pPr marL="3343960" indent="0">
              <a:buNone/>
              <a:defRPr sz="1463" b="1"/>
            </a:lvl9pPr>
          </a:lstStyle>
          <a:p>
            <a:pPr lvl="0"/>
            <a:r>
              <a:rPr lang="zh-CN" altLang="en-US"/>
              <a:t>单击此处编辑母版文本样式</a:t>
            </a:r>
          </a:p>
        </p:txBody>
      </p:sp>
      <p:sp>
        <p:nvSpPr>
          <p:cNvPr id="6" name="内容占位符 5"/>
          <p:cNvSpPr>
            <a:spLocks noGrp="1"/>
          </p:cNvSpPr>
          <p:nvPr>
            <p:ph sz="quarter" idx="4"/>
          </p:nvPr>
        </p:nvSpPr>
        <p:spPr>
          <a:xfrm>
            <a:off x="6193374" y="2174875"/>
            <a:ext cx="5389033" cy="3951288"/>
          </a:xfrm>
        </p:spPr>
        <p:txBody>
          <a:bodyPr/>
          <a:lstStyle>
            <a:lvl1pPr>
              <a:defRPr sz="2195"/>
            </a:lvl1pPr>
            <a:lvl2pPr>
              <a:defRPr sz="1829"/>
            </a:lvl2pPr>
            <a:lvl3pPr>
              <a:defRPr sz="1646"/>
            </a:lvl3pPr>
            <a:lvl4pPr>
              <a:defRPr sz="1463"/>
            </a:lvl4pPr>
            <a:lvl5pPr>
              <a:defRPr sz="1463"/>
            </a:lvl5pPr>
            <a:lvl6pPr>
              <a:defRPr sz="1463"/>
            </a:lvl6pPr>
            <a:lvl7pPr>
              <a:defRPr sz="1463"/>
            </a:lvl7pPr>
            <a:lvl8pPr>
              <a:defRPr sz="1463"/>
            </a:lvl8pPr>
            <a:lvl9pPr>
              <a:defRPr sz="146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66F14659-7C53-41E5-93A6-858B3316A3AC}"/>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9F9B60C8-5A91-4333-8888-1DC1A5EA055F}" type="datetime1">
              <a:rPr lang="zh-CN" altLang="en-US"/>
              <a:pPr>
                <a:defRPr/>
              </a:pPr>
              <a:t>2018/10/9</a:t>
            </a:fld>
            <a:endParaRPr lang="zh-CN" altLang="en-US"/>
          </a:p>
        </p:txBody>
      </p:sp>
      <p:sp>
        <p:nvSpPr>
          <p:cNvPr id="8" name="页脚占位符 4">
            <a:extLst>
              <a:ext uri="{FF2B5EF4-FFF2-40B4-BE49-F238E27FC236}">
                <a16:creationId xmlns:a16="http://schemas.microsoft.com/office/drawing/2014/main" id="{568438A9-A713-4597-9F51-3D6569E19638}"/>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9" name="灯片编号占位符 5">
            <a:extLst>
              <a:ext uri="{FF2B5EF4-FFF2-40B4-BE49-F238E27FC236}">
                <a16:creationId xmlns:a16="http://schemas.microsoft.com/office/drawing/2014/main" id="{94FDB978-A22E-406B-9A18-7437A2F0B737}"/>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4F101B17-40AF-4066-A36E-BBD0BECF1EF4}" type="slidenum">
              <a:rPr lang="zh-CN" altLang="en-US"/>
              <a:pPr>
                <a:defRPr/>
              </a:pPr>
              <a:t>‹#›</a:t>
            </a:fld>
            <a:endParaRPr lang="zh-CN" altLang="en-US"/>
          </a:p>
        </p:txBody>
      </p:sp>
    </p:spTree>
    <p:extLst>
      <p:ext uri="{BB962C8B-B14F-4D97-AF65-F5344CB8AC3E}">
        <p14:creationId xmlns:p14="http://schemas.microsoft.com/office/powerpoint/2010/main" val="3653682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C18E9B1A-CDA6-4178-A74E-7752BD548970}"/>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4E1BC006-E004-4BD1-883B-5BC530DFEC63}" type="datetime1">
              <a:rPr lang="zh-CN" altLang="en-US"/>
              <a:pPr>
                <a:defRPr/>
              </a:pPr>
              <a:t>2018/10/9</a:t>
            </a:fld>
            <a:endParaRPr lang="zh-CN" altLang="en-US"/>
          </a:p>
        </p:txBody>
      </p:sp>
      <p:sp>
        <p:nvSpPr>
          <p:cNvPr id="4" name="页脚占位符 4">
            <a:extLst>
              <a:ext uri="{FF2B5EF4-FFF2-40B4-BE49-F238E27FC236}">
                <a16:creationId xmlns:a16="http://schemas.microsoft.com/office/drawing/2014/main" id="{5F8FFB3C-1B4F-4858-9795-32D32D670486}"/>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5" name="灯片编号占位符 5">
            <a:extLst>
              <a:ext uri="{FF2B5EF4-FFF2-40B4-BE49-F238E27FC236}">
                <a16:creationId xmlns:a16="http://schemas.microsoft.com/office/drawing/2014/main" id="{975151BA-EA82-46BB-98A3-0829A9AC1810}"/>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FF76A631-A125-4287-8782-1DCD38ADB57E}" type="slidenum">
              <a:rPr lang="zh-CN" altLang="en-US"/>
              <a:pPr>
                <a:defRPr/>
              </a:pPr>
              <a:t>‹#›</a:t>
            </a:fld>
            <a:endParaRPr lang="zh-CN" altLang="en-US"/>
          </a:p>
        </p:txBody>
      </p:sp>
    </p:spTree>
    <p:extLst>
      <p:ext uri="{BB962C8B-B14F-4D97-AF65-F5344CB8AC3E}">
        <p14:creationId xmlns:p14="http://schemas.microsoft.com/office/powerpoint/2010/main" val="1407122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9F25916D-B3FB-4240-86D1-DE943E60E997}"/>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0342CCF4-C475-4292-8932-6327E079E7C8}" type="datetime1">
              <a:rPr lang="zh-CN" altLang="en-US"/>
              <a:pPr>
                <a:defRPr/>
              </a:pPr>
              <a:t>2018/10/9</a:t>
            </a:fld>
            <a:endParaRPr lang="zh-CN" altLang="en-US"/>
          </a:p>
        </p:txBody>
      </p:sp>
      <p:sp>
        <p:nvSpPr>
          <p:cNvPr id="3" name="页脚占位符 4">
            <a:extLst>
              <a:ext uri="{FF2B5EF4-FFF2-40B4-BE49-F238E27FC236}">
                <a16:creationId xmlns:a16="http://schemas.microsoft.com/office/drawing/2014/main" id="{4DCD6F0D-7B53-43D5-A376-17C95EE97E50}"/>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4" name="灯片编号占位符 5">
            <a:extLst>
              <a:ext uri="{FF2B5EF4-FFF2-40B4-BE49-F238E27FC236}">
                <a16:creationId xmlns:a16="http://schemas.microsoft.com/office/drawing/2014/main" id="{1A26A8D7-9764-456A-A2DA-CD95A2C37B41}"/>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7D84F38F-4BC6-4B07-8971-01F3C08C71B1}" type="slidenum">
              <a:rPr lang="zh-CN" altLang="en-US"/>
              <a:pPr>
                <a:defRPr/>
              </a:pPr>
              <a:t>‹#›</a:t>
            </a:fld>
            <a:endParaRPr lang="zh-CN" altLang="en-US"/>
          </a:p>
        </p:txBody>
      </p:sp>
    </p:spTree>
    <p:extLst>
      <p:ext uri="{BB962C8B-B14F-4D97-AF65-F5344CB8AC3E}">
        <p14:creationId xmlns:p14="http://schemas.microsoft.com/office/powerpoint/2010/main" val="3819299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7" y="273051"/>
            <a:ext cx="4011084" cy="1162050"/>
          </a:xfrm>
        </p:spPr>
        <p:txBody>
          <a:bodyPr anchor="b"/>
          <a:lstStyle>
            <a:lvl1pPr algn="l">
              <a:defRPr sz="1829" b="1"/>
            </a:lvl1pPr>
          </a:lstStyle>
          <a:p>
            <a:r>
              <a:rPr lang="zh-CN" altLang="en-US"/>
              <a:t>单击此处编辑母版标题样式</a:t>
            </a:r>
          </a:p>
        </p:txBody>
      </p:sp>
      <p:sp>
        <p:nvSpPr>
          <p:cNvPr id="3" name="内容占位符 2"/>
          <p:cNvSpPr>
            <a:spLocks noGrp="1"/>
          </p:cNvSpPr>
          <p:nvPr>
            <p:ph idx="1"/>
          </p:nvPr>
        </p:nvSpPr>
        <p:spPr>
          <a:xfrm>
            <a:off x="4766733" y="273052"/>
            <a:ext cx="6815667" cy="5853113"/>
          </a:xfrm>
        </p:spPr>
        <p:txBody>
          <a:bodyPr/>
          <a:lstStyle>
            <a:lvl1pPr>
              <a:defRPr sz="2927"/>
            </a:lvl1pPr>
            <a:lvl2pPr>
              <a:defRPr sz="2561"/>
            </a:lvl2pPr>
            <a:lvl3pPr>
              <a:defRPr sz="2195"/>
            </a:lvl3pPr>
            <a:lvl4pPr>
              <a:defRPr sz="1829"/>
            </a:lvl4pPr>
            <a:lvl5pPr>
              <a:defRPr sz="1829"/>
            </a:lvl5pPr>
            <a:lvl6pPr>
              <a:defRPr sz="1829"/>
            </a:lvl6pPr>
            <a:lvl7pPr>
              <a:defRPr sz="1829"/>
            </a:lvl7pPr>
            <a:lvl8pPr>
              <a:defRPr sz="1829"/>
            </a:lvl8pPr>
            <a:lvl9pPr>
              <a:defRPr sz="182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7" y="1435101"/>
            <a:ext cx="4011084" cy="4691063"/>
          </a:xfrm>
        </p:spPr>
        <p:txBody>
          <a:bodyPr/>
          <a:lstStyle>
            <a:lvl1pPr marL="0" indent="0">
              <a:buNone/>
              <a:defRPr sz="1280"/>
            </a:lvl1pPr>
            <a:lvl2pPr marL="417994" indent="0">
              <a:buNone/>
              <a:defRPr sz="1098"/>
            </a:lvl2pPr>
            <a:lvl3pPr marL="835990" indent="0">
              <a:buNone/>
              <a:defRPr sz="915"/>
            </a:lvl3pPr>
            <a:lvl4pPr marL="1253985" indent="0">
              <a:buNone/>
              <a:defRPr sz="823"/>
            </a:lvl4pPr>
            <a:lvl5pPr marL="1671980" indent="0">
              <a:buNone/>
              <a:defRPr sz="823"/>
            </a:lvl5pPr>
            <a:lvl6pPr marL="2089976" indent="0">
              <a:buNone/>
              <a:defRPr sz="823"/>
            </a:lvl6pPr>
            <a:lvl7pPr marL="2507970" indent="0">
              <a:buNone/>
              <a:defRPr sz="823"/>
            </a:lvl7pPr>
            <a:lvl8pPr marL="2925966" indent="0">
              <a:buNone/>
              <a:defRPr sz="823"/>
            </a:lvl8pPr>
            <a:lvl9pPr marL="3343960" indent="0">
              <a:buNone/>
              <a:defRPr sz="823"/>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61BE3A7-693F-4461-9B1C-FD3A56B942AD}"/>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1A934DB7-E9DA-45D7-B428-AE46137B8442}"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FE2FC006-188C-42EF-A531-90C7938AA0B5}"/>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4F7C9722-3C9B-4CF5-AC25-66EC4BB14654}"/>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0B6A97D1-05EC-435A-BCFC-08C6191E9445}" type="slidenum">
              <a:rPr lang="zh-CN" altLang="en-US"/>
              <a:pPr>
                <a:defRPr/>
              </a:pPr>
              <a:t>‹#›</a:t>
            </a:fld>
            <a:endParaRPr lang="zh-CN" altLang="en-US"/>
          </a:p>
        </p:txBody>
      </p:sp>
    </p:spTree>
    <p:extLst>
      <p:ext uri="{BB962C8B-B14F-4D97-AF65-F5344CB8AC3E}">
        <p14:creationId xmlns:p14="http://schemas.microsoft.com/office/powerpoint/2010/main" val="2376730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829"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2927"/>
            </a:lvl1pPr>
            <a:lvl2pPr marL="417994" indent="0">
              <a:buNone/>
              <a:defRPr sz="2561"/>
            </a:lvl2pPr>
            <a:lvl3pPr marL="835990" indent="0">
              <a:buNone/>
              <a:defRPr sz="2195"/>
            </a:lvl3pPr>
            <a:lvl4pPr marL="1253985" indent="0">
              <a:buNone/>
              <a:defRPr sz="1829"/>
            </a:lvl4pPr>
            <a:lvl5pPr marL="1671980" indent="0">
              <a:buNone/>
              <a:defRPr sz="1829"/>
            </a:lvl5pPr>
            <a:lvl6pPr marL="2089976" indent="0">
              <a:buNone/>
              <a:defRPr sz="1829"/>
            </a:lvl6pPr>
            <a:lvl7pPr marL="2507970" indent="0">
              <a:buNone/>
              <a:defRPr sz="1829"/>
            </a:lvl7pPr>
            <a:lvl8pPr marL="2925966" indent="0">
              <a:buNone/>
              <a:defRPr sz="1829"/>
            </a:lvl8pPr>
            <a:lvl9pPr marL="3343960" indent="0">
              <a:buNone/>
              <a:defRPr sz="1829"/>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280"/>
            </a:lvl1pPr>
            <a:lvl2pPr marL="417994" indent="0">
              <a:buNone/>
              <a:defRPr sz="1098"/>
            </a:lvl2pPr>
            <a:lvl3pPr marL="835990" indent="0">
              <a:buNone/>
              <a:defRPr sz="915"/>
            </a:lvl3pPr>
            <a:lvl4pPr marL="1253985" indent="0">
              <a:buNone/>
              <a:defRPr sz="823"/>
            </a:lvl4pPr>
            <a:lvl5pPr marL="1671980" indent="0">
              <a:buNone/>
              <a:defRPr sz="823"/>
            </a:lvl5pPr>
            <a:lvl6pPr marL="2089976" indent="0">
              <a:buNone/>
              <a:defRPr sz="823"/>
            </a:lvl6pPr>
            <a:lvl7pPr marL="2507970" indent="0">
              <a:buNone/>
              <a:defRPr sz="823"/>
            </a:lvl7pPr>
            <a:lvl8pPr marL="2925966" indent="0">
              <a:buNone/>
              <a:defRPr sz="823"/>
            </a:lvl8pPr>
            <a:lvl9pPr marL="3343960" indent="0">
              <a:buNone/>
              <a:defRPr sz="823"/>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3FA510F7-7742-4C25-8EC7-6B58DC6BBB2E}"/>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76F9E43A-480A-4826-91E2-108CD9865D55}"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04F8F04C-B072-4AD0-9AD8-1F90B2105DF7}"/>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C43C1A53-94B4-439B-8C5D-ADCE2607CAB6}"/>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4B2E256B-3823-4B56-AB88-E863BEA619CC}" type="slidenum">
              <a:rPr lang="zh-CN" altLang="en-US"/>
              <a:pPr>
                <a:defRPr/>
              </a:pPr>
              <a:t>‹#›</a:t>
            </a:fld>
            <a:endParaRPr lang="zh-CN" altLang="en-US"/>
          </a:p>
        </p:txBody>
      </p:sp>
    </p:spTree>
    <p:extLst>
      <p:ext uri="{BB962C8B-B14F-4D97-AF65-F5344CB8AC3E}">
        <p14:creationId xmlns:p14="http://schemas.microsoft.com/office/powerpoint/2010/main" val="3288158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5AEA0C6-7ACD-4596-BCD2-787F2E1D504B}"/>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50025961-6524-4C54-97F9-F8A9E62358B1}"/>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435666-4C52-44D2-B06E-8C4C620EC4CA}"/>
              </a:ext>
            </a:extLst>
          </p:cNvPr>
          <p:cNvSpPr>
            <a:spLocks noGrp="1"/>
          </p:cNvSpPr>
          <p:nvPr>
            <p:ph type="dt" sz="half" idx="2"/>
          </p:nvPr>
        </p:nvSpPr>
        <p:spPr>
          <a:xfrm>
            <a:off x="609600" y="6356350"/>
            <a:ext cx="2844800" cy="365125"/>
          </a:xfrm>
          <a:prstGeom prst="rect">
            <a:avLst/>
          </a:prstGeom>
        </p:spPr>
        <p:txBody>
          <a:bodyPr vert="horz" lIns="91429" tIns="45714" rIns="91429" bIns="45714" rtlCol="0" anchor="ctr"/>
          <a:lstStyle>
            <a:lvl1pPr algn="l" eaLnBrk="1" fontAlgn="auto" hangingPunct="1">
              <a:spcBef>
                <a:spcPts val="0"/>
              </a:spcBef>
              <a:spcAft>
                <a:spcPts val="0"/>
              </a:spcAft>
              <a:defRPr sz="1098">
                <a:solidFill>
                  <a:prstClr val="black">
                    <a:tint val="75000"/>
                  </a:prstClr>
                </a:solidFill>
                <a:latin typeface="Arial" pitchFamily="34" charset="0"/>
                <a:ea typeface="宋体"/>
                <a:cs typeface="Arial" pitchFamily="34" charset="0"/>
              </a:defRPr>
            </a:lvl1pPr>
          </a:lstStyle>
          <a:p>
            <a:pPr>
              <a:defRPr/>
            </a:pPr>
            <a:fld id="{BD3BC6B4-FEC6-4936-9F2B-6C16F6A8FEC4}"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5E4D0531-4742-4F4E-BB39-12CA51D2FAC0}"/>
              </a:ext>
            </a:extLst>
          </p:cNvPr>
          <p:cNvSpPr>
            <a:spLocks noGrp="1"/>
          </p:cNvSpPr>
          <p:nvPr>
            <p:ph type="ftr" sz="quarter" idx="3"/>
          </p:nvPr>
        </p:nvSpPr>
        <p:spPr>
          <a:xfrm>
            <a:off x="4165600" y="6356350"/>
            <a:ext cx="3860800" cy="365125"/>
          </a:xfrm>
          <a:prstGeom prst="rect">
            <a:avLst/>
          </a:prstGeom>
        </p:spPr>
        <p:txBody>
          <a:bodyPr vert="horz" lIns="91429" tIns="45714" rIns="91429" bIns="45714" rtlCol="0" anchor="ctr"/>
          <a:lstStyle>
            <a:lvl1pPr algn="ctr" eaLnBrk="1" fontAlgn="auto" hangingPunct="1">
              <a:spcBef>
                <a:spcPts val="0"/>
              </a:spcBef>
              <a:spcAft>
                <a:spcPts val="0"/>
              </a:spcAft>
              <a:defRPr sz="1098">
                <a:solidFill>
                  <a:prstClr val="black">
                    <a:tint val="75000"/>
                  </a:prstClr>
                </a:solidFill>
                <a:latin typeface="Arial" pitchFamily="34" charset="0"/>
                <a:ea typeface="宋体"/>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7B6D4C56-078B-4239-9397-04111D26F0FC}"/>
              </a:ext>
            </a:extLst>
          </p:cNvPr>
          <p:cNvSpPr>
            <a:spLocks noGrp="1"/>
          </p:cNvSpPr>
          <p:nvPr>
            <p:ph type="sldNum" sz="quarter" idx="4"/>
          </p:nvPr>
        </p:nvSpPr>
        <p:spPr>
          <a:xfrm>
            <a:off x="8737600" y="6356350"/>
            <a:ext cx="2844800" cy="365125"/>
          </a:xfrm>
          <a:prstGeom prst="rect">
            <a:avLst/>
          </a:prstGeom>
        </p:spPr>
        <p:txBody>
          <a:bodyPr vert="horz" wrap="square" lIns="91429" tIns="45714" rIns="91429" bIns="45714" numCol="1" anchor="ctr" anchorCtr="0" compatLnSpc="1">
            <a:prstTxWarp prst="textNoShape">
              <a:avLst/>
            </a:prstTxWarp>
          </a:bodyPr>
          <a:lstStyle>
            <a:lvl1pPr algn="r" eaLnBrk="1" fontAlgn="auto" hangingPunct="1">
              <a:spcBef>
                <a:spcPts val="0"/>
              </a:spcBef>
              <a:spcAft>
                <a:spcPts val="0"/>
              </a:spcAft>
              <a:defRPr sz="1098">
                <a:solidFill>
                  <a:srgbClr val="898989"/>
                </a:solidFill>
                <a:latin typeface="+mn-lt"/>
                <a:ea typeface="+mn-ea"/>
                <a:cs typeface="Arial" panose="020B0604020202020204" pitchFamily="34" charset="0"/>
              </a:defRPr>
            </a:lvl1pPr>
          </a:lstStyle>
          <a:p>
            <a:pPr>
              <a:defRPr/>
            </a:pPr>
            <a:fld id="{82854D04-D55C-49C0-A466-D71B1F316BF8}" type="slidenum">
              <a:rPr lang="zh-CN" altLang="en-US"/>
              <a:pPr>
                <a:defRPr/>
              </a:pPr>
              <a:t>‹#›</a:t>
            </a:fld>
            <a:endParaRPr lang="zh-CN" altLang="en-US"/>
          </a:p>
        </p:txBody>
      </p:sp>
      <p:pic>
        <p:nvPicPr>
          <p:cNvPr id="1031" name="Picture 8" descr="PPT内页副本1">
            <a:extLst>
              <a:ext uri="{FF2B5EF4-FFF2-40B4-BE49-F238E27FC236}">
                <a16:creationId xmlns:a16="http://schemas.microsoft.com/office/drawing/2014/main" id="{7DABBB46-78B8-4BCE-A9DF-211CF2659B3E}"/>
              </a:ext>
            </a:extLst>
          </p:cNvPr>
          <p:cNvPicPr>
            <a:picLocks noChangeAspect="1" noChangeArrowheads="1"/>
          </p:cNvPicPr>
          <p:nvPr userDrawn="1"/>
        </p:nvPicPr>
        <p:blipFill>
          <a:blip r:embed="rId31">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 id="2147483916" r:id="rId18"/>
    <p:sldLayoutId id="2147483917" r:id="rId19"/>
    <p:sldLayoutId id="2147483918" r:id="rId20"/>
    <p:sldLayoutId id="2147483919" r:id="rId21"/>
    <p:sldLayoutId id="2147483920" r:id="rId22"/>
    <p:sldLayoutId id="2147483921" r:id="rId23"/>
    <p:sldLayoutId id="2147483922" r:id="rId24"/>
    <p:sldLayoutId id="2147483923" r:id="rId25"/>
    <p:sldLayoutId id="2147483924" r:id="rId26"/>
    <p:sldLayoutId id="2147483925" r:id="rId27"/>
    <p:sldLayoutId id="2147483926" r:id="rId28"/>
    <p:sldLayoutId id="2147483927" r:id="rId29"/>
  </p:sldLayoutIdLst>
  <p:hf hdr="0" ftr="0" dt="0"/>
  <p:txStyles>
    <p:titleStyle>
      <a:lvl1pPr algn="ctr" rtl="0" eaLnBrk="0" fontAlgn="base" hangingPunct="0">
        <a:spcBef>
          <a:spcPct val="0"/>
        </a:spcBef>
        <a:spcAft>
          <a:spcPct val="0"/>
        </a:spcAft>
        <a:defRPr sz="3900" kern="1200">
          <a:solidFill>
            <a:schemeClr val="tx1"/>
          </a:solidFill>
          <a:latin typeface="+mj-lt"/>
          <a:ea typeface="+mj-ea"/>
          <a:cs typeface="+mj-cs"/>
        </a:defRPr>
      </a:lvl1pPr>
      <a:lvl2pPr algn="ctr" rtl="0" eaLnBrk="0" fontAlgn="base" hangingPunct="0">
        <a:spcBef>
          <a:spcPct val="0"/>
        </a:spcBef>
        <a:spcAft>
          <a:spcPct val="0"/>
        </a:spcAft>
        <a:defRPr sz="3900">
          <a:solidFill>
            <a:schemeClr val="tx1"/>
          </a:solidFill>
          <a:latin typeface="Calibri" pitchFamily="34" charset="0"/>
          <a:ea typeface="宋体" pitchFamily="2" charset="-122"/>
        </a:defRPr>
      </a:lvl2pPr>
      <a:lvl3pPr algn="ctr" rtl="0" eaLnBrk="0" fontAlgn="base" hangingPunct="0">
        <a:spcBef>
          <a:spcPct val="0"/>
        </a:spcBef>
        <a:spcAft>
          <a:spcPct val="0"/>
        </a:spcAft>
        <a:defRPr sz="3900">
          <a:solidFill>
            <a:schemeClr val="tx1"/>
          </a:solidFill>
          <a:latin typeface="Calibri" pitchFamily="34" charset="0"/>
          <a:ea typeface="宋体" pitchFamily="2" charset="-122"/>
        </a:defRPr>
      </a:lvl3pPr>
      <a:lvl4pPr algn="ctr" rtl="0" eaLnBrk="0" fontAlgn="base" hangingPunct="0">
        <a:spcBef>
          <a:spcPct val="0"/>
        </a:spcBef>
        <a:spcAft>
          <a:spcPct val="0"/>
        </a:spcAft>
        <a:defRPr sz="3900">
          <a:solidFill>
            <a:schemeClr val="tx1"/>
          </a:solidFill>
          <a:latin typeface="Calibri" pitchFamily="34" charset="0"/>
          <a:ea typeface="宋体" pitchFamily="2" charset="-122"/>
        </a:defRPr>
      </a:lvl4pPr>
      <a:lvl5pPr algn="ctr" rtl="0" eaLnBrk="0" fontAlgn="base" hangingPunct="0">
        <a:spcBef>
          <a:spcPct val="0"/>
        </a:spcBef>
        <a:spcAft>
          <a:spcPct val="0"/>
        </a:spcAft>
        <a:defRPr sz="3900">
          <a:solidFill>
            <a:schemeClr val="tx1"/>
          </a:solidFill>
          <a:latin typeface="Calibri" pitchFamily="34" charset="0"/>
          <a:ea typeface="宋体" pitchFamily="2" charset="-122"/>
        </a:defRPr>
      </a:lvl5pPr>
      <a:lvl6pPr marL="418093" algn="ctr" rtl="0" fontAlgn="base">
        <a:spcBef>
          <a:spcPct val="0"/>
        </a:spcBef>
        <a:spcAft>
          <a:spcPct val="0"/>
        </a:spcAft>
        <a:defRPr sz="4024">
          <a:solidFill>
            <a:schemeClr val="tx1"/>
          </a:solidFill>
          <a:latin typeface="Calibri" pitchFamily="34" charset="0"/>
          <a:ea typeface="宋体" pitchFamily="2" charset="-122"/>
        </a:defRPr>
      </a:lvl6pPr>
      <a:lvl7pPr marL="836185" algn="ctr" rtl="0" fontAlgn="base">
        <a:spcBef>
          <a:spcPct val="0"/>
        </a:spcBef>
        <a:spcAft>
          <a:spcPct val="0"/>
        </a:spcAft>
        <a:defRPr sz="4024">
          <a:solidFill>
            <a:schemeClr val="tx1"/>
          </a:solidFill>
          <a:latin typeface="Calibri" pitchFamily="34" charset="0"/>
          <a:ea typeface="宋体" pitchFamily="2" charset="-122"/>
        </a:defRPr>
      </a:lvl7pPr>
      <a:lvl8pPr marL="1254279" algn="ctr" rtl="0" fontAlgn="base">
        <a:spcBef>
          <a:spcPct val="0"/>
        </a:spcBef>
        <a:spcAft>
          <a:spcPct val="0"/>
        </a:spcAft>
        <a:defRPr sz="4024">
          <a:solidFill>
            <a:schemeClr val="tx1"/>
          </a:solidFill>
          <a:latin typeface="Calibri" pitchFamily="34" charset="0"/>
          <a:ea typeface="宋体" pitchFamily="2" charset="-122"/>
        </a:defRPr>
      </a:lvl8pPr>
      <a:lvl9pPr marL="1672371" algn="ctr" rtl="0" fontAlgn="base">
        <a:spcBef>
          <a:spcPct val="0"/>
        </a:spcBef>
        <a:spcAft>
          <a:spcPct val="0"/>
        </a:spcAft>
        <a:defRPr sz="4024">
          <a:solidFill>
            <a:schemeClr val="tx1"/>
          </a:solidFill>
          <a:latin typeface="Calibri" pitchFamily="34" charset="0"/>
          <a:ea typeface="宋体" pitchFamily="2" charset="-122"/>
        </a:defRPr>
      </a:lvl9pPr>
    </p:titleStyle>
    <p:bodyStyle>
      <a:lvl1pPr marL="311150" indent="-311150" algn="l" rtl="0" eaLnBrk="0" fontAlgn="base" hangingPunct="0">
        <a:spcBef>
          <a:spcPct val="20000"/>
        </a:spcBef>
        <a:spcAft>
          <a:spcPct val="0"/>
        </a:spcAft>
        <a:buFont typeface="Arial" panose="020B0604020202020204" pitchFamily="34" charset="0"/>
        <a:buChar char="•"/>
        <a:defRPr sz="2900" kern="1200">
          <a:solidFill>
            <a:schemeClr val="tx1"/>
          </a:solidFill>
          <a:latin typeface="+mn-lt"/>
          <a:ea typeface="+mn-ea"/>
          <a:cs typeface="+mn-cs"/>
        </a:defRPr>
      </a:lvl1pPr>
      <a:lvl2pPr marL="6762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041400" indent="-206375"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3pPr>
      <a:lvl4pPr marL="1460500" indent="-206375"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1878013" indent="-206375"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299511" indent="-209046" algn="l" defTabSz="836185" rtl="0" eaLnBrk="1" latinLnBrk="0" hangingPunct="1">
        <a:spcBef>
          <a:spcPct val="20000"/>
        </a:spcBef>
        <a:buFont typeface="Arial" pitchFamily="34" charset="0"/>
        <a:buChar char="•"/>
        <a:defRPr sz="1829" kern="1200">
          <a:solidFill>
            <a:schemeClr val="tx1"/>
          </a:solidFill>
          <a:latin typeface="+mn-lt"/>
          <a:ea typeface="+mn-ea"/>
          <a:cs typeface="+mn-cs"/>
        </a:defRPr>
      </a:lvl6pPr>
      <a:lvl7pPr marL="2717604" indent="-209046" algn="l" defTabSz="836185" rtl="0" eaLnBrk="1" latinLnBrk="0" hangingPunct="1">
        <a:spcBef>
          <a:spcPct val="20000"/>
        </a:spcBef>
        <a:buFont typeface="Arial" pitchFamily="34" charset="0"/>
        <a:buChar char="•"/>
        <a:defRPr sz="1829" kern="1200">
          <a:solidFill>
            <a:schemeClr val="tx1"/>
          </a:solidFill>
          <a:latin typeface="+mn-lt"/>
          <a:ea typeface="+mn-ea"/>
          <a:cs typeface="+mn-cs"/>
        </a:defRPr>
      </a:lvl7pPr>
      <a:lvl8pPr marL="3135696" indent="-209046" algn="l" defTabSz="836185" rtl="0" eaLnBrk="1" latinLnBrk="0" hangingPunct="1">
        <a:spcBef>
          <a:spcPct val="20000"/>
        </a:spcBef>
        <a:buFont typeface="Arial" pitchFamily="34" charset="0"/>
        <a:buChar char="•"/>
        <a:defRPr sz="1829" kern="1200">
          <a:solidFill>
            <a:schemeClr val="tx1"/>
          </a:solidFill>
          <a:latin typeface="+mn-lt"/>
          <a:ea typeface="+mn-ea"/>
          <a:cs typeface="+mn-cs"/>
        </a:defRPr>
      </a:lvl8pPr>
      <a:lvl9pPr marL="3553790" indent="-209046" algn="l" defTabSz="836185" rtl="0" eaLnBrk="1" latinLnBrk="0" hangingPunct="1">
        <a:spcBef>
          <a:spcPct val="20000"/>
        </a:spcBef>
        <a:buFont typeface="Arial" pitchFamily="34" charset="0"/>
        <a:buChar char="•"/>
        <a:defRPr sz="1829" kern="1200">
          <a:solidFill>
            <a:schemeClr val="tx1"/>
          </a:solidFill>
          <a:latin typeface="+mn-lt"/>
          <a:ea typeface="+mn-ea"/>
          <a:cs typeface="+mn-cs"/>
        </a:defRPr>
      </a:lvl9pPr>
    </p:bodyStyle>
    <p:otherStyle>
      <a:defPPr>
        <a:defRPr lang="zh-CN"/>
      </a:defPPr>
      <a:lvl1pPr marL="0" algn="l" defTabSz="836185" rtl="0" eaLnBrk="1" latinLnBrk="0" hangingPunct="1">
        <a:defRPr sz="1646" kern="1200">
          <a:solidFill>
            <a:schemeClr val="tx1"/>
          </a:solidFill>
          <a:latin typeface="+mn-lt"/>
          <a:ea typeface="+mn-ea"/>
          <a:cs typeface="+mn-cs"/>
        </a:defRPr>
      </a:lvl1pPr>
      <a:lvl2pPr marL="418093" algn="l" defTabSz="836185" rtl="0" eaLnBrk="1" latinLnBrk="0" hangingPunct="1">
        <a:defRPr sz="1646" kern="1200">
          <a:solidFill>
            <a:schemeClr val="tx1"/>
          </a:solidFill>
          <a:latin typeface="+mn-lt"/>
          <a:ea typeface="+mn-ea"/>
          <a:cs typeface="+mn-cs"/>
        </a:defRPr>
      </a:lvl2pPr>
      <a:lvl3pPr marL="836185" algn="l" defTabSz="836185" rtl="0" eaLnBrk="1" latinLnBrk="0" hangingPunct="1">
        <a:defRPr sz="1646" kern="1200">
          <a:solidFill>
            <a:schemeClr val="tx1"/>
          </a:solidFill>
          <a:latin typeface="+mn-lt"/>
          <a:ea typeface="+mn-ea"/>
          <a:cs typeface="+mn-cs"/>
        </a:defRPr>
      </a:lvl3pPr>
      <a:lvl4pPr marL="1254279" algn="l" defTabSz="836185" rtl="0" eaLnBrk="1" latinLnBrk="0" hangingPunct="1">
        <a:defRPr sz="1646" kern="1200">
          <a:solidFill>
            <a:schemeClr val="tx1"/>
          </a:solidFill>
          <a:latin typeface="+mn-lt"/>
          <a:ea typeface="+mn-ea"/>
          <a:cs typeface="+mn-cs"/>
        </a:defRPr>
      </a:lvl4pPr>
      <a:lvl5pPr marL="1672371" algn="l" defTabSz="836185" rtl="0" eaLnBrk="1" latinLnBrk="0" hangingPunct="1">
        <a:defRPr sz="1646" kern="1200">
          <a:solidFill>
            <a:schemeClr val="tx1"/>
          </a:solidFill>
          <a:latin typeface="+mn-lt"/>
          <a:ea typeface="+mn-ea"/>
          <a:cs typeface="+mn-cs"/>
        </a:defRPr>
      </a:lvl5pPr>
      <a:lvl6pPr marL="2090465" algn="l" defTabSz="836185" rtl="0" eaLnBrk="1" latinLnBrk="0" hangingPunct="1">
        <a:defRPr sz="1646" kern="1200">
          <a:solidFill>
            <a:schemeClr val="tx1"/>
          </a:solidFill>
          <a:latin typeface="+mn-lt"/>
          <a:ea typeface="+mn-ea"/>
          <a:cs typeface="+mn-cs"/>
        </a:defRPr>
      </a:lvl6pPr>
      <a:lvl7pPr marL="2508556" algn="l" defTabSz="836185" rtl="0" eaLnBrk="1" latinLnBrk="0" hangingPunct="1">
        <a:defRPr sz="1646" kern="1200">
          <a:solidFill>
            <a:schemeClr val="tx1"/>
          </a:solidFill>
          <a:latin typeface="+mn-lt"/>
          <a:ea typeface="+mn-ea"/>
          <a:cs typeface="+mn-cs"/>
        </a:defRPr>
      </a:lvl7pPr>
      <a:lvl8pPr marL="2926651" algn="l" defTabSz="836185" rtl="0" eaLnBrk="1" latinLnBrk="0" hangingPunct="1">
        <a:defRPr sz="1646" kern="1200">
          <a:solidFill>
            <a:schemeClr val="tx1"/>
          </a:solidFill>
          <a:latin typeface="+mn-lt"/>
          <a:ea typeface="+mn-ea"/>
          <a:cs typeface="+mn-cs"/>
        </a:defRPr>
      </a:lvl8pPr>
      <a:lvl9pPr marL="3344742" algn="l" defTabSz="836185" rtl="0" eaLnBrk="1" latinLnBrk="0" hangingPunct="1">
        <a:defRPr sz="16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0" descr="2">
            <a:extLst>
              <a:ext uri="{FF2B5EF4-FFF2-40B4-BE49-F238E27FC236}">
                <a16:creationId xmlns:a16="http://schemas.microsoft.com/office/drawing/2014/main" id="{96DC82B0-B586-43BD-88DE-EBA14F4A5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11">
            <a:extLst>
              <a:ext uri="{FF2B5EF4-FFF2-40B4-BE49-F238E27FC236}">
                <a16:creationId xmlns:a16="http://schemas.microsoft.com/office/drawing/2014/main" id="{4A5175D3-1CEC-4E39-BADD-580ED9F72F71}"/>
              </a:ext>
            </a:extLst>
          </p:cNvPr>
          <p:cNvSpPr>
            <a:spLocks noGrp="1" noChangeArrowheads="1"/>
          </p:cNvSpPr>
          <p:nvPr>
            <p:ph type="ctrTitle"/>
          </p:nvPr>
        </p:nvSpPr>
        <p:spPr>
          <a:xfrm>
            <a:off x="2613025" y="2454275"/>
            <a:ext cx="7107238" cy="1343025"/>
          </a:xfrm>
        </p:spPr>
        <p:txBody>
          <a:bodyPr/>
          <a:lstStyle/>
          <a:p>
            <a:pPr>
              <a:buFont typeface="Wingdings" panose="05000000000000000000" pitchFamily="2" charset="2"/>
              <a:buNone/>
              <a:defRPr/>
            </a:pPr>
            <a:r>
              <a:rPr lang="en-US" altLang="zh-CN" sz="5487" dirty="0">
                <a:solidFill>
                  <a:schemeClr val="bg1"/>
                </a:solidFill>
              </a:rPr>
              <a:t>软件体系结构</a:t>
            </a:r>
          </a:p>
        </p:txBody>
      </p:sp>
      <p:sp>
        <p:nvSpPr>
          <p:cNvPr id="6156" name="Rectangle 12">
            <a:extLst>
              <a:ext uri="{FF2B5EF4-FFF2-40B4-BE49-F238E27FC236}">
                <a16:creationId xmlns:a16="http://schemas.microsoft.com/office/drawing/2014/main" id="{1293AE64-E65C-45DF-AFCE-7939093231DD}"/>
              </a:ext>
            </a:extLst>
          </p:cNvPr>
          <p:cNvSpPr>
            <a:spLocks noGrp="1" noChangeArrowheads="1"/>
          </p:cNvSpPr>
          <p:nvPr>
            <p:ph type="subTitle" idx="1"/>
          </p:nvPr>
        </p:nvSpPr>
        <p:spPr>
          <a:xfrm>
            <a:off x="3168650" y="5030788"/>
            <a:ext cx="5854700" cy="1185862"/>
          </a:xfrm>
        </p:spPr>
        <p:txBody>
          <a:bodyPr rtlCol="0">
            <a:normAutofit fontScale="92500" lnSpcReduction="10000"/>
          </a:bodyPr>
          <a:lstStyle/>
          <a:p>
            <a:pPr eaLnBrk="1" fontAlgn="auto" hangingPunct="1">
              <a:lnSpc>
                <a:spcPct val="80000"/>
              </a:lnSpc>
              <a:spcAft>
                <a:spcPts val="0"/>
              </a:spcAft>
              <a:defRPr/>
            </a:pPr>
            <a:r>
              <a:rPr lang="en-US" altLang="zh-CN" sz="2910" dirty="0"/>
              <a:t>SSE 科大</a:t>
            </a:r>
            <a:r>
              <a:rPr lang="zh-CN" altLang="en-US" sz="2910" dirty="0"/>
              <a:t>     </a:t>
            </a:r>
            <a:r>
              <a:rPr lang="en-US" altLang="zh-CN" sz="2910" dirty="0"/>
              <a:t>青鼎</a:t>
            </a:r>
          </a:p>
          <a:p>
            <a:pPr eaLnBrk="1" fontAlgn="auto" hangingPunct="1">
              <a:lnSpc>
                <a:spcPct val="80000"/>
              </a:lnSpc>
              <a:spcAft>
                <a:spcPts val="0"/>
              </a:spcAft>
              <a:defRPr/>
            </a:pPr>
            <a:r>
              <a:rPr lang="en-US" altLang="zh-CN" sz="2910" dirty="0"/>
              <a:t>dingqing@ustc.edu.cn dingqing@ustc</a:t>
            </a:r>
          </a:p>
          <a:p>
            <a:pPr eaLnBrk="1" fontAlgn="auto" hangingPunct="1">
              <a:lnSpc>
                <a:spcPct val="80000"/>
              </a:lnSpc>
              <a:spcAft>
                <a:spcPts val="0"/>
              </a:spcAft>
              <a:defRPr/>
            </a:pPr>
            <a:r>
              <a:rPr lang="en-US" altLang="zh-CN" sz="2910" dirty="0"/>
              <a:t>http://staff.ustc.edu.cn/~dingqing</a:t>
            </a:r>
          </a:p>
        </p:txBody>
      </p:sp>
    </p:spTree>
  </p:cSld>
  <p:clrMapOvr>
    <a:masterClrMapping/>
  </p:clrMapOvr>
</p:sld>
</file>

<file path=ppt/slides/slide1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30EA9383-0854-47A9-A153-28A670606C8C}"/>
              </a:ext>
            </a:extLst>
          </p:cNvPr>
          <p:cNvSpPr txBox="1">
            <a:spLocks noGrp="1"/>
          </p:cNvSpPr>
          <p:nvPr>
            <p:ph type="title"/>
          </p:nvPr>
        </p:nvSpPr>
        <p:spPr>
          <a:xfrm>
            <a:off x="533400" y="206375"/>
            <a:ext cx="9234488" cy="676275"/>
          </a:xfrm>
        </p:spPr>
        <p:txBody>
          <a:bodyPr lIns="0" tIns="0" rIns="0" bIns="0" rtlCol="0">
            <a:spAutoFit/>
          </a:bodyPr>
          <a:lstStyle/>
          <a:p>
            <a:pPr marL="12700">
              <a:defRPr/>
            </a:pPr>
            <a:r>
              <a:rPr sz="4400" spc="-35" dirty="0"/>
              <a:t>测试</a:t>
            </a:r>
            <a:r>
              <a:rPr sz="4400" spc="-55" dirty="0"/>
              <a:t>策略</a:t>
            </a:r>
          </a:p>
        </p:txBody>
      </p:sp>
      <p:sp>
        <p:nvSpPr>
          <p:cNvPr id="43011" name="object 12">
            <a:extLst>
              <a:ext uri="{FF2B5EF4-FFF2-40B4-BE49-F238E27FC236}">
                <a16:creationId xmlns:a16="http://schemas.microsoft.com/office/drawing/2014/main" id="{71ECA603-3E99-45CB-BC50-E5DED496A886}"/>
              </a:ext>
            </a:extLst>
          </p:cNvPr>
          <p:cNvSpPr txBox="1">
            <a:spLocks noChangeArrowheads="1"/>
          </p:cNvSpPr>
          <p:nvPr/>
        </p:nvSpPr>
        <p:spPr bwMode="auto">
          <a:xfrm>
            <a:off x="609600" y="1184275"/>
            <a:ext cx="108966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2950" indent="-28575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buFont typeface="Arial" panose="020B0604020202020204" pitchFamily="34" charset="0"/>
              <a:buChar char="•"/>
            </a:pPr>
            <a:r>
              <a:rPr lang="zh-CN" altLang="zh-CN" sz="2800">
                <a:latin typeface="Cambria" panose="02040503050406030204" pitchFamily="18" charset="0"/>
              </a:rPr>
              <a:t>可测试性策略的目标是</a:t>
            </a:r>
            <a:r>
              <a:rPr lang="zh-CN" altLang="zh-CN" sz="2800">
                <a:solidFill>
                  <a:srgbClr val="FF0000"/>
                </a:solidFill>
                <a:latin typeface="Cambria" panose="02040503050406030204" pitchFamily="18" charset="0"/>
              </a:rPr>
              <a:t>在软件开发的增量完成时允许更容易地进行测试。</a:t>
            </a:r>
            <a:endParaRPr lang="zh-CN" altLang="zh-CN" sz="2800">
              <a:latin typeface="Cambria" panose="02040503050406030204" pitchFamily="18" charset="0"/>
            </a:endParaRPr>
          </a:p>
          <a:p>
            <a:pPr eaLnBrk="1" hangingPunct="1">
              <a:spcBef>
                <a:spcPts val="25"/>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lnSpc>
                <a:spcPct val="80000"/>
              </a:lnSpc>
              <a:buFont typeface="Arial" panose="020B0604020202020204" pitchFamily="34" charset="0"/>
              <a:buChar char="•"/>
            </a:pPr>
            <a:r>
              <a:rPr lang="zh-CN" altLang="zh-CN" sz="2800">
                <a:latin typeface="Cambria" panose="02040503050406030204" pitchFamily="18" charset="0"/>
              </a:rPr>
              <a:t>提高软件可测试性的体系结构技术并没有得到越来越多的关注, 因为更成熟</a:t>
            </a:r>
            <a:r>
              <a:rPr lang="en-US" altLang="zh-CN" sz="2800">
                <a:latin typeface="Cambria" panose="02040503050406030204" pitchFamily="18" charset="0"/>
              </a:rPr>
              <a:t>F</a:t>
            </a:r>
            <a:r>
              <a:rPr lang="zh-CN" altLang="zh-CN" sz="2800">
                <a:latin typeface="Cambria" panose="02040503050406030204" pitchFamily="18" charset="0"/>
              </a:rPr>
              <a:t>ields 如莫迪</a:t>
            </a:r>
            <a:r>
              <a:rPr lang="en-US" altLang="zh-CN" sz="2800">
                <a:latin typeface="Cambria" panose="02040503050406030204" pitchFamily="18" charset="0"/>
              </a:rPr>
              <a:t>F</a:t>
            </a:r>
            <a:r>
              <a:rPr lang="zh-CN" altLang="zh-CN" sz="2800">
                <a:latin typeface="Cambria" panose="02040503050406030204" pitchFamily="18" charset="0"/>
              </a:rPr>
              <a:t>iability、性能和可用性,</a:t>
            </a:r>
          </a:p>
          <a:p>
            <a:pPr eaLnBrk="1" hangingPunct="1">
              <a:lnSpc>
                <a:spcPct val="80000"/>
              </a:lnSpc>
              <a:spcBef>
                <a:spcPts val="475"/>
              </a:spcBef>
            </a:pPr>
            <a:r>
              <a:rPr lang="zh-CN" altLang="zh-CN" sz="2400">
                <a:latin typeface="Arial" panose="020B0604020202020204" pitchFamily="34" charset="0"/>
                <a:cs typeface="Arial" panose="020B0604020202020204" pitchFamily="34" charset="0"/>
              </a:rPr>
              <a:t>–</a:t>
            </a:r>
            <a:r>
              <a:rPr lang="zh-CN" altLang="zh-CN" sz="2400">
                <a:latin typeface="Cambria" panose="02040503050406030204" pitchFamily="18" charset="0"/>
              </a:rPr>
              <a:t>但是, 由于测试消耗了如此高的系统开发成本百分比, 架构师可以做的任何事情来降低成本将产生一个 signiOicant 的 beneOit。</a:t>
            </a:r>
          </a:p>
          <a:p>
            <a:pPr eaLnBrk="1" hangingPunct="1">
              <a:spcBef>
                <a:spcPts val="25"/>
              </a:spcBef>
            </a:pPr>
            <a:endParaRPr lang="zh-CN" altLang="zh-CN" sz="2800">
              <a:latin typeface="Times New Roman" panose="02020603050405020304" pitchFamily="18" charset="0"/>
              <a:cs typeface="Times New Roman" panose="02020603050405020304" pitchFamily="18" charset="0"/>
            </a:endParaRPr>
          </a:p>
          <a:p>
            <a:pPr eaLnBrk="1" hangingPunct="1"/>
            <a:r>
              <a:rPr lang="zh-CN" altLang="zh-CN" sz="2800">
                <a:solidFill>
                  <a:srgbClr val="FF0000"/>
                </a:solidFill>
                <a:latin typeface="Cambria" panose="02040503050406030204" pitchFamily="18" charset="0"/>
              </a:rPr>
              <a:t>可测试性策略的目标</a:t>
            </a:r>
            <a:endParaRPr lang="zh-CN" altLang="zh-CN" sz="2800">
              <a:latin typeface="Cambria" panose="02040503050406030204" pitchFamily="18" charset="0"/>
            </a:endParaRPr>
          </a:p>
        </p:txBody>
      </p:sp>
      <p:sp>
        <p:nvSpPr>
          <p:cNvPr id="43012" name="object 13">
            <a:extLst>
              <a:ext uri="{FF2B5EF4-FFF2-40B4-BE49-F238E27FC236}">
                <a16:creationId xmlns:a16="http://schemas.microsoft.com/office/drawing/2014/main" id="{4702C4F0-CAB2-43C9-856D-6710FA2929C9}"/>
              </a:ext>
            </a:extLst>
          </p:cNvPr>
          <p:cNvSpPr>
            <a:spLocks noChangeArrowheads="1"/>
          </p:cNvSpPr>
          <p:nvPr/>
        </p:nvSpPr>
        <p:spPr bwMode="auto">
          <a:xfrm>
            <a:off x="3352800" y="5105400"/>
            <a:ext cx="6629400" cy="1651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1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4AD62A76-3419-4CF4-A62C-C27DE630D585}"/>
              </a:ext>
            </a:extLst>
          </p:cNvPr>
          <p:cNvSpPr txBox="1">
            <a:spLocks noGrp="1"/>
          </p:cNvSpPr>
          <p:nvPr>
            <p:ph type="title"/>
          </p:nvPr>
        </p:nvSpPr>
        <p:spPr>
          <a:xfrm>
            <a:off x="457200" y="206375"/>
            <a:ext cx="9310688" cy="676275"/>
          </a:xfrm>
        </p:spPr>
        <p:txBody>
          <a:bodyPr lIns="0" tIns="0" rIns="0" bIns="0" rtlCol="0">
            <a:spAutoFit/>
          </a:bodyPr>
          <a:lstStyle/>
          <a:p>
            <a:pPr marL="12700">
              <a:defRPr/>
            </a:pPr>
            <a:r>
              <a:rPr sz="4400" spc="-35" dirty="0"/>
              <a:t>测试</a:t>
            </a:r>
            <a:r>
              <a:rPr sz="4400" spc="-55" dirty="0"/>
              <a:t>策略</a:t>
            </a:r>
          </a:p>
        </p:txBody>
      </p:sp>
      <p:sp>
        <p:nvSpPr>
          <p:cNvPr id="44035" name="object 12">
            <a:extLst>
              <a:ext uri="{FF2B5EF4-FFF2-40B4-BE49-F238E27FC236}">
                <a16:creationId xmlns:a16="http://schemas.microsoft.com/office/drawing/2014/main" id="{0A939D1D-2AE8-4702-AFC7-84617F134250}"/>
              </a:ext>
            </a:extLst>
          </p:cNvPr>
          <p:cNvSpPr txBox="1">
            <a:spLocks noChangeArrowheads="1"/>
          </p:cNvSpPr>
          <p:nvPr/>
        </p:nvSpPr>
        <p:spPr bwMode="auto">
          <a:xfrm>
            <a:off x="457200" y="1184275"/>
            <a:ext cx="11049000" cy="488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buFont typeface="Arial" panose="020B0604020202020204" pitchFamily="34" charset="0"/>
              <a:buChar char="•"/>
            </a:pPr>
            <a:r>
              <a:rPr lang="zh-CN" altLang="zh-CN" sz="2800">
                <a:latin typeface="Cambria" panose="02040503050406030204" pitchFamily="18" charset="0"/>
              </a:rPr>
              <a:t>虽然我们包括</a:t>
            </a:r>
            <a:r>
              <a:rPr lang="zh-CN" altLang="zh-CN" sz="2800">
                <a:solidFill>
                  <a:srgbClr val="FF0000"/>
                </a:solidFill>
                <a:latin typeface="Cambria" panose="02040503050406030204" pitchFamily="18" charset="0"/>
              </a:rPr>
              <a:t>设计评审</a:t>
            </a:r>
            <a:r>
              <a:rPr lang="zh-CN" altLang="zh-CN" sz="2800">
                <a:latin typeface="Cambria" panose="02040503050406030204" pitchFamily="18" charset="0"/>
              </a:rPr>
              <a:t>作为一种测试技术, 我们只关心测试一个运行的系统。</a:t>
            </a:r>
          </a:p>
          <a:p>
            <a:pPr lvl="1" eaLnBrk="1" hangingPunct="1">
              <a:lnSpc>
                <a:spcPct val="80000"/>
              </a:lnSpc>
              <a:spcBef>
                <a:spcPts val="475"/>
              </a:spcBef>
              <a:buFont typeface="Arial" panose="020B0604020202020204" pitchFamily="34" charset="0"/>
              <a:buChar char="–"/>
            </a:pPr>
            <a:r>
              <a:rPr lang="zh-CN" altLang="zh-CN" sz="2400">
                <a:latin typeface="Cambria" panose="02040503050406030204" pitchFamily="18" charset="0"/>
              </a:rPr>
              <a:t>测试方案的目标是</a:t>
            </a:r>
            <a:r>
              <a:rPr lang="zh-CN" altLang="zh-CN" sz="2400">
                <a:solidFill>
                  <a:srgbClr val="FF0000"/>
                </a:solidFill>
                <a:latin typeface="Cambria" panose="02040503050406030204" pitchFamily="18" charset="0"/>
              </a:rPr>
              <a:t>发现故障</a:t>
            </a:r>
            <a:r>
              <a:rPr lang="zh-CN" altLang="zh-CN" sz="2400">
                <a:latin typeface="Cambria" panose="02040503050406030204" pitchFamily="18" charset="0"/>
              </a:rPr>
              <a:t>.这要求向正在测试的软件提供输入, 并捕获输出。</a:t>
            </a:r>
          </a:p>
          <a:p>
            <a:pPr lvl="1" eaLnBrk="1" hangingPunct="1">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eaLnBrk="1" hangingPunct="1">
              <a:lnSpc>
                <a:spcPct val="80000"/>
              </a:lnSpc>
              <a:spcBef>
                <a:spcPts val="1163"/>
              </a:spcBef>
              <a:buFont typeface="Arial" panose="020B0604020202020204" pitchFamily="34" charset="0"/>
              <a:buChar char="•"/>
            </a:pPr>
            <a:r>
              <a:rPr lang="zh-CN" altLang="zh-CN" sz="2800">
                <a:latin typeface="Cambria" panose="02040503050406030204" pitchFamily="18" charset="0"/>
              </a:rPr>
              <a:t>执行测试过程需要一些软件来为正在测试的软件提供输入, 并捕获输出。</a:t>
            </a:r>
          </a:p>
          <a:p>
            <a:pPr lvl="1" eaLnBrk="1" hangingPunct="1">
              <a:lnSpc>
                <a:spcPts val="2375"/>
              </a:lnSpc>
              <a:buFont typeface="Arial" panose="020B0604020202020204" pitchFamily="34" charset="0"/>
              <a:buChar char="–"/>
            </a:pPr>
            <a:r>
              <a:rPr lang="zh-CN" altLang="zh-CN" sz="2400">
                <a:latin typeface="Cambria" panose="02040503050406030204" pitchFamily="18" charset="0"/>
              </a:rPr>
              <a:t>这称为</a:t>
            </a:r>
            <a:r>
              <a:rPr lang="zh-CN" altLang="zh-CN" sz="2400">
                <a:solidFill>
                  <a:srgbClr val="FF0000"/>
                </a:solidFill>
                <a:latin typeface="Cambria" panose="02040503050406030204" pitchFamily="18" charset="0"/>
              </a:rPr>
              <a:t>测试线束</a:t>
            </a:r>
            <a:r>
              <a:rPr lang="zh-CN" altLang="zh-CN" sz="2400">
                <a:latin typeface="Cambria" panose="02040503050406030204" pitchFamily="18" charset="0"/>
              </a:rPr>
              <a:t>.</a:t>
            </a:r>
          </a:p>
          <a:p>
            <a:pPr lvl="1" eaLnBrk="1" hangingPunct="1">
              <a:lnSpc>
                <a:spcPts val="1925"/>
              </a:lnSpc>
              <a:spcBef>
                <a:spcPts val="463"/>
              </a:spcBef>
              <a:buFont typeface="Arial" panose="020B0604020202020204" pitchFamily="34" charset="0"/>
              <a:buChar char="–"/>
            </a:pPr>
            <a:r>
              <a:rPr lang="zh-CN" altLang="zh-CN" sz="2400">
                <a:latin typeface="Cambria" panose="02040503050406030204" pitchFamily="18" charset="0"/>
              </a:rPr>
              <a:t>我们在这里不考虑的一个问题是测试线的设计和生成。在某些系统中, 这需要大量的时间和费用。</a:t>
            </a:r>
          </a:p>
          <a:p>
            <a:pPr lvl="1" eaLnBrk="1" hangingPunct="1">
              <a:spcBef>
                <a:spcPts val="38"/>
              </a:spcBef>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lnSpc>
                <a:spcPts val="2825"/>
              </a:lnSpc>
              <a:buFont typeface="Arial" panose="020B0604020202020204" pitchFamily="34" charset="0"/>
              <a:buChar char="•"/>
            </a:pPr>
            <a:r>
              <a:rPr lang="zh-CN" altLang="zh-CN" sz="2800">
                <a:latin typeface="Cambria" panose="02040503050406030204" pitchFamily="18" charset="0"/>
              </a:rPr>
              <a:t>我们讨论两类测试策略:</a:t>
            </a:r>
          </a:p>
          <a:p>
            <a:pPr lvl="1" eaLnBrk="1" hangingPunct="1">
              <a:lnSpc>
                <a:spcPts val="2350"/>
              </a:lnSpc>
              <a:buFont typeface="Arial" panose="020B0604020202020204" pitchFamily="34" charset="0"/>
              <a:buChar char="–"/>
            </a:pPr>
            <a:r>
              <a:rPr lang="zh-CN" altLang="zh-CN" sz="2400">
                <a:solidFill>
                  <a:srgbClr val="FF0000"/>
                </a:solidFill>
                <a:latin typeface="Cambria" panose="02040503050406030204" pitchFamily="18" charset="0"/>
              </a:rPr>
              <a:t>提供输入和捕获输出</a:t>
            </a:r>
            <a:r>
              <a:rPr lang="zh-CN" altLang="zh-CN" sz="2400">
                <a:latin typeface="Cambria" panose="02040503050406030204" pitchFamily="18" charset="0"/>
              </a:rPr>
              <a:t>和</a:t>
            </a:r>
          </a:p>
          <a:p>
            <a:pPr lvl="1" eaLnBrk="1" hangingPunct="1">
              <a:buFont typeface="Arial" panose="020B0604020202020204" pitchFamily="34" charset="0"/>
              <a:buChar char="–"/>
            </a:pPr>
            <a:r>
              <a:rPr lang="zh-CN" altLang="zh-CN" sz="2400">
                <a:solidFill>
                  <a:srgbClr val="FF0000"/>
                </a:solidFill>
                <a:latin typeface="Cambria" panose="02040503050406030204" pitchFamily="18" charset="0"/>
              </a:rPr>
              <a:t>内部监测</a:t>
            </a:r>
            <a:r>
              <a:rPr lang="zh-CN" altLang="zh-CN" sz="2400">
                <a:latin typeface="Cambria" panose="02040503050406030204" pitchFamily="18" charset="0"/>
              </a:rPr>
              <a:t>.</a:t>
            </a:r>
          </a:p>
        </p:txBody>
      </p:sp>
    </p:spTree>
  </p:cSld>
  <p:clrMapOvr>
    <a:masterClrMapping/>
  </p:clrMapOvr>
</p:sld>
</file>

<file path=ppt/slides/slide1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A02C2113-3536-4E3D-AC91-19A095C294DB}"/>
              </a:ext>
            </a:extLst>
          </p:cNvPr>
          <p:cNvSpPr txBox="1">
            <a:spLocks noGrp="1"/>
          </p:cNvSpPr>
          <p:nvPr>
            <p:ph type="title"/>
          </p:nvPr>
        </p:nvSpPr>
        <p:spPr>
          <a:xfrm>
            <a:off x="533400" y="206375"/>
            <a:ext cx="9234488" cy="676275"/>
          </a:xfrm>
        </p:spPr>
        <p:txBody>
          <a:bodyPr lIns="0" tIns="0" rIns="0" bIns="0" rtlCol="0">
            <a:spAutoFit/>
          </a:bodyPr>
          <a:lstStyle/>
          <a:p>
            <a:pPr marL="12700">
              <a:defRPr/>
            </a:pPr>
            <a:r>
              <a:rPr sz="4400" spc="-35" dirty="0"/>
              <a:t>测试</a:t>
            </a:r>
            <a:r>
              <a:rPr sz="4400" spc="5" dirty="0"/>
              <a:t> </a:t>
            </a:r>
            <a:r>
              <a:rPr sz="4400" spc="-25" dirty="0"/>
              <a:t>战术输入/输出</a:t>
            </a:r>
          </a:p>
        </p:txBody>
      </p:sp>
      <p:sp>
        <p:nvSpPr>
          <p:cNvPr id="45059" name="object 12">
            <a:extLst>
              <a:ext uri="{FF2B5EF4-FFF2-40B4-BE49-F238E27FC236}">
                <a16:creationId xmlns:a16="http://schemas.microsoft.com/office/drawing/2014/main" id="{581F4CF4-C9DD-49E6-AC59-2914FCD04AF5}"/>
              </a:ext>
            </a:extLst>
          </p:cNvPr>
          <p:cNvSpPr txBox="1">
            <a:spLocks noChangeArrowheads="1"/>
          </p:cNvSpPr>
          <p:nvPr/>
        </p:nvSpPr>
        <p:spPr bwMode="auto">
          <a:xfrm>
            <a:off x="533400" y="1184275"/>
            <a:ext cx="110490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55650" indent="-285750">
              <a:tabLst>
                <a:tab pos="355600" algn="l"/>
              </a:tabLst>
              <a:defRPr>
                <a:solidFill>
                  <a:schemeClr val="tx1"/>
                </a:solidFill>
                <a:latin typeface="Calibri" panose="020F0502020204030204" pitchFamily="34" charset="0"/>
                <a:ea typeface="宋体" panose="02010600030101010101" pitchFamily="2" charset="-122"/>
              </a:defRPr>
            </a:lvl2pPr>
            <a:lvl3pPr marL="11557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buFont typeface="Arial" panose="020B0604020202020204" pitchFamily="34" charset="0"/>
              <a:buChar char="•"/>
            </a:pPr>
            <a:r>
              <a:rPr lang="zh-CN" altLang="zh-CN" sz="3200">
                <a:latin typeface="Cambria" panose="02040503050406030204" pitchFamily="18" charset="0"/>
              </a:rPr>
              <a:t>有三项策略用于管理测试的输入和输出。</a:t>
            </a:r>
          </a:p>
          <a:p>
            <a:pPr lvl="1" eaLnBrk="1" hangingPunct="1">
              <a:lnSpc>
                <a:spcPts val="2375"/>
              </a:lnSpc>
              <a:buFont typeface="Arial" panose="020B0604020202020204" pitchFamily="34" charset="0"/>
              <a:buChar char="–"/>
            </a:pPr>
            <a:r>
              <a:rPr lang="zh-CN" altLang="zh-CN" sz="2800">
                <a:solidFill>
                  <a:srgbClr val="FF0000"/>
                </a:solidFill>
                <a:latin typeface="Cambria" panose="02040503050406030204" pitchFamily="18" charset="0"/>
              </a:rPr>
              <a:t>录制/回放</a:t>
            </a:r>
            <a:r>
              <a:rPr lang="zh-CN" altLang="zh-CN" sz="2800">
                <a:latin typeface="Cambria" panose="02040503050406030204" pitchFamily="18" charset="0"/>
              </a:rPr>
              <a:t>.</a:t>
            </a:r>
          </a:p>
          <a:p>
            <a:pPr lvl="2" eaLnBrk="1" hangingPunct="1">
              <a:lnSpc>
                <a:spcPct val="77000"/>
              </a:lnSpc>
              <a:spcBef>
                <a:spcPts val="488"/>
              </a:spcBef>
              <a:buFont typeface="Arial" panose="020B0604020202020204" pitchFamily="34" charset="0"/>
              <a:buChar char="•"/>
            </a:pPr>
            <a:r>
              <a:rPr lang="zh-CN" altLang="zh-CN" sz="2400">
                <a:latin typeface="Cambria" panose="02040503050406030204" pitchFamily="18" charset="0"/>
              </a:rPr>
              <a:t>记录/回放是指通过接口捕获信息并将其用作测试束的输入。</a:t>
            </a:r>
          </a:p>
          <a:p>
            <a:pPr lvl="2" eaLnBrk="1" hangingPunct="1">
              <a:spcBef>
                <a:spcPts val="50"/>
              </a:spcBef>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lvl="1" eaLnBrk="1" hangingPunct="1">
              <a:lnSpc>
                <a:spcPts val="2400"/>
              </a:lnSpc>
              <a:buFont typeface="Arial" panose="020B0604020202020204" pitchFamily="34" charset="0"/>
              <a:buChar char="–"/>
            </a:pPr>
            <a:r>
              <a:rPr lang="zh-CN" altLang="zh-CN" sz="2800">
                <a:solidFill>
                  <a:srgbClr val="FF0000"/>
                </a:solidFill>
                <a:latin typeface="Cambria" panose="02040503050406030204" pitchFamily="18" charset="0"/>
              </a:rPr>
              <a:t>独立于实现的接口</a:t>
            </a:r>
            <a:r>
              <a:rPr lang="zh-CN" altLang="zh-CN" sz="2800">
                <a:latin typeface="Cambria" panose="02040503050406030204" pitchFamily="18" charset="0"/>
              </a:rPr>
              <a:t>.</a:t>
            </a:r>
          </a:p>
          <a:p>
            <a:pPr lvl="2" eaLnBrk="1" hangingPunct="1">
              <a:lnSpc>
                <a:spcPts val="1775"/>
              </a:lnSpc>
              <a:spcBef>
                <a:spcPts val="375"/>
              </a:spcBef>
              <a:buFont typeface="Arial" panose="020B0604020202020204" pitchFamily="34" charset="0"/>
              <a:buChar char="•"/>
            </a:pPr>
            <a:r>
              <a:rPr lang="zh-CN" altLang="zh-CN" sz="2400">
                <a:latin typeface="Cambria" panose="02040503050406030204" pitchFamily="18" charset="0"/>
              </a:rPr>
              <a:t>从实现中分离接口允许在不同的测试目的下替代实现。</a:t>
            </a:r>
          </a:p>
          <a:p>
            <a:pPr lvl="2" eaLnBrk="1" hangingPunct="1">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lvl="1" eaLnBrk="1" hangingPunct="1">
              <a:lnSpc>
                <a:spcPts val="2400"/>
              </a:lnSpc>
              <a:buFont typeface="Arial" panose="020B0604020202020204" pitchFamily="34" charset="0"/>
              <a:buChar char="–"/>
            </a:pPr>
            <a:r>
              <a:rPr lang="zh-CN" altLang="zh-CN" sz="2800">
                <a:solidFill>
                  <a:srgbClr val="FF0000"/>
                </a:solidFill>
                <a:latin typeface="Cambria" panose="02040503050406030204" pitchFamily="18" charset="0"/>
              </a:rPr>
              <a:t>专用访问路由/接口</a:t>
            </a:r>
            <a:r>
              <a:rPr lang="zh-CN" altLang="zh-CN" sz="2800">
                <a:latin typeface="Cambria" panose="02040503050406030204" pitchFamily="18" charset="0"/>
              </a:rPr>
              <a:t>.</a:t>
            </a:r>
          </a:p>
          <a:p>
            <a:pPr lvl="2" eaLnBrk="1" hangingPunct="1">
              <a:lnSpc>
                <a:spcPct val="78000"/>
              </a:lnSpc>
              <a:spcBef>
                <a:spcPts val="475"/>
              </a:spcBef>
              <a:buFont typeface="Arial" panose="020B0604020202020204" pitchFamily="34" charset="0"/>
              <a:buChar char="•"/>
            </a:pPr>
            <a:r>
              <a:rPr lang="zh-CN" altLang="zh-CN" sz="2400">
                <a:latin typeface="Cambria" panose="02040503050406030204" pitchFamily="18" charset="0"/>
              </a:rPr>
              <a:t>具有专门的测试接口允许通过测试工具捕获或 speciOication 组件的变量值, 以及独立于其正常执行。</a:t>
            </a:r>
          </a:p>
        </p:txBody>
      </p:sp>
    </p:spTree>
  </p:cSld>
  <p:clrMapOvr>
    <a:masterClrMapping/>
  </p:clrMapOvr>
</p:sld>
</file>

<file path=ppt/slides/slide1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F1B7AC58-5FA0-48CE-91E2-EC9F1E6C658B}"/>
              </a:ext>
            </a:extLst>
          </p:cNvPr>
          <p:cNvSpPr txBox="1">
            <a:spLocks noGrp="1"/>
          </p:cNvSpPr>
          <p:nvPr>
            <p:ph type="title"/>
          </p:nvPr>
        </p:nvSpPr>
        <p:spPr>
          <a:xfrm>
            <a:off x="381000" y="206375"/>
            <a:ext cx="9386888" cy="676275"/>
          </a:xfrm>
        </p:spPr>
        <p:txBody>
          <a:bodyPr lIns="0" tIns="0" rIns="0" bIns="0" rtlCol="0">
            <a:spAutoFit/>
          </a:bodyPr>
          <a:lstStyle/>
          <a:p>
            <a:pPr marL="12700">
              <a:defRPr/>
            </a:pPr>
            <a:r>
              <a:rPr sz="4400" spc="-35" dirty="0"/>
              <a:t>测试</a:t>
            </a:r>
            <a:r>
              <a:rPr sz="4400" spc="-25" dirty="0"/>
              <a:t>战术-内部</a:t>
            </a:r>
            <a:r>
              <a:rPr sz="4400" spc="-5" dirty="0"/>
              <a:t> </a:t>
            </a:r>
            <a:r>
              <a:rPr sz="4400" dirty="0"/>
              <a:t>监测</a:t>
            </a:r>
          </a:p>
        </p:txBody>
      </p:sp>
      <p:sp>
        <p:nvSpPr>
          <p:cNvPr id="46083" name="object 12">
            <a:extLst>
              <a:ext uri="{FF2B5EF4-FFF2-40B4-BE49-F238E27FC236}">
                <a16:creationId xmlns:a16="http://schemas.microsoft.com/office/drawing/2014/main" id="{0972E519-2BD5-426F-8229-076DCBFA483A}"/>
              </a:ext>
            </a:extLst>
          </p:cNvPr>
          <p:cNvSpPr txBox="1">
            <a:spLocks noChangeArrowheads="1"/>
          </p:cNvSpPr>
          <p:nvPr/>
        </p:nvSpPr>
        <p:spPr bwMode="auto">
          <a:xfrm>
            <a:off x="457200" y="1184275"/>
            <a:ext cx="11049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buFont typeface="Arial" panose="020B0604020202020204" pitchFamily="34" charset="0"/>
              <a:buChar char="•"/>
            </a:pPr>
            <a:r>
              <a:rPr lang="zh-CN" altLang="zh-CN" sz="3200">
                <a:latin typeface="Cambria" panose="02040503050406030204" pitchFamily="18" charset="0"/>
              </a:rPr>
              <a:t>组件可以实现基于内部状态的策略来支持测试过程。</a:t>
            </a:r>
          </a:p>
          <a:p>
            <a:pPr lvl="1" eaLnBrk="1" hangingPunct="1">
              <a:lnSpc>
                <a:spcPts val="2375"/>
              </a:lnSpc>
              <a:buFont typeface="Arial" panose="020B0604020202020204" pitchFamily="34" charset="0"/>
              <a:buChar char="–"/>
            </a:pPr>
            <a:r>
              <a:rPr lang="zh-CN" altLang="zh-CN" sz="2800">
                <a:solidFill>
                  <a:srgbClr val="FF0000"/>
                </a:solidFill>
                <a:latin typeface="Cambria" panose="02040503050406030204" pitchFamily="18" charset="0"/>
              </a:rPr>
              <a:t>内置‐in 监视器</a:t>
            </a:r>
            <a:r>
              <a:rPr lang="zh-CN" altLang="zh-CN" sz="2800">
                <a:solidFill>
                  <a:srgbClr val="0080FF"/>
                </a:solidFill>
                <a:latin typeface="Cambria" panose="02040503050406030204" pitchFamily="18" charset="0"/>
              </a:rPr>
              <a:t>.</a:t>
            </a:r>
            <a:endParaRPr lang="zh-CN" altLang="zh-CN" sz="2800">
              <a:latin typeface="Cambria" panose="02040503050406030204" pitchFamily="18" charset="0"/>
            </a:endParaRPr>
          </a:p>
          <a:p>
            <a:pPr lvl="1" eaLnBrk="1" hangingPunct="1">
              <a:lnSpc>
                <a:spcPts val="1925"/>
              </a:lnSpc>
              <a:spcBef>
                <a:spcPts val="463"/>
              </a:spcBef>
              <a:buFont typeface="Arial" panose="020B0604020202020204" pitchFamily="34" charset="0"/>
              <a:buChar char="–"/>
            </a:pPr>
            <a:r>
              <a:rPr lang="zh-CN" altLang="zh-CN" sz="2800">
                <a:latin typeface="Cambria" panose="02040503050406030204" pitchFamily="18" charset="0"/>
              </a:rPr>
              <a:t>该组件可以维护</a:t>
            </a:r>
            <a:r>
              <a:rPr lang="zh-CN" altLang="zh-CN" sz="2800">
                <a:solidFill>
                  <a:srgbClr val="FF0000"/>
                </a:solidFill>
                <a:latin typeface="Cambria" panose="02040503050406030204" pitchFamily="18" charset="0"/>
              </a:rPr>
              <a:t>状态、性能负载、容量、安全性</a:t>
            </a:r>
            <a:r>
              <a:rPr lang="zh-CN" altLang="zh-CN" sz="2800">
                <a:latin typeface="Cambria" panose="02040503050406030204" pitchFamily="18" charset="0"/>
              </a:rPr>
              <a:t>或</a:t>
            </a:r>
            <a:r>
              <a:rPr lang="zh-CN" altLang="zh-CN" sz="2800">
                <a:solidFill>
                  <a:srgbClr val="FF0000"/>
                </a:solidFill>
                <a:latin typeface="Cambria" panose="02040503050406030204" pitchFamily="18" charset="0"/>
              </a:rPr>
              <a:t>通过接口可访问的其他信息</a:t>
            </a:r>
            <a:r>
              <a:rPr lang="zh-CN" altLang="zh-CN" sz="2800">
                <a:latin typeface="Cambria" panose="02040503050406030204" pitchFamily="18" charset="0"/>
              </a:rPr>
              <a:t>.</a:t>
            </a:r>
          </a:p>
        </p:txBody>
      </p:sp>
    </p:spTree>
  </p:cSld>
  <p:clrMapOvr>
    <a:masterClrMapping/>
  </p:clrMapOvr>
</p:sld>
</file>

<file path=ppt/slides/slide1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CE0E6FD4-FB9B-4CCB-876D-37D5485A1DE8}"/>
              </a:ext>
            </a:extLst>
          </p:cNvPr>
          <p:cNvSpPr txBox="1">
            <a:spLocks noGrp="1"/>
          </p:cNvSpPr>
          <p:nvPr>
            <p:ph type="title"/>
          </p:nvPr>
        </p:nvSpPr>
        <p:spPr>
          <a:xfrm>
            <a:off x="609600" y="206375"/>
            <a:ext cx="9158288" cy="676275"/>
          </a:xfrm>
        </p:spPr>
        <p:txBody>
          <a:bodyPr lIns="0" tIns="0" rIns="0" bIns="0" rtlCol="0">
            <a:spAutoFit/>
          </a:bodyPr>
          <a:lstStyle/>
          <a:p>
            <a:pPr marL="12700">
              <a:defRPr/>
            </a:pPr>
            <a:r>
              <a:rPr sz="4400" spc="-35" dirty="0"/>
              <a:t>测试</a:t>
            </a:r>
            <a:r>
              <a:rPr sz="4400" spc="-30" dirty="0"/>
              <a:t>策略-总结</a:t>
            </a:r>
          </a:p>
        </p:txBody>
      </p:sp>
      <p:sp>
        <p:nvSpPr>
          <p:cNvPr id="47107" name="object 12">
            <a:extLst>
              <a:ext uri="{FF2B5EF4-FFF2-40B4-BE49-F238E27FC236}">
                <a16:creationId xmlns:a16="http://schemas.microsoft.com/office/drawing/2014/main" id="{BEBFB34F-7972-4AFD-B28E-9127CD8CC9A3}"/>
              </a:ext>
            </a:extLst>
          </p:cNvPr>
          <p:cNvSpPr>
            <a:spLocks noChangeArrowheads="1"/>
          </p:cNvSpPr>
          <p:nvPr/>
        </p:nvSpPr>
        <p:spPr bwMode="auto">
          <a:xfrm>
            <a:off x="1905000" y="1600200"/>
            <a:ext cx="8305800" cy="445293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1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FA6620F0-3BD2-4683-91F1-A6B1B1F497CD}"/>
              </a:ext>
            </a:extLst>
          </p:cNvPr>
          <p:cNvSpPr txBox="1">
            <a:spLocks noGrp="1"/>
          </p:cNvSpPr>
          <p:nvPr>
            <p:ph type="title"/>
          </p:nvPr>
        </p:nvSpPr>
        <p:spPr>
          <a:xfrm>
            <a:off x="609600" y="206375"/>
            <a:ext cx="9158288" cy="676275"/>
          </a:xfrm>
        </p:spPr>
        <p:txBody>
          <a:bodyPr lIns="0" tIns="0" rIns="0" bIns="0" rtlCol="0">
            <a:spAutoFit/>
          </a:bodyPr>
          <a:lstStyle/>
          <a:p>
            <a:pPr marL="12700">
              <a:defRPr/>
            </a:pPr>
            <a:r>
              <a:rPr sz="4400" spc="-20" dirty="0"/>
              <a:t>可用 性</a:t>
            </a:r>
          </a:p>
        </p:txBody>
      </p:sp>
      <p:sp>
        <p:nvSpPr>
          <p:cNvPr id="48131" name="object 12">
            <a:extLst>
              <a:ext uri="{FF2B5EF4-FFF2-40B4-BE49-F238E27FC236}">
                <a16:creationId xmlns:a16="http://schemas.microsoft.com/office/drawing/2014/main" id="{979886EF-87C9-4DE5-8BAC-BBB46001172A}"/>
              </a:ext>
            </a:extLst>
          </p:cNvPr>
          <p:cNvSpPr txBox="1">
            <a:spLocks noChangeArrowheads="1"/>
          </p:cNvSpPr>
          <p:nvPr/>
        </p:nvSpPr>
        <p:spPr bwMode="auto">
          <a:xfrm>
            <a:off x="609600" y="1111250"/>
            <a:ext cx="10820400" cy="358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875"/>
              </a:lnSpc>
              <a:buFont typeface="Arial" panose="020B0604020202020204" pitchFamily="34" charset="0"/>
              <a:buChar char="•"/>
            </a:pPr>
            <a:r>
              <a:rPr lang="zh-CN" altLang="zh-CN" sz="2800">
                <a:latin typeface="Cambria" panose="02040503050406030204" pitchFamily="18" charset="0"/>
              </a:rPr>
              <a:t>可用性涉及</a:t>
            </a:r>
          </a:p>
          <a:p>
            <a:pPr lvl="1" eaLnBrk="1" hangingPunct="1">
              <a:lnSpc>
                <a:spcPts val="1925"/>
              </a:lnSpc>
              <a:spcBef>
                <a:spcPts val="450"/>
              </a:spcBef>
              <a:buFont typeface="Arial" panose="020B0604020202020204" pitchFamily="34" charset="0"/>
              <a:buChar char="–"/>
            </a:pPr>
            <a:r>
              <a:rPr lang="zh-CN" altLang="zh-CN" sz="2400">
                <a:latin typeface="Cambria" panose="02040503050406030204" pitchFamily="18" charset="0"/>
              </a:rPr>
              <a:t>用户完成所需的任务和系统提供的用户支持是多么容易。</a:t>
            </a:r>
          </a:p>
          <a:p>
            <a:pPr lvl="1" eaLnBrk="1" hangingPunct="1">
              <a:spcBef>
                <a:spcPts val="50"/>
              </a:spcBef>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latin typeface="Cambria" panose="02040503050406030204" pitchFamily="18" charset="0"/>
              </a:rPr>
              <a:t>它可以分解为以下区域:</a:t>
            </a:r>
          </a:p>
          <a:p>
            <a:pPr lvl="1" eaLnBrk="1" hangingPunct="1">
              <a:buFont typeface="Arial" panose="020B0604020202020204" pitchFamily="34" charset="0"/>
              <a:buChar char="–"/>
            </a:pPr>
            <a:r>
              <a:rPr lang="zh-CN" altLang="zh-CN" sz="2400">
                <a:latin typeface="Cambria" panose="02040503050406030204" pitchFamily="18" charset="0"/>
              </a:rPr>
              <a:t>学习系统功能。</a:t>
            </a:r>
          </a:p>
          <a:p>
            <a:pPr lvl="1" eaLnBrk="1" hangingPunct="1">
              <a:buFont typeface="Arial" panose="020B0604020202020204" pitchFamily="34" charset="0"/>
              <a:buChar char="–"/>
            </a:pPr>
            <a:r>
              <a:rPr lang="zh-CN" altLang="zh-CN" sz="2400">
                <a:latin typeface="Cambria" panose="02040503050406030204" pitchFamily="18" charset="0"/>
              </a:rPr>
              <a:t>使用系统 ef</a:t>
            </a:r>
            <a:r>
              <a:rPr lang="en-US" altLang="zh-CN" sz="2400">
                <a:latin typeface="Cambria" panose="02040503050406030204" pitchFamily="18" charset="0"/>
              </a:rPr>
              <a:t>F</a:t>
            </a:r>
            <a:r>
              <a:rPr lang="zh-CN" altLang="zh-CN" sz="2400">
                <a:latin typeface="Cambria" panose="02040503050406030204" pitchFamily="18" charset="0"/>
              </a:rPr>
              <a:t>iciently。</a:t>
            </a:r>
          </a:p>
          <a:p>
            <a:pPr lvl="1" eaLnBrk="1" hangingPunct="1">
              <a:buFont typeface="Arial" panose="020B0604020202020204" pitchFamily="34" charset="0"/>
              <a:buChar char="–"/>
            </a:pPr>
            <a:r>
              <a:rPr lang="zh-CN" altLang="zh-CN" sz="2400">
                <a:latin typeface="Cambria" panose="02040503050406030204" pitchFamily="18" charset="0"/>
              </a:rPr>
              <a:t>最小化错误的影响。</a:t>
            </a:r>
          </a:p>
          <a:p>
            <a:pPr lvl="1" eaLnBrk="1" hangingPunct="1">
              <a:buFont typeface="Arial" panose="020B0604020202020204" pitchFamily="34" charset="0"/>
              <a:buChar char="–"/>
            </a:pPr>
            <a:r>
              <a:rPr lang="zh-CN" altLang="zh-CN" sz="2400">
                <a:latin typeface="Cambria" panose="02040503050406030204" pitchFamily="18" charset="0"/>
              </a:rPr>
              <a:t>使系统适应用户需求。</a:t>
            </a:r>
          </a:p>
          <a:p>
            <a:pPr lvl="1" eaLnBrk="1" hangingPunct="1">
              <a:buFont typeface="Arial" panose="020B0604020202020204" pitchFamily="34" charset="0"/>
              <a:buChar char="–"/>
            </a:pPr>
            <a:r>
              <a:rPr lang="zh-CN" altLang="zh-CN" sz="2400">
                <a:latin typeface="Cambria" panose="02040503050406030204" pitchFamily="18" charset="0"/>
              </a:rPr>
              <a:t>增加的骗局</a:t>
            </a:r>
            <a:r>
              <a:rPr lang="en-US" altLang="zh-CN" sz="2400">
                <a:latin typeface="Cambria" panose="02040503050406030204" pitchFamily="18" charset="0"/>
              </a:rPr>
              <a:t>F</a:t>
            </a:r>
            <a:r>
              <a:rPr lang="zh-CN" altLang="zh-CN" sz="2400">
                <a:latin typeface="Cambria" panose="02040503050406030204" pitchFamily="18" charset="0"/>
              </a:rPr>
              <a:t>idence 和满意度。</a:t>
            </a:r>
          </a:p>
        </p:txBody>
      </p:sp>
    </p:spTree>
  </p:cSld>
  <p:clrMapOvr>
    <a:masterClrMapping/>
  </p:clrMapOvr>
</p:sld>
</file>

<file path=ppt/slides/slide1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61198EE7-C73F-4482-8011-3BE7D5E45789}"/>
              </a:ext>
            </a:extLst>
          </p:cNvPr>
          <p:cNvSpPr txBox="1">
            <a:spLocks noGrp="1"/>
          </p:cNvSpPr>
          <p:nvPr>
            <p:ph type="title"/>
          </p:nvPr>
        </p:nvSpPr>
        <p:spPr>
          <a:xfrm>
            <a:off x="533400" y="206375"/>
            <a:ext cx="9234488" cy="676275"/>
          </a:xfrm>
        </p:spPr>
        <p:txBody>
          <a:bodyPr lIns="0" tIns="0" rIns="0" bIns="0" rtlCol="0">
            <a:spAutoFit/>
          </a:bodyPr>
          <a:lstStyle/>
          <a:p>
            <a:pPr marL="12700">
              <a:defRPr/>
            </a:pPr>
            <a:r>
              <a:rPr sz="4400" spc="-20" dirty="0"/>
              <a:t>可用 性</a:t>
            </a:r>
          </a:p>
        </p:txBody>
      </p:sp>
      <p:sp>
        <p:nvSpPr>
          <p:cNvPr id="49155" name="object 12">
            <a:extLst>
              <a:ext uri="{FF2B5EF4-FFF2-40B4-BE49-F238E27FC236}">
                <a16:creationId xmlns:a16="http://schemas.microsoft.com/office/drawing/2014/main" id="{ED31F349-06D7-4396-8C83-6876DA8FFF5F}"/>
              </a:ext>
            </a:extLst>
          </p:cNvPr>
          <p:cNvSpPr txBox="1">
            <a:spLocks noChangeArrowheads="1"/>
          </p:cNvSpPr>
          <p:nvPr/>
        </p:nvSpPr>
        <p:spPr bwMode="auto">
          <a:xfrm>
            <a:off x="609600" y="1184275"/>
            <a:ext cx="106680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2950" indent="-28575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buFont typeface="Arial" panose="020B0604020202020204" pitchFamily="34" charset="0"/>
              <a:buChar char="•"/>
            </a:pPr>
            <a:r>
              <a:rPr lang="zh-CN" altLang="zh-CN" sz="2800">
                <a:latin typeface="Cambria" panose="02040503050406030204" pitchFamily="18" charset="0"/>
              </a:rPr>
              <a:t>正常的开发过程通过构建原型和用户测试来检测可用性问题。</a:t>
            </a:r>
          </a:p>
          <a:p>
            <a:pPr eaLnBrk="1" hangingPunct="1">
              <a:spcBef>
                <a:spcPts val="25"/>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lnSpc>
                <a:spcPct val="80000"/>
              </a:lnSpc>
              <a:buFont typeface="Arial" panose="020B0604020202020204" pitchFamily="34" charset="0"/>
              <a:buChar char="•"/>
            </a:pPr>
            <a:r>
              <a:rPr lang="zh-CN" altLang="zh-CN" sz="2800">
                <a:latin typeface="Cambria" panose="02040503050406030204" pitchFamily="18" charset="0"/>
              </a:rPr>
              <a:t>后来发现了一个问题, 更深入的架构, 它的修复必须作出, 越多的修复受到时间和预算压力的威胁。</a:t>
            </a:r>
          </a:p>
        </p:txBody>
      </p:sp>
    </p:spTree>
  </p:cSld>
  <p:clrMapOvr>
    <a:masterClrMapping/>
  </p:clrMapOvr>
</p:sld>
</file>

<file path=ppt/slides/slide1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F9FA3479-6BE8-4CAE-8612-502AA8C20790}"/>
              </a:ext>
            </a:extLst>
          </p:cNvPr>
          <p:cNvSpPr txBox="1">
            <a:spLocks noGrp="1"/>
          </p:cNvSpPr>
          <p:nvPr>
            <p:ph type="title"/>
          </p:nvPr>
        </p:nvSpPr>
        <p:spPr>
          <a:xfrm>
            <a:off x="533400" y="238125"/>
            <a:ext cx="9234488" cy="612775"/>
          </a:xfrm>
        </p:spPr>
        <p:txBody>
          <a:bodyPr lIns="0" tIns="0" rIns="0" bIns="0" rtlCol="0">
            <a:spAutoFit/>
          </a:bodyPr>
          <a:lstStyle/>
          <a:p>
            <a:pPr marL="12700">
              <a:defRPr/>
            </a:pPr>
            <a:r>
              <a:rPr sz="3992" spc="-20" dirty="0"/>
              <a:t>可用 性</a:t>
            </a:r>
          </a:p>
        </p:txBody>
      </p:sp>
      <p:sp>
        <p:nvSpPr>
          <p:cNvPr id="50179" name="object 12">
            <a:extLst>
              <a:ext uri="{FF2B5EF4-FFF2-40B4-BE49-F238E27FC236}">
                <a16:creationId xmlns:a16="http://schemas.microsoft.com/office/drawing/2014/main" id="{9745B0BE-0FAF-4FC5-BEB7-B880978991D6}"/>
              </a:ext>
            </a:extLst>
          </p:cNvPr>
          <p:cNvSpPr txBox="1">
            <a:spLocks noChangeArrowheads="1"/>
          </p:cNvSpPr>
          <p:nvPr/>
        </p:nvSpPr>
        <p:spPr bwMode="auto">
          <a:xfrm>
            <a:off x="609600" y="1141413"/>
            <a:ext cx="11049000"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55650" indent="-28575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800">
                <a:latin typeface="Cambria" panose="02040503050406030204" pitchFamily="18" charset="0"/>
              </a:rPr>
              <a:t>刺激的源泉。</a:t>
            </a:r>
          </a:p>
          <a:p>
            <a:pPr lvl="1" eaLnBrk="1" hangingPunct="1">
              <a:spcBef>
                <a:spcPts val="138"/>
              </a:spcBef>
              <a:buFont typeface="Arial" panose="020B0604020202020204" pitchFamily="34" charset="0"/>
              <a:buChar char="–"/>
            </a:pPr>
            <a:r>
              <a:rPr lang="zh-CN" altLang="zh-CN" sz="2400">
                <a:latin typeface="Cambria" panose="02040503050406030204" pitchFamily="18" charset="0"/>
              </a:rPr>
              <a:t>最终用户始终是刺激的源泉。</a:t>
            </a:r>
          </a:p>
          <a:p>
            <a:pPr lvl="1" eaLnBrk="1" hangingPunct="1">
              <a:spcBef>
                <a:spcPts val="25"/>
              </a:spcBef>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latin typeface="Cambria" panose="02040503050406030204" pitchFamily="18" charset="0"/>
              </a:rPr>
              <a:t>刺激。</a:t>
            </a:r>
          </a:p>
          <a:p>
            <a:pPr lvl="1" eaLnBrk="1" hangingPunct="1">
              <a:lnSpc>
                <a:spcPct val="90000"/>
              </a:lnSpc>
              <a:spcBef>
                <a:spcPts val="500"/>
              </a:spcBef>
              <a:buFont typeface="Arial" panose="020B0604020202020204" pitchFamily="34" charset="0"/>
              <a:buChar char="–"/>
            </a:pPr>
            <a:r>
              <a:rPr lang="zh-CN" altLang="zh-CN" sz="2400">
                <a:latin typeface="Cambria" panose="02040503050406030204" pitchFamily="18" charset="0"/>
              </a:rPr>
              <a:t>刺激是, 最终用户希望使用系统 efOiciently, 学习使用系统, 尽量减少错误的影响, 适应系统, 或感到舒适的系统。</a:t>
            </a:r>
          </a:p>
          <a:p>
            <a:pPr lvl="1" eaLnBrk="1" hangingPunct="1">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latin typeface="Cambria" panose="02040503050406030204" pitchFamily="18" charset="0"/>
              </a:rPr>
              <a:t>工件。</a:t>
            </a:r>
          </a:p>
          <a:p>
            <a:pPr lvl="1" eaLnBrk="1" hangingPunct="1">
              <a:spcBef>
                <a:spcPts val="263"/>
              </a:spcBef>
              <a:buFont typeface="Arial" panose="020B0604020202020204" pitchFamily="34" charset="0"/>
              <a:buChar char="–"/>
            </a:pPr>
            <a:r>
              <a:rPr lang="zh-CN" altLang="zh-CN" sz="2400">
                <a:latin typeface="Cambria" panose="02040503050406030204" pitchFamily="18" charset="0"/>
              </a:rPr>
              <a:t>工件始终是系统。</a:t>
            </a:r>
          </a:p>
          <a:p>
            <a:pPr lvl="1" eaLnBrk="1" hangingPunct="1">
              <a:spcBef>
                <a:spcPts val="38"/>
              </a:spcBef>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latin typeface="Cambria" panose="02040503050406030204" pitchFamily="18" charset="0"/>
              </a:rPr>
              <a:t>环境。</a:t>
            </a:r>
          </a:p>
          <a:p>
            <a:pPr lvl="1" eaLnBrk="1" hangingPunct="1">
              <a:lnSpc>
                <a:spcPts val="2125"/>
              </a:lnSpc>
              <a:spcBef>
                <a:spcPts val="563"/>
              </a:spcBef>
              <a:buFont typeface="Arial" panose="020B0604020202020204" pitchFamily="34" charset="0"/>
              <a:buChar char="–"/>
            </a:pPr>
            <a:r>
              <a:rPr lang="zh-CN" altLang="zh-CN" sz="2400">
                <a:latin typeface="Cambria" panose="02040503050406030204" pitchFamily="18" charset="0"/>
              </a:rPr>
              <a:t>可用性所涉及的用户操作总是在运行时或系统 conOiguration 时间发生。</a:t>
            </a:r>
          </a:p>
        </p:txBody>
      </p:sp>
    </p:spTree>
  </p:cSld>
  <p:clrMapOvr>
    <a:masterClrMapping/>
  </p:clrMapOvr>
</p:sld>
</file>

<file path=ppt/slides/slide1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358331B2-8B51-4F8B-B02A-AB9316A33585}"/>
              </a:ext>
            </a:extLst>
          </p:cNvPr>
          <p:cNvSpPr txBox="1">
            <a:spLocks noGrp="1"/>
          </p:cNvSpPr>
          <p:nvPr>
            <p:ph type="title"/>
          </p:nvPr>
        </p:nvSpPr>
        <p:spPr>
          <a:xfrm>
            <a:off x="457200" y="206375"/>
            <a:ext cx="9310688" cy="676275"/>
          </a:xfrm>
        </p:spPr>
        <p:txBody>
          <a:bodyPr lIns="0" tIns="0" rIns="0" bIns="0" rtlCol="0">
            <a:spAutoFit/>
          </a:bodyPr>
          <a:lstStyle/>
          <a:p>
            <a:pPr marL="12700">
              <a:defRPr/>
            </a:pPr>
            <a:r>
              <a:rPr sz="4400" spc="-20" dirty="0"/>
              <a:t>可用 性</a:t>
            </a:r>
          </a:p>
        </p:txBody>
      </p:sp>
      <p:sp>
        <p:nvSpPr>
          <p:cNvPr id="51203" name="object 12">
            <a:extLst>
              <a:ext uri="{FF2B5EF4-FFF2-40B4-BE49-F238E27FC236}">
                <a16:creationId xmlns:a16="http://schemas.microsoft.com/office/drawing/2014/main" id="{E2E35B05-9D6B-4AE2-9BEA-9626A19A09CA}"/>
              </a:ext>
            </a:extLst>
          </p:cNvPr>
          <p:cNvSpPr txBox="1">
            <a:spLocks noChangeArrowheads="1"/>
          </p:cNvSpPr>
          <p:nvPr/>
        </p:nvSpPr>
        <p:spPr bwMode="auto">
          <a:xfrm>
            <a:off x="533400" y="1101725"/>
            <a:ext cx="10820400"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557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3313"/>
              </a:lnSpc>
              <a:buFont typeface="Arial" panose="020B0604020202020204" pitchFamily="34" charset="0"/>
              <a:buChar char="•"/>
            </a:pPr>
            <a:r>
              <a:rPr lang="zh-CN" altLang="zh-CN" sz="3200">
                <a:latin typeface="Cambria" panose="02040503050406030204" pitchFamily="18" charset="0"/>
              </a:rPr>
              <a:t>响应。</a:t>
            </a:r>
          </a:p>
          <a:p>
            <a:pPr lvl="1" eaLnBrk="1" hangingPunct="1">
              <a:lnSpc>
                <a:spcPts val="2325"/>
              </a:lnSpc>
              <a:spcBef>
                <a:spcPts val="488"/>
              </a:spcBef>
              <a:buFont typeface="Arial" panose="020B0604020202020204" pitchFamily="34" charset="0"/>
              <a:buChar char="–"/>
            </a:pPr>
            <a:r>
              <a:rPr lang="zh-CN" altLang="zh-CN" sz="2800">
                <a:latin typeface="Cambria" panose="02040503050406030204" pitchFamily="18" charset="0"/>
              </a:rPr>
              <a:t>系统应为用户提供所需的功能或预期用户的需要。</a:t>
            </a:r>
          </a:p>
          <a:p>
            <a:pPr lvl="1" eaLnBrk="1" hangingPunct="1">
              <a:spcBef>
                <a:spcPts val="50"/>
              </a:spcBef>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3200">
                <a:latin typeface="Cambria" panose="02040503050406030204" pitchFamily="18" charset="0"/>
              </a:rPr>
              <a:t>响应措施。</a:t>
            </a:r>
          </a:p>
          <a:p>
            <a:pPr lvl="1" eaLnBrk="1" hangingPunct="1">
              <a:lnSpc>
                <a:spcPts val="2838"/>
              </a:lnSpc>
              <a:spcBef>
                <a:spcPts val="25"/>
              </a:spcBef>
              <a:buFont typeface="Arial" panose="020B0604020202020204" pitchFamily="34" charset="0"/>
              <a:buChar char="–"/>
            </a:pPr>
            <a:r>
              <a:rPr lang="zh-CN" altLang="zh-CN" sz="2800">
                <a:latin typeface="Cambria" panose="02040503050406030204" pitchFamily="18" charset="0"/>
              </a:rPr>
              <a:t>响应是以</a:t>
            </a:r>
          </a:p>
          <a:p>
            <a:pPr lvl="2" eaLnBrk="1" hangingPunct="1">
              <a:lnSpc>
                <a:spcPts val="2600"/>
              </a:lnSpc>
              <a:buFont typeface="Arial" panose="020B0604020202020204" pitchFamily="34" charset="0"/>
              <a:buChar char="•"/>
            </a:pPr>
            <a:r>
              <a:rPr lang="zh-CN" altLang="zh-CN" sz="2400">
                <a:latin typeface="Cambria" panose="02040503050406030204" pitchFamily="18" charset="0"/>
              </a:rPr>
              <a:t>任务时间,</a:t>
            </a:r>
          </a:p>
          <a:p>
            <a:pPr lvl="2" eaLnBrk="1" hangingPunct="1">
              <a:lnSpc>
                <a:spcPts val="2625"/>
              </a:lnSpc>
              <a:spcBef>
                <a:spcPts val="63"/>
              </a:spcBef>
              <a:buFont typeface="Arial" panose="020B0604020202020204" pitchFamily="34" charset="0"/>
              <a:buChar char="•"/>
            </a:pPr>
            <a:r>
              <a:rPr lang="zh-CN" altLang="zh-CN" sz="2400">
                <a:latin typeface="Cambria" panose="02040503050406030204" pitchFamily="18" charset="0"/>
              </a:rPr>
              <a:t>错误数,</a:t>
            </a:r>
          </a:p>
          <a:p>
            <a:pPr lvl="2" eaLnBrk="1" hangingPunct="1">
              <a:lnSpc>
                <a:spcPts val="2625"/>
              </a:lnSpc>
              <a:buFont typeface="Arial" panose="020B0604020202020204" pitchFamily="34" charset="0"/>
              <a:buChar char="•"/>
            </a:pPr>
            <a:r>
              <a:rPr lang="zh-CN" altLang="zh-CN" sz="2400">
                <a:latin typeface="Cambria" panose="02040503050406030204" pitchFamily="18" charset="0"/>
              </a:rPr>
              <a:t>解决的问题数,</a:t>
            </a:r>
          </a:p>
          <a:p>
            <a:pPr lvl="2" eaLnBrk="1" hangingPunct="1">
              <a:lnSpc>
                <a:spcPts val="2625"/>
              </a:lnSpc>
              <a:spcBef>
                <a:spcPts val="63"/>
              </a:spcBef>
              <a:buFont typeface="Arial" panose="020B0604020202020204" pitchFamily="34" charset="0"/>
              <a:buChar char="•"/>
            </a:pPr>
            <a:r>
              <a:rPr lang="zh-CN" altLang="zh-CN" sz="2400">
                <a:latin typeface="Cambria" panose="02040503050406030204" pitchFamily="18" charset="0"/>
              </a:rPr>
              <a:t>用户满意度,</a:t>
            </a:r>
          </a:p>
          <a:p>
            <a:pPr lvl="2" eaLnBrk="1" hangingPunct="1">
              <a:lnSpc>
                <a:spcPts val="2600"/>
              </a:lnSpc>
              <a:buFont typeface="Arial" panose="020B0604020202020204" pitchFamily="34" charset="0"/>
              <a:buChar char="•"/>
            </a:pPr>
            <a:r>
              <a:rPr lang="zh-CN" altLang="zh-CN" sz="2400">
                <a:latin typeface="Cambria" panose="02040503050406030204" pitchFamily="18" charset="0"/>
              </a:rPr>
              <a:t>获取用户知识,</a:t>
            </a:r>
          </a:p>
          <a:p>
            <a:pPr lvl="2" eaLnBrk="1" hangingPunct="1">
              <a:lnSpc>
                <a:spcPts val="2625"/>
              </a:lnSpc>
              <a:buFont typeface="Arial" panose="020B0604020202020204" pitchFamily="34" charset="0"/>
              <a:buChar char="•"/>
            </a:pPr>
            <a:r>
              <a:rPr lang="zh-CN" altLang="zh-CN" sz="2400">
                <a:latin typeface="Cambria" panose="02040503050406030204" pitchFamily="18" charset="0"/>
              </a:rPr>
              <a:t>成功操作与总操作的比率,</a:t>
            </a:r>
          </a:p>
          <a:p>
            <a:pPr lvl="2" eaLnBrk="1" hangingPunct="1">
              <a:spcBef>
                <a:spcPts val="63"/>
              </a:spcBef>
              <a:buFont typeface="Arial" panose="020B0604020202020204" pitchFamily="34" charset="0"/>
              <a:buChar char="•"/>
            </a:pPr>
            <a:r>
              <a:rPr lang="zh-CN" altLang="zh-CN" sz="2400">
                <a:latin typeface="Cambria" panose="02040503050406030204" pitchFamily="18" charset="0"/>
              </a:rPr>
              <a:t>或在发生错误时丢失的时间/数据量。</a:t>
            </a:r>
          </a:p>
        </p:txBody>
      </p:sp>
    </p:spTree>
  </p:cSld>
  <p:clrMapOvr>
    <a:masterClrMapping/>
  </p:clrMapOvr>
</p:sld>
</file>

<file path=ppt/slides/slide1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BB208E5B-6280-4910-AF08-3D68E676E56C}"/>
              </a:ext>
            </a:extLst>
          </p:cNvPr>
          <p:cNvSpPr txBox="1">
            <a:spLocks noGrp="1"/>
          </p:cNvSpPr>
          <p:nvPr>
            <p:ph type="title"/>
          </p:nvPr>
        </p:nvSpPr>
        <p:spPr>
          <a:xfrm>
            <a:off x="457200" y="206375"/>
            <a:ext cx="9310688" cy="676275"/>
          </a:xfrm>
        </p:spPr>
        <p:txBody>
          <a:bodyPr lIns="0" tIns="0" rIns="0" bIns="0" rtlCol="0">
            <a:spAutoFit/>
          </a:bodyPr>
          <a:lstStyle/>
          <a:p>
            <a:pPr marL="12700">
              <a:defRPr/>
            </a:pPr>
            <a:r>
              <a:rPr sz="4400" spc="-20" dirty="0"/>
              <a:t>可用 性</a:t>
            </a:r>
          </a:p>
        </p:txBody>
      </p:sp>
      <p:sp>
        <p:nvSpPr>
          <p:cNvPr id="52227" name="object 12">
            <a:extLst>
              <a:ext uri="{FF2B5EF4-FFF2-40B4-BE49-F238E27FC236}">
                <a16:creationId xmlns:a16="http://schemas.microsoft.com/office/drawing/2014/main" id="{6B1AD08E-01A3-4E18-9688-03159E0F2F51}"/>
              </a:ext>
            </a:extLst>
          </p:cNvPr>
          <p:cNvSpPr txBox="1">
            <a:spLocks noChangeArrowheads="1"/>
          </p:cNvSpPr>
          <p:nvPr/>
        </p:nvSpPr>
        <p:spPr bwMode="auto">
          <a:xfrm>
            <a:off x="2365375" y="2257425"/>
            <a:ext cx="1917700"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3000"/>
              </a:lnSpc>
            </a:pPr>
            <a:r>
              <a:rPr lang="zh-CN" altLang="zh-CN" b="1">
                <a:solidFill>
                  <a:srgbClr val="000099"/>
                </a:solidFill>
                <a:latin typeface="Times New Roman" panose="02020603050405020304" pitchFamily="18" charset="0"/>
                <a:cs typeface="Times New Roman" panose="02020603050405020304" pitchFamily="18" charset="0"/>
              </a:rPr>
              <a:t>方案源的一部分</a:t>
            </a:r>
            <a:endParaRPr lang="zh-CN" altLang="zh-CN">
              <a:latin typeface="Times New Roman" panose="02020603050405020304" pitchFamily="18" charset="0"/>
              <a:cs typeface="Times New Roman" panose="02020603050405020304" pitchFamily="18" charset="0"/>
            </a:endParaRPr>
          </a:p>
          <a:p>
            <a:pPr eaLnBrk="1" hangingPunct="1">
              <a:spcBef>
                <a:spcPts val="725"/>
              </a:spcBef>
            </a:pPr>
            <a:r>
              <a:rPr lang="zh-CN" altLang="zh-CN" b="1">
                <a:solidFill>
                  <a:srgbClr val="000099"/>
                </a:solidFill>
                <a:latin typeface="Times New Roman" panose="02020603050405020304" pitchFamily="18" charset="0"/>
                <a:cs typeface="Times New Roman" panose="02020603050405020304" pitchFamily="18" charset="0"/>
              </a:rPr>
              <a:t>刺激</a:t>
            </a:r>
            <a:endParaRPr lang="zh-CN" altLang="zh-CN">
              <a:latin typeface="Times New Roman" panose="02020603050405020304" pitchFamily="18" charset="0"/>
              <a:cs typeface="Times New Roman" panose="02020603050405020304" pitchFamily="18" charset="0"/>
            </a:endParaRPr>
          </a:p>
        </p:txBody>
      </p:sp>
      <p:sp>
        <p:nvSpPr>
          <p:cNvPr id="52228" name="object 13">
            <a:extLst>
              <a:ext uri="{FF2B5EF4-FFF2-40B4-BE49-F238E27FC236}">
                <a16:creationId xmlns:a16="http://schemas.microsoft.com/office/drawing/2014/main" id="{63B390CA-7A1F-4B04-8F4F-2229D733DDC7}"/>
              </a:ext>
            </a:extLst>
          </p:cNvPr>
          <p:cNvSpPr txBox="1">
            <a:spLocks noChangeArrowheads="1"/>
          </p:cNvSpPr>
          <p:nvPr/>
        </p:nvSpPr>
        <p:spPr bwMode="auto">
          <a:xfrm>
            <a:off x="2365375" y="3903663"/>
            <a:ext cx="1316038"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3000"/>
              </a:lnSpc>
            </a:pPr>
            <a:r>
              <a:rPr lang="zh-CN" altLang="zh-CN" b="1">
                <a:solidFill>
                  <a:srgbClr val="000099"/>
                </a:solidFill>
                <a:latin typeface="Times New Roman" panose="02020603050405020304" pitchFamily="18" charset="0"/>
                <a:cs typeface="Times New Roman" panose="02020603050405020304" pitchFamily="18" charset="0"/>
              </a:rPr>
              <a:t>工件环境</a:t>
            </a:r>
            <a:endParaRPr lang="zh-CN" altLang="zh-CN">
              <a:latin typeface="Times New Roman" panose="02020603050405020304" pitchFamily="18" charset="0"/>
              <a:cs typeface="Times New Roman" panose="02020603050405020304" pitchFamily="18" charset="0"/>
            </a:endParaRPr>
          </a:p>
        </p:txBody>
      </p:sp>
      <p:sp>
        <p:nvSpPr>
          <p:cNvPr id="52229" name="object 14">
            <a:extLst>
              <a:ext uri="{FF2B5EF4-FFF2-40B4-BE49-F238E27FC236}">
                <a16:creationId xmlns:a16="http://schemas.microsoft.com/office/drawing/2014/main" id="{D15014CD-9473-45B1-B425-5981A89F505F}"/>
              </a:ext>
            </a:extLst>
          </p:cNvPr>
          <p:cNvSpPr txBox="1">
            <a:spLocks noChangeArrowheads="1"/>
          </p:cNvSpPr>
          <p:nvPr/>
        </p:nvSpPr>
        <p:spPr bwMode="auto">
          <a:xfrm>
            <a:off x="4575175" y="2257425"/>
            <a:ext cx="531495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3000"/>
              </a:lnSpc>
            </a:pPr>
            <a:r>
              <a:rPr lang="zh-CN" altLang="zh-CN" b="1">
                <a:solidFill>
                  <a:srgbClr val="000099"/>
                </a:solidFill>
                <a:latin typeface="Times New Roman" panose="02020603050405020304" pitchFamily="18" charset="0"/>
                <a:cs typeface="Times New Roman" panose="02020603050405020304" pitchFamily="18" charset="0"/>
              </a:rPr>
              <a:t>最终用户想要的可能值</a:t>
            </a:r>
            <a:endParaRPr lang="zh-CN" altLang="zh-CN">
              <a:latin typeface="Times New Roman" panose="02020603050405020304" pitchFamily="18" charset="0"/>
              <a:cs typeface="Times New Roman" panose="02020603050405020304" pitchFamily="18" charset="0"/>
            </a:endParaRPr>
          </a:p>
          <a:p>
            <a:pPr eaLnBrk="1" hangingPunct="1">
              <a:lnSpc>
                <a:spcPts val="2100"/>
              </a:lnSpc>
            </a:pPr>
            <a:r>
              <a:rPr lang="zh-CN" altLang="zh-CN" b="1">
                <a:solidFill>
                  <a:srgbClr val="000099"/>
                </a:solidFill>
                <a:latin typeface="Times New Roman" panose="02020603050405020304" pitchFamily="18" charset="0"/>
                <a:cs typeface="Times New Roman" panose="02020603050405020304" pitchFamily="18" charset="0"/>
              </a:rPr>
              <a:t>学习系统功能;有效使用系统;最小 化</a:t>
            </a:r>
            <a:endParaRPr lang="zh-CN" altLang="zh-CN">
              <a:latin typeface="Times New Roman" panose="02020603050405020304" pitchFamily="18" charset="0"/>
              <a:cs typeface="Times New Roman" panose="02020603050405020304" pitchFamily="18" charset="0"/>
            </a:endParaRPr>
          </a:p>
          <a:p>
            <a:pPr eaLnBrk="1" hangingPunct="1">
              <a:spcBef>
                <a:spcPts val="38"/>
              </a:spcBef>
            </a:pPr>
            <a:r>
              <a:rPr lang="zh-CN" altLang="zh-CN" b="1">
                <a:solidFill>
                  <a:srgbClr val="000099"/>
                </a:solidFill>
                <a:latin typeface="Times New Roman" panose="02020603050405020304" pitchFamily="18" charset="0"/>
                <a:cs typeface="Times New Roman" panose="02020603050405020304" pitchFamily="18" charset="0"/>
              </a:rPr>
              <a:t>错误的影响;适应系统;感觉舒服</a:t>
            </a:r>
            <a:endParaRPr lang="zh-CN" altLang="zh-CN">
              <a:latin typeface="Times New Roman" panose="02020603050405020304" pitchFamily="18" charset="0"/>
              <a:cs typeface="Times New Roman" panose="02020603050405020304" pitchFamily="18" charset="0"/>
            </a:endParaRPr>
          </a:p>
          <a:p>
            <a:pPr eaLnBrk="1" hangingPunct="1">
              <a:spcBef>
                <a:spcPts val="738"/>
              </a:spcBef>
            </a:pPr>
            <a:r>
              <a:rPr lang="zh-CN" altLang="zh-CN" b="1">
                <a:solidFill>
                  <a:srgbClr val="000099"/>
                </a:solidFill>
                <a:latin typeface="Times New Roman" panose="02020603050405020304" pitchFamily="18" charset="0"/>
                <a:cs typeface="Times New Roman" panose="02020603050405020304" pitchFamily="18" charset="0"/>
              </a:rPr>
              <a:t>系统</a:t>
            </a:r>
            <a:endParaRPr lang="zh-CN" altLang="zh-CN">
              <a:latin typeface="Times New Roman" panose="02020603050405020304" pitchFamily="18" charset="0"/>
              <a:cs typeface="Times New Roman" panose="02020603050405020304" pitchFamily="18" charset="0"/>
            </a:endParaRPr>
          </a:p>
          <a:p>
            <a:pPr eaLnBrk="1" hangingPunct="1">
              <a:spcBef>
                <a:spcPts val="725"/>
              </a:spcBef>
            </a:pPr>
            <a:r>
              <a:rPr lang="zh-CN" altLang="zh-CN" b="1">
                <a:solidFill>
                  <a:srgbClr val="000099"/>
                </a:solidFill>
                <a:latin typeface="Times New Roman" panose="02020603050405020304" pitchFamily="18" charset="0"/>
                <a:cs typeface="Times New Roman" panose="02020603050405020304" pitchFamily="18" charset="0"/>
              </a:rPr>
              <a:t>在运行时或配置时间</a:t>
            </a:r>
            <a:endParaRPr lang="zh-CN"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id="{095E7371-C4D0-40B7-9403-3EF4F74012B2}"/>
              </a:ext>
            </a:extLst>
          </p:cNvPr>
          <p:cNvSpPr>
            <a:spLocks noChangeArrowheads="1"/>
          </p:cNvSpPr>
          <p:nvPr/>
        </p:nvSpPr>
        <p:spPr bwMode="auto">
          <a:xfrm>
            <a:off x="2390775" y="2524125"/>
            <a:ext cx="7561263" cy="25304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endParaRPr lang="zh-CN" altLang="zh-CN" sz="1996">
              <a:latin typeface="Arial" panose="020B0604020202020204" pitchFamily="34" charset="0"/>
            </a:endParaRPr>
          </a:p>
        </p:txBody>
      </p:sp>
      <p:sp>
        <p:nvSpPr>
          <p:cNvPr id="8" name="object 4">
            <a:extLst>
              <a:ext uri="{FF2B5EF4-FFF2-40B4-BE49-F238E27FC236}">
                <a16:creationId xmlns:a16="http://schemas.microsoft.com/office/drawing/2014/main" id="{059CF211-2CFD-457C-A045-45F74AEB3280}"/>
              </a:ext>
            </a:extLst>
          </p:cNvPr>
          <p:cNvSpPr>
            <a:spLocks/>
          </p:cNvSpPr>
          <p:nvPr/>
        </p:nvSpPr>
        <p:spPr bwMode="auto">
          <a:xfrm>
            <a:off x="2449513" y="2555875"/>
            <a:ext cx="7443787" cy="2414588"/>
          </a:xfrm>
          <a:custGeom>
            <a:avLst/>
            <a:gdLst>
              <a:gd name="T0" fmla="*/ 11679903 w 8140700"/>
              <a:gd name="T1" fmla="*/ 0 h 2641600"/>
              <a:gd name="T2" fmla="*/ 240161 w 8140700"/>
              <a:gd name="T3" fmla="*/ 0 h 2641600"/>
              <a:gd name="T4" fmla="*/ 176315 w 8140700"/>
              <a:gd name="T5" fmla="*/ 8572 h 2641600"/>
              <a:gd name="T6" fmla="*/ 118945 w 8140700"/>
              <a:gd name="T7" fmla="*/ 32763 h 2641600"/>
              <a:gd name="T8" fmla="*/ 70341 w 8140700"/>
              <a:gd name="T9" fmla="*/ 70289 h 2641600"/>
              <a:gd name="T10" fmla="*/ 32788 w 8140700"/>
              <a:gd name="T11" fmla="*/ 118854 h 2641600"/>
              <a:gd name="T12" fmla="*/ 8578 w 8140700"/>
              <a:gd name="T13" fmla="*/ 176181 h 2641600"/>
              <a:gd name="T14" fmla="*/ 0 w 8140700"/>
              <a:gd name="T15" fmla="*/ 239977 h 2641600"/>
              <a:gd name="T16" fmla="*/ 0 w 8140700"/>
              <a:gd name="T17" fmla="*/ 3625053 h 2641600"/>
              <a:gd name="T18" fmla="*/ 8578 w 8140700"/>
              <a:gd name="T19" fmla="*/ 3688850 h 2641600"/>
              <a:gd name="T20" fmla="*/ 32788 w 8140700"/>
              <a:gd name="T21" fmla="*/ 3746175 h 2641600"/>
              <a:gd name="T22" fmla="*/ 70341 w 8140700"/>
              <a:gd name="T23" fmla="*/ 3794743 h 2641600"/>
              <a:gd name="T24" fmla="*/ 118945 w 8140700"/>
              <a:gd name="T25" fmla="*/ 3832266 h 2641600"/>
              <a:gd name="T26" fmla="*/ 176315 w 8140700"/>
              <a:gd name="T27" fmla="*/ 3856460 h 2641600"/>
              <a:gd name="T28" fmla="*/ 240161 w 8140700"/>
              <a:gd name="T29" fmla="*/ 3865033 h 2641600"/>
              <a:gd name="T30" fmla="*/ 11679903 w 8140700"/>
              <a:gd name="T31" fmla="*/ 3865033 h 2641600"/>
              <a:gd name="T32" fmla="*/ 11743748 w 8140700"/>
              <a:gd name="T33" fmla="*/ 3856460 h 2641600"/>
              <a:gd name="T34" fmla="*/ 11801119 w 8140700"/>
              <a:gd name="T35" fmla="*/ 3832266 h 2641600"/>
              <a:gd name="T36" fmla="*/ 11849722 w 8140700"/>
              <a:gd name="T37" fmla="*/ 3794743 h 2641600"/>
              <a:gd name="T38" fmla="*/ 11887274 w 8140700"/>
              <a:gd name="T39" fmla="*/ 3746175 h 2641600"/>
              <a:gd name="T40" fmla="*/ 11911486 w 8140700"/>
              <a:gd name="T41" fmla="*/ 3688850 h 2641600"/>
              <a:gd name="T42" fmla="*/ 11920065 w 8140700"/>
              <a:gd name="T43" fmla="*/ 3625053 h 2641600"/>
              <a:gd name="T44" fmla="*/ 11920065 w 8140700"/>
              <a:gd name="T45" fmla="*/ 239977 h 2641600"/>
              <a:gd name="T46" fmla="*/ 11911486 w 8140700"/>
              <a:gd name="T47" fmla="*/ 176181 h 2641600"/>
              <a:gd name="T48" fmla="*/ 11887274 w 8140700"/>
              <a:gd name="T49" fmla="*/ 118854 h 2641600"/>
              <a:gd name="T50" fmla="*/ 11849722 w 8140700"/>
              <a:gd name="T51" fmla="*/ 70289 h 2641600"/>
              <a:gd name="T52" fmla="*/ 11801119 w 8140700"/>
              <a:gd name="T53" fmla="*/ 32763 h 2641600"/>
              <a:gd name="T54" fmla="*/ 11743748 w 8140700"/>
              <a:gd name="T55" fmla="*/ 8572 h 2641600"/>
              <a:gd name="T56" fmla="*/ 11679903 w 8140700"/>
              <a:gd name="T57" fmla="*/ 0 h 264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140700" h="2641600">
                <a:moveTo>
                  <a:pt x="7976684" y="0"/>
                </a:moveTo>
                <a:lnTo>
                  <a:pt x="164015" y="0"/>
                </a:lnTo>
                <a:lnTo>
                  <a:pt x="120413" y="5858"/>
                </a:lnTo>
                <a:lnTo>
                  <a:pt x="81233" y="22393"/>
                </a:lnTo>
                <a:lnTo>
                  <a:pt x="48039" y="48039"/>
                </a:lnTo>
                <a:lnTo>
                  <a:pt x="22392" y="81233"/>
                </a:lnTo>
                <a:lnTo>
                  <a:pt x="5858" y="120413"/>
                </a:lnTo>
                <a:lnTo>
                  <a:pt x="0" y="164015"/>
                </a:lnTo>
                <a:lnTo>
                  <a:pt x="0" y="2477584"/>
                </a:lnTo>
                <a:lnTo>
                  <a:pt x="5858" y="2521186"/>
                </a:lnTo>
                <a:lnTo>
                  <a:pt x="22392" y="2560366"/>
                </a:lnTo>
                <a:lnTo>
                  <a:pt x="48039" y="2593560"/>
                </a:lnTo>
                <a:lnTo>
                  <a:pt x="81233" y="2619206"/>
                </a:lnTo>
                <a:lnTo>
                  <a:pt x="120413" y="2635741"/>
                </a:lnTo>
                <a:lnTo>
                  <a:pt x="164015" y="2641600"/>
                </a:lnTo>
                <a:lnTo>
                  <a:pt x="7976684" y="2641600"/>
                </a:lnTo>
                <a:lnTo>
                  <a:pt x="8020286" y="2635741"/>
                </a:lnTo>
                <a:lnTo>
                  <a:pt x="8059466" y="2619206"/>
                </a:lnTo>
                <a:lnTo>
                  <a:pt x="8092660" y="2593560"/>
                </a:lnTo>
                <a:lnTo>
                  <a:pt x="8118306" y="2560366"/>
                </a:lnTo>
                <a:lnTo>
                  <a:pt x="8134841" y="2521186"/>
                </a:lnTo>
                <a:lnTo>
                  <a:pt x="8140700" y="2477584"/>
                </a:lnTo>
                <a:lnTo>
                  <a:pt x="8140700" y="164015"/>
                </a:lnTo>
                <a:lnTo>
                  <a:pt x="8134841" y="120413"/>
                </a:lnTo>
                <a:lnTo>
                  <a:pt x="8118306" y="81233"/>
                </a:lnTo>
                <a:lnTo>
                  <a:pt x="8092660" y="48039"/>
                </a:lnTo>
                <a:lnTo>
                  <a:pt x="8059466" y="22393"/>
                </a:lnTo>
                <a:lnTo>
                  <a:pt x="8020286" y="5858"/>
                </a:lnTo>
                <a:lnTo>
                  <a:pt x="7976684" y="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eaLnBrk="1" fontAlgn="auto" hangingPunct="1">
              <a:spcBef>
                <a:spcPts val="0"/>
              </a:spcBef>
              <a:spcAft>
                <a:spcPts val="0"/>
              </a:spcAft>
              <a:defRPr/>
            </a:pPr>
            <a:endParaRPr lang="zh-CN" altLang="en-US" sz="1996">
              <a:latin typeface="+mn-lt"/>
              <a:ea typeface="+mn-ea"/>
            </a:endParaRPr>
          </a:p>
        </p:txBody>
      </p:sp>
      <p:sp>
        <p:nvSpPr>
          <p:cNvPr id="9" name="object 8">
            <a:extLst>
              <a:ext uri="{FF2B5EF4-FFF2-40B4-BE49-F238E27FC236}">
                <a16:creationId xmlns:a16="http://schemas.microsoft.com/office/drawing/2014/main" id="{FC03E65E-4E6E-4109-B422-55213F9F0F99}"/>
              </a:ext>
            </a:extLst>
          </p:cNvPr>
          <p:cNvSpPr>
            <a:spLocks noGrp="1"/>
          </p:cNvSpPr>
          <p:nvPr>
            <p:ph type="title"/>
          </p:nvPr>
        </p:nvSpPr>
        <p:spPr>
          <a:xfrm>
            <a:off x="2720975" y="2701925"/>
            <a:ext cx="6599238" cy="2187575"/>
          </a:xfrm>
        </p:spPr>
        <p:txBody>
          <a:bodyPr lIns="0" tIns="0" rIns="0" bIns="0">
            <a:spAutoFit/>
          </a:bodyPr>
          <a:lstStyle/>
          <a:p>
            <a:pPr marL="12700" algn="ctr">
              <a:tabLst>
                <a:tab pos="355600" algn="l"/>
              </a:tabLst>
              <a:defRPr/>
            </a:pPr>
            <a:r>
              <a:rPr lang="en-US" altLang="zh-CN" sz="4618" spc="-9" dirty="0"/>
              <a:t>品质属性</a:t>
            </a:r>
            <a:r>
              <a:rPr lang="en-US" altLang="zh-CN" sz="4618" spc="4" dirty="0"/>
              <a:t>的</a:t>
            </a:r>
            <a:r>
              <a:rPr lang="en-US" altLang="zh-CN" sz="4618" spc="-9" dirty="0"/>
              <a:t>建筑</a:t>
            </a:r>
            <a:r>
              <a:rPr lang="en-US" altLang="zh-CN" sz="4618" spc="483" dirty="0"/>
              <a:t> </a:t>
            </a:r>
            <a:r>
              <a:rPr lang="en-US" altLang="zh-CN" sz="4800" spc="-5" dirty="0"/>
              <a:t>四</a:t>
            </a:r>
            <a:r>
              <a:rPr lang="en-US" altLang="zh-CN" sz="4618" dirty="0"/>
              <a:t> </a:t>
            </a:r>
            <a:br>
              <a:rPr lang="en-US" altLang="zh-CN" sz="4618" dirty="0"/>
            </a:br>
            <a:r>
              <a:rPr lang="en-US" altLang="zh-CN" sz="4800" dirty="0"/>
              <a:t>测试</a:t>
            </a:r>
            <a:r>
              <a:rPr lang="en-US" altLang="zh-CN" sz="4800" spc="-75" dirty="0"/>
              <a:t> </a:t>
            </a:r>
            <a:r>
              <a:rPr lang="en-US" altLang="zh-CN" sz="4800" spc="-5" dirty="0"/>
              <a:t>可用 性</a:t>
            </a:r>
          </a:p>
        </p:txBody>
      </p:sp>
      <p:sp>
        <p:nvSpPr>
          <p:cNvPr id="10" name="object 5">
            <a:extLst>
              <a:ext uri="{FF2B5EF4-FFF2-40B4-BE49-F238E27FC236}">
                <a16:creationId xmlns:a16="http://schemas.microsoft.com/office/drawing/2014/main" id="{8BBD0C05-7395-423F-B77E-9EC3AF9B221A}"/>
              </a:ext>
            </a:extLst>
          </p:cNvPr>
          <p:cNvSpPr>
            <a:spLocks/>
          </p:cNvSpPr>
          <p:nvPr/>
        </p:nvSpPr>
        <p:spPr bwMode="auto">
          <a:xfrm>
            <a:off x="1916113" y="6319838"/>
            <a:ext cx="8359775" cy="244475"/>
          </a:xfrm>
          <a:custGeom>
            <a:avLst/>
            <a:gdLst>
              <a:gd name="T0" fmla="*/ 0 w 9144000"/>
              <a:gd name="T1" fmla="*/ 391743 h 266700"/>
              <a:gd name="T2" fmla="*/ 0 w 9144000"/>
              <a:gd name="T3" fmla="*/ 0 h 266700"/>
              <a:gd name="T4" fmla="*/ 13387730 w 9144000"/>
              <a:gd name="T5" fmla="*/ 0 h 266700"/>
              <a:gd name="T6" fmla="*/ 13387730 w 9144000"/>
              <a:gd name="T7" fmla="*/ 391743 h 266700"/>
              <a:gd name="T8" fmla="*/ 0 w 9144000"/>
              <a:gd name="T9" fmla="*/ 391743 h 266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266700">
                <a:moveTo>
                  <a:pt x="0" y="266700"/>
                </a:moveTo>
                <a:lnTo>
                  <a:pt x="0" y="0"/>
                </a:lnTo>
                <a:lnTo>
                  <a:pt x="9144000" y="0"/>
                </a:lnTo>
                <a:lnTo>
                  <a:pt x="9144000" y="266700"/>
                </a:lnTo>
                <a:lnTo>
                  <a:pt x="0" y="26670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eaLnBrk="1" fontAlgn="auto" hangingPunct="1">
              <a:spcBef>
                <a:spcPts val="0"/>
              </a:spcBef>
              <a:spcAft>
                <a:spcPts val="0"/>
              </a:spcAft>
              <a:defRPr/>
            </a:pPr>
            <a:endParaRPr lang="zh-CN" altLang="en-US" sz="1996">
              <a:latin typeface="+mn-lt"/>
              <a:ea typeface="+mn-ea"/>
            </a:endParaRPr>
          </a:p>
        </p:txBody>
      </p:sp>
    </p:spTree>
  </p:cSld>
  <p:clrMapOvr>
    <a:masterClrMapping/>
  </p:clrMapOvr>
</p:sld>
</file>

<file path=ppt/slides/slide2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E9778F8C-59FF-424E-9A27-13E70A3B2148}"/>
              </a:ext>
            </a:extLst>
          </p:cNvPr>
          <p:cNvSpPr txBox="1">
            <a:spLocks noGrp="1"/>
          </p:cNvSpPr>
          <p:nvPr>
            <p:ph type="title"/>
          </p:nvPr>
        </p:nvSpPr>
        <p:spPr>
          <a:xfrm>
            <a:off x="533400" y="206375"/>
            <a:ext cx="9234488" cy="676275"/>
          </a:xfrm>
        </p:spPr>
        <p:txBody>
          <a:bodyPr lIns="0" tIns="0" rIns="0" bIns="0" rtlCol="0">
            <a:spAutoFit/>
          </a:bodyPr>
          <a:lstStyle/>
          <a:p>
            <a:pPr marL="12700">
              <a:defRPr/>
            </a:pPr>
            <a:r>
              <a:rPr sz="4400" spc="-20" dirty="0"/>
              <a:t>可用 性</a:t>
            </a:r>
          </a:p>
        </p:txBody>
      </p:sp>
      <p:sp>
        <p:nvSpPr>
          <p:cNvPr id="53251" name="object 12">
            <a:extLst>
              <a:ext uri="{FF2B5EF4-FFF2-40B4-BE49-F238E27FC236}">
                <a16:creationId xmlns:a16="http://schemas.microsoft.com/office/drawing/2014/main" id="{F8FE7057-F2D7-4C73-8A85-7330E91BD098}"/>
              </a:ext>
            </a:extLst>
          </p:cNvPr>
          <p:cNvSpPr txBox="1">
            <a:spLocks noChangeArrowheads="1"/>
          </p:cNvSpPr>
          <p:nvPr/>
        </p:nvSpPr>
        <p:spPr bwMode="auto">
          <a:xfrm>
            <a:off x="2365375" y="1189038"/>
            <a:ext cx="9398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b="1">
                <a:solidFill>
                  <a:srgbClr val="000099"/>
                </a:solidFill>
                <a:latin typeface="Times New Roman" panose="02020603050405020304" pitchFamily="18" charset="0"/>
                <a:cs typeface="Times New Roman" panose="02020603050405020304" pitchFamily="18" charset="0"/>
              </a:rPr>
              <a:t>响应</a:t>
            </a:r>
            <a:endParaRPr lang="zh-CN" altLang="zh-CN">
              <a:latin typeface="Times New Roman" panose="02020603050405020304" pitchFamily="18" charset="0"/>
              <a:cs typeface="Times New Roman" panose="02020603050405020304" pitchFamily="18" charset="0"/>
            </a:endParaRPr>
          </a:p>
        </p:txBody>
      </p:sp>
      <p:sp>
        <p:nvSpPr>
          <p:cNvPr id="53252" name="object 13">
            <a:extLst>
              <a:ext uri="{FF2B5EF4-FFF2-40B4-BE49-F238E27FC236}">
                <a16:creationId xmlns:a16="http://schemas.microsoft.com/office/drawing/2014/main" id="{9E7ED1F7-590E-4974-A5B2-A65D26252658}"/>
              </a:ext>
            </a:extLst>
          </p:cNvPr>
          <p:cNvSpPr txBox="1">
            <a:spLocks noChangeArrowheads="1"/>
          </p:cNvSpPr>
          <p:nvPr/>
        </p:nvSpPr>
        <p:spPr bwMode="auto">
          <a:xfrm>
            <a:off x="4575175" y="1203325"/>
            <a:ext cx="6011863" cy="494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699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2100"/>
              </a:lnSpc>
            </a:pPr>
            <a:r>
              <a:rPr lang="zh-CN" altLang="zh-CN" b="1">
                <a:solidFill>
                  <a:srgbClr val="000099"/>
                </a:solidFill>
                <a:latin typeface="Times New Roman" panose="02020603050405020304" pitchFamily="18" charset="0"/>
                <a:cs typeface="Times New Roman" panose="02020603050405020304" pitchFamily="18" charset="0"/>
              </a:rPr>
              <a:t>系统提供以下一个或多个响应: 支持 "学习系统功能"</a:t>
            </a:r>
            <a:endParaRPr lang="zh-CN" altLang="zh-CN">
              <a:latin typeface="Times New Roman" panose="02020603050405020304" pitchFamily="18" charset="0"/>
              <a:cs typeface="Times New Roman" panose="02020603050405020304" pitchFamily="18" charset="0"/>
            </a:endParaRPr>
          </a:p>
          <a:p>
            <a:pPr eaLnBrk="1" hangingPunct="1">
              <a:lnSpc>
                <a:spcPts val="2100"/>
              </a:lnSpc>
              <a:spcBef>
                <a:spcPts val="100"/>
              </a:spcBef>
            </a:pPr>
            <a:r>
              <a:rPr lang="zh-CN" altLang="zh-CN" b="1">
                <a:solidFill>
                  <a:srgbClr val="000099"/>
                </a:solidFill>
                <a:latin typeface="Times New Roman" panose="02020603050405020304" pitchFamily="18" charset="0"/>
                <a:cs typeface="Times New Roman" panose="02020603050405020304" pitchFamily="18" charset="0"/>
              </a:rPr>
              <a:t>帮助系统对上下文敏感;用户熟悉接口;接口可用于</a:t>
            </a:r>
            <a:endParaRPr lang="zh-CN" altLang="zh-CN">
              <a:latin typeface="Times New Roman" panose="02020603050405020304" pitchFamily="18" charset="0"/>
              <a:cs typeface="Times New Roman" panose="02020603050405020304" pitchFamily="18" charset="0"/>
            </a:endParaRPr>
          </a:p>
          <a:p>
            <a:pPr eaLnBrk="1" hangingPunct="1">
              <a:lnSpc>
                <a:spcPts val="2113"/>
              </a:lnSpc>
            </a:pPr>
            <a:r>
              <a:rPr lang="zh-CN" altLang="zh-CN" b="1">
                <a:solidFill>
                  <a:srgbClr val="000099"/>
                </a:solidFill>
                <a:latin typeface="Times New Roman" panose="02020603050405020304" pitchFamily="18" charset="0"/>
                <a:cs typeface="Times New Roman" panose="02020603050405020304" pitchFamily="18" charset="0"/>
              </a:rPr>
              <a:t>不熟悉的上下文</a:t>
            </a:r>
            <a:endParaRPr lang="zh-CN" altLang="zh-CN">
              <a:latin typeface="Times New Roman" panose="02020603050405020304" pitchFamily="18" charset="0"/>
              <a:cs typeface="Times New Roman" panose="02020603050405020304" pitchFamily="18" charset="0"/>
            </a:endParaRPr>
          </a:p>
          <a:p>
            <a:pPr eaLnBrk="1" hangingPunct="1">
              <a:lnSpc>
                <a:spcPts val="2125"/>
              </a:lnSpc>
            </a:pPr>
            <a:r>
              <a:rPr lang="zh-CN" altLang="zh-CN" b="1">
                <a:solidFill>
                  <a:srgbClr val="000099"/>
                </a:solidFill>
                <a:latin typeface="Times New Roman" panose="02020603050405020304" pitchFamily="18" charset="0"/>
                <a:cs typeface="Times New Roman" panose="02020603050405020304" pitchFamily="18" charset="0"/>
              </a:rPr>
              <a:t>支持 "有效使用系统":</a:t>
            </a:r>
            <a:endParaRPr lang="zh-CN" altLang="zh-CN">
              <a:latin typeface="Times New Roman" panose="02020603050405020304" pitchFamily="18" charset="0"/>
              <a:cs typeface="Times New Roman" panose="02020603050405020304" pitchFamily="18" charset="0"/>
            </a:endParaRPr>
          </a:p>
          <a:p>
            <a:pPr eaLnBrk="1" hangingPunct="1">
              <a:lnSpc>
                <a:spcPct val="101000"/>
              </a:lnSpc>
              <a:spcBef>
                <a:spcPts val="25"/>
              </a:spcBef>
            </a:pPr>
            <a:r>
              <a:rPr lang="zh-CN" altLang="zh-CN" b="1">
                <a:solidFill>
                  <a:srgbClr val="000099"/>
                </a:solidFill>
                <a:latin typeface="Times New Roman" panose="02020603050405020304" pitchFamily="18" charset="0"/>
                <a:cs typeface="Times New Roman" panose="02020603050405020304" pitchFamily="18" charset="0"/>
              </a:rPr>
              <a:t>数据和/或命令的聚合;重新使用已输入的数据和/或命令;支持在屏幕内有效导航;具有一致操作的不同视图;综合搜索;多个同时活动</a:t>
            </a:r>
            <a:endParaRPr lang="zh-CN" altLang="zh-CN">
              <a:latin typeface="Times New Roman" panose="02020603050405020304" pitchFamily="18" charset="0"/>
              <a:cs typeface="Times New Roman" panose="02020603050405020304" pitchFamily="18" charset="0"/>
            </a:endParaRPr>
          </a:p>
          <a:p>
            <a:pPr eaLnBrk="1" hangingPunct="1">
              <a:lnSpc>
                <a:spcPts val="2100"/>
              </a:lnSpc>
            </a:pPr>
            <a:r>
              <a:rPr lang="zh-CN" altLang="zh-CN" b="1">
                <a:solidFill>
                  <a:srgbClr val="000099"/>
                </a:solidFill>
                <a:latin typeface="Times New Roman" panose="02020603050405020304" pitchFamily="18" charset="0"/>
                <a:cs typeface="Times New Roman" panose="02020603050405020304" pitchFamily="18" charset="0"/>
              </a:rPr>
              <a:t>"尽量减少错误的影响":</a:t>
            </a:r>
            <a:endParaRPr lang="zh-CN" altLang="zh-CN">
              <a:latin typeface="Times New Roman" panose="02020603050405020304" pitchFamily="18" charset="0"/>
              <a:cs typeface="Times New Roman" panose="02020603050405020304" pitchFamily="18" charset="0"/>
            </a:endParaRPr>
          </a:p>
          <a:p>
            <a:pPr algn="just" eaLnBrk="1" hangingPunct="1">
              <a:spcBef>
                <a:spcPts val="50"/>
              </a:spcBef>
            </a:pPr>
            <a:r>
              <a:rPr lang="zh-CN" altLang="zh-CN" b="1">
                <a:solidFill>
                  <a:srgbClr val="000099"/>
                </a:solidFill>
                <a:latin typeface="Times New Roman" panose="02020603050405020304" pitchFamily="18" charset="0"/>
                <a:cs typeface="Times New Roman" panose="02020603050405020304" pitchFamily="18" charset="0"/>
              </a:rPr>
              <a:t>撤消、取消、从系统故障中恢复、识别并更正用户错误、检索忘记的密码、验证系统资源</a:t>
            </a:r>
            <a:endParaRPr lang="zh-CN" altLang="zh-CN">
              <a:latin typeface="Times New Roman" panose="02020603050405020304" pitchFamily="18" charset="0"/>
              <a:cs typeface="Times New Roman" panose="02020603050405020304" pitchFamily="18" charset="0"/>
            </a:endParaRPr>
          </a:p>
          <a:p>
            <a:pPr eaLnBrk="1" hangingPunct="1">
              <a:lnSpc>
                <a:spcPts val="2125"/>
              </a:lnSpc>
              <a:spcBef>
                <a:spcPts val="38"/>
              </a:spcBef>
            </a:pPr>
            <a:r>
              <a:rPr lang="zh-CN" altLang="zh-CN" b="1">
                <a:solidFill>
                  <a:srgbClr val="000099"/>
                </a:solidFill>
                <a:latin typeface="Times New Roman" panose="02020603050405020304" pitchFamily="18" charset="0"/>
                <a:cs typeface="Times New Roman" panose="02020603050405020304" pitchFamily="18" charset="0"/>
              </a:rPr>
              <a:t>"适应系统":</a:t>
            </a:r>
            <a:endParaRPr lang="zh-CN" altLang="zh-CN">
              <a:latin typeface="Times New Roman" panose="02020603050405020304" pitchFamily="18" charset="0"/>
              <a:cs typeface="Times New Roman" panose="02020603050405020304" pitchFamily="18" charset="0"/>
            </a:endParaRPr>
          </a:p>
          <a:p>
            <a:pPr eaLnBrk="1" hangingPunct="1">
              <a:lnSpc>
                <a:spcPts val="2200"/>
              </a:lnSpc>
              <a:spcBef>
                <a:spcPts val="13"/>
              </a:spcBef>
            </a:pPr>
            <a:r>
              <a:rPr lang="zh-CN" altLang="zh-CN" b="1">
                <a:solidFill>
                  <a:srgbClr val="000099"/>
                </a:solidFill>
                <a:latin typeface="Times New Roman" panose="02020603050405020304" pitchFamily="18" charset="0"/>
                <a:cs typeface="Times New Roman" panose="02020603050405020304" pitchFamily="18" charset="0"/>
              </a:rPr>
              <a:t>可定制性国际化到 "感觉舒适":</a:t>
            </a:r>
            <a:endParaRPr lang="zh-CN" altLang="zh-CN">
              <a:latin typeface="Times New Roman" panose="02020603050405020304" pitchFamily="18" charset="0"/>
              <a:cs typeface="Times New Roman" panose="02020603050405020304" pitchFamily="18" charset="0"/>
            </a:endParaRPr>
          </a:p>
          <a:p>
            <a:pPr eaLnBrk="1" hangingPunct="1">
              <a:lnSpc>
                <a:spcPts val="2025"/>
              </a:lnSpc>
            </a:pPr>
            <a:r>
              <a:rPr lang="zh-CN" altLang="zh-CN" b="1">
                <a:solidFill>
                  <a:srgbClr val="000099"/>
                </a:solidFill>
                <a:latin typeface="Times New Roman" panose="02020603050405020304" pitchFamily="18" charset="0"/>
                <a:cs typeface="Times New Roman" panose="02020603050405020304" pitchFamily="18" charset="0"/>
              </a:rPr>
              <a:t>显示系统状态;按用户的速度工作</a:t>
            </a:r>
            <a:endParaRPr lang="zh-CN"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FBA2622F-3549-4E71-AB11-A02197BD60A6}"/>
              </a:ext>
            </a:extLst>
          </p:cNvPr>
          <p:cNvSpPr txBox="1">
            <a:spLocks noGrp="1"/>
          </p:cNvSpPr>
          <p:nvPr>
            <p:ph type="title"/>
          </p:nvPr>
        </p:nvSpPr>
        <p:spPr>
          <a:xfrm>
            <a:off x="457200" y="206375"/>
            <a:ext cx="9310688" cy="676275"/>
          </a:xfrm>
        </p:spPr>
        <p:txBody>
          <a:bodyPr lIns="0" tIns="0" rIns="0" bIns="0" rtlCol="0">
            <a:spAutoFit/>
          </a:bodyPr>
          <a:lstStyle/>
          <a:p>
            <a:pPr marL="12700">
              <a:defRPr/>
            </a:pPr>
            <a:r>
              <a:rPr sz="4400" spc="-20" dirty="0"/>
              <a:t>可用 性</a:t>
            </a:r>
          </a:p>
        </p:txBody>
      </p:sp>
      <p:sp>
        <p:nvSpPr>
          <p:cNvPr id="12" name="object 12">
            <a:extLst>
              <a:ext uri="{FF2B5EF4-FFF2-40B4-BE49-F238E27FC236}">
                <a16:creationId xmlns:a16="http://schemas.microsoft.com/office/drawing/2014/main" id="{21A29A16-7DFD-4E64-8F11-74EEA707CB63}"/>
              </a:ext>
            </a:extLst>
          </p:cNvPr>
          <p:cNvSpPr txBox="1"/>
          <p:nvPr/>
        </p:nvSpPr>
        <p:spPr>
          <a:xfrm>
            <a:off x="2365375" y="1557338"/>
            <a:ext cx="1843088" cy="285750"/>
          </a:xfrm>
          <a:prstGeom prst="rect">
            <a:avLst/>
          </a:prstGeom>
        </p:spPr>
        <p:txBody>
          <a:bodyPr lIns="0" tIns="0" rIns="0" bIns="0">
            <a:spAutoFit/>
          </a:bodyPr>
          <a:lstStyle/>
          <a:p>
            <a:pPr marL="12700" eaLnBrk="1" fontAlgn="auto" hangingPunct="1">
              <a:spcBef>
                <a:spcPts val="0"/>
              </a:spcBef>
              <a:spcAft>
                <a:spcPts val="0"/>
              </a:spcAft>
              <a:defRPr/>
            </a:pPr>
            <a:r>
              <a:rPr b="1" dirty="0">
                <a:solidFill>
                  <a:srgbClr val="000099"/>
                </a:solidFill>
                <a:latin typeface="Times New Roman"/>
                <a:ea typeface="+mn-ea"/>
                <a:cs typeface="Times New Roman"/>
              </a:rPr>
              <a:t>响应</a:t>
            </a:r>
            <a:r>
              <a:rPr b="1" spc="-100" dirty="0">
                <a:solidFill>
                  <a:srgbClr val="000099"/>
                </a:solidFill>
                <a:latin typeface="Times New Roman"/>
                <a:ea typeface="+mn-ea"/>
                <a:cs typeface="Times New Roman"/>
              </a:rPr>
              <a:t> </a:t>
            </a:r>
            <a:r>
              <a:rPr b="1" spc="-5" dirty="0">
                <a:solidFill>
                  <a:srgbClr val="000099"/>
                </a:solidFill>
                <a:latin typeface="Times New Roman"/>
                <a:ea typeface="+mn-ea"/>
                <a:cs typeface="Times New Roman"/>
              </a:rPr>
              <a:t>措施</a:t>
            </a:r>
            <a:endParaRPr>
              <a:latin typeface="Times New Roman"/>
              <a:ea typeface="+mn-ea"/>
              <a:cs typeface="Times New Roman"/>
            </a:endParaRPr>
          </a:p>
        </p:txBody>
      </p:sp>
      <p:sp>
        <p:nvSpPr>
          <p:cNvPr id="54276" name="object 13">
            <a:extLst>
              <a:ext uri="{FF2B5EF4-FFF2-40B4-BE49-F238E27FC236}">
                <a16:creationId xmlns:a16="http://schemas.microsoft.com/office/drawing/2014/main" id="{F03A64FA-8E2D-4715-BF58-DCBF47CDBEBE}"/>
              </a:ext>
            </a:extLst>
          </p:cNvPr>
          <p:cNvSpPr txBox="1">
            <a:spLocks noChangeArrowheads="1"/>
          </p:cNvSpPr>
          <p:nvPr/>
        </p:nvSpPr>
        <p:spPr bwMode="auto">
          <a:xfrm>
            <a:off x="4575175" y="1558925"/>
            <a:ext cx="57927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b="1">
                <a:solidFill>
                  <a:srgbClr val="000099"/>
                </a:solidFill>
                <a:latin typeface="Times New Roman" panose="02020603050405020304" pitchFamily="18" charset="0"/>
                <a:cs typeface="Times New Roman" panose="02020603050405020304" pitchFamily="18" charset="0"/>
              </a:rPr>
              <a:t>任务时间、错误数、解决的问题数、用户满意度、用户知识增益、成功操作与总操作的比率、时间/数据丢失量</a:t>
            </a:r>
            <a:endParaRPr lang="zh-CN" altLang="zh-CN">
              <a:latin typeface="Times New Roman" panose="02020603050405020304" pitchFamily="18" charset="0"/>
              <a:cs typeface="Times New Roman" panose="02020603050405020304" pitchFamily="18" charset="0"/>
            </a:endParaRPr>
          </a:p>
        </p:txBody>
      </p:sp>
      <p:sp>
        <p:nvSpPr>
          <p:cNvPr id="54277" name="object 14">
            <a:extLst>
              <a:ext uri="{FF2B5EF4-FFF2-40B4-BE49-F238E27FC236}">
                <a16:creationId xmlns:a16="http://schemas.microsoft.com/office/drawing/2014/main" id="{83499D1D-AB9D-4CDF-A6B4-88E18560E39D}"/>
              </a:ext>
            </a:extLst>
          </p:cNvPr>
          <p:cNvSpPr>
            <a:spLocks noChangeArrowheads="1"/>
          </p:cNvSpPr>
          <p:nvPr/>
        </p:nvSpPr>
        <p:spPr bwMode="auto">
          <a:xfrm>
            <a:off x="3657600" y="3048000"/>
            <a:ext cx="4924425" cy="24098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2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8B3D67CD-B005-4761-8F43-E6C93B2674B2}"/>
              </a:ext>
            </a:extLst>
          </p:cNvPr>
          <p:cNvSpPr txBox="1">
            <a:spLocks noGrp="1"/>
          </p:cNvSpPr>
          <p:nvPr>
            <p:ph type="title"/>
          </p:nvPr>
        </p:nvSpPr>
        <p:spPr>
          <a:xfrm>
            <a:off x="457200" y="206375"/>
            <a:ext cx="9310688" cy="676275"/>
          </a:xfrm>
        </p:spPr>
        <p:txBody>
          <a:bodyPr lIns="0" tIns="0" rIns="0" bIns="0" rtlCol="0">
            <a:spAutoFit/>
          </a:bodyPr>
          <a:lstStyle/>
          <a:p>
            <a:pPr marL="12700">
              <a:defRPr/>
            </a:pPr>
            <a:r>
              <a:rPr sz="4400" spc="-5" dirty="0"/>
              <a:t>可用 性</a:t>
            </a:r>
            <a:r>
              <a:rPr sz="4400" spc="-65" dirty="0"/>
              <a:t> </a:t>
            </a:r>
            <a:r>
              <a:rPr sz="4400" spc="-55" dirty="0"/>
              <a:t>策略</a:t>
            </a:r>
          </a:p>
        </p:txBody>
      </p:sp>
      <p:sp>
        <p:nvSpPr>
          <p:cNvPr id="55299" name="object 12">
            <a:extLst>
              <a:ext uri="{FF2B5EF4-FFF2-40B4-BE49-F238E27FC236}">
                <a16:creationId xmlns:a16="http://schemas.microsoft.com/office/drawing/2014/main" id="{67B2D716-E950-4A0D-9EAC-FCAAB1E0B9FE}"/>
              </a:ext>
            </a:extLst>
          </p:cNvPr>
          <p:cNvSpPr txBox="1">
            <a:spLocks noChangeArrowheads="1"/>
          </p:cNvSpPr>
          <p:nvPr/>
        </p:nvSpPr>
        <p:spPr bwMode="auto">
          <a:xfrm>
            <a:off x="1709738" y="1101725"/>
            <a:ext cx="8582025"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3300"/>
              </a:lnSpc>
              <a:buFont typeface="Arial" panose="020B0604020202020204" pitchFamily="34" charset="0"/>
              <a:buChar char="•"/>
            </a:pPr>
            <a:r>
              <a:rPr lang="zh-CN" altLang="zh-CN" sz="2800">
                <a:latin typeface="Cambria" panose="02040503050406030204" pitchFamily="18" charset="0"/>
              </a:rPr>
              <a:t>可用性涉及</a:t>
            </a:r>
          </a:p>
          <a:p>
            <a:pPr lvl="1" eaLnBrk="1" hangingPunct="1">
              <a:lnSpc>
                <a:spcPts val="1925"/>
              </a:lnSpc>
              <a:spcBef>
                <a:spcPts val="400"/>
              </a:spcBef>
              <a:buFont typeface="Arial" panose="020B0604020202020204" pitchFamily="34" charset="0"/>
              <a:buChar char="–"/>
            </a:pPr>
            <a:r>
              <a:rPr lang="zh-CN" altLang="zh-CN" sz="2000">
                <a:latin typeface="Cambria" panose="02040503050406030204" pitchFamily="18" charset="0"/>
              </a:rPr>
              <a:t>用户完成所需的任务和系统向用户提供的支持是多么容易。</a:t>
            </a:r>
          </a:p>
          <a:p>
            <a:pPr eaLnBrk="1" hangingPunct="1">
              <a:lnSpc>
                <a:spcPct val="77000"/>
              </a:lnSpc>
              <a:spcBef>
                <a:spcPts val="763"/>
              </a:spcBef>
              <a:buFont typeface="Arial" panose="020B0604020202020204" pitchFamily="34" charset="0"/>
              <a:buChar char="•"/>
            </a:pPr>
            <a:r>
              <a:rPr lang="zh-CN" altLang="zh-CN" sz="2400">
                <a:latin typeface="Cambria" panose="02040503050406030204" pitchFamily="18" charset="0"/>
              </a:rPr>
              <a:t>两种类型的策略支持可用性, 每个类别都用于两类 "用户"。</a:t>
            </a:r>
          </a:p>
          <a:p>
            <a:pPr lvl="1" eaLnBrk="1" hangingPunct="1">
              <a:lnSpc>
                <a:spcPts val="1925"/>
              </a:lnSpc>
              <a:spcBef>
                <a:spcPts val="438"/>
              </a:spcBef>
              <a:buFont typeface="Arial" panose="020B0604020202020204" pitchFamily="34" charset="0"/>
              <a:buChar char="–"/>
            </a:pPr>
            <a:r>
              <a:rPr lang="zh-CN" altLang="zh-CN" sz="2000">
                <a:latin typeface="Cambria" panose="02040503050406030204" pitchFamily="18" charset="0"/>
              </a:rPr>
              <a:t>Oirst 类别,</a:t>
            </a:r>
            <a:r>
              <a:rPr lang="zh-CN" altLang="zh-CN" sz="2000">
                <a:solidFill>
                  <a:srgbClr val="FF0000"/>
                </a:solidFill>
                <a:latin typeface="Cambria" panose="02040503050406030204" pitchFamily="18" charset="0"/>
              </a:rPr>
              <a:t>运行</a:t>
            </a:r>
            <a:r>
              <a:rPr lang="zh-CN" altLang="zh-CN" sz="2000">
                <a:latin typeface="Cambria" panose="02040503050406030204" pitchFamily="18" charset="0"/>
              </a:rPr>
              <a:t>, 包括在系统执行期间支持用户的那些。</a:t>
            </a:r>
          </a:p>
          <a:p>
            <a:pPr lvl="1" eaLnBrk="1" hangingPunct="1">
              <a:lnSpc>
                <a:spcPct val="80000"/>
              </a:lnSpc>
              <a:spcBef>
                <a:spcPts val="588"/>
              </a:spcBef>
              <a:buFont typeface="Arial" panose="020B0604020202020204" pitchFamily="34" charset="0"/>
              <a:buChar char="–"/>
            </a:pPr>
            <a:r>
              <a:rPr lang="zh-CN" altLang="zh-CN" sz="2000">
                <a:latin typeface="Cambria" panose="02040503050406030204" pitchFamily="18" charset="0"/>
              </a:rPr>
              <a:t>第二类是基于用户界面设计的迭代性质, 支持接口开发人员在</a:t>
            </a:r>
            <a:r>
              <a:rPr lang="zh-CN" altLang="zh-CN" sz="2000">
                <a:solidFill>
                  <a:srgbClr val="FF0000"/>
                </a:solidFill>
                <a:latin typeface="Cambria" panose="02040503050406030204" pitchFamily="18" charset="0"/>
              </a:rPr>
              <a:t>设计时间</a:t>
            </a:r>
            <a:r>
              <a:rPr lang="zh-CN" altLang="zh-CN" sz="2000">
                <a:latin typeface="Cambria" panose="02040503050406030204" pitchFamily="18" charset="0"/>
              </a:rPr>
              <a:t>.它与已经提出的 modiOiability 战术有着密切的关系。</a:t>
            </a:r>
          </a:p>
          <a:p>
            <a:pPr eaLnBrk="1" hangingPunct="1">
              <a:spcBef>
                <a:spcPts val="13"/>
              </a:spcBef>
            </a:pPr>
            <a:endParaRPr lang="zh-CN" altLang="zh-CN" sz="2900">
              <a:latin typeface="Times New Roman" panose="02020603050405020304" pitchFamily="18" charset="0"/>
              <a:cs typeface="Times New Roman" panose="02020603050405020304" pitchFamily="18" charset="0"/>
            </a:endParaRPr>
          </a:p>
          <a:p>
            <a:pPr eaLnBrk="1" hangingPunct="1"/>
            <a:r>
              <a:rPr lang="zh-CN" altLang="zh-CN" sz="2800">
                <a:solidFill>
                  <a:srgbClr val="FF0000"/>
                </a:solidFill>
                <a:latin typeface="Cambria" panose="02040503050406030204" pitchFamily="18" charset="0"/>
              </a:rPr>
              <a:t>运行时可用性策略的目标</a:t>
            </a:r>
            <a:endParaRPr lang="zh-CN" altLang="zh-CN" sz="2800">
              <a:latin typeface="Cambria" panose="02040503050406030204" pitchFamily="18" charset="0"/>
            </a:endParaRPr>
          </a:p>
        </p:txBody>
      </p:sp>
      <p:sp>
        <p:nvSpPr>
          <p:cNvPr id="55300" name="object 13">
            <a:extLst>
              <a:ext uri="{FF2B5EF4-FFF2-40B4-BE49-F238E27FC236}">
                <a16:creationId xmlns:a16="http://schemas.microsoft.com/office/drawing/2014/main" id="{19E86CE8-1CEA-4D94-A141-5BD3B0A72EE3}"/>
              </a:ext>
            </a:extLst>
          </p:cNvPr>
          <p:cNvSpPr>
            <a:spLocks noChangeArrowheads="1"/>
          </p:cNvSpPr>
          <p:nvPr/>
        </p:nvSpPr>
        <p:spPr bwMode="auto">
          <a:xfrm>
            <a:off x="3387725" y="5026025"/>
            <a:ext cx="5272088" cy="13557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2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F1A4917E-1DA2-4FEC-BE2D-895369A2177B}"/>
              </a:ext>
            </a:extLst>
          </p:cNvPr>
          <p:cNvSpPr txBox="1">
            <a:spLocks noGrp="1"/>
          </p:cNvSpPr>
          <p:nvPr>
            <p:ph type="title"/>
          </p:nvPr>
        </p:nvSpPr>
        <p:spPr>
          <a:xfrm>
            <a:off x="457200" y="206375"/>
            <a:ext cx="9310688" cy="676275"/>
          </a:xfrm>
        </p:spPr>
        <p:txBody>
          <a:bodyPr lIns="0" tIns="0" rIns="0" bIns="0" rtlCol="0">
            <a:spAutoFit/>
          </a:bodyPr>
          <a:lstStyle/>
          <a:p>
            <a:pPr marL="12700">
              <a:defRPr/>
            </a:pPr>
            <a:r>
              <a:rPr sz="4400" spc="-5" dirty="0"/>
              <a:t>可用 性</a:t>
            </a:r>
            <a:r>
              <a:rPr sz="4400" spc="-30" dirty="0"/>
              <a:t>战术-运行时</a:t>
            </a:r>
            <a:r>
              <a:rPr sz="4400" spc="-20" dirty="0"/>
              <a:t> </a:t>
            </a:r>
            <a:r>
              <a:rPr sz="4400" dirty="0"/>
              <a:t>策略</a:t>
            </a:r>
          </a:p>
        </p:txBody>
      </p:sp>
      <p:sp>
        <p:nvSpPr>
          <p:cNvPr id="56323" name="object 12">
            <a:extLst>
              <a:ext uri="{FF2B5EF4-FFF2-40B4-BE49-F238E27FC236}">
                <a16:creationId xmlns:a16="http://schemas.microsoft.com/office/drawing/2014/main" id="{2607642C-3C2E-4BC8-9059-6AAD1D2D5C34}"/>
              </a:ext>
            </a:extLst>
          </p:cNvPr>
          <p:cNvSpPr txBox="1">
            <a:spLocks noChangeArrowheads="1"/>
          </p:cNvSpPr>
          <p:nvPr/>
        </p:nvSpPr>
        <p:spPr bwMode="auto">
          <a:xfrm>
            <a:off x="457200" y="1101725"/>
            <a:ext cx="11049000"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3300"/>
              </a:lnSpc>
              <a:buFont typeface="Arial" panose="020B0604020202020204" pitchFamily="34" charset="0"/>
              <a:buChar char="•"/>
            </a:pPr>
            <a:r>
              <a:rPr lang="zh-CN" altLang="zh-CN" sz="3200">
                <a:latin typeface="Cambria" panose="02040503050406030204" pitchFamily="18" charset="0"/>
              </a:rPr>
              <a:t>系统执行后, 可用性得到增强</a:t>
            </a:r>
          </a:p>
          <a:p>
            <a:pPr lvl="1" eaLnBrk="1" hangingPunct="1">
              <a:lnSpc>
                <a:spcPts val="2338"/>
              </a:lnSpc>
              <a:buFont typeface="Arial" panose="020B0604020202020204" pitchFamily="34" charset="0"/>
              <a:buChar char="–"/>
            </a:pPr>
            <a:r>
              <a:rPr lang="zh-CN" altLang="zh-CN" sz="2400">
                <a:latin typeface="Cambria" panose="02040503050406030204" pitchFamily="18" charset="0"/>
              </a:rPr>
              <a:t>通过给用户反馈系统正在做什么和</a:t>
            </a:r>
          </a:p>
          <a:p>
            <a:pPr lvl="1" eaLnBrk="1" hangingPunct="1">
              <a:lnSpc>
                <a:spcPts val="1925"/>
              </a:lnSpc>
              <a:spcBef>
                <a:spcPts val="463"/>
              </a:spcBef>
              <a:buFont typeface="Arial" panose="020B0604020202020204" pitchFamily="34" charset="0"/>
              <a:buChar char="–"/>
            </a:pPr>
            <a:r>
              <a:rPr lang="zh-CN" altLang="zh-CN" sz="2400">
                <a:latin typeface="Cambria" panose="02040503050406030204" pitchFamily="18" charset="0"/>
              </a:rPr>
              <a:t>通过向用户提供发布可用性的能力-‐based 命令 (如我们看到的)</a:t>
            </a:r>
          </a:p>
          <a:p>
            <a:pPr lvl="1" eaLnBrk="1" hangingPunct="1">
              <a:lnSpc>
                <a:spcPts val="1925"/>
              </a:lnSpc>
              <a:spcBef>
                <a:spcPts val="563"/>
              </a:spcBef>
              <a:buFont typeface="Arial" panose="020B0604020202020204" pitchFamily="34" charset="0"/>
              <a:buChar char="–"/>
            </a:pPr>
            <a:r>
              <a:rPr lang="zh-CN" altLang="zh-CN" sz="2400">
                <a:latin typeface="Cambria" panose="02040503050406030204" pitchFamily="18" charset="0"/>
              </a:rPr>
              <a:t>例如, 取消、撤消、聚合和显示多个视图在错误更正或更多 efOicient 操作中支持用户。</a:t>
            </a:r>
          </a:p>
          <a:p>
            <a:pPr lvl="1" eaLnBrk="1" hangingPunct="1">
              <a:spcBef>
                <a:spcPts val="13"/>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lvl="1" eaLnBrk="1" hangingPunct="1">
              <a:buFont typeface="Arial" panose="020B0604020202020204" pitchFamily="34" charset="0"/>
              <a:buChar char="–"/>
            </a:pPr>
            <a:r>
              <a:rPr lang="zh-CN" altLang="zh-CN" sz="2400">
                <a:solidFill>
                  <a:srgbClr val="FF0000"/>
                </a:solidFill>
                <a:latin typeface="Cambria" panose="02040503050406030204" pitchFamily="18" charset="0"/>
              </a:rPr>
              <a:t>维护任务的模型。</a:t>
            </a:r>
            <a:endParaRPr lang="zh-CN" altLang="zh-CN" sz="2400">
              <a:latin typeface="Cambria" panose="02040503050406030204" pitchFamily="18" charset="0"/>
            </a:endParaRPr>
          </a:p>
          <a:p>
            <a:pPr lvl="1" eaLnBrk="1" hangingPunct="1">
              <a:buFont typeface="Arial" panose="020B0604020202020204" pitchFamily="34" charset="0"/>
              <a:buChar char="–"/>
            </a:pPr>
            <a:r>
              <a:rPr lang="zh-CN" altLang="zh-CN" sz="2400">
                <a:latin typeface="Cambria" panose="02040503050406030204" pitchFamily="18" charset="0"/>
              </a:rPr>
              <a:t>在这种情况下, 维护的模型是任务的模式。</a:t>
            </a:r>
          </a:p>
          <a:p>
            <a:pPr lvl="1" eaLnBrk="1" hangingPunct="1">
              <a:lnSpc>
                <a:spcPct val="82000"/>
              </a:lnSpc>
              <a:spcBef>
                <a:spcPts val="438"/>
              </a:spcBef>
              <a:buFont typeface="Arial" panose="020B0604020202020204" pitchFamily="34" charset="0"/>
              <a:buChar char="–"/>
            </a:pPr>
            <a:r>
              <a:rPr lang="zh-CN" altLang="zh-CN" sz="2400">
                <a:latin typeface="Cambria" panose="02040503050406030204" pitchFamily="18" charset="0"/>
              </a:rPr>
              <a:t>任务模型用于确定上下文, 因此系统可以对用户正在尝试的内容以及提供各种帮助的概念有所了解。</a:t>
            </a:r>
          </a:p>
          <a:p>
            <a:pPr lvl="1" eaLnBrk="1" hangingPunct="1">
              <a:lnSpc>
                <a:spcPts val="1925"/>
              </a:lnSpc>
              <a:spcBef>
                <a:spcPts val="438"/>
              </a:spcBef>
              <a:buFont typeface="Arial" panose="020B0604020202020204" pitchFamily="34" charset="0"/>
              <a:buChar char="–"/>
            </a:pPr>
            <a:r>
              <a:rPr lang="zh-CN" altLang="zh-CN" sz="2400">
                <a:latin typeface="Cambria" panose="02040503050406030204" pitchFamily="18" charset="0"/>
              </a:rPr>
              <a:t>例如, 知道句子通常以大写字母开头, 则允许应用程序在该位置更正‐case 字母。</a:t>
            </a:r>
          </a:p>
        </p:txBody>
      </p:sp>
    </p:spTree>
  </p:cSld>
  <p:clrMapOvr>
    <a:masterClrMapping/>
  </p:clrMapOvr>
</p:sld>
</file>

<file path=ppt/slides/slide2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9543D1D8-4853-4CDD-A989-1BD55FED9B94}"/>
              </a:ext>
            </a:extLst>
          </p:cNvPr>
          <p:cNvSpPr txBox="1">
            <a:spLocks noGrp="1"/>
          </p:cNvSpPr>
          <p:nvPr>
            <p:ph type="title"/>
          </p:nvPr>
        </p:nvSpPr>
        <p:spPr>
          <a:xfrm>
            <a:off x="533400" y="206375"/>
            <a:ext cx="9234488" cy="676275"/>
          </a:xfrm>
        </p:spPr>
        <p:txBody>
          <a:bodyPr lIns="0" tIns="0" rIns="0" bIns="0" rtlCol="0">
            <a:spAutoFit/>
          </a:bodyPr>
          <a:lstStyle/>
          <a:p>
            <a:pPr marL="12700">
              <a:defRPr/>
            </a:pPr>
            <a:r>
              <a:rPr sz="4400" spc="-5" dirty="0"/>
              <a:t>可用 性</a:t>
            </a:r>
            <a:r>
              <a:rPr sz="4400" spc="-30" dirty="0"/>
              <a:t>战术-运行时</a:t>
            </a:r>
            <a:r>
              <a:rPr sz="4400" spc="-20" dirty="0"/>
              <a:t> </a:t>
            </a:r>
            <a:r>
              <a:rPr sz="4400" dirty="0"/>
              <a:t>策略</a:t>
            </a:r>
          </a:p>
        </p:txBody>
      </p:sp>
      <p:sp>
        <p:nvSpPr>
          <p:cNvPr id="57347" name="object 12">
            <a:extLst>
              <a:ext uri="{FF2B5EF4-FFF2-40B4-BE49-F238E27FC236}">
                <a16:creationId xmlns:a16="http://schemas.microsoft.com/office/drawing/2014/main" id="{ADC1B330-78BF-4528-A1E9-CEF351D26ECB}"/>
              </a:ext>
            </a:extLst>
          </p:cNvPr>
          <p:cNvSpPr txBox="1">
            <a:spLocks noChangeArrowheads="1"/>
          </p:cNvSpPr>
          <p:nvPr/>
        </p:nvSpPr>
        <p:spPr bwMode="auto">
          <a:xfrm>
            <a:off x="533400" y="1122363"/>
            <a:ext cx="10820400"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92100" indent="-279400">
              <a:tabLst>
                <a:tab pos="298450" algn="l"/>
              </a:tabLst>
              <a:defRPr>
                <a:solidFill>
                  <a:schemeClr val="tx1"/>
                </a:solidFill>
                <a:latin typeface="Calibri" panose="020F0502020204030204" pitchFamily="34" charset="0"/>
                <a:ea typeface="宋体" panose="02010600030101010101" pitchFamily="2" charset="-122"/>
              </a:defRPr>
            </a:lvl1pPr>
            <a:lvl2pPr marL="742950" indent="-285750">
              <a:tabLst>
                <a:tab pos="298450" algn="l"/>
              </a:tabLst>
              <a:defRPr>
                <a:solidFill>
                  <a:schemeClr val="tx1"/>
                </a:solidFill>
                <a:latin typeface="Calibri" panose="020F0502020204030204" pitchFamily="34" charset="0"/>
                <a:ea typeface="宋体" panose="02010600030101010101" pitchFamily="2" charset="-122"/>
              </a:defRPr>
            </a:lvl2pPr>
            <a:lvl3pPr marL="1143000" indent="-228600">
              <a:tabLst>
                <a:tab pos="298450" algn="l"/>
              </a:tabLst>
              <a:defRPr>
                <a:solidFill>
                  <a:schemeClr val="tx1"/>
                </a:solidFill>
                <a:latin typeface="Calibri" panose="020F0502020204030204" pitchFamily="34" charset="0"/>
                <a:ea typeface="宋体" panose="02010600030101010101" pitchFamily="2" charset="-122"/>
              </a:defRPr>
            </a:lvl3pPr>
            <a:lvl4pPr marL="1600200" indent="-228600">
              <a:tabLst>
                <a:tab pos="298450" algn="l"/>
              </a:tabLst>
              <a:defRPr>
                <a:solidFill>
                  <a:schemeClr val="tx1"/>
                </a:solidFill>
                <a:latin typeface="Calibri" panose="020F0502020204030204" pitchFamily="34" charset="0"/>
                <a:ea typeface="宋体" panose="02010600030101010101" pitchFamily="2" charset="-122"/>
              </a:defRPr>
            </a:lvl4pPr>
            <a:lvl5pPr marL="2057400" indent="-228600">
              <a:tabLst>
                <a:tab pos="29845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29845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29845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29845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29845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388"/>
              </a:lnSpc>
              <a:buFont typeface="Arial" panose="020B0604020202020204" pitchFamily="34" charset="0"/>
              <a:buChar char="–"/>
            </a:pPr>
            <a:r>
              <a:rPr lang="zh-CN" altLang="zh-CN" sz="2800">
                <a:solidFill>
                  <a:srgbClr val="FF0000"/>
                </a:solidFill>
                <a:latin typeface="Cambria" panose="02040503050406030204" pitchFamily="18" charset="0"/>
              </a:rPr>
              <a:t>维护用户的模型。</a:t>
            </a:r>
            <a:endParaRPr lang="zh-CN" altLang="zh-CN" sz="2800">
              <a:latin typeface="Cambria" panose="02040503050406030204" pitchFamily="18" charset="0"/>
            </a:endParaRPr>
          </a:p>
          <a:p>
            <a:pPr eaLnBrk="1" hangingPunct="1">
              <a:lnSpc>
                <a:spcPts val="2388"/>
              </a:lnSpc>
              <a:buFont typeface="Arial" panose="020B0604020202020204" pitchFamily="34" charset="0"/>
              <a:buChar char="–"/>
            </a:pPr>
            <a:r>
              <a:rPr lang="zh-CN" altLang="zh-CN" sz="2800">
                <a:latin typeface="Cambria" panose="02040503050406030204" pitchFamily="18" charset="0"/>
              </a:rPr>
              <a:t>在这种情况下, 维护的模型是用户。</a:t>
            </a:r>
          </a:p>
          <a:p>
            <a:pPr algn="just" eaLnBrk="1" hangingPunct="1">
              <a:lnSpc>
                <a:spcPct val="80000"/>
              </a:lnSpc>
              <a:spcBef>
                <a:spcPts val="488"/>
              </a:spcBef>
              <a:buFont typeface="Arial" panose="020B0604020202020204" pitchFamily="34" charset="0"/>
              <a:buChar char="–"/>
            </a:pPr>
            <a:r>
              <a:rPr lang="zh-CN" altLang="zh-CN" sz="2800">
                <a:latin typeface="Cambria" panose="02040503050406030204" pitchFamily="18" charset="0"/>
              </a:rPr>
              <a:t>它决定了用户对系统的了解, 用户在预期响应时间方面的行为, 以及其他方面专门</a:t>
            </a:r>
            <a:r>
              <a:rPr lang="en-US" altLang="zh-CN" sz="2800">
                <a:latin typeface="Cambria" panose="02040503050406030204" pitchFamily="18" charset="0"/>
              </a:rPr>
              <a:t>F</a:t>
            </a:r>
            <a:r>
              <a:rPr lang="zh-CN" altLang="zh-CN" sz="2800">
                <a:latin typeface="Cambria" panose="02040503050406030204" pitchFamily="18" charset="0"/>
              </a:rPr>
              <a:t>ic 到用户或类的用户。</a:t>
            </a:r>
          </a:p>
          <a:p>
            <a:pPr eaLnBrk="1" hangingPunct="1">
              <a:lnSpc>
                <a:spcPts val="1925"/>
              </a:lnSpc>
              <a:spcBef>
                <a:spcPts val="438"/>
              </a:spcBef>
              <a:buFont typeface="Arial" panose="020B0604020202020204" pitchFamily="34" charset="0"/>
              <a:buChar char="–"/>
            </a:pPr>
            <a:r>
              <a:rPr lang="zh-CN" altLang="zh-CN" sz="2800">
                <a:latin typeface="Cambria" panose="02040503050406030204" pitchFamily="18" charset="0"/>
              </a:rPr>
              <a:t>例如, 维护用户模型允许系统加速滚动, 这样页面就不会</a:t>
            </a:r>
            <a:r>
              <a:rPr lang="en-US" altLang="zh-CN" sz="2800">
                <a:latin typeface="Cambria" panose="02040503050406030204" pitchFamily="18" charset="0"/>
              </a:rPr>
              <a:t>F</a:t>
            </a:r>
            <a:r>
              <a:rPr lang="zh-CN" altLang="zh-CN" sz="2800">
                <a:latin typeface="Cambria" panose="02040503050406030204" pitchFamily="18" charset="0"/>
              </a:rPr>
              <a:t>过去的速度比他们能读的快。</a:t>
            </a:r>
          </a:p>
          <a:p>
            <a:pPr eaLnBrk="1" hangingPunct="1">
              <a:spcBef>
                <a:spcPts val="38"/>
              </a:spcBef>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solidFill>
                  <a:srgbClr val="FF0000"/>
                </a:solidFill>
                <a:latin typeface="Cambria" panose="02040503050406030204" pitchFamily="18" charset="0"/>
              </a:rPr>
              <a:t>维护系统的模型。</a:t>
            </a:r>
            <a:endParaRPr lang="zh-CN" altLang="zh-CN" sz="2800">
              <a:latin typeface="Cambria" panose="02040503050406030204" pitchFamily="18" charset="0"/>
            </a:endParaRPr>
          </a:p>
          <a:p>
            <a:pPr eaLnBrk="1" hangingPunct="1">
              <a:buFont typeface="Arial" panose="020B0604020202020204" pitchFamily="34" charset="0"/>
              <a:buChar char="–"/>
            </a:pPr>
            <a:r>
              <a:rPr lang="zh-CN" altLang="zh-CN" sz="2800">
                <a:latin typeface="Cambria" panose="02040503050406030204" pitchFamily="18" charset="0"/>
              </a:rPr>
              <a:t>在这种情况下, 维护的模型是系统的模式。</a:t>
            </a:r>
          </a:p>
          <a:p>
            <a:pPr eaLnBrk="1" hangingPunct="1">
              <a:lnSpc>
                <a:spcPts val="1925"/>
              </a:lnSpc>
              <a:spcBef>
                <a:spcPts val="463"/>
              </a:spcBef>
              <a:buFont typeface="Arial" panose="020B0604020202020204" pitchFamily="34" charset="0"/>
              <a:buChar char="–"/>
            </a:pPr>
            <a:r>
              <a:rPr lang="zh-CN" altLang="zh-CN" sz="2800">
                <a:latin typeface="Cambria" panose="02040503050406030204" pitchFamily="18" charset="0"/>
              </a:rPr>
              <a:t>它决定了预期的系统行为, 以便能够向用户提供适当的反馈。</a:t>
            </a:r>
          </a:p>
          <a:p>
            <a:pPr eaLnBrk="1" hangingPunct="1">
              <a:lnSpc>
                <a:spcPts val="1925"/>
              </a:lnSpc>
              <a:spcBef>
                <a:spcPts val="563"/>
              </a:spcBef>
              <a:buFont typeface="Arial" panose="020B0604020202020204" pitchFamily="34" charset="0"/>
              <a:buChar char="–"/>
            </a:pPr>
            <a:r>
              <a:rPr lang="zh-CN" altLang="zh-CN" sz="2800">
                <a:latin typeface="Cambria" panose="02040503050406030204" pitchFamily="18" charset="0"/>
              </a:rPr>
              <a:t>系统模型预测项目, 如完成当前活动所需的时间。</a:t>
            </a:r>
          </a:p>
        </p:txBody>
      </p:sp>
    </p:spTree>
  </p:cSld>
  <p:clrMapOvr>
    <a:masterClrMapping/>
  </p:clrMapOvr>
</p:sld>
</file>

<file path=ppt/slides/slide2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16251361-24E8-4804-8D63-1ABFE4BC72A0}"/>
              </a:ext>
            </a:extLst>
          </p:cNvPr>
          <p:cNvSpPr txBox="1">
            <a:spLocks noGrp="1"/>
          </p:cNvSpPr>
          <p:nvPr>
            <p:ph type="title"/>
          </p:nvPr>
        </p:nvSpPr>
        <p:spPr>
          <a:xfrm>
            <a:off x="533400" y="206375"/>
            <a:ext cx="9234488" cy="676275"/>
          </a:xfrm>
        </p:spPr>
        <p:txBody>
          <a:bodyPr lIns="0" tIns="0" rIns="0" bIns="0" rtlCol="0">
            <a:spAutoFit/>
          </a:bodyPr>
          <a:lstStyle/>
          <a:p>
            <a:pPr marL="12700">
              <a:defRPr/>
            </a:pPr>
            <a:r>
              <a:rPr sz="4400" spc="-5" dirty="0"/>
              <a:t>可用 性</a:t>
            </a:r>
            <a:r>
              <a:rPr sz="4400" spc="-45" dirty="0"/>
              <a:t>策略</a:t>
            </a:r>
            <a:r>
              <a:rPr sz="4400" spc="-5" dirty="0"/>
              <a:t>设计时间</a:t>
            </a:r>
            <a:r>
              <a:rPr sz="4400" dirty="0"/>
              <a:t>策略</a:t>
            </a:r>
          </a:p>
        </p:txBody>
      </p:sp>
      <p:sp>
        <p:nvSpPr>
          <p:cNvPr id="58371" name="object 12">
            <a:extLst>
              <a:ext uri="{FF2B5EF4-FFF2-40B4-BE49-F238E27FC236}">
                <a16:creationId xmlns:a16="http://schemas.microsoft.com/office/drawing/2014/main" id="{00DC5D70-4308-4A07-8EAD-2BFE0A01A346}"/>
              </a:ext>
            </a:extLst>
          </p:cNvPr>
          <p:cNvSpPr txBox="1">
            <a:spLocks noChangeArrowheads="1"/>
          </p:cNvSpPr>
          <p:nvPr/>
        </p:nvSpPr>
        <p:spPr bwMode="auto">
          <a:xfrm>
            <a:off x="533400" y="1184275"/>
            <a:ext cx="10896600" cy="468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557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buFont typeface="Arial" panose="020B0604020202020204" pitchFamily="34" charset="0"/>
              <a:buChar char="•"/>
            </a:pPr>
            <a:r>
              <a:rPr lang="zh-CN" altLang="zh-CN" sz="2800">
                <a:latin typeface="Cambria" panose="02040503050406030204" pitchFamily="18" charset="0"/>
              </a:rPr>
              <a:t>用户界面通常在测试过程中经常被修改。</a:t>
            </a:r>
          </a:p>
          <a:p>
            <a:pPr lvl="1" eaLnBrk="1" hangingPunct="1">
              <a:lnSpc>
                <a:spcPts val="1925"/>
              </a:lnSpc>
              <a:spcBef>
                <a:spcPts val="438"/>
              </a:spcBef>
              <a:buFont typeface="Arial" panose="020B0604020202020204" pitchFamily="34" charset="0"/>
              <a:buChar char="–"/>
            </a:pPr>
            <a:r>
              <a:rPr lang="zh-CN" altLang="zh-CN" sz="2400">
                <a:latin typeface="Cambria" panose="02040503050406030204" pitchFamily="18" charset="0"/>
              </a:rPr>
              <a:t>即, 可用性工程师将为开发人员提供对当前用户界面设计的修订, 开发人员将实施这些修改。</a:t>
            </a:r>
          </a:p>
          <a:p>
            <a:pPr lvl="1" eaLnBrk="1" hangingPunct="1">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eaLnBrk="1" hangingPunct="1">
              <a:lnSpc>
                <a:spcPct val="77000"/>
              </a:lnSpc>
              <a:spcBef>
                <a:spcPts val="1263"/>
              </a:spcBef>
              <a:buFont typeface="Arial" panose="020B0604020202020204" pitchFamily="34" charset="0"/>
              <a:buChar char="•"/>
            </a:pPr>
            <a:r>
              <a:rPr lang="zh-CN" altLang="zh-CN" sz="2800">
                <a:latin typeface="Cambria" panose="02040503050406030204" pitchFamily="18" charset="0"/>
              </a:rPr>
              <a:t>这导致了一种策略, 这是一个重新</a:t>
            </a:r>
            <a:r>
              <a:rPr lang="en-US" altLang="zh-CN" sz="2800">
                <a:latin typeface="Cambria" panose="02040503050406030204" pitchFamily="18" charset="0"/>
              </a:rPr>
              <a:t>F</a:t>
            </a:r>
            <a:r>
              <a:rPr lang="zh-CN" altLang="zh-CN" sz="2800">
                <a:latin typeface="Cambria" panose="02040503050406030204" pitchFamily="18" charset="0"/>
              </a:rPr>
              <a:t>inement 的</a:t>
            </a:r>
            <a:r>
              <a:rPr lang="en-US" altLang="zh-CN" sz="2800">
                <a:latin typeface="Cambria" panose="02040503050406030204" pitchFamily="18" charset="0"/>
              </a:rPr>
              <a:t>F</a:t>
            </a:r>
            <a:r>
              <a:rPr lang="zh-CN" altLang="zh-CN" sz="2800">
                <a:latin typeface="Cambria" panose="02040503050406030204" pitchFamily="18" charset="0"/>
              </a:rPr>
              <a:t>iability 的语义连贯策略:</a:t>
            </a:r>
          </a:p>
          <a:p>
            <a:pPr lvl="1" eaLnBrk="1" hangingPunct="1">
              <a:lnSpc>
                <a:spcPts val="1925"/>
              </a:lnSpc>
              <a:spcBef>
                <a:spcPts val="438"/>
              </a:spcBef>
              <a:buFont typeface="Arial" panose="020B0604020202020204" pitchFamily="34" charset="0"/>
              <a:buChar char="–"/>
            </a:pPr>
            <a:r>
              <a:rPr lang="zh-CN" altLang="zh-CN" sz="2400">
                <a:solidFill>
                  <a:srgbClr val="FF0000"/>
                </a:solidFill>
                <a:latin typeface="Cambria" panose="02040503050406030204" pitchFamily="18" charset="0"/>
              </a:rPr>
              <a:t>将用户界面与应用程序的其余部分分开。</a:t>
            </a:r>
            <a:r>
              <a:rPr lang="zh-CN" altLang="zh-CN" sz="2400">
                <a:latin typeface="Cambria" panose="02040503050406030204" pitchFamily="18" charset="0"/>
              </a:rPr>
              <a:t>本地化预期的更改是语义一致性的基本原理</a:t>
            </a:r>
          </a:p>
          <a:p>
            <a:pPr lvl="1" eaLnBrk="1" hangingPunct="1">
              <a:lnSpc>
                <a:spcPts val="1925"/>
              </a:lnSpc>
              <a:spcBef>
                <a:spcPts val="563"/>
              </a:spcBef>
              <a:buFont typeface="Arial" panose="020B0604020202020204" pitchFamily="34" charset="0"/>
              <a:buChar char="–"/>
            </a:pPr>
            <a:r>
              <a:rPr lang="zh-CN" altLang="zh-CN" sz="2400">
                <a:latin typeface="Cambria" panose="02040503050406030204" pitchFamily="18" charset="0"/>
              </a:rPr>
              <a:t>为实现这一策略而开发的软件架构模式和支持莫迪</a:t>
            </a:r>
            <a:r>
              <a:rPr lang="en-US" altLang="zh-CN" sz="2400">
                <a:latin typeface="Cambria" panose="02040503050406030204" pitchFamily="18" charset="0"/>
              </a:rPr>
              <a:t>F</a:t>
            </a:r>
            <a:r>
              <a:rPr lang="zh-CN" altLang="zh-CN" sz="2400">
                <a:latin typeface="Cambria" panose="02040503050406030204" pitchFamily="18" charset="0"/>
              </a:rPr>
              <a:t>用户界面的 ication 是:</a:t>
            </a:r>
          </a:p>
          <a:p>
            <a:pPr lvl="2" eaLnBrk="1" hangingPunct="1">
              <a:lnSpc>
                <a:spcPts val="2125"/>
              </a:lnSpc>
              <a:buFont typeface="Arial" panose="020B0604020202020204" pitchFamily="34" charset="0"/>
              <a:buChar char="•"/>
            </a:pPr>
            <a:r>
              <a:rPr lang="zh-CN" altLang="zh-CN" sz="2000">
                <a:latin typeface="Cambria" panose="02040503050406030204" pitchFamily="18" charset="0"/>
              </a:rPr>
              <a:t>型号-‐View-‐Controller</a:t>
            </a:r>
          </a:p>
          <a:p>
            <a:pPr lvl="2" eaLnBrk="1" hangingPunct="1">
              <a:lnSpc>
                <a:spcPts val="2125"/>
              </a:lnSpc>
              <a:buFont typeface="Arial" panose="020B0604020202020204" pitchFamily="34" charset="0"/>
              <a:buChar char="•"/>
            </a:pPr>
            <a:r>
              <a:rPr lang="zh-CN" altLang="zh-CN" sz="2000">
                <a:latin typeface="Cambria" panose="02040503050406030204" pitchFamily="18" charset="0"/>
              </a:rPr>
              <a:t>演示文稿-‐Abstraction-‐Control</a:t>
            </a:r>
          </a:p>
          <a:p>
            <a:pPr lvl="2" eaLnBrk="1" hangingPunct="1">
              <a:spcBef>
                <a:spcPts val="38"/>
              </a:spcBef>
              <a:buFont typeface="Arial" panose="020B0604020202020204" pitchFamily="34" charset="0"/>
              <a:buChar char="•"/>
            </a:pPr>
            <a:r>
              <a:rPr lang="zh-CN" altLang="zh-CN" sz="2000">
                <a:latin typeface="Cambria" panose="02040503050406030204" pitchFamily="18" charset="0"/>
              </a:rPr>
              <a:t>Seeheim</a:t>
            </a:r>
          </a:p>
          <a:p>
            <a:pPr lvl="2" eaLnBrk="1" hangingPunct="1">
              <a:spcBef>
                <a:spcPts val="38"/>
              </a:spcBef>
              <a:buFont typeface="Arial" panose="020B0604020202020204" pitchFamily="34" charset="0"/>
              <a:buChar char="•"/>
            </a:pPr>
            <a:r>
              <a:rPr lang="zh-CN" altLang="zh-CN" sz="2000">
                <a:latin typeface="Cambria" panose="02040503050406030204" pitchFamily="18" charset="0"/>
              </a:rPr>
              <a:t>拱/紧身</a:t>
            </a:r>
          </a:p>
        </p:txBody>
      </p:sp>
    </p:spTree>
  </p:cSld>
  <p:clrMapOvr>
    <a:masterClrMapping/>
  </p:clrMapOvr>
</p:sld>
</file>

<file path=ppt/slides/slide2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2CE30024-0FCF-4336-B0FD-BF0138998654}"/>
              </a:ext>
            </a:extLst>
          </p:cNvPr>
          <p:cNvSpPr txBox="1">
            <a:spLocks noGrp="1"/>
          </p:cNvSpPr>
          <p:nvPr>
            <p:ph type="title"/>
          </p:nvPr>
        </p:nvSpPr>
        <p:spPr>
          <a:xfrm>
            <a:off x="533400" y="206375"/>
            <a:ext cx="9234488" cy="676275"/>
          </a:xfrm>
        </p:spPr>
        <p:txBody>
          <a:bodyPr lIns="0" tIns="0" rIns="0" bIns="0" rtlCol="0">
            <a:spAutoFit/>
          </a:bodyPr>
          <a:lstStyle/>
          <a:p>
            <a:pPr marL="12700">
              <a:defRPr/>
            </a:pPr>
            <a:r>
              <a:rPr sz="4400" spc="-5" dirty="0"/>
              <a:t>可用 性</a:t>
            </a:r>
            <a:r>
              <a:rPr sz="4400" spc="-40" dirty="0"/>
              <a:t> </a:t>
            </a:r>
            <a:r>
              <a:rPr sz="4400" spc="-30" dirty="0"/>
              <a:t>策略-总结</a:t>
            </a:r>
          </a:p>
        </p:txBody>
      </p:sp>
      <p:sp>
        <p:nvSpPr>
          <p:cNvPr id="59395" name="object 12">
            <a:extLst>
              <a:ext uri="{FF2B5EF4-FFF2-40B4-BE49-F238E27FC236}">
                <a16:creationId xmlns:a16="http://schemas.microsoft.com/office/drawing/2014/main" id="{A154E99D-32DA-494C-9B40-84256BB19EC1}"/>
              </a:ext>
            </a:extLst>
          </p:cNvPr>
          <p:cNvSpPr>
            <a:spLocks noChangeArrowheads="1"/>
          </p:cNvSpPr>
          <p:nvPr/>
        </p:nvSpPr>
        <p:spPr bwMode="auto">
          <a:xfrm>
            <a:off x="2133600" y="1752600"/>
            <a:ext cx="8001000" cy="396398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2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DAE8B031-42D2-4A1D-AE40-D3A45D44DE2B}"/>
              </a:ext>
            </a:extLst>
          </p:cNvPr>
          <p:cNvSpPr txBox="1">
            <a:spLocks noGrp="1"/>
          </p:cNvSpPr>
          <p:nvPr>
            <p:ph type="title"/>
          </p:nvPr>
        </p:nvSpPr>
        <p:spPr>
          <a:xfrm>
            <a:off x="533400" y="206375"/>
            <a:ext cx="9234488" cy="676275"/>
          </a:xfrm>
        </p:spPr>
        <p:txBody>
          <a:bodyPr lIns="0" tIns="0" rIns="0" bIns="0" rtlCol="0">
            <a:spAutoFit/>
          </a:bodyPr>
          <a:lstStyle/>
          <a:p>
            <a:pPr marL="12700">
              <a:defRPr/>
            </a:pPr>
            <a:r>
              <a:rPr sz="4400" spc="-5" dirty="0"/>
              <a:t>质量</a:t>
            </a:r>
            <a:r>
              <a:rPr sz="4400" spc="-10" dirty="0"/>
              <a:t>属性</a:t>
            </a:r>
            <a:r>
              <a:rPr sz="4400" spc="-30" dirty="0"/>
              <a:t> </a:t>
            </a:r>
            <a:r>
              <a:rPr sz="4400" spc="-5" dirty="0"/>
              <a:t>刺激</a:t>
            </a:r>
          </a:p>
        </p:txBody>
      </p:sp>
      <p:sp>
        <p:nvSpPr>
          <p:cNvPr id="60419" name="object 12">
            <a:extLst>
              <a:ext uri="{FF2B5EF4-FFF2-40B4-BE49-F238E27FC236}">
                <a16:creationId xmlns:a16="http://schemas.microsoft.com/office/drawing/2014/main" id="{BABEB425-E2DE-4069-9D3A-CE7862811126}"/>
              </a:ext>
            </a:extLst>
          </p:cNvPr>
          <p:cNvSpPr>
            <a:spLocks/>
          </p:cNvSpPr>
          <p:nvPr/>
        </p:nvSpPr>
        <p:spPr bwMode="auto">
          <a:xfrm>
            <a:off x="3565525" y="1947863"/>
            <a:ext cx="5638800" cy="0"/>
          </a:xfrm>
          <a:custGeom>
            <a:avLst/>
            <a:gdLst>
              <a:gd name="T0" fmla="*/ 0 w 5638800"/>
              <a:gd name="T1" fmla="*/ 5638799 w 5638800"/>
              <a:gd name="T2" fmla="*/ 0 60000 65536"/>
              <a:gd name="T3" fmla="*/ 0 60000 65536"/>
            </a:gdLst>
            <a:ahLst/>
            <a:cxnLst>
              <a:cxn ang="T2">
                <a:pos x="T0" y="0"/>
              </a:cxn>
              <a:cxn ang="T3">
                <a:pos x="T1" y="0"/>
              </a:cxn>
            </a:cxnLst>
            <a:rect l="0" t="0" r="r" b="b"/>
            <a:pathLst>
              <a:path w="5638800">
                <a:moveTo>
                  <a:pt x="0" y="0"/>
                </a:moveTo>
                <a:lnTo>
                  <a:pt x="5638799" y="0"/>
                </a:lnTo>
              </a:path>
            </a:pathLst>
          </a:custGeom>
          <a:noFill/>
          <a:ln w="1269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0420" name="object 13">
            <a:extLst>
              <a:ext uri="{FF2B5EF4-FFF2-40B4-BE49-F238E27FC236}">
                <a16:creationId xmlns:a16="http://schemas.microsoft.com/office/drawing/2014/main" id="{2B00C017-1C7A-4976-AFB6-30552046855B}"/>
              </a:ext>
            </a:extLst>
          </p:cNvPr>
          <p:cNvSpPr txBox="1">
            <a:spLocks noChangeArrowheads="1"/>
          </p:cNvSpPr>
          <p:nvPr/>
        </p:nvSpPr>
        <p:spPr bwMode="auto">
          <a:xfrm>
            <a:off x="1981200" y="1976438"/>
            <a:ext cx="1089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b="1">
                <a:solidFill>
                  <a:srgbClr val="016296"/>
                </a:solidFill>
              </a:rPr>
              <a:t>可用 性</a:t>
            </a:r>
            <a:endParaRPr lang="zh-CN" altLang="zh-CN"/>
          </a:p>
        </p:txBody>
      </p:sp>
      <p:sp>
        <p:nvSpPr>
          <p:cNvPr id="14" name="object 14">
            <a:extLst>
              <a:ext uri="{FF2B5EF4-FFF2-40B4-BE49-F238E27FC236}">
                <a16:creationId xmlns:a16="http://schemas.microsoft.com/office/drawing/2014/main" id="{8558A272-B84F-477F-8366-C50A2D31FACD}"/>
              </a:ext>
            </a:extLst>
          </p:cNvPr>
          <p:cNvSpPr txBox="1"/>
          <p:nvPr/>
        </p:nvSpPr>
        <p:spPr>
          <a:xfrm>
            <a:off x="3581400" y="1976438"/>
            <a:ext cx="5049838" cy="276225"/>
          </a:xfrm>
          <a:prstGeom prst="rect">
            <a:avLst/>
          </a:prstGeom>
        </p:spPr>
        <p:txBody>
          <a:bodyPr lIns="0" tIns="0" rIns="0" bIns="0">
            <a:spAutoFit/>
          </a:bodyPr>
          <a:lstStyle/>
          <a:p>
            <a:pPr marL="12700" eaLnBrk="1" fontAlgn="auto" hangingPunct="1">
              <a:spcBef>
                <a:spcPts val="0"/>
              </a:spcBef>
              <a:spcAft>
                <a:spcPts val="0"/>
              </a:spcAft>
              <a:defRPr/>
            </a:pPr>
            <a:r>
              <a:rPr b="1" dirty="0">
                <a:solidFill>
                  <a:srgbClr val="016296"/>
                </a:solidFill>
                <a:latin typeface="Calibri"/>
                <a:ea typeface="+mn-ea"/>
                <a:cs typeface="Calibri"/>
              </a:rPr>
              <a:t>意外</a:t>
            </a:r>
            <a:r>
              <a:rPr b="1" spc="-5" dirty="0">
                <a:solidFill>
                  <a:srgbClr val="016296"/>
                </a:solidFill>
                <a:latin typeface="Calibri"/>
                <a:ea typeface="+mn-ea"/>
                <a:cs typeface="Calibri"/>
              </a:rPr>
              <a:t>事件</a:t>
            </a:r>
            <a:r>
              <a:rPr b="1" dirty="0">
                <a:solidFill>
                  <a:srgbClr val="016296"/>
                </a:solidFill>
                <a:latin typeface="Calibri"/>
                <a:ea typeface="+mn-ea"/>
                <a:cs typeface="Calibri"/>
              </a:rPr>
              <a:t>不发生预期</a:t>
            </a:r>
            <a:r>
              <a:rPr b="1" spc="-65" dirty="0">
                <a:solidFill>
                  <a:srgbClr val="016296"/>
                </a:solidFill>
                <a:latin typeface="Calibri"/>
                <a:ea typeface="+mn-ea"/>
                <a:cs typeface="Calibri"/>
              </a:rPr>
              <a:t> </a:t>
            </a:r>
            <a:r>
              <a:rPr b="1" spc="-5" dirty="0">
                <a:solidFill>
                  <a:srgbClr val="016296"/>
                </a:solidFill>
                <a:latin typeface="Calibri"/>
                <a:ea typeface="+mn-ea"/>
                <a:cs typeface="Calibri"/>
              </a:rPr>
              <a:t>事件</a:t>
            </a:r>
            <a:endParaRPr dirty="0">
              <a:latin typeface="Calibri"/>
              <a:ea typeface="+mn-ea"/>
              <a:cs typeface="Calibri"/>
            </a:endParaRPr>
          </a:p>
        </p:txBody>
      </p:sp>
      <p:sp>
        <p:nvSpPr>
          <p:cNvPr id="60422" name="object 15">
            <a:extLst>
              <a:ext uri="{FF2B5EF4-FFF2-40B4-BE49-F238E27FC236}">
                <a16:creationId xmlns:a16="http://schemas.microsoft.com/office/drawing/2014/main" id="{49770196-E06E-49BA-8B19-081CD5168C32}"/>
              </a:ext>
            </a:extLst>
          </p:cNvPr>
          <p:cNvSpPr txBox="1">
            <a:spLocks noChangeArrowheads="1"/>
          </p:cNvSpPr>
          <p:nvPr/>
        </p:nvSpPr>
        <p:spPr bwMode="auto">
          <a:xfrm>
            <a:off x="1981200" y="2582863"/>
            <a:ext cx="12461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b="1">
                <a:solidFill>
                  <a:srgbClr val="016296"/>
                </a:solidFill>
              </a:rPr>
              <a:t>Modiﬁability</a:t>
            </a:r>
            <a:endParaRPr lang="zh-CN" altLang="zh-CN"/>
          </a:p>
        </p:txBody>
      </p:sp>
      <p:sp>
        <p:nvSpPr>
          <p:cNvPr id="60423" name="object 16">
            <a:extLst>
              <a:ext uri="{FF2B5EF4-FFF2-40B4-BE49-F238E27FC236}">
                <a16:creationId xmlns:a16="http://schemas.microsoft.com/office/drawing/2014/main" id="{30F69EE5-7330-4C27-9EE3-4D8C939B3156}"/>
              </a:ext>
            </a:extLst>
          </p:cNvPr>
          <p:cNvSpPr txBox="1">
            <a:spLocks noChangeArrowheads="1"/>
          </p:cNvSpPr>
          <p:nvPr/>
        </p:nvSpPr>
        <p:spPr bwMode="auto">
          <a:xfrm>
            <a:off x="1981200" y="3190875"/>
            <a:ext cx="1252538"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42000"/>
              </a:lnSpc>
            </a:pPr>
            <a:r>
              <a:rPr lang="zh-CN" altLang="zh-CN" b="1">
                <a:solidFill>
                  <a:srgbClr val="016296"/>
                </a:solidFill>
              </a:rPr>
              <a:t>性能安全性</a:t>
            </a:r>
            <a:endParaRPr lang="zh-CN" altLang="zh-CN"/>
          </a:p>
        </p:txBody>
      </p:sp>
      <p:sp>
        <p:nvSpPr>
          <p:cNvPr id="60424" name="object 17">
            <a:extLst>
              <a:ext uri="{FF2B5EF4-FFF2-40B4-BE49-F238E27FC236}">
                <a16:creationId xmlns:a16="http://schemas.microsoft.com/office/drawing/2014/main" id="{F9125790-9559-4069-9407-4456D9DD6A9F}"/>
              </a:ext>
            </a:extLst>
          </p:cNvPr>
          <p:cNvSpPr txBox="1">
            <a:spLocks noChangeArrowheads="1"/>
          </p:cNvSpPr>
          <p:nvPr/>
        </p:nvSpPr>
        <p:spPr bwMode="auto">
          <a:xfrm>
            <a:off x="1981200" y="4470400"/>
            <a:ext cx="10160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42000"/>
              </a:lnSpc>
            </a:pPr>
            <a:r>
              <a:rPr lang="zh-CN" altLang="zh-CN" b="1">
                <a:solidFill>
                  <a:srgbClr val="016296"/>
                </a:solidFill>
              </a:rPr>
              <a:t>可测试可用性</a:t>
            </a:r>
            <a:endParaRPr lang="zh-CN" altLang="zh-CN"/>
          </a:p>
        </p:txBody>
      </p:sp>
      <p:sp>
        <p:nvSpPr>
          <p:cNvPr id="2" name="矩形 1">
            <a:extLst>
              <a:ext uri="{FF2B5EF4-FFF2-40B4-BE49-F238E27FC236}">
                <a16:creationId xmlns:a16="http://schemas.microsoft.com/office/drawing/2014/main" id="{692F3970-E55D-4D35-BFED-F83DA32AC115}"/>
              </a:ext>
            </a:extLst>
          </p:cNvPr>
          <p:cNvSpPr/>
          <p:nvPr/>
        </p:nvSpPr>
        <p:spPr>
          <a:xfrm>
            <a:off x="2286000" y="2498725"/>
            <a:ext cx="6540500" cy="3216275"/>
          </a:xfrm>
          <a:prstGeom prst="rect">
            <a:avLst/>
          </a:prstGeom>
        </p:spPr>
        <p:txBody>
          <a:bodyPr>
            <a:spAutoFit/>
          </a:bodyPr>
          <a:lstStyle/>
          <a:p>
            <a:pPr marL="1154113">
              <a:lnSpc>
                <a:spcPts val="2100"/>
              </a:lnSpc>
              <a:defRPr/>
            </a:pPr>
            <a:r>
              <a:rPr lang="zh-CN" altLang="zh-CN" b="1" dirty="0">
                <a:solidFill>
                  <a:srgbClr val="016296"/>
                </a:solidFill>
                <a:latin typeface="Calibri"/>
                <a:ea typeface="+mn-ea"/>
                <a:cs typeface="Calibri"/>
              </a:rPr>
              <a:t>请求添加/删除/更改/变化函数</a:t>
            </a:r>
            <a:r>
              <a:rPr lang="en-US" altLang="zh-CN" b="1" dirty="0">
                <a:solidFill>
                  <a:srgbClr val="016296"/>
                </a:solidFill>
                <a:latin typeface="Calibri"/>
                <a:ea typeface="+mn-ea"/>
                <a:cs typeface="Calibri"/>
              </a:rPr>
              <a:t>钛</a:t>
            </a:r>
            <a:r>
              <a:rPr lang="zh-CN" altLang="zh-CN" b="1" dirty="0">
                <a:solidFill>
                  <a:srgbClr val="016296"/>
                </a:solidFill>
                <a:latin typeface="Calibri"/>
                <a:ea typeface="+mn-ea"/>
                <a:cs typeface="Calibri"/>
              </a:rPr>
              <a:t>onality, 解放军</a:t>
            </a:r>
            <a:r>
              <a:rPr lang="en-US" altLang="zh-CN" b="1" dirty="0">
                <a:solidFill>
                  <a:srgbClr val="016296"/>
                </a:solidFill>
                <a:latin typeface="Calibri"/>
                <a:ea typeface="+mn-ea"/>
                <a:cs typeface="Calibri"/>
              </a:rPr>
              <a:t>t</a:t>
            </a:r>
            <a:r>
              <a:rPr lang="zh-CN" altLang="zh-CN" b="1" dirty="0">
                <a:solidFill>
                  <a:srgbClr val="016296"/>
                </a:solidFill>
                <a:latin typeface="Calibri"/>
                <a:ea typeface="+mn-ea"/>
                <a:cs typeface="Calibri"/>
              </a:rPr>
              <a:t>orm, 质量 a</a:t>
            </a:r>
            <a:r>
              <a:rPr lang="en-US" altLang="zh-CN" b="1" dirty="0">
                <a:solidFill>
                  <a:srgbClr val="016296"/>
                </a:solidFill>
                <a:latin typeface="Calibri"/>
                <a:ea typeface="+mn-ea"/>
                <a:cs typeface="Calibri"/>
              </a:rPr>
              <a:t>t</a:t>
            </a:r>
            <a:r>
              <a:rPr lang="zh-CN" altLang="zh-CN" b="1" dirty="0">
                <a:solidFill>
                  <a:srgbClr val="016296"/>
                </a:solidFill>
                <a:latin typeface="Calibri"/>
                <a:ea typeface="+mn-ea"/>
                <a:cs typeface="Calibri"/>
              </a:rPr>
              <a:t>ribute 或容量</a:t>
            </a:r>
          </a:p>
          <a:p>
            <a:pPr marL="1154113">
              <a:lnSpc>
                <a:spcPct val="142000"/>
              </a:lnSpc>
              <a:spcBef>
                <a:spcPts val="463"/>
              </a:spcBef>
              <a:defRPr/>
            </a:pPr>
            <a:r>
              <a:rPr lang="zh-CN" altLang="zh-CN" b="1" dirty="0">
                <a:solidFill>
                  <a:srgbClr val="016296"/>
                </a:solidFill>
                <a:latin typeface="Calibri"/>
                <a:ea typeface="+mn-ea"/>
                <a:cs typeface="Calibri"/>
              </a:rPr>
              <a:t>周期性, stochas</a:t>
            </a:r>
            <a:r>
              <a:rPr lang="en-US" altLang="zh-CN" b="1" dirty="0">
                <a:solidFill>
                  <a:srgbClr val="016296"/>
                </a:solidFill>
                <a:latin typeface="Calibri"/>
                <a:ea typeface="+mn-ea"/>
                <a:cs typeface="Calibri"/>
              </a:rPr>
              <a:t>钛</a:t>
            </a:r>
            <a:r>
              <a:rPr lang="zh-CN" altLang="zh-CN" b="1" dirty="0">
                <a:solidFill>
                  <a:srgbClr val="016296"/>
                </a:solidFill>
                <a:latin typeface="Calibri"/>
                <a:ea typeface="+mn-ea"/>
                <a:cs typeface="Calibri"/>
              </a:rPr>
              <a:t>c 或零星</a:t>
            </a:r>
            <a:endParaRPr lang="en-US" altLang="zh-CN" b="1" dirty="0">
              <a:solidFill>
                <a:srgbClr val="016296"/>
              </a:solidFill>
              <a:latin typeface="Calibri"/>
              <a:ea typeface="+mn-ea"/>
              <a:cs typeface="Calibri"/>
            </a:endParaRPr>
          </a:p>
          <a:p>
            <a:pPr marL="1154113">
              <a:lnSpc>
                <a:spcPct val="142000"/>
              </a:lnSpc>
              <a:spcBef>
                <a:spcPts val="463"/>
              </a:spcBef>
              <a:defRPr/>
            </a:pPr>
            <a:r>
              <a:rPr lang="zh-CN" altLang="zh-CN" b="1" dirty="0">
                <a:solidFill>
                  <a:srgbClr val="016296"/>
                </a:solidFill>
                <a:latin typeface="Calibri"/>
                <a:ea typeface="+mn-ea"/>
                <a:cs typeface="Calibri"/>
              </a:rPr>
              <a:t>试图</a:t>
            </a:r>
            <a:r>
              <a:rPr lang="en-US" altLang="zh-CN" b="1" dirty="0">
                <a:solidFill>
                  <a:srgbClr val="016296"/>
                </a:solidFill>
                <a:latin typeface="Calibri"/>
                <a:ea typeface="+mn-ea"/>
                <a:cs typeface="Calibri"/>
              </a:rPr>
              <a:t> </a:t>
            </a:r>
            <a:r>
              <a:rPr lang="zh-CN" altLang="zh-CN" b="1" dirty="0">
                <a:solidFill>
                  <a:srgbClr val="016296"/>
                </a:solidFill>
                <a:latin typeface="Calibri"/>
                <a:ea typeface="+mn-ea"/>
                <a:cs typeface="Calibri"/>
              </a:rPr>
              <a:t>显示、修改、更改/删除情报</a:t>
            </a:r>
            <a:r>
              <a:rPr lang="en-US" altLang="zh-CN" b="1" dirty="0">
                <a:solidFill>
                  <a:srgbClr val="016296"/>
                </a:solidFill>
                <a:latin typeface="Calibri"/>
                <a:ea typeface="+mn-ea"/>
                <a:cs typeface="Calibri"/>
              </a:rPr>
              <a:t>钛</a:t>
            </a:r>
            <a:r>
              <a:rPr lang="zh-CN" altLang="zh-CN" b="1" dirty="0">
                <a:solidFill>
                  <a:srgbClr val="016296"/>
                </a:solidFill>
                <a:latin typeface="Calibri"/>
                <a:ea typeface="+mn-ea"/>
                <a:cs typeface="Calibri"/>
              </a:rPr>
              <a:t>on、访问或</a:t>
            </a:r>
            <a:r>
              <a:rPr lang="en-US" altLang="zh-CN" b="1" dirty="0">
                <a:solidFill>
                  <a:srgbClr val="016296"/>
                </a:solidFill>
                <a:latin typeface="Calibri"/>
                <a:ea typeface="+mn-ea"/>
                <a:cs typeface="Calibri"/>
              </a:rPr>
              <a:t> </a:t>
            </a:r>
            <a:r>
              <a:rPr lang="zh-CN" altLang="zh-CN" b="1" dirty="0">
                <a:solidFill>
                  <a:srgbClr val="016296"/>
                </a:solidFill>
                <a:latin typeface="Calibri"/>
                <a:ea typeface="+mn-ea"/>
                <a:cs typeface="Calibri"/>
              </a:rPr>
              <a:t>减少系统服务的可用性</a:t>
            </a:r>
          </a:p>
          <a:p>
            <a:pPr marL="1154113">
              <a:spcBef>
                <a:spcPts val="550"/>
              </a:spcBef>
              <a:defRPr/>
            </a:pPr>
            <a:r>
              <a:rPr lang="zh-CN" altLang="zh-CN" b="1" dirty="0">
                <a:solidFill>
                  <a:srgbClr val="016296"/>
                </a:solidFill>
                <a:latin typeface="Calibri"/>
                <a:ea typeface="+mn-ea"/>
                <a:cs typeface="Calibri"/>
              </a:rPr>
              <a:t>客运</a:t>
            </a:r>
            <a:r>
              <a:rPr lang="en-US" altLang="zh-CN" b="1" dirty="0">
                <a:solidFill>
                  <a:srgbClr val="016296"/>
                </a:solidFill>
                <a:latin typeface="Calibri"/>
                <a:ea typeface="+mn-ea"/>
                <a:cs typeface="Calibri"/>
              </a:rPr>
              <a:t>钛</a:t>
            </a:r>
            <a:r>
              <a:rPr lang="zh-CN" altLang="zh-CN" b="1" dirty="0">
                <a:solidFill>
                  <a:srgbClr val="016296"/>
                </a:solidFill>
                <a:latin typeface="Calibri"/>
                <a:ea typeface="+mn-ea"/>
                <a:cs typeface="Calibri"/>
              </a:rPr>
              <a:t>论系统开发阶段</a:t>
            </a:r>
          </a:p>
          <a:p>
            <a:pPr marL="1154113">
              <a:lnSpc>
                <a:spcPts val="2125"/>
              </a:lnSpc>
              <a:spcBef>
                <a:spcPts val="913"/>
              </a:spcBef>
              <a:defRPr/>
            </a:pPr>
            <a:r>
              <a:rPr lang="zh-CN" altLang="zh-CN" b="1" dirty="0">
                <a:solidFill>
                  <a:srgbClr val="016296"/>
                </a:solidFill>
                <a:latin typeface="Calibri"/>
                <a:ea typeface="+mn-ea"/>
                <a:cs typeface="Calibri"/>
              </a:rPr>
              <a:t>想</a:t>
            </a:r>
            <a:r>
              <a:rPr lang="en-US" altLang="zh-CN" b="1" dirty="0">
                <a:solidFill>
                  <a:srgbClr val="016296"/>
                </a:solidFill>
                <a:latin typeface="Calibri"/>
                <a:ea typeface="+mn-ea"/>
                <a:cs typeface="Calibri"/>
              </a:rPr>
              <a:t> </a:t>
            </a:r>
            <a:r>
              <a:rPr lang="zh-CN" altLang="zh-CN" b="1" dirty="0">
                <a:solidFill>
                  <a:srgbClr val="016296"/>
                </a:solidFill>
                <a:latin typeface="Calibri"/>
                <a:ea typeface="+mn-ea"/>
                <a:cs typeface="Calibri"/>
              </a:rPr>
              <a:t>学习系统特点, 使用系统 eﬃciently, 尽量减少误差的影响, 适应系统, 感觉舒适</a:t>
            </a:r>
          </a:p>
        </p:txBody>
      </p:sp>
    </p:spTree>
  </p:cSld>
  <p:clrMapOvr>
    <a:masterClrMapping/>
  </p:clrMapOvr>
</p:sld>
</file>

<file path=ppt/slides/slide2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0E405B05-7413-48D4-8DBC-5DA5C0DFC621}"/>
              </a:ext>
            </a:extLst>
          </p:cNvPr>
          <p:cNvSpPr txBox="1">
            <a:spLocks noGrp="1"/>
          </p:cNvSpPr>
          <p:nvPr>
            <p:ph type="title"/>
          </p:nvPr>
        </p:nvSpPr>
        <p:spPr>
          <a:xfrm>
            <a:off x="533400" y="206375"/>
            <a:ext cx="9234488" cy="676275"/>
          </a:xfrm>
        </p:spPr>
        <p:txBody>
          <a:bodyPr lIns="0" tIns="0" rIns="0" bIns="0" rtlCol="0">
            <a:spAutoFit/>
          </a:bodyPr>
          <a:lstStyle/>
          <a:p>
            <a:pPr marL="12700">
              <a:defRPr/>
            </a:pPr>
            <a:r>
              <a:rPr sz="4400" dirty="0"/>
              <a:t>其他</a:t>
            </a:r>
            <a:r>
              <a:rPr sz="4400" spc="-10" dirty="0"/>
              <a:t>系统</a:t>
            </a:r>
            <a:r>
              <a:rPr sz="4400" spc="-5" dirty="0"/>
              <a:t>质量</a:t>
            </a:r>
            <a:r>
              <a:rPr sz="4400" spc="-45" dirty="0"/>
              <a:t> </a:t>
            </a:r>
            <a:r>
              <a:rPr sz="4400" spc="-10" dirty="0"/>
              <a:t>属性</a:t>
            </a:r>
          </a:p>
        </p:txBody>
      </p:sp>
      <p:sp>
        <p:nvSpPr>
          <p:cNvPr id="61443" name="object 12">
            <a:extLst>
              <a:ext uri="{FF2B5EF4-FFF2-40B4-BE49-F238E27FC236}">
                <a16:creationId xmlns:a16="http://schemas.microsoft.com/office/drawing/2014/main" id="{E6D38C77-E4EA-4070-9CB4-C488DE2E4BD8}"/>
              </a:ext>
            </a:extLst>
          </p:cNvPr>
          <p:cNvSpPr txBox="1">
            <a:spLocks noChangeArrowheads="1"/>
          </p:cNvSpPr>
          <p:nvPr/>
        </p:nvSpPr>
        <p:spPr bwMode="auto">
          <a:xfrm>
            <a:off x="533400" y="1111250"/>
            <a:ext cx="108966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800">
                <a:latin typeface="Cambria" panose="02040503050406030204" pitchFamily="18" charset="0"/>
              </a:rPr>
              <a:t>我们以一般的方式讨论了质量属性。</a:t>
            </a:r>
          </a:p>
          <a:p>
            <a:pPr eaLnBrk="1" hangingPunct="1">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lnSpc>
                <a:spcPts val="2325"/>
              </a:lnSpc>
              <a:buFont typeface="Arial" panose="020B0604020202020204" pitchFamily="34" charset="0"/>
              <a:buChar char="•"/>
            </a:pPr>
            <a:r>
              <a:rPr lang="zh-CN" altLang="zh-CN" sz="2800">
                <a:latin typeface="Cambria" panose="02040503050406030204" pitchFamily="18" charset="0"/>
              </a:rPr>
              <a:t>在研究文献的属性分类法中可以找到许多其他属性, 并</a:t>
            </a:r>
          </a:p>
          <a:p>
            <a:pPr lvl="1" eaLnBrk="1" hangingPunct="1">
              <a:lnSpc>
                <a:spcPts val="1925"/>
              </a:lnSpc>
              <a:spcBef>
                <a:spcPts val="463"/>
              </a:spcBef>
              <a:buFont typeface="Arial" panose="020B0604020202020204" pitchFamily="34" charset="0"/>
              <a:buChar char="–"/>
            </a:pPr>
            <a:r>
              <a:rPr lang="zh-CN" altLang="zh-CN" sz="2400">
                <a:latin typeface="Cambria" panose="02040503050406030204" pitchFamily="18" charset="0"/>
              </a:rPr>
              <a:t>在标准的软件工程教科书中, 我们在我们的场景中捕获了许多这些。</a:t>
            </a:r>
          </a:p>
          <a:p>
            <a:pPr lvl="1" eaLnBrk="1" hangingPunct="1">
              <a:spcBef>
                <a:spcPts val="38"/>
              </a:spcBef>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latin typeface="Cambria" panose="02040503050406030204" pitchFamily="18" charset="0"/>
              </a:rPr>
              <a:t>例如,</a:t>
            </a:r>
            <a:r>
              <a:rPr lang="zh-CN" altLang="zh-CN" sz="2800">
                <a:solidFill>
                  <a:srgbClr val="FF0000"/>
                </a:solidFill>
                <a:latin typeface="Cambria" panose="02040503050406030204" pitchFamily="18" charset="0"/>
              </a:rPr>
              <a:t>可 伸缩 性</a:t>
            </a:r>
            <a:r>
              <a:rPr lang="zh-CN" altLang="zh-CN" sz="2800">
                <a:latin typeface="Cambria" panose="02040503050406030204" pitchFamily="18" charset="0"/>
              </a:rPr>
              <a:t>通常是一个重要的属性,</a:t>
            </a:r>
          </a:p>
          <a:p>
            <a:pPr lvl="1" eaLnBrk="1" hangingPunct="1">
              <a:lnSpc>
                <a:spcPts val="1925"/>
              </a:lnSpc>
              <a:spcBef>
                <a:spcPts val="463"/>
              </a:spcBef>
              <a:buFont typeface="Arial" panose="020B0604020202020204" pitchFamily="34" charset="0"/>
              <a:buChar char="–"/>
            </a:pPr>
            <a:r>
              <a:rPr lang="zh-CN" altLang="zh-CN" sz="2400">
                <a:latin typeface="Cambria" panose="02040503050406030204" pitchFamily="18" charset="0"/>
              </a:rPr>
              <a:t>但在我们的讨论中, 可伸缩性是通过修改系统容量 (支持的用户数) 捕获的。</a:t>
            </a:r>
          </a:p>
          <a:p>
            <a:pPr lvl="1" eaLnBrk="1" hangingPunct="1">
              <a:lnSpc>
                <a:spcPts val="2400"/>
              </a:lnSpc>
              <a:buFont typeface="Arial" panose="020B0604020202020204" pitchFamily="34" charset="0"/>
              <a:buChar char="–"/>
            </a:pPr>
            <a:r>
              <a:rPr lang="zh-CN" altLang="zh-CN" sz="2400">
                <a:solidFill>
                  <a:srgbClr val="FF0000"/>
                </a:solidFill>
                <a:latin typeface="Cambria" panose="02040503050406030204" pitchFamily="18" charset="0"/>
              </a:rPr>
              <a:t>可移植性</a:t>
            </a:r>
            <a:r>
              <a:rPr lang="zh-CN" altLang="zh-CN" sz="2400">
                <a:latin typeface="Cambria" panose="02040503050406030204" pitchFamily="18" charset="0"/>
              </a:rPr>
              <a:t>被捕获为一个平台莫迪</a:t>
            </a:r>
            <a:r>
              <a:rPr lang="en-US" altLang="zh-CN" sz="2400">
                <a:latin typeface="Cambria" panose="02040503050406030204" pitchFamily="18" charset="0"/>
              </a:rPr>
              <a:t>F</a:t>
            </a:r>
            <a:r>
              <a:rPr lang="zh-CN" altLang="zh-CN" sz="2400">
                <a:latin typeface="Cambria" panose="02040503050406030204" pitchFamily="18" charset="0"/>
              </a:rPr>
              <a:t>ication。</a:t>
            </a:r>
          </a:p>
        </p:txBody>
      </p:sp>
    </p:spTree>
  </p:cSld>
  <p:clrMapOvr>
    <a:masterClrMapping/>
  </p:clrMapOvr>
</p:sld>
</file>

<file path=ppt/slides/slide2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4B869AB5-2D8E-4848-952B-D67D2CF6831A}"/>
              </a:ext>
            </a:extLst>
          </p:cNvPr>
          <p:cNvSpPr txBox="1">
            <a:spLocks noGrp="1"/>
          </p:cNvSpPr>
          <p:nvPr>
            <p:ph type="title"/>
          </p:nvPr>
        </p:nvSpPr>
        <p:spPr>
          <a:xfrm>
            <a:off x="457200" y="206375"/>
            <a:ext cx="9310688" cy="676275"/>
          </a:xfrm>
        </p:spPr>
        <p:txBody>
          <a:bodyPr lIns="0" tIns="0" rIns="0" bIns="0" rtlCol="0">
            <a:spAutoFit/>
          </a:bodyPr>
          <a:lstStyle/>
          <a:p>
            <a:pPr marL="12700">
              <a:defRPr/>
            </a:pPr>
            <a:r>
              <a:rPr sz="4400" dirty="0"/>
              <a:t>其他</a:t>
            </a:r>
            <a:r>
              <a:rPr sz="4400" spc="-10" dirty="0"/>
              <a:t>系统</a:t>
            </a:r>
            <a:r>
              <a:rPr sz="4400" spc="-5" dirty="0"/>
              <a:t>质量</a:t>
            </a:r>
            <a:r>
              <a:rPr sz="4400" spc="-45" dirty="0"/>
              <a:t> </a:t>
            </a:r>
            <a:r>
              <a:rPr sz="4400" spc="-10" dirty="0"/>
              <a:t>属性</a:t>
            </a:r>
          </a:p>
        </p:txBody>
      </p:sp>
      <p:sp>
        <p:nvSpPr>
          <p:cNvPr id="62467" name="object 12">
            <a:extLst>
              <a:ext uri="{FF2B5EF4-FFF2-40B4-BE49-F238E27FC236}">
                <a16:creationId xmlns:a16="http://schemas.microsoft.com/office/drawing/2014/main" id="{358ADC6C-86D4-410C-AC60-3352E5B89642}"/>
              </a:ext>
            </a:extLst>
          </p:cNvPr>
          <p:cNvSpPr txBox="1">
            <a:spLocks noChangeArrowheads="1"/>
          </p:cNvSpPr>
          <p:nvPr/>
        </p:nvSpPr>
        <p:spPr bwMode="auto">
          <a:xfrm>
            <a:off x="533400" y="1184275"/>
            <a:ext cx="10896600" cy="45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55650" indent="-28575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buFont typeface="Arial" panose="020B0604020202020204" pitchFamily="34" charset="0"/>
              <a:buChar char="•"/>
            </a:pPr>
            <a:r>
              <a:rPr lang="zh-CN" altLang="zh-CN" sz="2800">
                <a:latin typeface="Cambria" panose="02040503050406030204" pitchFamily="18" charset="0"/>
              </a:rPr>
              <a:t>如果一些质量属性-说</a:t>
            </a:r>
            <a:r>
              <a:rPr lang="zh-CN" altLang="zh-CN" sz="2800">
                <a:solidFill>
                  <a:srgbClr val="FF0000"/>
                </a:solidFill>
                <a:latin typeface="Cambria" panose="02040503050406030204" pitchFamily="18" charset="0"/>
              </a:rPr>
              <a:t>互 操作 性</a:t>
            </a:r>
            <a:r>
              <a:rPr lang="zh-CN" altLang="zh-CN" sz="2800">
                <a:latin typeface="Cambria" panose="02040503050406030204" pitchFamily="18" charset="0"/>
              </a:rPr>
              <a:t>-对您的组织很重要,</a:t>
            </a:r>
          </a:p>
          <a:p>
            <a:pPr lvl="1" eaLnBrk="1" hangingPunct="1">
              <a:lnSpc>
                <a:spcPts val="2375"/>
              </a:lnSpc>
              <a:buFont typeface="Arial" panose="020B0604020202020204" pitchFamily="34" charset="0"/>
              <a:buChar char="–"/>
            </a:pPr>
            <a:r>
              <a:rPr lang="zh-CN" altLang="zh-CN" sz="2400">
                <a:latin typeface="Cambria" panose="02040503050406030204" pitchFamily="18" charset="0"/>
              </a:rPr>
              <a:t>为它创建自己的一般方案是合理的。</a:t>
            </a:r>
          </a:p>
          <a:p>
            <a:pPr lvl="1" eaLnBrk="1" hangingPunct="1">
              <a:spcBef>
                <a:spcPts val="25"/>
              </a:spcBef>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lnSpc>
                <a:spcPct val="77000"/>
              </a:lnSpc>
              <a:buFont typeface="Arial" panose="020B0604020202020204" pitchFamily="34" charset="0"/>
              <a:buChar char="•"/>
            </a:pPr>
            <a:r>
              <a:rPr lang="zh-CN" altLang="zh-CN" sz="2800">
                <a:latin typeface="Cambria" panose="02040503050406030204" pitchFamily="18" charset="0"/>
              </a:rPr>
              <a:t>这仅仅涉及</a:t>
            </a:r>
            <a:r>
              <a:rPr lang="en-US" altLang="zh-CN" sz="2800">
                <a:latin typeface="Cambria" panose="02040503050406030204" pitchFamily="18" charset="0"/>
              </a:rPr>
              <a:t>F</a:t>
            </a:r>
            <a:r>
              <a:rPr lang="zh-CN" altLang="zh-CN" sz="2800">
                <a:latin typeface="Cambria" panose="02040503050406030204" pitchFamily="18" charset="0"/>
              </a:rPr>
              <a:t>笑容了场景生成框架的六部分:</a:t>
            </a:r>
          </a:p>
          <a:p>
            <a:pPr lvl="1" eaLnBrk="1" hangingPunct="1">
              <a:lnSpc>
                <a:spcPts val="1925"/>
              </a:lnSpc>
              <a:spcBef>
                <a:spcPts val="438"/>
              </a:spcBef>
              <a:buFont typeface="Arial" panose="020B0604020202020204" pitchFamily="34" charset="0"/>
              <a:buChar char="–"/>
            </a:pPr>
            <a:r>
              <a:rPr lang="zh-CN" altLang="zh-CN" sz="2400">
                <a:latin typeface="Cambria" panose="02040503050406030204" pitchFamily="18" charset="0"/>
              </a:rPr>
              <a:t>源、刺激、环境、工件、响应和响应度量。</a:t>
            </a:r>
          </a:p>
          <a:p>
            <a:pPr lvl="1" eaLnBrk="1" hangingPunct="1">
              <a:spcBef>
                <a:spcPts val="38"/>
              </a:spcBef>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eaLnBrk="1" hangingPunct="1">
              <a:lnSpc>
                <a:spcPts val="2825"/>
              </a:lnSpc>
              <a:buFont typeface="Arial" panose="020B0604020202020204" pitchFamily="34" charset="0"/>
              <a:buChar char="•"/>
            </a:pPr>
            <a:r>
              <a:rPr lang="zh-CN" altLang="zh-CN" sz="2800">
                <a:latin typeface="Cambria" panose="02040503050406030204" pitchFamily="18" charset="0"/>
              </a:rPr>
              <a:t>为</a:t>
            </a:r>
            <a:r>
              <a:rPr lang="zh-CN" altLang="zh-CN" sz="2800">
                <a:solidFill>
                  <a:srgbClr val="FF0000"/>
                </a:solidFill>
                <a:latin typeface="Cambria" panose="02040503050406030204" pitchFamily="18" charset="0"/>
              </a:rPr>
              <a:t>互 操作 性</a:t>
            </a:r>
            <a:r>
              <a:rPr lang="zh-CN" altLang="zh-CN" sz="2800">
                <a:latin typeface="Cambria" panose="02040503050406030204" pitchFamily="18" charset="0"/>
              </a:rPr>
              <a:t>,</a:t>
            </a:r>
          </a:p>
          <a:p>
            <a:pPr lvl="1" eaLnBrk="1" hangingPunct="1">
              <a:lnSpc>
                <a:spcPts val="2350"/>
              </a:lnSpc>
              <a:buFont typeface="Arial" panose="020B0604020202020204" pitchFamily="34" charset="0"/>
              <a:buChar char="–"/>
            </a:pPr>
            <a:r>
              <a:rPr lang="zh-CN" altLang="zh-CN" sz="2400">
                <a:latin typeface="Cambria" panose="02040503050406030204" pitchFamily="18" charset="0"/>
              </a:rPr>
              <a:t>刺激可能是请求与另一个系统互操作,</a:t>
            </a:r>
          </a:p>
          <a:p>
            <a:pPr lvl="1" eaLnBrk="1" hangingPunct="1">
              <a:lnSpc>
                <a:spcPts val="1925"/>
              </a:lnSpc>
              <a:spcBef>
                <a:spcPts val="463"/>
              </a:spcBef>
              <a:buFont typeface="Arial" panose="020B0604020202020204" pitchFamily="34" charset="0"/>
              <a:buChar char="–"/>
            </a:pPr>
            <a:r>
              <a:rPr lang="zh-CN" altLang="zh-CN" sz="2400">
                <a:latin typeface="Cambria" panose="02040503050406030204" pitchFamily="18" charset="0"/>
              </a:rPr>
              <a:t>响应可能是互操作的新接口或接口集, 并且</a:t>
            </a:r>
          </a:p>
          <a:p>
            <a:pPr lvl="1" eaLnBrk="1" hangingPunct="1">
              <a:lnSpc>
                <a:spcPts val="1925"/>
              </a:lnSpc>
              <a:spcBef>
                <a:spcPts val="563"/>
              </a:spcBef>
              <a:buFont typeface="Arial" panose="020B0604020202020204" pitchFamily="34" charset="0"/>
              <a:buChar char="–"/>
            </a:pPr>
            <a:r>
              <a:rPr lang="zh-CN" altLang="zh-CN" sz="2400">
                <a:latin typeface="Cambria" panose="02040503050406030204" pitchFamily="18" charset="0"/>
              </a:rPr>
              <a:t>响应措施可能是 difOiculty 的时间, 接口的数量被莫迪</a:t>
            </a:r>
            <a:r>
              <a:rPr lang="en-US" altLang="zh-CN" sz="2400">
                <a:latin typeface="Cambria" panose="02040503050406030204" pitchFamily="18" charset="0"/>
              </a:rPr>
              <a:t>F</a:t>
            </a:r>
            <a:r>
              <a:rPr lang="zh-CN" altLang="zh-CN" sz="2400">
                <a:latin typeface="Cambria" panose="02040503050406030204" pitchFamily="18" charset="0"/>
              </a:rPr>
              <a:t>爆炸, 等等。</a:t>
            </a:r>
          </a:p>
        </p:txBody>
      </p:sp>
    </p:spTree>
  </p:cSld>
  <p:clrMapOvr>
    <a:masterClrMapping/>
  </p:clrMapOvr>
</p:sld>
</file>

<file path=ppt/slides/slide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bject 11">
            <a:extLst>
              <a:ext uri="{FF2B5EF4-FFF2-40B4-BE49-F238E27FC236}">
                <a16:creationId xmlns:a16="http://schemas.microsoft.com/office/drawing/2014/main" id="{271ADF2F-21C8-4BFA-9DEF-A46BFA92F3D1}"/>
              </a:ext>
            </a:extLst>
          </p:cNvPr>
          <p:cNvSpPr>
            <a:spLocks noGrp="1"/>
          </p:cNvSpPr>
          <p:nvPr>
            <p:ph type="title"/>
          </p:nvPr>
        </p:nvSpPr>
        <p:spPr>
          <a:xfrm>
            <a:off x="762000" y="87313"/>
            <a:ext cx="9144000" cy="677862"/>
          </a:xfrm>
        </p:spPr>
        <p:txBody>
          <a:bodyPr>
            <a:spAutoFit/>
          </a:bodyPr>
          <a:lstStyle/>
          <a:p>
            <a:pPr marL="12700" algn="l"/>
            <a:r>
              <a:rPr lang="zh-CN" altLang="zh-CN" sz="4400" b="0">
                <a:solidFill>
                  <a:schemeClr val="bg1"/>
                </a:solidFill>
                <a:latin typeface="Calibri" panose="020F0502020204030204" pitchFamily="34" charset="0"/>
              </a:rPr>
              <a:t>议程</a:t>
            </a:r>
          </a:p>
        </p:txBody>
      </p:sp>
      <p:sp>
        <p:nvSpPr>
          <p:cNvPr id="12" name="object 12">
            <a:extLst>
              <a:ext uri="{FF2B5EF4-FFF2-40B4-BE49-F238E27FC236}">
                <a16:creationId xmlns:a16="http://schemas.microsoft.com/office/drawing/2014/main" id="{8F2B7CDD-3A53-4B5A-88E1-01890020CB0F}"/>
              </a:ext>
            </a:extLst>
          </p:cNvPr>
          <p:cNvSpPr txBox="1">
            <a:spLocks noGrp="1"/>
          </p:cNvSpPr>
          <p:nvPr>
            <p:ph sz="half" idx="2"/>
          </p:nvPr>
        </p:nvSpPr>
        <p:spPr>
          <a:xfrm>
            <a:off x="838200" y="1600200"/>
            <a:ext cx="5686425" cy="3995738"/>
          </a:xfrm>
        </p:spPr>
        <p:txBody>
          <a:bodyPr rtlCol="0"/>
          <a:lstStyle/>
          <a:p>
            <a:pPr marL="355600" indent="-342900">
              <a:buFont typeface="Arial"/>
              <a:buChar char="•"/>
              <a:tabLst>
                <a:tab pos="355600" algn="l"/>
              </a:tabLst>
              <a:defRPr/>
            </a:pPr>
            <a:r>
              <a:rPr sz="2800" dirty="0"/>
              <a:t>测试</a:t>
            </a:r>
            <a:r>
              <a:rPr sz="2800" spc="-75" dirty="0"/>
              <a:t> </a:t>
            </a:r>
            <a:r>
              <a:rPr sz="2800" spc="-5" dirty="0"/>
              <a:t>可用 性</a:t>
            </a:r>
          </a:p>
          <a:p>
            <a:pPr marL="755650" lvl="1" indent="-285750">
              <a:spcBef>
                <a:spcPts val="515"/>
              </a:spcBef>
              <a:buFont typeface="Arial"/>
              <a:buChar char="–"/>
              <a:tabLst>
                <a:tab pos="755650" algn="l"/>
              </a:tabLst>
              <a:defRPr/>
            </a:pPr>
            <a:r>
              <a:rPr sz="2800" spc="-5" dirty="0">
                <a:latin typeface="Cambria"/>
                <a:cs typeface="Cambria"/>
              </a:rPr>
              <a:t>源</a:t>
            </a:r>
            <a:r>
              <a:rPr sz="2800" dirty="0">
                <a:latin typeface="Cambria"/>
                <a:cs typeface="Cambria"/>
              </a:rPr>
              <a:t>的</a:t>
            </a:r>
            <a:r>
              <a:rPr sz="2800" spc="-45" dirty="0">
                <a:latin typeface="Cambria"/>
                <a:cs typeface="Cambria"/>
              </a:rPr>
              <a:t> </a:t>
            </a:r>
            <a:r>
              <a:rPr sz="2800" spc="-5" dirty="0">
                <a:latin typeface="Cambria"/>
                <a:cs typeface="Cambria"/>
              </a:rPr>
              <a:t>刺激</a:t>
            </a:r>
            <a:endParaRPr sz="2800" dirty="0">
              <a:latin typeface="Cambria"/>
              <a:cs typeface="Cambria"/>
            </a:endParaRPr>
          </a:p>
          <a:p>
            <a:pPr marL="755650" lvl="1" indent="-285750">
              <a:spcBef>
                <a:spcPts val="620"/>
              </a:spcBef>
              <a:buFont typeface="Arial"/>
              <a:buChar char="–"/>
              <a:tabLst>
                <a:tab pos="755650" algn="l"/>
              </a:tabLst>
              <a:defRPr/>
            </a:pPr>
            <a:r>
              <a:rPr sz="3200" spc="-5" dirty="0">
                <a:latin typeface="Cambria"/>
                <a:cs typeface="Cambria"/>
              </a:rPr>
              <a:t>刺激</a:t>
            </a:r>
            <a:endParaRPr sz="2800" dirty="0">
              <a:latin typeface="Cambria"/>
              <a:cs typeface="Cambria"/>
            </a:endParaRPr>
          </a:p>
          <a:p>
            <a:pPr marL="755650" lvl="1" indent="-285750">
              <a:spcBef>
                <a:spcPts val="520"/>
              </a:spcBef>
              <a:buFont typeface="Arial"/>
              <a:buChar char="–"/>
              <a:tabLst>
                <a:tab pos="755650" algn="l"/>
              </a:tabLst>
              <a:defRPr/>
            </a:pPr>
            <a:r>
              <a:rPr sz="2800" dirty="0">
                <a:latin typeface="Cambria"/>
                <a:cs typeface="Cambria"/>
              </a:rPr>
              <a:t>环境</a:t>
            </a:r>
          </a:p>
          <a:p>
            <a:pPr marL="755650" lvl="1" indent="-285750">
              <a:spcBef>
                <a:spcPts val="620"/>
              </a:spcBef>
              <a:buFont typeface="Arial"/>
              <a:buChar char="–"/>
              <a:tabLst>
                <a:tab pos="755650" algn="l"/>
              </a:tabLst>
              <a:defRPr/>
            </a:pPr>
            <a:r>
              <a:rPr sz="2800" spc="-5" dirty="0">
                <a:latin typeface="Cambria"/>
                <a:cs typeface="Cambria"/>
              </a:rPr>
              <a:t>工件</a:t>
            </a:r>
            <a:endParaRPr sz="2800" dirty="0">
              <a:latin typeface="Cambria"/>
              <a:cs typeface="Cambria"/>
            </a:endParaRPr>
          </a:p>
          <a:p>
            <a:pPr marL="755650" lvl="1" indent="-285750">
              <a:spcBef>
                <a:spcPts val="520"/>
              </a:spcBef>
              <a:buFont typeface="Arial"/>
              <a:buChar char="–"/>
              <a:tabLst>
                <a:tab pos="755650" algn="l"/>
              </a:tabLst>
              <a:defRPr/>
            </a:pPr>
            <a:r>
              <a:rPr sz="2800" spc="-5" dirty="0">
                <a:latin typeface="Cambria"/>
                <a:cs typeface="Cambria"/>
              </a:rPr>
              <a:t>响应</a:t>
            </a:r>
            <a:endParaRPr sz="2800" dirty="0">
              <a:latin typeface="Cambria"/>
              <a:cs typeface="Cambria"/>
            </a:endParaRPr>
          </a:p>
          <a:p>
            <a:pPr marL="755650" lvl="1" indent="-285750">
              <a:spcBef>
                <a:spcPts val="620"/>
              </a:spcBef>
              <a:buFont typeface="Arial"/>
              <a:buChar char="–"/>
              <a:tabLst>
                <a:tab pos="755650" algn="l"/>
              </a:tabLst>
              <a:defRPr/>
            </a:pPr>
            <a:r>
              <a:rPr sz="2800" dirty="0">
                <a:latin typeface="Cambria"/>
                <a:cs typeface="Cambria"/>
              </a:rPr>
              <a:t>响应</a:t>
            </a:r>
            <a:r>
              <a:rPr sz="2800" spc="-70" dirty="0">
                <a:latin typeface="Cambria"/>
                <a:cs typeface="Cambria"/>
              </a:rPr>
              <a:t> </a:t>
            </a:r>
            <a:r>
              <a:rPr sz="2800" spc="-5" dirty="0">
                <a:latin typeface="Cambria"/>
                <a:cs typeface="Cambria"/>
              </a:rPr>
              <a:t>措施</a:t>
            </a:r>
            <a:endParaRPr sz="2800" dirty="0">
              <a:latin typeface="Cambria"/>
              <a:cs typeface="Cambria"/>
            </a:endParaRPr>
          </a:p>
          <a:p>
            <a:pPr marL="755650" lvl="1" indent="-285750">
              <a:spcBef>
                <a:spcPts val="520"/>
              </a:spcBef>
              <a:buFont typeface="Arial"/>
              <a:buChar char="–"/>
              <a:tabLst>
                <a:tab pos="755650" algn="l"/>
              </a:tabLst>
              <a:defRPr/>
            </a:pPr>
            <a:r>
              <a:rPr sz="2800" spc="-5" dirty="0">
                <a:latin typeface="Cambria"/>
                <a:cs typeface="Cambria"/>
              </a:rPr>
              <a:t>策略</a:t>
            </a:r>
            <a:endParaRPr sz="2800" dirty="0">
              <a:latin typeface="Cambria"/>
              <a:cs typeface="Cambria"/>
            </a:endParaRPr>
          </a:p>
        </p:txBody>
      </p:sp>
    </p:spTree>
  </p:cSld>
  <p:clrMapOvr>
    <a:masterClrMapping/>
  </p:clrMapOvr>
</p:sld>
</file>

<file path=ppt/slides/slide3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6AF3C3B6-3A88-48B8-83F7-34782B6602E4}"/>
              </a:ext>
            </a:extLst>
          </p:cNvPr>
          <p:cNvSpPr txBox="1">
            <a:spLocks noGrp="1"/>
          </p:cNvSpPr>
          <p:nvPr>
            <p:ph type="title"/>
          </p:nvPr>
        </p:nvSpPr>
        <p:spPr>
          <a:xfrm>
            <a:off x="457200" y="206375"/>
            <a:ext cx="9310688" cy="676275"/>
          </a:xfrm>
        </p:spPr>
        <p:txBody>
          <a:bodyPr lIns="0" tIns="0" rIns="0" bIns="0" rtlCol="0">
            <a:spAutoFit/>
          </a:bodyPr>
          <a:lstStyle/>
          <a:p>
            <a:pPr marL="12700">
              <a:defRPr/>
            </a:pPr>
            <a:r>
              <a:rPr sz="4400" spc="-5" dirty="0"/>
              <a:t>业务</a:t>
            </a:r>
            <a:r>
              <a:rPr sz="4400" spc="-55" dirty="0"/>
              <a:t> </a:t>
            </a:r>
            <a:r>
              <a:rPr sz="4400" spc="-5" dirty="0"/>
              <a:t>素质</a:t>
            </a:r>
          </a:p>
        </p:txBody>
      </p:sp>
      <p:sp>
        <p:nvSpPr>
          <p:cNvPr id="63491" name="object 12">
            <a:extLst>
              <a:ext uri="{FF2B5EF4-FFF2-40B4-BE49-F238E27FC236}">
                <a16:creationId xmlns:a16="http://schemas.microsoft.com/office/drawing/2014/main" id="{2F1E4254-2AEE-4E5A-9F97-45A36B9D0BA6}"/>
              </a:ext>
            </a:extLst>
          </p:cNvPr>
          <p:cNvSpPr txBox="1">
            <a:spLocks noChangeArrowheads="1"/>
          </p:cNvSpPr>
          <p:nvPr/>
        </p:nvSpPr>
        <p:spPr bwMode="auto">
          <a:xfrm>
            <a:off x="457200" y="1184275"/>
            <a:ext cx="11049000"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55650" indent="-285750">
              <a:tabLst>
                <a:tab pos="355600" algn="l"/>
              </a:tabLst>
              <a:defRPr>
                <a:solidFill>
                  <a:schemeClr val="tx1"/>
                </a:solidFill>
                <a:latin typeface="Calibri" panose="020F0502020204030204" pitchFamily="34" charset="0"/>
                <a:ea typeface="宋体" panose="02010600030101010101" pitchFamily="2" charset="-122"/>
              </a:defRPr>
            </a:lvl2pPr>
            <a:lvl3pPr marL="11557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89000"/>
              </a:lnSpc>
              <a:buFont typeface="Arial" panose="020B0604020202020204" pitchFamily="34" charset="0"/>
              <a:buChar char="•"/>
            </a:pPr>
            <a:r>
              <a:rPr lang="zh-CN" altLang="zh-CN" sz="2800">
                <a:latin typeface="Cambria" panose="02040503050406030204" pitchFamily="18" charset="0"/>
              </a:rPr>
              <a:t>除了直接应用于系统的质量外, 许多业务质量目标也经常形成系统的体系结构。</a:t>
            </a:r>
          </a:p>
          <a:p>
            <a:pPr eaLnBrk="1" hangingPunct="1">
              <a:buFont typeface="Arial" panose="020B0604020202020204" pitchFamily="34" charset="0"/>
              <a:buChar char="•"/>
            </a:pPr>
            <a:endParaRPr lang="zh-CN" altLang="zh-CN" sz="3600">
              <a:latin typeface="Times New Roman" panose="02020603050405020304" pitchFamily="18" charset="0"/>
              <a:cs typeface="Times New Roman" panose="02020603050405020304" pitchFamily="18" charset="0"/>
            </a:endParaRPr>
          </a:p>
          <a:p>
            <a:pPr eaLnBrk="1" hangingPunct="1">
              <a:lnSpc>
                <a:spcPts val="2625"/>
              </a:lnSpc>
              <a:buFont typeface="Arial" panose="020B0604020202020204" pitchFamily="34" charset="0"/>
              <a:buChar char="•"/>
            </a:pPr>
            <a:r>
              <a:rPr lang="zh-CN" altLang="zh-CN" sz="2800">
                <a:latin typeface="Cambria" panose="02040503050406030204" pitchFamily="18" charset="0"/>
              </a:rPr>
              <a:t>这些目标以成本、进度、市场和市场营销考虑为中心。</a:t>
            </a:r>
          </a:p>
          <a:p>
            <a:pPr lvl="1" eaLnBrk="1" hangingPunct="1">
              <a:spcBef>
                <a:spcPts val="200"/>
              </a:spcBef>
              <a:buFont typeface="Arial" panose="020B0604020202020204" pitchFamily="34" charset="0"/>
              <a:buChar char="–"/>
            </a:pPr>
            <a:r>
              <a:rPr lang="zh-CN" altLang="zh-CN" sz="2400">
                <a:solidFill>
                  <a:srgbClr val="FF0000"/>
                </a:solidFill>
                <a:latin typeface="Cambria" panose="02040503050406030204" pitchFamily="18" charset="0"/>
              </a:rPr>
              <a:t>上市时间到了。</a:t>
            </a:r>
            <a:endParaRPr lang="zh-CN" altLang="zh-CN" sz="2400">
              <a:latin typeface="Cambria" panose="02040503050406030204" pitchFamily="18" charset="0"/>
            </a:endParaRPr>
          </a:p>
          <a:p>
            <a:pPr lvl="2" eaLnBrk="1" hangingPunct="1">
              <a:lnSpc>
                <a:spcPts val="1975"/>
              </a:lnSpc>
              <a:spcBef>
                <a:spcPts val="400"/>
              </a:spcBef>
              <a:buFont typeface="Arial" panose="020B0604020202020204" pitchFamily="34" charset="0"/>
              <a:buChar char="•"/>
            </a:pPr>
            <a:r>
              <a:rPr lang="zh-CN" altLang="zh-CN" sz="2000">
                <a:latin typeface="Cambria" panose="02040503050406030204" pitchFamily="18" charset="0"/>
              </a:rPr>
              <a:t>如果有竞争压力或一个系统或产品机会的短窗口, 开发时间就变得重要了。</a:t>
            </a:r>
          </a:p>
          <a:p>
            <a:pPr lvl="1" eaLnBrk="1" hangingPunct="1">
              <a:spcBef>
                <a:spcPts val="163"/>
              </a:spcBef>
              <a:buFont typeface="Arial" panose="020B0604020202020204" pitchFamily="34" charset="0"/>
              <a:buChar char="–"/>
            </a:pPr>
            <a:r>
              <a:rPr lang="zh-CN" altLang="zh-CN" sz="2400">
                <a:solidFill>
                  <a:srgbClr val="FF0000"/>
                </a:solidFill>
                <a:latin typeface="Cambria" panose="02040503050406030204" pitchFamily="18" charset="0"/>
              </a:rPr>
              <a:t>成本和效益</a:t>
            </a:r>
            <a:r>
              <a:rPr lang="en-US" altLang="zh-CN" sz="2400">
                <a:solidFill>
                  <a:srgbClr val="FF0000"/>
                </a:solidFill>
                <a:latin typeface="Cambria" panose="02040503050406030204" pitchFamily="18" charset="0"/>
              </a:rPr>
              <a:t>F</a:t>
            </a:r>
            <a:r>
              <a:rPr lang="zh-CN" altLang="zh-CN" sz="2400">
                <a:solidFill>
                  <a:srgbClr val="FF0000"/>
                </a:solidFill>
                <a:latin typeface="Cambria" panose="02040503050406030204" pitchFamily="18" charset="0"/>
              </a:rPr>
              <a:t>它</a:t>
            </a:r>
            <a:r>
              <a:rPr lang="zh-CN" altLang="zh-CN" sz="2400">
                <a:latin typeface="Cambria" panose="02040503050406030204" pitchFamily="18" charset="0"/>
              </a:rPr>
              <a:t>.</a:t>
            </a:r>
          </a:p>
          <a:p>
            <a:pPr lvl="2" eaLnBrk="1" hangingPunct="1">
              <a:lnSpc>
                <a:spcPts val="1875"/>
              </a:lnSpc>
              <a:spcBef>
                <a:spcPts val="575"/>
              </a:spcBef>
              <a:buFont typeface="Arial" panose="020B0604020202020204" pitchFamily="34" charset="0"/>
              <a:buChar char="•"/>
            </a:pPr>
            <a:r>
              <a:rPr lang="zh-CN" altLang="zh-CN" sz="2000">
                <a:latin typeface="Cambria" panose="02040503050406030204" pitchFamily="18" charset="0"/>
              </a:rPr>
              <a:t>发展努力自然会有一个不能超过的预算。</a:t>
            </a:r>
          </a:p>
          <a:p>
            <a:pPr lvl="1" eaLnBrk="1" hangingPunct="1">
              <a:spcBef>
                <a:spcPts val="288"/>
              </a:spcBef>
              <a:buFont typeface="Arial" panose="020B0604020202020204" pitchFamily="34" charset="0"/>
              <a:buChar char="–"/>
            </a:pPr>
            <a:r>
              <a:rPr lang="zh-CN" altLang="zh-CN" sz="2400">
                <a:solidFill>
                  <a:srgbClr val="FF0000"/>
                </a:solidFill>
                <a:latin typeface="Cambria" panose="02040503050406030204" pitchFamily="18" charset="0"/>
              </a:rPr>
              <a:t>系统的预计生存期。</a:t>
            </a:r>
            <a:endParaRPr lang="zh-CN" altLang="zh-CN" sz="2400">
              <a:latin typeface="Cambria" panose="02040503050406030204" pitchFamily="18" charset="0"/>
            </a:endParaRPr>
          </a:p>
          <a:p>
            <a:pPr lvl="2" eaLnBrk="1" hangingPunct="1">
              <a:lnSpc>
                <a:spcPts val="1975"/>
              </a:lnSpc>
              <a:spcBef>
                <a:spcPts val="400"/>
              </a:spcBef>
              <a:buFont typeface="Arial" panose="020B0604020202020204" pitchFamily="34" charset="0"/>
              <a:buChar char="•"/>
            </a:pPr>
            <a:r>
              <a:rPr lang="zh-CN" altLang="zh-CN" sz="2000">
                <a:latin typeface="Cambria" panose="02040503050406030204" pitchFamily="18" charset="0"/>
              </a:rPr>
              <a:t>如果系统打算具有很长的生存期, modiOiability、可伸缩性和可移植性就变得非常重要。</a:t>
            </a:r>
          </a:p>
        </p:txBody>
      </p:sp>
    </p:spTree>
  </p:cSld>
  <p:clrMapOvr>
    <a:masterClrMapping/>
  </p:clrMapOvr>
</p:sld>
</file>

<file path=ppt/slides/slide3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4455AC0C-E900-4164-AC52-30CF133F3588}"/>
              </a:ext>
            </a:extLst>
          </p:cNvPr>
          <p:cNvSpPr txBox="1">
            <a:spLocks noGrp="1"/>
          </p:cNvSpPr>
          <p:nvPr>
            <p:ph type="title"/>
          </p:nvPr>
        </p:nvSpPr>
        <p:spPr>
          <a:xfrm>
            <a:off x="381000" y="206375"/>
            <a:ext cx="9386888" cy="676275"/>
          </a:xfrm>
        </p:spPr>
        <p:txBody>
          <a:bodyPr lIns="0" tIns="0" rIns="0" bIns="0" rtlCol="0">
            <a:spAutoFit/>
          </a:bodyPr>
          <a:lstStyle/>
          <a:p>
            <a:pPr marL="12700">
              <a:defRPr/>
            </a:pPr>
            <a:r>
              <a:rPr sz="4400" spc="-5" dirty="0"/>
              <a:t>业务</a:t>
            </a:r>
            <a:r>
              <a:rPr sz="4400" spc="-55" dirty="0"/>
              <a:t> </a:t>
            </a:r>
            <a:r>
              <a:rPr sz="4400" spc="-5" dirty="0"/>
              <a:t>素质</a:t>
            </a:r>
          </a:p>
        </p:txBody>
      </p:sp>
      <p:sp>
        <p:nvSpPr>
          <p:cNvPr id="64515" name="object 12">
            <a:extLst>
              <a:ext uri="{FF2B5EF4-FFF2-40B4-BE49-F238E27FC236}">
                <a16:creationId xmlns:a16="http://schemas.microsoft.com/office/drawing/2014/main" id="{E4B38043-F51D-4A51-BCFE-0334AB27B502}"/>
              </a:ext>
            </a:extLst>
          </p:cNvPr>
          <p:cNvSpPr txBox="1">
            <a:spLocks noChangeArrowheads="1"/>
          </p:cNvSpPr>
          <p:nvPr/>
        </p:nvSpPr>
        <p:spPr bwMode="auto">
          <a:xfrm>
            <a:off x="533400" y="1111250"/>
            <a:ext cx="10820400"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98450" indent="-285750">
              <a:tabLst>
                <a:tab pos="298450" algn="l"/>
              </a:tabLst>
              <a:defRPr>
                <a:solidFill>
                  <a:schemeClr val="tx1"/>
                </a:solidFill>
                <a:latin typeface="Calibri" panose="020F0502020204030204" pitchFamily="34" charset="0"/>
                <a:ea typeface="宋体" panose="02010600030101010101" pitchFamily="2" charset="-122"/>
              </a:defRPr>
            </a:lvl1pPr>
            <a:lvl2pPr marL="698500" indent="-228600">
              <a:tabLst>
                <a:tab pos="298450" algn="l"/>
              </a:tabLst>
              <a:defRPr>
                <a:solidFill>
                  <a:schemeClr val="tx1"/>
                </a:solidFill>
                <a:latin typeface="Calibri" panose="020F0502020204030204" pitchFamily="34" charset="0"/>
                <a:ea typeface="宋体" panose="02010600030101010101" pitchFamily="2" charset="-122"/>
              </a:defRPr>
            </a:lvl2pPr>
            <a:lvl3pPr marL="1143000" indent="-228600">
              <a:tabLst>
                <a:tab pos="298450" algn="l"/>
              </a:tabLst>
              <a:defRPr>
                <a:solidFill>
                  <a:schemeClr val="tx1"/>
                </a:solidFill>
                <a:latin typeface="Calibri" panose="020F0502020204030204" pitchFamily="34" charset="0"/>
                <a:ea typeface="宋体" panose="02010600030101010101" pitchFamily="2" charset="-122"/>
              </a:defRPr>
            </a:lvl3pPr>
            <a:lvl4pPr marL="1600200" indent="-228600">
              <a:tabLst>
                <a:tab pos="298450" algn="l"/>
              </a:tabLst>
              <a:defRPr>
                <a:solidFill>
                  <a:schemeClr val="tx1"/>
                </a:solidFill>
                <a:latin typeface="Calibri" panose="020F0502020204030204" pitchFamily="34" charset="0"/>
                <a:ea typeface="宋体" panose="02010600030101010101" pitchFamily="2" charset="-122"/>
              </a:defRPr>
            </a:lvl4pPr>
            <a:lvl5pPr marL="2057400" indent="-228600">
              <a:tabLst>
                <a:tab pos="29845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29845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29845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29845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29845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875"/>
              </a:lnSpc>
              <a:buFont typeface="Arial" panose="020B0604020202020204" pitchFamily="34" charset="0"/>
              <a:buChar char="–"/>
            </a:pPr>
            <a:r>
              <a:rPr lang="zh-CN" altLang="zh-CN" sz="2800">
                <a:solidFill>
                  <a:srgbClr val="FF0000"/>
                </a:solidFill>
                <a:latin typeface="Cambria" panose="02040503050406030204" pitchFamily="18" charset="0"/>
              </a:rPr>
              <a:t>目标市场。</a:t>
            </a:r>
            <a:endParaRPr lang="zh-CN" altLang="zh-CN" sz="2800">
              <a:latin typeface="Cambria" panose="02040503050406030204" pitchFamily="18" charset="0"/>
            </a:endParaRPr>
          </a:p>
          <a:p>
            <a:pPr lvl="1" eaLnBrk="1" hangingPunct="1">
              <a:lnSpc>
                <a:spcPct val="80000"/>
              </a:lnSpc>
              <a:spcBef>
                <a:spcPts val="475"/>
              </a:spcBef>
              <a:buFont typeface="Arial" panose="020B0604020202020204" pitchFamily="34" charset="0"/>
              <a:buChar char="•"/>
            </a:pPr>
            <a:r>
              <a:rPr lang="zh-CN" altLang="zh-CN" sz="2400">
                <a:latin typeface="Cambria" panose="02040503050406030204" pitchFamily="18" charset="0"/>
              </a:rPr>
              <a:t>对于通用‐purpose (‐market) 软件, 系统运行的平台以及其功能集将决定潜在市场的规模。</a:t>
            </a:r>
          </a:p>
          <a:p>
            <a:pPr lvl="1" eaLnBrk="1" hangingPunct="1">
              <a:spcBef>
                <a:spcPts val="38"/>
              </a:spcBef>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solidFill>
                  <a:srgbClr val="FF0000"/>
                </a:solidFill>
                <a:latin typeface="Cambria" panose="02040503050406030204" pitchFamily="18" charset="0"/>
              </a:rPr>
              <a:t>推出计划。</a:t>
            </a:r>
            <a:endParaRPr lang="zh-CN" altLang="zh-CN" sz="2800">
              <a:latin typeface="Cambria" panose="02040503050406030204" pitchFamily="18" charset="0"/>
            </a:endParaRPr>
          </a:p>
          <a:p>
            <a:pPr lvl="1" algn="just" eaLnBrk="1" hangingPunct="1">
              <a:lnSpc>
                <a:spcPct val="80000"/>
              </a:lnSpc>
              <a:spcBef>
                <a:spcPts val="488"/>
              </a:spcBef>
              <a:buFont typeface="Arial" panose="020B0604020202020204" pitchFamily="34" charset="0"/>
              <a:buChar char="•"/>
            </a:pPr>
            <a:r>
              <a:rPr lang="zh-CN" altLang="zh-CN" sz="2400">
                <a:latin typeface="Cambria" panose="02040503050406030204" pitchFamily="18" charset="0"/>
              </a:rPr>
              <a:t>如果将产品作为基本功能引入, 并且以后发布了许多功能, 则</a:t>
            </a:r>
            <a:r>
              <a:rPr lang="en-US" altLang="zh-CN" sz="2400">
                <a:latin typeface="Cambria" panose="02040503050406030204" pitchFamily="18" charset="0"/>
              </a:rPr>
              <a:t>F</a:t>
            </a:r>
            <a:r>
              <a:rPr lang="zh-CN" altLang="zh-CN" sz="2400">
                <a:latin typeface="Cambria" panose="02040503050406030204" pitchFamily="18" charset="0"/>
              </a:rPr>
              <a:t>lexibility 和可定制性的建筑是重要的。</a:t>
            </a:r>
          </a:p>
          <a:p>
            <a:pPr lvl="1" eaLnBrk="1" hangingPunct="1">
              <a:spcBef>
                <a:spcPts val="38"/>
              </a:spcBef>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solidFill>
                  <a:srgbClr val="FF0000"/>
                </a:solidFill>
                <a:latin typeface="Cambria" panose="02040503050406030204" pitchFamily="18" charset="0"/>
              </a:rPr>
              <a:t>与遗留系统集成。</a:t>
            </a:r>
            <a:endParaRPr lang="zh-CN" altLang="zh-CN" sz="2800">
              <a:latin typeface="Cambria" panose="02040503050406030204" pitchFamily="18" charset="0"/>
            </a:endParaRPr>
          </a:p>
          <a:p>
            <a:pPr lvl="1" eaLnBrk="1" hangingPunct="1">
              <a:lnSpc>
                <a:spcPts val="1925"/>
              </a:lnSpc>
              <a:spcBef>
                <a:spcPts val="463"/>
              </a:spcBef>
              <a:buFont typeface="Arial" panose="020B0604020202020204" pitchFamily="34" charset="0"/>
              <a:buChar char="•"/>
            </a:pPr>
            <a:r>
              <a:rPr lang="zh-CN" altLang="zh-CN" sz="2400">
                <a:latin typeface="Cambria" panose="02040503050406030204" pitchFamily="18" charset="0"/>
              </a:rPr>
              <a:t>如果新系统要与现有系统集成, 必须注意</a:t>
            </a:r>
            <a:r>
              <a:rPr lang="en-US" altLang="zh-CN" sz="2400">
                <a:latin typeface="Cambria" panose="02040503050406030204" pitchFamily="18" charset="0"/>
              </a:rPr>
              <a:t>F</a:t>
            </a:r>
            <a:r>
              <a:rPr lang="zh-CN" altLang="zh-CN" sz="2400">
                <a:latin typeface="Cambria" panose="02040503050406030204" pitchFamily="18" charset="0"/>
              </a:rPr>
              <a:t>适当的整合机制。</a:t>
            </a:r>
          </a:p>
        </p:txBody>
      </p:sp>
    </p:spTree>
  </p:cSld>
  <p:clrMapOvr>
    <a:masterClrMapping/>
  </p:clrMapOvr>
</p:sld>
</file>

<file path=ppt/slides/slide3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8ABBB477-D0B2-40D5-823F-79283DB28C06}"/>
              </a:ext>
            </a:extLst>
          </p:cNvPr>
          <p:cNvSpPr txBox="1">
            <a:spLocks noGrp="1"/>
          </p:cNvSpPr>
          <p:nvPr>
            <p:ph type="title"/>
          </p:nvPr>
        </p:nvSpPr>
        <p:spPr>
          <a:xfrm>
            <a:off x="609600" y="206375"/>
            <a:ext cx="9158288" cy="676275"/>
          </a:xfrm>
        </p:spPr>
        <p:txBody>
          <a:bodyPr lIns="0" tIns="0" rIns="0" bIns="0" rtlCol="0">
            <a:spAutoFit/>
          </a:bodyPr>
          <a:lstStyle/>
          <a:p>
            <a:pPr marL="12700">
              <a:defRPr/>
            </a:pPr>
            <a:r>
              <a:rPr sz="4400" spc="-5" dirty="0"/>
              <a:t>建筑</a:t>
            </a:r>
            <a:r>
              <a:rPr sz="4400" spc="-70" dirty="0"/>
              <a:t> </a:t>
            </a:r>
            <a:r>
              <a:rPr sz="4400" dirty="0"/>
              <a:t>素质</a:t>
            </a:r>
          </a:p>
        </p:txBody>
      </p:sp>
      <p:sp>
        <p:nvSpPr>
          <p:cNvPr id="65539" name="object 12">
            <a:extLst>
              <a:ext uri="{FF2B5EF4-FFF2-40B4-BE49-F238E27FC236}">
                <a16:creationId xmlns:a16="http://schemas.microsoft.com/office/drawing/2014/main" id="{71BD2131-4445-4D49-BF57-8A0137487285}"/>
              </a:ext>
            </a:extLst>
          </p:cNvPr>
          <p:cNvSpPr txBox="1">
            <a:spLocks noChangeArrowheads="1"/>
          </p:cNvSpPr>
          <p:nvPr/>
        </p:nvSpPr>
        <p:spPr bwMode="auto">
          <a:xfrm>
            <a:off x="609600" y="1111250"/>
            <a:ext cx="10820400"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875"/>
              </a:lnSpc>
              <a:buFont typeface="Arial" panose="020B0604020202020204" pitchFamily="34" charset="0"/>
              <a:buChar char="•"/>
            </a:pPr>
            <a:r>
              <a:rPr lang="zh-CN" altLang="zh-CN" sz="2800">
                <a:solidFill>
                  <a:srgbClr val="FF0000"/>
                </a:solidFill>
                <a:latin typeface="Cambria" panose="02040503050406030204" pitchFamily="18" charset="0"/>
              </a:rPr>
              <a:t>概念完整性</a:t>
            </a:r>
            <a:endParaRPr lang="zh-CN" altLang="zh-CN" sz="2800">
              <a:latin typeface="Cambria" panose="02040503050406030204" pitchFamily="18" charset="0"/>
            </a:endParaRPr>
          </a:p>
          <a:p>
            <a:pPr lvl="1" eaLnBrk="1" hangingPunct="1">
              <a:lnSpc>
                <a:spcPts val="1925"/>
              </a:lnSpc>
              <a:spcBef>
                <a:spcPts val="450"/>
              </a:spcBef>
              <a:buFont typeface="Arial" panose="020B0604020202020204" pitchFamily="34" charset="0"/>
              <a:buChar char="–"/>
            </a:pPr>
            <a:r>
              <a:rPr lang="zh-CN" altLang="zh-CN" sz="2400">
                <a:latin typeface="Cambria" panose="02040503050406030204" pitchFamily="18" charset="0"/>
              </a:rPr>
              <a:t>是一个潜在的主题或愿景, 即</a:t>
            </a:r>
            <a:r>
              <a:rPr lang="en-US" altLang="zh-CN" sz="2400">
                <a:latin typeface="Cambria" panose="02040503050406030204" pitchFamily="18" charset="0"/>
              </a:rPr>
              <a:t>F</a:t>
            </a:r>
            <a:r>
              <a:rPr lang="zh-CN" altLang="zh-CN" sz="2400">
                <a:latin typeface="Cambria" panose="02040503050406030204" pitchFamily="18" charset="0"/>
              </a:rPr>
              <a:t>系统在各级的设计。</a:t>
            </a:r>
          </a:p>
          <a:p>
            <a:pPr lvl="1" eaLnBrk="1" hangingPunct="1">
              <a:spcBef>
                <a:spcPts val="25"/>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solidFill>
                  <a:srgbClr val="FF0000"/>
                </a:solidFill>
                <a:latin typeface="Cambria" panose="02040503050406030204" pitchFamily="18" charset="0"/>
              </a:rPr>
              <a:t>正确性和完整性</a:t>
            </a:r>
            <a:endParaRPr lang="zh-CN" altLang="zh-CN" sz="2800">
              <a:latin typeface="Cambria" panose="02040503050406030204" pitchFamily="18" charset="0"/>
            </a:endParaRPr>
          </a:p>
          <a:p>
            <a:pPr lvl="1" eaLnBrk="1" hangingPunct="1">
              <a:lnSpc>
                <a:spcPts val="1925"/>
              </a:lnSpc>
              <a:spcBef>
                <a:spcPts val="463"/>
              </a:spcBef>
              <a:buFont typeface="Arial" panose="020B0604020202020204" pitchFamily="34" charset="0"/>
              <a:buChar char="–"/>
            </a:pPr>
            <a:r>
              <a:rPr lang="zh-CN" altLang="zh-CN" sz="2400">
                <a:latin typeface="Cambria" panose="02040503050406030204" pitchFamily="18" charset="0"/>
              </a:rPr>
              <a:t>对于体系结构而言, 这对于满足系统的所有要求和运行时资源约束是必不可少的。</a:t>
            </a:r>
          </a:p>
          <a:p>
            <a:pPr lvl="1" eaLnBrk="1" hangingPunct="1">
              <a:spcBef>
                <a:spcPts val="13"/>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solidFill>
                  <a:srgbClr val="FF0000"/>
                </a:solidFill>
                <a:latin typeface="Cambria" panose="02040503050406030204" pitchFamily="18" charset="0"/>
              </a:rPr>
              <a:t>可建造性</a:t>
            </a:r>
            <a:endParaRPr lang="zh-CN" altLang="zh-CN" sz="2800">
              <a:latin typeface="Cambria" panose="02040503050406030204" pitchFamily="18" charset="0"/>
            </a:endParaRPr>
          </a:p>
          <a:p>
            <a:pPr lvl="1" eaLnBrk="1" hangingPunct="1">
              <a:lnSpc>
                <a:spcPts val="1925"/>
              </a:lnSpc>
              <a:spcBef>
                <a:spcPts val="463"/>
              </a:spcBef>
              <a:buFont typeface="Arial" panose="020B0604020202020204" pitchFamily="34" charset="0"/>
              <a:buChar char="–"/>
            </a:pPr>
            <a:r>
              <a:rPr lang="zh-CN" altLang="zh-CN" sz="2400">
                <a:latin typeface="Cambria" panose="02040503050406030204" pitchFamily="18" charset="0"/>
              </a:rPr>
              <a:t>允许可用团队及时完成系统, 并在开发过程中对某些更改开放。</a:t>
            </a:r>
          </a:p>
        </p:txBody>
      </p:sp>
    </p:spTree>
  </p:cSld>
  <p:clrMapOvr>
    <a:masterClrMapping/>
  </p:clrMapOvr>
</p:sld>
</file>

<file path=ppt/slides/slide3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a:extLst>
              <a:ext uri="{FF2B5EF4-FFF2-40B4-BE49-F238E27FC236}">
                <a16:creationId xmlns:a16="http://schemas.microsoft.com/office/drawing/2014/main" id="{864F55E1-8401-4A87-9C94-36862B4A5FF4}"/>
              </a:ext>
            </a:extLst>
          </p:cNvPr>
          <p:cNvSpPr txBox="1">
            <a:spLocks noGrp="1"/>
          </p:cNvSpPr>
          <p:nvPr>
            <p:ph type="title"/>
          </p:nvPr>
        </p:nvSpPr>
        <p:spPr>
          <a:xfrm>
            <a:off x="533400" y="69850"/>
            <a:ext cx="11049000" cy="677863"/>
          </a:xfrm>
        </p:spPr>
        <p:txBody>
          <a:bodyPr lIns="0" tIns="0" rIns="0" bIns="0" rtlCol="0">
            <a:spAutoFit/>
          </a:bodyPr>
          <a:lstStyle/>
          <a:p>
            <a:pPr marL="12700">
              <a:defRPr/>
            </a:pPr>
            <a:r>
              <a:rPr sz="4400" spc="-5" dirty="0"/>
              <a:t>关系</a:t>
            </a:r>
            <a:r>
              <a:rPr sz="4400" dirty="0"/>
              <a:t>的</a:t>
            </a:r>
            <a:r>
              <a:rPr sz="4400" spc="-55" dirty="0"/>
              <a:t>策略</a:t>
            </a:r>
            <a:r>
              <a:rPr sz="4400" spc="-70" dirty="0"/>
              <a:t> </a:t>
            </a:r>
            <a:r>
              <a:rPr sz="4400" dirty="0"/>
              <a:t>自</a:t>
            </a:r>
            <a:r>
              <a:rPr lang="en-US" sz="4400" dirty="0"/>
              <a:t> </a:t>
            </a:r>
            <a:r>
              <a:rPr lang="en-US" altLang="zh-CN" sz="4400" spc="-10" dirty="0">
                <a:solidFill>
                  <a:srgbClr val="FFFFFF"/>
                </a:solidFill>
                <a:latin typeface="Tahoma"/>
                <a:cs typeface="Tahoma"/>
              </a:rPr>
              <a:t>建筑</a:t>
            </a:r>
            <a:r>
              <a:rPr lang="en-US" altLang="zh-CN" sz="4400" spc="-35" dirty="0">
                <a:solidFill>
                  <a:srgbClr val="FFFFFF"/>
                </a:solidFill>
                <a:latin typeface="Tahoma"/>
                <a:cs typeface="Tahoma"/>
              </a:rPr>
              <a:t> </a:t>
            </a:r>
            <a:r>
              <a:rPr lang="en-US" altLang="zh-CN" sz="4400" spc="-15" dirty="0">
                <a:solidFill>
                  <a:srgbClr val="FFFFFF"/>
                </a:solidFill>
                <a:latin typeface="Tahoma"/>
                <a:cs typeface="Tahoma"/>
              </a:rPr>
              <a:t>模式</a:t>
            </a:r>
            <a:endParaRPr sz="4400" dirty="0"/>
          </a:p>
        </p:txBody>
      </p:sp>
      <p:sp>
        <p:nvSpPr>
          <p:cNvPr id="66563" name="object 14">
            <a:extLst>
              <a:ext uri="{FF2B5EF4-FFF2-40B4-BE49-F238E27FC236}">
                <a16:creationId xmlns:a16="http://schemas.microsoft.com/office/drawing/2014/main" id="{ADE8C006-7AAD-4E1A-A778-3B428D8448FC}"/>
              </a:ext>
            </a:extLst>
          </p:cNvPr>
          <p:cNvSpPr txBox="1">
            <a:spLocks noChangeArrowheads="1"/>
          </p:cNvSpPr>
          <p:nvPr/>
        </p:nvSpPr>
        <p:spPr bwMode="auto">
          <a:xfrm>
            <a:off x="685800" y="1111250"/>
            <a:ext cx="10820400"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875"/>
              </a:lnSpc>
              <a:buFont typeface="Arial" panose="020B0604020202020204" pitchFamily="34" charset="0"/>
              <a:buChar char="•"/>
            </a:pPr>
            <a:r>
              <a:rPr lang="zh-CN" altLang="zh-CN" sz="3200">
                <a:latin typeface="Cambria" panose="02040503050406030204" pitchFamily="18" charset="0"/>
              </a:rPr>
              <a:t>事实上</a:t>
            </a:r>
          </a:p>
          <a:p>
            <a:pPr lvl="1" eaLnBrk="1" hangingPunct="1">
              <a:lnSpc>
                <a:spcPts val="1925"/>
              </a:lnSpc>
              <a:spcBef>
                <a:spcPts val="450"/>
              </a:spcBef>
              <a:buFont typeface="Arial" panose="020B0604020202020204" pitchFamily="34" charset="0"/>
              <a:buChar char="–"/>
            </a:pPr>
            <a:r>
              <a:rPr lang="zh-CN" altLang="zh-CN" sz="2800">
                <a:latin typeface="Cambria" panose="02040503050406030204" pitchFamily="18" charset="0"/>
              </a:rPr>
              <a:t>建筑师通常选择一种模式或一套模式的集合来实现一个或多个策略。</a:t>
            </a:r>
          </a:p>
          <a:p>
            <a:pPr lvl="1" eaLnBrk="1" hangingPunct="1">
              <a:lnSpc>
                <a:spcPts val="1925"/>
              </a:lnSpc>
              <a:spcBef>
                <a:spcPts val="463"/>
              </a:spcBef>
              <a:buFont typeface="Arial" panose="020B0604020202020204" pitchFamily="34" charset="0"/>
              <a:buChar char="–"/>
            </a:pPr>
            <a:r>
              <a:rPr lang="zh-CN" altLang="zh-CN" sz="2800">
                <a:latin typeface="Cambria" panose="02040503050406030204" pitchFamily="18" charset="0"/>
              </a:rPr>
              <a:t>然而, 每个模式都实现了多种策略, 不管是否需要。</a:t>
            </a:r>
          </a:p>
          <a:p>
            <a:pPr eaLnBrk="1" hangingPunct="1"/>
            <a:endParaRPr lang="zh-CN" altLang="zh-CN" sz="2800">
              <a:latin typeface="Times New Roman" panose="02020603050405020304" pitchFamily="18" charset="0"/>
              <a:cs typeface="Times New Roman" panose="02020603050405020304" pitchFamily="18" charset="0"/>
            </a:endParaRPr>
          </a:p>
          <a:p>
            <a:pPr eaLnBrk="1" hangingPunct="1">
              <a:lnSpc>
                <a:spcPct val="80000"/>
              </a:lnSpc>
              <a:spcBef>
                <a:spcPts val="1188"/>
              </a:spcBef>
            </a:pPr>
            <a:r>
              <a:rPr lang="zh-CN" altLang="zh-CN" sz="3200" i="1">
                <a:solidFill>
                  <a:srgbClr val="FF0000"/>
                </a:solidFill>
                <a:latin typeface="Cambria" panose="02040503050406030204" pitchFamily="18" charset="0"/>
              </a:rPr>
              <a:t>活动对象设计模式从方法调用分离方法执行, 以增强并发性并简化驻留在自己的控制线程中的对象的同步访问。</a:t>
            </a:r>
            <a:endParaRPr lang="zh-CN" altLang="zh-CN" sz="3200">
              <a:latin typeface="Cambria" panose="02040503050406030204" pitchFamily="18" charset="0"/>
            </a:endParaRPr>
          </a:p>
        </p:txBody>
      </p:sp>
    </p:spTree>
  </p:cSld>
  <p:clrMapOvr>
    <a:masterClrMapping/>
  </p:clrMapOvr>
</p:sld>
</file>

<file path=ppt/slides/slide3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object 14">
            <a:extLst>
              <a:ext uri="{FF2B5EF4-FFF2-40B4-BE49-F238E27FC236}">
                <a16:creationId xmlns:a16="http://schemas.microsoft.com/office/drawing/2014/main" id="{9CC0E819-7027-4C3F-B03D-A0CB4D5BECF0}"/>
              </a:ext>
            </a:extLst>
          </p:cNvPr>
          <p:cNvSpPr txBox="1">
            <a:spLocks noChangeArrowheads="1"/>
          </p:cNvSpPr>
          <p:nvPr/>
        </p:nvSpPr>
        <p:spPr bwMode="auto">
          <a:xfrm>
            <a:off x="609600" y="1111250"/>
            <a:ext cx="10896600" cy="362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875"/>
              </a:lnSpc>
              <a:buFont typeface="Arial" panose="020B0604020202020204" pitchFamily="34" charset="0"/>
              <a:buChar char="•"/>
            </a:pPr>
            <a:r>
              <a:rPr lang="zh-CN" altLang="zh-CN" sz="3200">
                <a:latin typeface="Cambria" panose="02040503050406030204" pitchFamily="18" charset="0"/>
              </a:rPr>
              <a:t>该模式由六元素组成:</a:t>
            </a:r>
          </a:p>
          <a:p>
            <a:pPr lvl="1" eaLnBrk="1" hangingPunct="1">
              <a:lnSpc>
                <a:spcPts val="1925"/>
              </a:lnSpc>
              <a:spcBef>
                <a:spcPts val="450"/>
              </a:spcBef>
              <a:buFont typeface="Arial" panose="020B0604020202020204" pitchFamily="34" charset="0"/>
              <a:buChar char="–"/>
            </a:pPr>
            <a:r>
              <a:rPr lang="zh-CN" altLang="zh-CN" sz="2800">
                <a:latin typeface="Cambria" panose="02040503050406030204" pitchFamily="18" charset="0"/>
              </a:rPr>
              <a:t>一个</a:t>
            </a:r>
            <a:r>
              <a:rPr lang="zh-CN" altLang="zh-CN" sz="2800">
                <a:solidFill>
                  <a:srgbClr val="FF0000"/>
                </a:solidFill>
                <a:latin typeface="Cambria" panose="02040503050406030204" pitchFamily="18" charset="0"/>
              </a:rPr>
              <a:t>代理</a:t>
            </a:r>
            <a:r>
              <a:rPr lang="zh-CN" altLang="zh-CN" sz="2800">
                <a:latin typeface="Cambria" panose="02040503050406030204" pitchFamily="18" charset="0"/>
              </a:rPr>
              <a:t>, 它提供了一个接口, 允许客户端在活动对象上调用公开访问的方法。</a:t>
            </a:r>
          </a:p>
          <a:p>
            <a:pPr lvl="1" eaLnBrk="1" hangingPunct="1">
              <a:lnSpc>
                <a:spcPts val="1925"/>
              </a:lnSpc>
              <a:spcBef>
                <a:spcPts val="463"/>
              </a:spcBef>
              <a:buFont typeface="Arial" panose="020B0604020202020204" pitchFamily="34" charset="0"/>
              <a:buChar char="–"/>
            </a:pPr>
            <a:r>
              <a:rPr lang="zh-CN" altLang="zh-CN" sz="2800">
                <a:latin typeface="Cambria" panose="02040503050406030204" pitchFamily="18" charset="0"/>
              </a:rPr>
              <a:t>一个</a:t>
            </a:r>
            <a:r>
              <a:rPr lang="zh-CN" altLang="zh-CN" sz="2800">
                <a:solidFill>
                  <a:srgbClr val="FF0000"/>
                </a:solidFill>
                <a:latin typeface="Cambria" panose="02040503050406030204" pitchFamily="18" charset="0"/>
              </a:rPr>
              <a:t>方法请求</a:t>
            </a:r>
            <a:r>
              <a:rPr lang="zh-CN" altLang="zh-CN" sz="2800">
                <a:latin typeface="Cambria" panose="02040503050406030204" pitchFamily="18" charset="0"/>
              </a:rPr>
              <a:t>, 其中 de</a:t>
            </a:r>
            <a:r>
              <a:rPr lang="en-US" altLang="zh-CN" sz="2800">
                <a:latin typeface="Cambria" panose="02040503050406030204" pitchFamily="18" charset="0"/>
              </a:rPr>
              <a:t>F</a:t>
            </a:r>
            <a:r>
              <a:rPr lang="zh-CN" altLang="zh-CN" sz="2800">
                <a:latin typeface="Cambria" panose="02040503050406030204" pitchFamily="18" charset="0"/>
              </a:rPr>
              <a:t>用于执行活动对象方法的接口;</a:t>
            </a:r>
          </a:p>
          <a:p>
            <a:pPr lvl="1" eaLnBrk="1" hangingPunct="1">
              <a:lnSpc>
                <a:spcPts val="2400"/>
              </a:lnSpc>
              <a:buFont typeface="Arial" panose="020B0604020202020204" pitchFamily="34" charset="0"/>
              <a:buChar char="–"/>
            </a:pPr>
            <a:r>
              <a:rPr lang="zh-CN" altLang="zh-CN" sz="2800">
                <a:latin typeface="Cambria" panose="02040503050406030204" pitchFamily="18" charset="0"/>
              </a:rPr>
              <a:t>一个</a:t>
            </a:r>
            <a:r>
              <a:rPr lang="zh-CN" altLang="zh-CN" sz="2800">
                <a:solidFill>
                  <a:srgbClr val="FF0000"/>
                </a:solidFill>
                <a:latin typeface="Cambria" panose="02040503050406030204" pitchFamily="18" charset="0"/>
              </a:rPr>
              <a:t>激活列表</a:t>
            </a:r>
            <a:r>
              <a:rPr lang="zh-CN" altLang="zh-CN" sz="2800">
                <a:latin typeface="Cambria" panose="02040503050406030204" pitchFamily="18" charset="0"/>
              </a:rPr>
              <a:t>, 它维护未决方法请求的缓冲区;</a:t>
            </a:r>
          </a:p>
          <a:p>
            <a:pPr lvl="1" eaLnBrk="1" hangingPunct="1">
              <a:buFont typeface="Arial" panose="020B0604020202020204" pitchFamily="34" charset="0"/>
              <a:buChar char="–"/>
            </a:pPr>
            <a:r>
              <a:rPr lang="zh-CN" altLang="zh-CN" sz="2800">
                <a:latin typeface="Cambria" panose="02040503050406030204" pitchFamily="18" charset="0"/>
              </a:rPr>
              <a:t>一个</a:t>
            </a:r>
            <a:r>
              <a:rPr lang="zh-CN" altLang="zh-CN" sz="2800">
                <a:solidFill>
                  <a:srgbClr val="FF0000"/>
                </a:solidFill>
                <a:latin typeface="Cambria" panose="02040503050406030204" pitchFamily="18" charset="0"/>
              </a:rPr>
              <a:t>调度</a:t>
            </a:r>
            <a:r>
              <a:rPr lang="zh-CN" altLang="zh-CN" sz="2800">
                <a:latin typeface="Cambria" panose="02040503050406030204" pitchFamily="18" charset="0"/>
              </a:rPr>
              <a:t>, 决定下一步执行何种方法请求;</a:t>
            </a:r>
          </a:p>
          <a:p>
            <a:pPr lvl="1" eaLnBrk="1" hangingPunct="1">
              <a:lnSpc>
                <a:spcPts val="1925"/>
              </a:lnSpc>
              <a:spcBef>
                <a:spcPts val="463"/>
              </a:spcBef>
              <a:buFont typeface="Arial" panose="020B0604020202020204" pitchFamily="34" charset="0"/>
              <a:buChar char="–"/>
            </a:pPr>
            <a:r>
              <a:rPr lang="zh-CN" altLang="zh-CN" sz="2800">
                <a:latin typeface="Cambria" panose="02040503050406030204" pitchFamily="18" charset="0"/>
              </a:rPr>
              <a:t>一个</a:t>
            </a:r>
            <a:r>
              <a:rPr lang="zh-CN" altLang="zh-CN" sz="2800">
                <a:solidFill>
                  <a:srgbClr val="FF0000"/>
                </a:solidFill>
                <a:latin typeface="Cambria" panose="02040503050406030204" pitchFamily="18" charset="0"/>
              </a:rPr>
              <a:t>仆人</a:t>
            </a:r>
            <a:r>
              <a:rPr lang="zh-CN" altLang="zh-CN" sz="2800">
                <a:latin typeface="Cambria" panose="02040503050406030204" pitchFamily="18" charset="0"/>
              </a:rPr>
              <a:t>, 其中 de</a:t>
            </a:r>
            <a:r>
              <a:rPr lang="en-US" altLang="zh-CN" sz="2800">
                <a:latin typeface="Cambria" panose="02040503050406030204" pitchFamily="18" charset="0"/>
              </a:rPr>
              <a:t>F</a:t>
            </a:r>
            <a:r>
              <a:rPr lang="zh-CN" altLang="zh-CN" sz="2800">
                <a:latin typeface="Cambria" panose="02040503050406030204" pitchFamily="18" charset="0"/>
              </a:rPr>
              <a:t>将行为和状态建模为活动对象;</a:t>
            </a:r>
          </a:p>
          <a:p>
            <a:pPr lvl="1" eaLnBrk="1" hangingPunct="1">
              <a:lnSpc>
                <a:spcPts val="1925"/>
              </a:lnSpc>
              <a:spcBef>
                <a:spcPts val="463"/>
              </a:spcBef>
              <a:buFont typeface="Arial" panose="020B0604020202020204" pitchFamily="34" charset="0"/>
              <a:buChar char="–"/>
            </a:pPr>
            <a:r>
              <a:rPr lang="zh-CN" altLang="zh-CN" sz="2800">
                <a:latin typeface="Cambria" panose="02040503050406030204" pitchFamily="18" charset="0"/>
              </a:rPr>
              <a:t>和一个</a:t>
            </a:r>
            <a:r>
              <a:rPr lang="zh-CN" altLang="zh-CN" sz="2800">
                <a:solidFill>
                  <a:srgbClr val="FF0000"/>
                </a:solidFill>
                <a:latin typeface="Cambria" panose="02040503050406030204" pitchFamily="18" charset="0"/>
              </a:rPr>
              <a:t>未来</a:t>
            </a:r>
            <a:r>
              <a:rPr lang="zh-CN" altLang="zh-CN" sz="2800">
                <a:latin typeface="Cambria" panose="02040503050406030204" pitchFamily="18" charset="0"/>
              </a:rPr>
              <a:t>, 它允许客户端获取方法调用的结果。</a:t>
            </a:r>
          </a:p>
        </p:txBody>
      </p:sp>
      <p:sp>
        <p:nvSpPr>
          <p:cNvPr id="17" name="object 12">
            <a:extLst>
              <a:ext uri="{FF2B5EF4-FFF2-40B4-BE49-F238E27FC236}">
                <a16:creationId xmlns:a16="http://schemas.microsoft.com/office/drawing/2014/main" id="{681A6140-0CFE-49D1-83B6-D43EBE56F92F}"/>
              </a:ext>
            </a:extLst>
          </p:cNvPr>
          <p:cNvSpPr txBox="1">
            <a:spLocks noGrp="1"/>
          </p:cNvSpPr>
          <p:nvPr>
            <p:ph type="title"/>
          </p:nvPr>
        </p:nvSpPr>
        <p:spPr>
          <a:xfrm>
            <a:off x="533400" y="69850"/>
            <a:ext cx="11201400" cy="677863"/>
          </a:xfrm>
        </p:spPr>
        <p:txBody>
          <a:bodyPr lIns="0" tIns="0" rIns="0" bIns="0" rtlCol="0">
            <a:spAutoFit/>
          </a:bodyPr>
          <a:lstStyle/>
          <a:p>
            <a:pPr marL="12700">
              <a:defRPr/>
            </a:pPr>
            <a:r>
              <a:rPr sz="4400" spc="-5" dirty="0"/>
              <a:t>关系</a:t>
            </a:r>
            <a:r>
              <a:rPr sz="4400" dirty="0"/>
              <a:t>的</a:t>
            </a:r>
            <a:r>
              <a:rPr sz="4400" spc="-55" dirty="0"/>
              <a:t>策略</a:t>
            </a:r>
            <a:r>
              <a:rPr sz="4400" spc="-70" dirty="0"/>
              <a:t> </a:t>
            </a:r>
            <a:r>
              <a:rPr sz="4400" dirty="0"/>
              <a:t>自</a:t>
            </a:r>
            <a:r>
              <a:rPr lang="en-US" sz="4400" dirty="0"/>
              <a:t> </a:t>
            </a:r>
            <a:r>
              <a:rPr lang="en-US" altLang="zh-CN" sz="4400" spc="-10" dirty="0">
                <a:solidFill>
                  <a:srgbClr val="FFFFFF"/>
                </a:solidFill>
                <a:latin typeface="Tahoma"/>
                <a:cs typeface="Tahoma"/>
              </a:rPr>
              <a:t>建筑</a:t>
            </a:r>
            <a:r>
              <a:rPr lang="en-US" altLang="zh-CN" sz="4400" spc="-35" dirty="0">
                <a:solidFill>
                  <a:srgbClr val="FFFFFF"/>
                </a:solidFill>
                <a:latin typeface="Tahoma"/>
                <a:cs typeface="Tahoma"/>
              </a:rPr>
              <a:t> </a:t>
            </a:r>
            <a:r>
              <a:rPr lang="en-US" altLang="zh-CN" sz="4400" spc="-15" dirty="0">
                <a:solidFill>
                  <a:srgbClr val="FFFFFF"/>
                </a:solidFill>
                <a:latin typeface="Tahoma"/>
                <a:cs typeface="Tahoma"/>
              </a:rPr>
              <a:t>模式</a:t>
            </a:r>
            <a:endParaRPr sz="4400" dirty="0"/>
          </a:p>
        </p:txBody>
      </p:sp>
    </p:spTree>
  </p:cSld>
  <p:clrMapOvr>
    <a:masterClrMapping/>
  </p:clrMapOvr>
</p:sld>
</file>

<file path=ppt/slides/slide3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object 14">
            <a:extLst>
              <a:ext uri="{FF2B5EF4-FFF2-40B4-BE49-F238E27FC236}">
                <a16:creationId xmlns:a16="http://schemas.microsoft.com/office/drawing/2014/main" id="{87F220BE-C7F8-4867-847F-8D55CF75B70A}"/>
              </a:ext>
            </a:extLst>
          </p:cNvPr>
          <p:cNvSpPr txBox="1">
            <a:spLocks noChangeArrowheads="1"/>
          </p:cNvSpPr>
          <p:nvPr/>
        </p:nvSpPr>
        <p:spPr bwMode="auto">
          <a:xfrm>
            <a:off x="762000" y="1184275"/>
            <a:ext cx="10668000" cy="544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buFont typeface="Arial" panose="020B0604020202020204" pitchFamily="34" charset="0"/>
              <a:buChar char="•"/>
            </a:pPr>
            <a:r>
              <a:rPr lang="zh-CN" altLang="zh-CN" sz="3200">
                <a:latin typeface="Cambria" panose="02040503050406030204" pitchFamily="18" charset="0"/>
              </a:rPr>
              <a:t>这种模式的动机是提高并发性--一个性能目标。</a:t>
            </a:r>
          </a:p>
          <a:p>
            <a:pPr lvl="1" eaLnBrk="1" hangingPunct="1">
              <a:lnSpc>
                <a:spcPts val="1925"/>
              </a:lnSpc>
              <a:spcBef>
                <a:spcPts val="438"/>
              </a:spcBef>
              <a:buFont typeface="Arial" panose="020B0604020202020204" pitchFamily="34" charset="0"/>
              <a:buChar char="–"/>
            </a:pPr>
            <a:r>
              <a:rPr lang="zh-CN" altLang="zh-CN" sz="2800">
                <a:latin typeface="Cambria" panose="02040503050406030204" pitchFamily="18" charset="0"/>
              </a:rPr>
              <a:t>因此, 其主要目的是实施 "</a:t>
            </a:r>
            <a:r>
              <a:rPr lang="zh-CN" altLang="zh-CN" sz="2800">
                <a:solidFill>
                  <a:srgbClr val="FF0000"/>
                </a:solidFill>
                <a:latin typeface="Cambria" panose="02040503050406030204" pitchFamily="18" charset="0"/>
              </a:rPr>
              <a:t>引入并发</a:t>
            </a:r>
            <a:r>
              <a:rPr lang="zh-CN" altLang="zh-CN" sz="2800">
                <a:latin typeface="Cambria" panose="02040503050406030204" pitchFamily="18" charset="0"/>
              </a:rPr>
              <a:t>"表现手法。</a:t>
            </a:r>
          </a:p>
          <a:p>
            <a:pPr eaLnBrk="1" hangingPunct="1">
              <a:spcBef>
                <a:spcPts val="13"/>
              </a:spcBef>
              <a:buFont typeface="Arial" panose="020B0604020202020204" pitchFamily="34" charset="0"/>
              <a:buChar char="•"/>
            </a:pPr>
            <a:r>
              <a:rPr lang="zh-CN" altLang="zh-CN" sz="3200">
                <a:latin typeface="Cambria" panose="02040503050406030204" pitchFamily="18" charset="0"/>
              </a:rPr>
              <a:t>不过, 请注意此模式所涉及的其他策略。</a:t>
            </a:r>
          </a:p>
          <a:p>
            <a:pPr lvl="1" eaLnBrk="1" hangingPunct="1">
              <a:lnSpc>
                <a:spcPct val="80000"/>
              </a:lnSpc>
              <a:spcBef>
                <a:spcPts val="488"/>
              </a:spcBef>
              <a:buFont typeface="Arial" panose="020B0604020202020204" pitchFamily="34" charset="0"/>
              <a:buChar char="–"/>
            </a:pPr>
            <a:r>
              <a:rPr lang="zh-CN" altLang="zh-CN" sz="2800">
                <a:solidFill>
                  <a:srgbClr val="FF0000"/>
                </a:solidFill>
                <a:latin typeface="Cambria" panose="02040503050406030204" pitchFamily="18" charset="0"/>
              </a:rPr>
              <a:t>信息隐藏 (莫迪</a:t>
            </a:r>
            <a:r>
              <a:rPr lang="en-US" altLang="zh-CN" sz="2800">
                <a:solidFill>
                  <a:srgbClr val="FF0000"/>
                </a:solidFill>
                <a:latin typeface="Cambria" panose="02040503050406030204" pitchFamily="18" charset="0"/>
              </a:rPr>
              <a:t>F</a:t>
            </a:r>
            <a:r>
              <a:rPr lang="zh-CN" altLang="zh-CN" sz="2800">
                <a:solidFill>
                  <a:srgbClr val="FF0000"/>
                </a:solidFill>
                <a:latin typeface="Cambria" panose="02040503050406030204" pitchFamily="18" charset="0"/>
              </a:rPr>
              <a:t>iability)。</a:t>
            </a:r>
            <a:r>
              <a:rPr lang="zh-CN" altLang="zh-CN" sz="2800">
                <a:latin typeface="Cambria" panose="02040503050406030204" pitchFamily="18" charset="0"/>
              </a:rPr>
              <a:t>每个元素都选择它将实现的职责, 并将它们的成就隐藏在一个接口后面。</a:t>
            </a:r>
          </a:p>
          <a:p>
            <a:pPr lvl="1" eaLnBrk="1" hangingPunct="1">
              <a:lnSpc>
                <a:spcPts val="1925"/>
              </a:lnSpc>
              <a:spcBef>
                <a:spcPts val="438"/>
              </a:spcBef>
              <a:buFont typeface="Arial" panose="020B0604020202020204" pitchFamily="34" charset="0"/>
              <a:buChar char="–"/>
            </a:pPr>
            <a:r>
              <a:rPr lang="zh-CN" altLang="zh-CN" sz="2800">
                <a:solidFill>
                  <a:srgbClr val="FF0000"/>
                </a:solidFill>
                <a:latin typeface="Cambria" panose="02040503050406030204" pitchFamily="18" charset="0"/>
              </a:rPr>
              <a:t>中介 (莫迪</a:t>
            </a:r>
            <a:r>
              <a:rPr lang="en-US" altLang="zh-CN" sz="2800">
                <a:solidFill>
                  <a:srgbClr val="FF0000"/>
                </a:solidFill>
                <a:latin typeface="Cambria" panose="02040503050406030204" pitchFamily="18" charset="0"/>
              </a:rPr>
              <a:t>F</a:t>
            </a:r>
            <a:r>
              <a:rPr lang="zh-CN" altLang="zh-CN" sz="2800">
                <a:solidFill>
                  <a:srgbClr val="FF0000"/>
                </a:solidFill>
                <a:latin typeface="Cambria" panose="02040503050406030204" pitchFamily="18" charset="0"/>
              </a:rPr>
              <a:t>iability)。</a:t>
            </a:r>
            <a:r>
              <a:rPr lang="zh-CN" altLang="zh-CN" sz="2800">
                <a:latin typeface="Cambria" panose="02040503050406030204" pitchFamily="18" charset="0"/>
              </a:rPr>
              <a:t>代理充当中介, 将对方法调用的更改进行缓冲。</a:t>
            </a:r>
          </a:p>
          <a:p>
            <a:pPr lvl="1" eaLnBrk="1" hangingPunct="1">
              <a:lnSpc>
                <a:spcPct val="80000"/>
              </a:lnSpc>
              <a:spcBef>
                <a:spcPts val="488"/>
              </a:spcBef>
              <a:buFont typeface="Arial" panose="020B0604020202020204" pitchFamily="34" charset="0"/>
              <a:buChar char="–"/>
            </a:pPr>
            <a:r>
              <a:rPr lang="zh-CN" altLang="zh-CN" sz="2800">
                <a:solidFill>
                  <a:srgbClr val="FF0000"/>
                </a:solidFill>
                <a:latin typeface="Cambria" panose="02040503050406030204" pitchFamily="18" charset="0"/>
              </a:rPr>
              <a:t>装订时间 (莫迪</a:t>
            </a:r>
            <a:r>
              <a:rPr lang="en-US" altLang="zh-CN" sz="2800">
                <a:solidFill>
                  <a:srgbClr val="FF0000"/>
                </a:solidFill>
                <a:latin typeface="Cambria" panose="02040503050406030204" pitchFamily="18" charset="0"/>
              </a:rPr>
              <a:t>F</a:t>
            </a:r>
            <a:r>
              <a:rPr lang="zh-CN" altLang="zh-CN" sz="2800">
                <a:solidFill>
                  <a:srgbClr val="FF0000"/>
                </a:solidFill>
                <a:latin typeface="Cambria" panose="02040503050406030204" pitchFamily="18" charset="0"/>
              </a:rPr>
              <a:t>iability)。</a:t>
            </a:r>
            <a:r>
              <a:rPr lang="zh-CN" altLang="zh-CN" sz="2800">
                <a:latin typeface="Cambria" panose="02040503050406030204" pitchFamily="18" charset="0"/>
              </a:rPr>
              <a:t>活动对象模式假定对象的请求在运行时到达对象。但是, 客户端对代理的绑定在绑定时间方面是开放的。</a:t>
            </a:r>
          </a:p>
          <a:p>
            <a:pPr lvl="1" eaLnBrk="1" hangingPunct="1">
              <a:lnSpc>
                <a:spcPts val="1925"/>
              </a:lnSpc>
              <a:spcBef>
                <a:spcPts val="538"/>
              </a:spcBef>
              <a:buFont typeface="Arial" panose="020B0604020202020204" pitchFamily="34" charset="0"/>
              <a:buChar char="–"/>
            </a:pPr>
            <a:r>
              <a:rPr lang="zh-CN" altLang="zh-CN" sz="2800">
                <a:solidFill>
                  <a:srgbClr val="FF0000"/>
                </a:solidFill>
                <a:latin typeface="Cambria" panose="02040503050406030204" pitchFamily="18" charset="0"/>
              </a:rPr>
              <a:t>计划策略 (性能)。</a:t>
            </a:r>
            <a:r>
              <a:rPr lang="zh-CN" altLang="zh-CN" sz="2800">
                <a:latin typeface="Cambria" panose="02040503050406030204" pitchFamily="18" charset="0"/>
              </a:rPr>
              <a:t>计划程序实现一些调度策略。</a:t>
            </a:r>
          </a:p>
        </p:txBody>
      </p:sp>
      <p:sp>
        <p:nvSpPr>
          <p:cNvPr id="17" name="object 12">
            <a:extLst>
              <a:ext uri="{FF2B5EF4-FFF2-40B4-BE49-F238E27FC236}">
                <a16:creationId xmlns:a16="http://schemas.microsoft.com/office/drawing/2014/main" id="{BB7A73D6-1D65-4990-862F-880BBB12FBE3}"/>
              </a:ext>
            </a:extLst>
          </p:cNvPr>
          <p:cNvSpPr txBox="1">
            <a:spLocks noGrp="1"/>
          </p:cNvSpPr>
          <p:nvPr>
            <p:ph type="title"/>
          </p:nvPr>
        </p:nvSpPr>
        <p:spPr>
          <a:xfrm>
            <a:off x="457200" y="69850"/>
            <a:ext cx="11353800" cy="677863"/>
          </a:xfrm>
        </p:spPr>
        <p:txBody>
          <a:bodyPr lIns="0" tIns="0" rIns="0" bIns="0" rtlCol="0">
            <a:spAutoFit/>
          </a:bodyPr>
          <a:lstStyle/>
          <a:p>
            <a:pPr marL="12700">
              <a:defRPr/>
            </a:pPr>
            <a:r>
              <a:rPr sz="4400" spc="-5" dirty="0"/>
              <a:t>关系</a:t>
            </a:r>
            <a:r>
              <a:rPr sz="4400" dirty="0"/>
              <a:t>的</a:t>
            </a:r>
            <a:r>
              <a:rPr sz="4400" spc="-55" dirty="0"/>
              <a:t>策略</a:t>
            </a:r>
            <a:r>
              <a:rPr sz="4400" spc="-70" dirty="0"/>
              <a:t> </a:t>
            </a:r>
            <a:r>
              <a:rPr sz="4400" dirty="0"/>
              <a:t>自</a:t>
            </a:r>
            <a:r>
              <a:rPr lang="en-US" sz="4400" dirty="0"/>
              <a:t> </a:t>
            </a:r>
            <a:r>
              <a:rPr lang="en-US" altLang="zh-CN" sz="4400" spc="-10" dirty="0">
                <a:solidFill>
                  <a:srgbClr val="FFFFFF"/>
                </a:solidFill>
                <a:latin typeface="Tahoma"/>
                <a:cs typeface="Tahoma"/>
              </a:rPr>
              <a:t>建筑</a:t>
            </a:r>
            <a:r>
              <a:rPr lang="en-US" altLang="zh-CN" sz="4400" spc="-35" dirty="0">
                <a:solidFill>
                  <a:srgbClr val="FFFFFF"/>
                </a:solidFill>
                <a:latin typeface="Tahoma"/>
                <a:cs typeface="Tahoma"/>
              </a:rPr>
              <a:t> </a:t>
            </a:r>
            <a:r>
              <a:rPr lang="en-US" altLang="zh-CN" sz="4400" spc="-15" dirty="0">
                <a:solidFill>
                  <a:srgbClr val="FFFFFF"/>
                </a:solidFill>
                <a:latin typeface="Tahoma"/>
                <a:cs typeface="Tahoma"/>
              </a:rPr>
              <a:t>模式</a:t>
            </a:r>
            <a:endParaRPr sz="4400" dirty="0"/>
          </a:p>
        </p:txBody>
      </p:sp>
    </p:spTree>
  </p:cSld>
  <p:clrMapOvr>
    <a:masterClrMapping/>
  </p:clrMapOvr>
</p:sld>
</file>

<file path=ppt/slides/slide3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object 14">
            <a:extLst>
              <a:ext uri="{FF2B5EF4-FFF2-40B4-BE49-F238E27FC236}">
                <a16:creationId xmlns:a16="http://schemas.microsoft.com/office/drawing/2014/main" id="{3638590E-E820-44B3-B6AC-9A63143258F7}"/>
              </a:ext>
            </a:extLst>
          </p:cNvPr>
          <p:cNvSpPr txBox="1">
            <a:spLocks noChangeArrowheads="1"/>
          </p:cNvSpPr>
          <p:nvPr/>
        </p:nvSpPr>
        <p:spPr bwMode="auto">
          <a:xfrm>
            <a:off x="609600" y="1111250"/>
            <a:ext cx="10896600" cy="408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875"/>
              </a:lnSpc>
              <a:buFont typeface="Arial" panose="020B0604020202020204" pitchFamily="34" charset="0"/>
              <a:buChar char="•"/>
            </a:pPr>
            <a:r>
              <a:rPr lang="zh-CN" altLang="zh-CN" sz="2800">
                <a:latin typeface="Cambria" panose="02040503050406030204" pitchFamily="18" charset="0"/>
              </a:rPr>
              <a:t>任何模式都能实现多种战术,</a:t>
            </a:r>
          </a:p>
          <a:p>
            <a:pPr lvl="1" eaLnBrk="1" hangingPunct="1">
              <a:lnSpc>
                <a:spcPts val="1925"/>
              </a:lnSpc>
              <a:spcBef>
                <a:spcPts val="450"/>
              </a:spcBef>
              <a:buFont typeface="Arial" panose="020B0604020202020204" pitchFamily="34" charset="0"/>
              <a:buChar char="–"/>
            </a:pPr>
            <a:r>
              <a:rPr lang="zh-CN" altLang="zh-CN" sz="2400">
                <a:latin typeface="Cambria" panose="02040503050406030204" pitchFamily="18" charset="0"/>
              </a:rPr>
              <a:t>往往涉及不同的质量属性, 和任何模式的实施也作出选择的战术。</a:t>
            </a:r>
          </a:p>
          <a:p>
            <a:pPr lvl="1" eaLnBrk="1" hangingPunct="1">
              <a:lnSpc>
                <a:spcPct val="80000"/>
              </a:lnSpc>
              <a:spcBef>
                <a:spcPts val="488"/>
              </a:spcBef>
              <a:buFont typeface="Arial" panose="020B0604020202020204" pitchFamily="34" charset="0"/>
              <a:buChar char="–"/>
            </a:pPr>
            <a:r>
              <a:rPr lang="zh-CN" altLang="zh-CN" sz="2400">
                <a:latin typeface="Cambria" panose="02040503050406030204" pitchFamily="18" charset="0"/>
              </a:rPr>
              <a:t>例如, 实现可以维护对活动对象的请求日志, 以支持恢复、维护审核跟踪或支持可测试性。</a:t>
            </a:r>
          </a:p>
          <a:p>
            <a:pPr lvl="1" eaLnBrk="1" hangingPunct="1">
              <a:spcBef>
                <a:spcPts val="25"/>
              </a:spcBef>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latin typeface="Cambria" panose="02040503050406030204" pitchFamily="18" charset="0"/>
              </a:rPr>
              <a:t>建筑师的分析过程包括</a:t>
            </a:r>
          </a:p>
          <a:p>
            <a:pPr lvl="1" eaLnBrk="1" hangingPunct="1">
              <a:buFont typeface="Arial" panose="020B0604020202020204" pitchFamily="34" charset="0"/>
              <a:buChar char="–"/>
            </a:pPr>
            <a:r>
              <a:rPr lang="zh-CN" altLang="zh-CN" sz="2400">
                <a:latin typeface="Cambria" panose="02040503050406030204" pitchFamily="18" charset="0"/>
              </a:rPr>
              <a:t>了解实施过程中嵌入的所有策略,</a:t>
            </a:r>
          </a:p>
          <a:p>
            <a:pPr eaLnBrk="1" hangingPunct="1">
              <a:spcBef>
                <a:spcPts val="13"/>
              </a:spcBef>
              <a:buFont typeface="Arial" panose="020B0604020202020204" pitchFamily="34" charset="0"/>
              <a:buChar char="•"/>
            </a:pPr>
            <a:r>
              <a:rPr lang="zh-CN" altLang="zh-CN" sz="2800">
                <a:latin typeface="Cambria" panose="02040503050406030204" pitchFamily="18" charset="0"/>
              </a:rPr>
              <a:t>设计过程涉及</a:t>
            </a:r>
          </a:p>
          <a:p>
            <a:pPr lvl="1" eaLnBrk="1" hangingPunct="1">
              <a:lnSpc>
                <a:spcPts val="1925"/>
              </a:lnSpc>
              <a:spcBef>
                <a:spcPts val="463"/>
              </a:spcBef>
              <a:buFont typeface="Arial" panose="020B0604020202020204" pitchFamily="34" charset="0"/>
              <a:buChar char="–"/>
            </a:pPr>
            <a:r>
              <a:rPr lang="zh-CN" altLang="zh-CN" sz="2400">
                <a:latin typeface="Cambria" panose="02040503050406030204" pitchFamily="18" charset="0"/>
              </a:rPr>
              <a:t>明智的选择策略的组合将达到系统的预期目标。</a:t>
            </a:r>
          </a:p>
        </p:txBody>
      </p:sp>
      <p:sp>
        <p:nvSpPr>
          <p:cNvPr id="17" name="object 12">
            <a:extLst>
              <a:ext uri="{FF2B5EF4-FFF2-40B4-BE49-F238E27FC236}">
                <a16:creationId xmlns:a16="http://schemas.microsoft.com/office/drawing/2014/main" id="{9E4D0ABC-8FFF-4CE0-9D60-FE49088661B7}"/>
              </a:ext>
            </a:extLst>
          </p:cNvPr>
          <p:cNvSpPr txBox="1">
            <a:spLocks noGrp="1"/>
          </p:cNvSpPr>
          <p:nvPr>
            <p:ph type="title"/>
          </p:nvPr>
        </p:nvSpPr>
        <p:spPr>
          <a:xfrm>
            <a:off x="533400" y="69850"/>
            <a:ext cx="10972800" cy="677863"/>
          </a:xfrm>
        </p:spPr>
        <p:txBody>
          <a:bodyPr lIns="0" tIns="0" rIns="0" bIns="0" rtlCol="0">
            <a:spAutoFit/>
          </a:bodyPr>
          <a:lstStyle/>
          <a:p>
            <a:pPr marL="12700">
              <a:defRPr/>
            </a:pPr>
            <a:r>
              <a:rPr sz="4400" spc="-5" dirty="0"/>
              <a:t>关系</a:t>
            </a:r>
            <a:r>
              <a:rPr sz="4400" dirty="0"/>
              <a:t>的</a:t>
            </a:r>
            <a:r>
              <a:rPr sz="4400" spc="-55" dirty="0"/>
              <a:t>策略</a:t>
            </a:r>
            <a:r>
              <a:rPr sz="4400" spc="-70" dirty="0"/>
              <a:t> </a:t>
            </a:r>
            <a:r>
              <a:rPr sz="4400" dirty="0"/>
              <a:t>自</a:t>
            </a:r>
            <a:r>
              <a:rPr lang="en-US" sz="4400" dirty="0"/>
              <a:t> </a:t>
            </a:r>
            <a:r>
              <a:rPr lang="en-US" altLang="zh-CN" sz="4400" spc="-10" dirty="0">
                <a:solidFill>
                  <a:srgbClr val="FFFFFF"/>
                </a:solidFill>
                <a:latin typeface="Tahoma"/>
                <a:cs typeface="Tahoma"/>
              </a:rPr>
              <a:t>建筑</a:t>
            </a:r>
            <a:r>
              <a:rPr lang="en-US" altLang="zh-CN" sz="4400" spc="-35" dirty="0">
                <a:solidFill>
                  <a:srgbClr val="FFFFFF"/>
                </a:solidFill>
                <a:latin typeface="Tahoma"/>
                <a:cs typeface="Tahoma"/>
              </a:rPr>
              <a:t> </a:t>
            </a:r>
            <a:r>
              <a:rPr lang="en-US" altLang="zh-CN" sz="4400" spc="-15" dirty="0">
                <a:solidFill>
                  <a:srgbClr val="FFFFFF"/>
                </a:solidFill>
                <a:latin typeface="Tahoma"/>
                <a:cs typeface="Tahoma"/>
              </a:rPr>
              <a:t>模式</a:t>
            </a:r>
            <a:endParaRPr sz="4400" dirty="0"/>
          </a:p>
        </p:txBody>
      </p:sp>
    </p:spTree>
  </p:cSld>
  <p:clrMapOvr>
    <a:masterClrMapping/>
  </p:clrMapOvr>
</p:sld>
</file>

<file path=ppt/slides/slide3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9B1A9928-9AD1-41DB-8E83-3B77526867F8}"/>
              </a:ext>
            </a:extLst>
          </p:cNvPr>
          <p:cNvSpPr txBox="1">
            <a:spLocks noGrp="1"/>
          </p:cNvSpPr>
          <p:nvPr>
            <p:ph type="title"/>
          </p:nvPr>
        </p:nvSpPr>
        <p:spPr>
          <a:xfrm>
            <a:off x="838200" y="206375"/>
            <a:ext cx="8929688" cy="676275"/>
          </a:xfrm>
        </p:spPr>
        <p:txBody>
          <a:bodyPr lIns="0" tIns="0" rIns="0" bIns="0" rtlCol="0">
            <a:spAutoFit/>
          </a:bodyPr>
          <a:lstStyle/>
          <a:p>
            <a:pPr marL="12700">
              <a:defRPr/>
            </a:pPr>
            <a:r>
              <a:rPr sz="4400" dirty="0"/>
              <a:t>P</a:t>
            </a:r>
            <a:r>
              <a:rPr sz="4400" spc="-20" dirty="0"/>
              <a:t>R</a:t>
            </a:r>
            <a:r>
              <a:rPr sz="4400" dirty="0"/>
              <a:t>o</a:t>
            </a:r>
            <a:r>
              <a:rPr sz="4400" spc="-5" dirty="0"/>
              <a:t>J</a:t>
            </a:r>
            <a:r>
              <a:rPr sz="4400" dirty="0"/>
              <a:t>等</a:t>
            </a:r>
          </a:p>
        </p:txBody>
      </p:sp>
      <p:sp>
        <p:nvSpPr>
          <p:cNvPr id="70659" name="object 12">
            <a:extLst>
              <a:ext uri="{FF2B5EF4-FFF2-40B4-BE49-F238E27FC236}">
                <a16:creationId xmlns:a16="http://schemas.microsoft.com/office/drawing/2014/main" id="{40AA1905-8503-4E56-B012-3EF9593DEAB5}"/>
              </a:ext>
            </a:extLst>
          </p:cNvPr>
          <p:cNvSpPr txBox="1">
            <a:spLocks noChangeArrowheads="1"/>
          </p:cNvSpPr>
          <p:nvPr/>
        </p:nvSpPr>
        <p:spPr bwMode="auto">
          <a:xfrm>
            <a:off x="838200" y="1176338"/>
            <a:ext cx="10668000" cy="375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99000"/>
              </a:lnSpc>
              <a:buFont typeface="Arial" panose="020B0604020202020204" pitchFamily="34" charset="0"/>
              <a:buChar char="•"/>
            </a:pPr>
            <a:r>
              <a:rPr lang="zh-CN" altLang="zh-CN" sz="3200">
                <a:latin typeface="Cambria" panose="02040503050406030204" pitchFamily="18" charset="0"/>
              </a:rPr>
              <a:t>假设你需要提高你的 SNS 网站的可测试性和实用性。请从以下方面描述您的设计:</a:t>
            </a:r>
          </a:p>
          <a:p>
            <a:pPr lvl="1" eaLnBrk="1" hangingPunct="1">
              <a:spcBef>
                <a:spcPts val="488"/>
              </a:spcBef>
              <a:buFont typeface="Arial" panose="020B0604020202020204" pitchFamily="34" charset="0"/>
              <a:buChar char="–"/>
            </a:pPr>
            <a:r>
              <a:rPr lang="zh-CN" altLang="zh-CN" sz="2800">
                <a:latin typeface="Cambria" panose="02040503050406030204" pitchFamily="18" charset="0"/>
              </a:rPr>
              <a:t>您希望如何将特殊访问接口和插件的策略应用到您的 SNS 网站以提高其可测试性？请详细分析一下。</a:t>
            </a:r>
          </a:p>
          <a:p>
            <a:pPr lvl="1" eaLnBrk="1" hangingPunct="1">
              <a:lnSpc>
                <a:spcPct val="101000"/>
              </a:lnSpc>
              <a:spcBef>
                <a:spcPts val="463"/>
              </a:spcBef>
              <a:buFont typeface="Arial" panose="020B0604020202020204" pitchFamily="34" charset="0"/>
              <a:buChar char="–"/>
            </a:pPr>
            <a:r>
              <a:rPr lang="zh-CN" altLang="zh-CN" sz="2800">
                <a:latin typeface="Cambria" panose="02040503050406030204" pitchFamily="18" charset="0"/>
              </a:rPr>
              <a:t>给出两个例子, 分别解释了可用性与体系结构和细节设计的关系。</a:t>
            </a:r>
          </a:p>
        </p:txBody>
      </p:sp>
    </p:spTree>
  </p:cSld>
  <p:clrMapOvr>
    <a:masterClrMapping/>
  </p:clrMapOvr>
</p:sld>
</file>

<file path=ppt/slides/slide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B95FB139-851E-4E5D-BEB0-718165CE0290}"/>
              </a:ext>
            </a:extLst>
          </p:cNvPr>
          <p:cNvSpPr txBox="1">
            <a:spLocks noGrp="1"/>
          </p:cNvSpPr>
          <p:nvPr>
            <p:ph type="title"/>
          </p:nvPr>
        </p:nvSpPr>
        <p:spPr>
          <a:xfrm>
            <a:off x="762000" y="206375"/>
            <a:ext cx="9005888" cy="676275"/>
          </a:xfrm>
        </p:spPr>
        <p:txBody>
          <a:bodyPr lIns="0" tIns="0" rIns="0" bIns="0" rtlCol="0">
            <a:spAutoFit/>
          </a:bodyPr>
          <a:lstStyle/>
          <a:p>
            <a:pPr marL="12700">
              <a:defRPr/>
            </a:pPr>
            <a:r>
              <a:rPr sz="4400" spc="-30" dirty="0"/>
              <a:t>测试</a:t>
            </a:r>
          </a:p>
        </p:txBody>
      </p:sp>
      <p:sp>
        <p:nvSpPr>
          <p:cNvPr id="36867" name="object 12">
            <a:extLst>
              <a:ext uri="{FF2B5EF4-FFF2-40B4-BE49-F238E27FC236}">
                <a16:creationId xmlns:a16="http://schemas.microsoft.com/office/drawing/2014/main" id="{0F71755B-5DD1-49DF-809F-E35F8A9B615F}"/>
              </a:ext>
            </a:extLst>
          </p:cNvPr>
          <p:cNvSpPr txBox="1">
            <a:spLocks noChangeArrowheads="1"/>
          </p:cNvSpPr>
          <p:nvPr/>
        </p:nvSpPr>
        <p:spPr bwMode="auto">
          <a:xfrm>
            <a:off x="762000" y="1141413"/>
            <a:ext cx="10668000"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3200">
                <a:latin typeface="Cambria" panose="02040503050406030204" pitchFamily="18" charset="0"/>
              </a:rPr>
              <a:t>软件可测试性是指</a:t>
            </a:r>
          </a:p>
          <a:p>
            <a:pPr lvl="1" eaLnBrk="1" hangingPunct="1">
              <a:lnSpc>
                <a:spcPts val="2225"/>
              </a:lnSpc>
              <a:spcBef>
                <a:spcPts val="363"/>
              </a:spcBef>
              <a:buFont typeface="Arial" panose="020B0604020202020204" pitchFamily="34" charset="0"/>
              <a:buChar char="–"/>
            </a:pPr>
            <a:r>
              <a:rPr lang="zh-CN" altLang="zh-CN" sz="2800">
                <a:latin typeface="Cambria" panose="02040503050406030204" pitchFamily="18" charset="0"/>
              </a:rPr>
              <a:t>可以轻松地通过软件来显示其故障 (通常是执行‐based) 测试。</a:t>
            </a:r>
          </a:p>
          <a:p>
            <a:pPr lvl="1" eaLnBrk="1" hangingPunct="1">
              <a:spcBef>
                <a:spcPts val="50"/>
              </a:spcBef>
              <a:buFont typeface="Arial" panose="020B0604020202020204" pitchFamily="34" charset="0"/>
              <a:buChar char="–"/>
            </a:pPr>
            <a:endParaRPr lang="zh-CN" altLang="zh-CN" sz="36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3200">
                <a:latin typeface="Cambria" panose="02040503050406030204" pitchFamily="18" charset="0"/>
              </a:rPr>
              <a:t>为了能对系统进行适当的测试,</a:t>
            </a:r>
          </a:p>
          <a:p>
            <a:pPr lvl="1" eaLnBrk="1" hangingPunct="1">
              <a:lnSpc>
                <a:spcPts val="2125"/>
              </a:lnSpc>
              <a:spcBef>
                <a:spcPts val="563"/>
              </a:spcBef>
              <a:buFont typeface="Arial" panose="020B0604020202020204" pitchFamily="34" charset="0"/>
              <a:buChar char="–"/>
            </a:pPr>
            <a:r>
              <a:rPr lang="zh-CN" altLang="zh-CN" sz="2800">
                <a:latin typeface="Cambria" panose="02040503050406030204" pitchFamily="18" charset="0"/>
              </a:rPr>
              <a:t>必须有可能控制每个组件的内部状态和输入, 然后观察其输出。</a:t>
            </a:r>
          </a:p>
        </p:txBody>
      </p:sp>
    </p:spTree>
  </p:cSld>
  <p:clrMapOvr>
    <a:masterClrMapping/>
  </p:clrMapOvr>
</p:sld>
</file>

<file path=ppt/slides/slide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B2DDE0EC-1BB5-489A-9A6F-93D3ED268794}"/>
              </a:ext>
            </a:extLst>
          </p:cNvPr>
          <p:cNvSpPr txBox="1">
            <a:spLocks noGrp="1"/>
          </p:cNvSpPr>
          <p:nvPr>
            <p:ph type="title"/>
          </p:nvPr>
        </p:nvSpPr>
        <p:spPr>
          <a:xfrm>
            <a:off x="609600" y="206375"/>
            <a:ext cx="9158288" cy="676275"/>
          </a:xfrm>
        </p:spPr>
        <p:txBody>
          <a:bodyPr lIns="0" tIns="0" rIns="0" bIns="0" rtlCol="0">
            <a:spAutoFit/>
          </a:bodyPr>
          <a:lstStyle/>
          <a:p>
            <a:pPr marL="12700">
              <a:defRPr/>
            </a:pPr>
            <a:r>
              <a:rPr sz="4400" spc="-30" dirty="0"/>
              <a:t>测试</a:t>
            </a:r>
          </a:p>
        </p:txBody>
      </p:sp>
      <p:sp>
        <p:nvSpPr>
          <p:cNvPr id="37891" name="object 12">
            <a:extLst>
              <a:ext uri="{FF2B5EF4-FFF2-40B4-BE49-F238E27FC236}">
                <a16:creationId xmlns:a16="http://schemas.microsoft.com/office/drawing/2014/main" id="{7893E01A-137E-4CC1-8E6F-FD825486962D}"/>
              </a:ext>
            </a:extLst>
          </p:cNvPr>
          <p:cNvSpPr txBox="1">
            <a:spLocks noChangeArrowheads="1"/>
          </p:cNvSpPr>
          <p:nvPr/>
        </p:nvSpPr>
        <p:spPr bwMode="auto">
          <a:xfrm>
            <a:off x="609600" y="1141413"/>
            <a:ext cx="10744200"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55650" indent="-28575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800">
                <a:latin typeface="Cambria" panose="02040503050406030204" pitchFamily="18" charset="0"/>
              </a:rPr>
              <a:t>测试</a:t>
            </a:r>
          </a:p>
          <a:p>
            <a:pPr lvl="1" eaLnBrk="1" hangingPunct="1">
              <a:spcBef>
                <a:spcPts val="138"/>
              </a:spcBef>
              <a:buFont typeface="Arial" panose="020B0604020202020204" pitchFamily="34" charset="0"/>
              <a:buChar char="–"/>
            </a:pPr>
            <a:r>
              <a:rPr lang="zh-CN" altLang="zh-CN" sz="2400">
                <a:latin typeface="Cambria" panose="02040503050406030204" pitchFamily="18" charset="0"/>
              </a:rPr>
              <a:t>由各种开发人员、测试人员、veri 完成</a:t>
            </a:r>
            <a:r>
              <a:rPr lang="en-US" altLang="zh-CN" sz="2400">
                <a:latin typeface="Cambria" panose="02040503050406030204" pitchFamily="18" charset="0"/>
              </a:rPr>
              <a:t>F</a:t>
            </a:r>
            <a:r>
              <a:rPr lang="zh-CN" altLang="zh-CN" sz="2400">
                <a:latin typeface="Cambria" panose="02040503050406030204" pitchFamily="18" charset="0"/>
              </a:rPr>
              <a:t>敢情或用户和</a:t>
            </a:r>
          </a:p>
          <a:p>
            <a:pPr lvl="1" eaLnBrk="1" hangingPunct="1">
              <a:spcBef>
                <a:spcPts val="300"/>
              </a:spcBef>
              <a:buFont typeface="Arial" panose="020B0604020202020204" pitchFamily="34" charset="0"/>
              <a:buChar char="–"/>
            </a:pPr>
            <a:r>
              <a:rPr lang="zh-CN" altLang="zh-CN" sz="2400">
                <a:latin typeface="Cambria" panose="02040503050406030204" pitchFamily="18" charset="0"/>
              </a:rPr>
              <a:t>是软件生命周期各个部分的最后一步。</a:t>
            </a:r>
          </a:p>
          <a:p>
            <a:pPr lvl="1" eaLnBrk="1" hangingPunct="1">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eaLnBrk="1" hangingPunct="1">
              <a:lnSpc>
                <a:spcPts val="2625"/>
              </a:lnSpc>
              <a:spcBef>
                <a:spcPts val="1463"/>
              </a:spcBef>
              <a:buFont typeface="Arial" panose="020B0604020202020204" pitchFamily="34" charset="0"/>
              <a:buChar char="•"/>
            </a:pPr>
            <a:r>
              <a:rPr lang="zh-CN" altLang="zh-CN" sz="2800">
                <a:latin typeface="Cambria" panose="02040503050406030204" pitchFamily="18" charset="0"/>
              </a:rPr>
              <a:t>部分代码, 设计, 或完整的系统可以测试。</a:t>
            </a:r>
          </a:p>
          <a:p>
            <a:pPr eaLnBrk="1" hangingPunct="1">
              <a:spcBef>
                <a:spcPts val="13"/>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latin typeface="Cambria" panose="02040503050406030204" pitchFamily="18" charset="0"/>
              </a:rPr>
              <a:t>可测试性应对措施</a:t>
            </a:r>
          </a:p>
          <a:p>
            <a:pPr lvl="1" eaLnBrk="1" hangingPunct="1">
              <a:spcBef>
                <a:spcPts val="263"/>
              </a:spcBef>
              <a:buFont typeface="Arial" panose="020B0604020202020204" pitchFamily="34" charset="0"/>
              <a:buChar char="–"/>
            </a:pPr>
            <a:r>
              <a:rPr lang="zh-CN" altLang="zh-CN" sz="2400">
                <a:latin typeface="Cambria" panose="02040503050406030204" pitchFamily="18" charset="0"/>
              </a:rPr>
              <a:t>测试在发现故障时的有效性和</a:t>
            </a:r>
          </a:p>
          <a:p>
            <a:pPr lvl="1" eaLnBrk="1" hangingPunct="1">
              <a:spcBef>
                <a:spcPts val="200"/>
              </a:spcBef>
              <a:buFont typeface="Arial" panose="020B0604020202020204" pitchFamily="34" charset="0"/>
              <a:buChar char="–"/>
            </a:pPr>
            <a:r>
              <a:rPr lang="zh-CN" altLang="zh-CN" sz="2400">
                <a:latin typeface="Cambria" panose="02040503050406030204" pitchFamily="18" charset="0"/>
              </a:rPr>
              <a:t>完成测试需要多长时间才能达到预期的覆盖率水平。</a:t>
            </a:r>
          </a:p>
        </p:txBody>
      </p:sp>
    </p:spTree>
  </p:cSld>
  <p:clrMapOvr>
    <a:masterClrMapping/>
  </p:clrMapOvr>
</p:sld>
</file>

<file path=ppt/slides/slide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785FCEE0-59C2-4493-981A-363139C55828}"/>
              </a:ext>
            </a:extLst>
          </p:cNvPr>
          <p:cNvSpPr txBox="1">
            <a:spLocks noGrp="1"/>
          </p:cNvSpPr>
          <p:nvPr>
            <p:ph type="title"/>
          </p:nvPr>
        </p:nvSpPr>
        <p:spPr>
          <a:xfrm>
            <a:off x="609600" y="206375"/>
            <a:ext cx="9158288" cy="676275"/>
          </a:xfrm>
        </p:spPr>
        <p:txBody>
          <a:bodyPr lIns="0" tIns="0" rIns="0" bIns="0" rtlCol="0">
            <a:spAutoFit/>
          </a:bodyPr>
          <a:lstStyle/>
          <a:p>
            <a:pPr marL="12700">
              <a:defRPr/>
            </a:pPr>
            <a:r>
              <a:rPr sz="4400" spc="-30" dirty="0"/>
              <a:t>测试</a:t>
            </a:r>
          </a:p>
        </p:txBody>
      </p:sp>
      <p:sp>
        <p:nvSpPr>
          <p:cNvPr id="38915" name="object 12">
            <a:extLst>
              <a:ext uri="{FF2B5EF4-FFF2-40B4-BE49-F238E27FC236}">
                <a16:creationId xmlns:a16="http://schemas.microsoft.com/office/drawing/2014/main" id="{DC971123-F286-455C-BC82-6B73D7A8ADF7}"/>
              </a:ext>
            </a:extLst>
          </p:cNvPr>
          <p:cNvSpPr txBox="1">
            <a:spLocks noChangeArrowheads="1"/>
          </p:cNvSpPr>
          <p:nvPr/>
        </p:nvSpPr>
        <p:spPr bwMode="auto">
          <a:xfrm>
            <a:off x="685800" y="1111250"/>
            <a:ext cx="10972800" cy="520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875"/>
              </a:lnSpc>
              <a:buFont typeface="Arial" panose="020B0604020202020204" pitchFamily="34" charset="0"/>
              <a:buChar char="•"/>
            </a:pPr>
            <a:r>
              <a:rPr lang="zh-CN" altLang="zh-CN" sz="2800">
                <a:latin typeface="Cambria" panose="02040503050406030204" pitchFamily="18" charset="0"/>
              </a:rPr>
              <a:t>刺激的源泉。</a:t>
            </a:r>
          </a:p>
          <a:p>
            <a:pPr lvl="1" algn="just" eaLnBrk="1" hangingPunct="1">
              <a:lnSpc>
                <a:spcPct val="80000"/>
              </a:lnSpc>
              <a:spcBef>
                <a:spcPts val="475"/>
              </a:spcBef>
              <a:buFont typeface="Arial" panose="020B0604020202020204" pitchFamily="34" charset="0"/>
              <a:buChar char="–"/>
            </a:pPr>
            <a:r>
              <a:rPr lang="zh-CN" altLang="zh-CN" sz="2400">
                <a:latin typeface="Cambria" panose="02040503050406030204" pitchFamily="18" charset="0"/>
              </a:rPr>
              <a:t>测试由单元测试人员、集成测试人员、系统测试人员或客户端执行。设计测试可以由其他开发人员或外部组执行。</a:t>
            </a:r>
          </a:p>
          <a:p>
            <a:pPr lvl="1" eaLnBrk="1" hangingPunct="1">
              <a:spcBef>
                <a:spcPts val="38"/>
              </a:spcBef>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latin typeface="Cambria" panose="02040503050406030204" pitchFamily="18" charset="0"/>
              </a:rPr>
              <a:t>刺激。</a:t>
            </a:r>
          </a:p>
          <a:p>
            <a:pPr lvl="1" eaLnBrk="1" hangingPunct="1">
              <a:lnSpc>
                <a:spcPts val="1925"/>
              </a:lnSpc>
              <a:spcBef>
                <a:spcPts val="463"/>
              </a:spcBef>
              <a:buFont typeface="Arial" panose="020B0604020202020204" pitchFamily="34" charset="0"/>
              <a:buChar char="–"/>
            </a:pPr>
            <a:r>
              <a:rPr lang="zh-CN" altLang="zh-CN" sz="2400">
                <a:latin typeface="Cambria" panose="02040503050406030204" pitchFamily="18" charset="0"/>
              </a:rPr>
              <a:t>测试的刺激是在开发过程中实现一个里程碑。</a:t>
            </a:r>
          </a:p>
          <a:p>
            <a:pPr lvl="1" eaLnBrk="1" hangingPunct="1">
              <a:spcBef>
                <a:spcPts val="50"/>
              </a:spcBef>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latin typeface="Cambria" panose="02040503050406030204" pitchFamily="18" charset="0"/>
              </a:rPr>
              <a:t>工件。</a:t>
            </a:r>
          </a:p>
          <a:p>
            <a:pPr lvl="1" eaLnBrk="1" hangingPunct="1">
              <a:buFont typeface="Arial" panose="020B0604020202020204" pitchFamily="34" charset="0"/>
              <a:buChar char="–"/>
            </a:pPr>
            <a:r>
              <a:rPr lang="zh-CN" altLang="zh-CN" sz="2400">
                <a:latin typeface="Cambria" panose="02040503050406030204" pitchFamily="18" charset="0"/>
              </a:rPr>
              <a:t>设计、代码或整个系统是正在测试的工件。</a:t>
            </a:r>
          </a:p>
          <a:p>
            <a:pPr lvl="1" eaLnBrk="1" hangingPunct="1">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latin typeface="Cambria" panose="02040503050406030204" pitchFamily="18" charset="0"/>
              </a:rPr>
              <a:t>环境。</a:t>
            </a:r>
          </a:p>
          <a:p>
            <a:pPr lvl="1" algn="just" eaLnBrk="1" hangingPunct="1">
              <a:lnSpc>
                <a:spcPts val="1925"/>
              </a:lnSpc>
              <a:spcBef>
                <a:spcPts val="463"/>
              </a:spcBef>
              <a:buFont typeface="Arial" panose="020B0604020202020204" pitchFamily="34" charset="0"/>
              <a:buChar char="–"/>
            </a:pPr>
            <a:r>
              <a:rPr lang="zh-CN" altLang="zh-CN" sz="2400">
                <a:latin typeface="Cambria" panose="02040503050406030204" pitchFamily="18" charset="0"/>
              </a:rPr>
              <a:t>测试可以在设计时、开发时、编译时或部署时发生。</a:t>
            </a:r>
          </a:p>
        </p:txBody>
      </p:sp>
    </p:spTree>
  </p:cSld>
  <p:clrMapOvr>
    <a:masterClrMapping/>
  </p:clrMapOvr>
</p:sld>
</file>

<file path=ppt/slides/slide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6CF68016-6B73-47D8-AA5D-536577799BBC}"/>
              </a:ext>
            </a:extLst>
          </p:cNvPr>
          <p:cNvSpPr txBox="1">
            <a:spLocks noGrp="1"/>
          </p:cNvSpPr>
          <p:nvPr>
            <p:ph type="title"/>
          </p:nvPr>
        </p:nvSpPr>
        <p:spPr>
          <a:xfrm>
            <a:off x="609600" y="206375"/>
            <a:ext cx="9158288" cy="676275"/>
          </a:xfrm>
        </p:spPr>
        <p:txBody>
          <a:bodyPr lIns="0" tIns="0" rIns="0" bIns="0" rtlCol="0">
            <a:spAutoFit/>
          </a:bodyPr>
          <a:lstStyle/>
          <a:p>
            <a:pPr marL="12700">
              <a:defRPr/>
            </a:pPr>
            <a:r>
              <a:rPr sz="4400" spc="-30" dirty="0"/>
              <a:t>测试</a:t>
            </a:r>
          </a:p>
        </p:txBody>
      </p:sp>
      <p:sp>
        <p:nvSpPr>
          <p:cNvPr id="39939" name="object 12">
            <a:extLst>
              <a:ext uri="{FF2B5EF4-FFF2-40B4-BE49-F238E27FC236}">
                <a16:creationId xmlns:a16="http://schemas.microsoft.com/office/drawing/2014/main" id="{0B231A19-4D38-4834-BBC3-3E507F6C4AB6}"/>
              </a:ext>
            </a:extLst>
          </p:cNvPr>
          <p:cNvSpPr txBox="1">
            <a:spLocks noChangeArrowheads="1"/>
          </p:cNvSpPr>
          <p:nvPr/>
        </p:nvSpPr>
        <p:spPr bwMode="auto">
          <a:xfrm>
            <a:off x="609600" y="1141413"/>
            <a:ext cx="109728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3200">
                <a:latin typeface="Cambria" panose="02040503050406030204" pitchFamily="18" charset="0"/>
              </a:rPr>
              <a:t>响应。</a:t>
            </a:r>
          </a:p>
          <a:p>
            <a:pPr lvl="1" eaLnBrk="1" hangingPunct="1">
              <a:spcBef>
                <a:spcPts val="138"/>
              </a:spcBef>
              <a:buFont typeface="Arial" panose="020B0604020202020204" pitchFamily="34" charset="0"/>
              <a:buChar char="–"/>
            </a:pPr>
            <a:r>
              <a:rPr lang="zh-CN" altLang="zh-CN" sz="2800">
                <a:latin typeface="Cambria" panose="02040503050406030204" pitchFamily="18" charset="0"/>
              </a:rPr>
              <a:t>由于可测性与观测和能控有关,</a:t>
            </a:r>
          </a:p>
          <a:p>
            <a:pPr lvl="1" eaLnBrk="1" hangingPunct="1">
              <a:lnSpc>
                <a:spcPts val="2125"/>
              </a:lnSpc>
              <a:spcBef>
                <a:spcPts val="600"/>
              </a:spcBef>
              <a:buFont typeface="Arial" panose="020B0604020202020204" pitchFamily="34" charset="0"/>
              <a:buChar char="–"/>
            </a:pPr>
            <a:r>
              <a:rPr lang="zh-CN" altLang="zh-CN" sz="2800">
                <a:latin typeface="Cambria" panose="02040503050406030204" pitchFamily="18" charset="0"/>
              </a:rPr>
              <a:t>所需的响应是可以控制系统来执行所需的测试, 并</a:t>
            </a:r>
          </a:p>
          <a:p>
            <a:pPr lvl="1" eaLnBrk="1" hangingPunct="1">
              <a:spcBef>
                <a:spcPts val="250"/>
              </a:spcBef>
              <a:buFont typeface="Arial" panose="020B0604020202020204" pitchFamily="34" charset="0"/>
              <a:buChar char="–"/>
            </a:pPr>
            <a:r>
              <a:rPr lang="zh-CN" altLang="zh-CN" sz="2800">
                <a:latin typeface="Cambria" panose="02040503050406030204" pitchFamily="18" charset="0"/>
              </a:rPr>
              <a:t>可以观察到对每个测试的响应。</a:t>
            </a:r>
          </a:p>
          <a:p>
            <a:pPr lvl="1" eaLnBrk="1" hangingPunct="1">
              <a:spcBef>
                <a:spcPts val="25"/>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3200">
                <a:latin typeface="Cambria" panose="02040503050406030204" pitchFamily="18" charset="0"/>
              </a:rPr>
              <a:t>响应措施。</a:t>
            </a:r>
          </a:p>
          <a:p>
            <a:pPr lvl="1" eaLnBrk="1" hangingPunct="1">
              <a:lnSpc>
                <a:spcPct val="91000"/>
              </a:lnSpc>
              <a:spcBef>
                <a:spcPts val="388"/>
              </a:spcBef>
              <a:buFont typeface="Arial" panose="020B0604020202020204" pitchFamily="34" charset="0"/>
              <a:buChar char="–"/>
            </a:pPr>
            <a:r>
              <a:rPr lang="zh-CN" altLang="zh-CN" sz="2800">
                <a:latin typeface="Cambria" panose="02040503050406030204" pitchFamily="18" charset="0"/>
              </a:rPr>
              <a:t>响应度量是在某些测试中执行的语句的百分比、最长测试链的长度 (对执行测试的 difOiculty 的度量) 以及 Oinding 附加错误的概率估计。</a:t>
            </a:r>
          </a:p>
        </p:txBody>
      </p:sp>
    </p:spTree>
  </p:cSld>
  <p:clrMapOvr>
    <a:masterClrMapping/>
  </p:clrMapOvr>
</p:sld>
</file>

<file path=ppt/slides/slide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BE349CDA-DB19-4008-A576-FDA7AC538A1A}"/>
              </a:ext>
            </a:extLst>
          </p:cNvPr>
          <p:cNvSpPr txBox="1">
            <a:spLocks noGrp="1"/>
          </p:cNvSpPr>
          <p:nvPr>
            <p:ph type="title"/>
          </p:nvPr>
        </p:nvSpPr>
        <p:spPr>
          <a:xfrm>
            <a:off x="533400" y="206375"/>
            <a:ext cx="9234488" cy="676275"/>
          </a:xfrm>
        </p:spPr>
        <p:txBody>
          <a:bodyPr lIns="0" tIns="0" rIns="0" bIns="0" rtlCol="0">
            <a:spAutoFit/>
          </a:bodyPr>
          <a:lstStyle/>
          <a:p>
            <a:pPr marL="12700">
              <a:defRPr/>
            </a:pPr>
            <a:r>
              <a:rPr sz="4400" spc="-30" dirty="0"/>
              <a:t>测试</a:t>
            </a:r>
          </a:p>
        </p:txBody>
      </p:sp>
      <p:sp>
        <p:nvSpPr>
          <p:cNvPr id="40963" name="object 12">
            <a:extLst>
              <a:ext uri="{FF2B5EF4-FFF2-40B4-BE49-F238E27FC236}">
                <a16:creationId xmlns:a16="http://schemas.microsoft.com/office/drawing/2014/main" id="{7C400C09-02F9-4255-AA76-2619FE1FE49A}"/>
              </a:ext>
            </a:extLst>
          </p:cNvPr>
          <p:cNvSpPr txBox="1">
            <a:spLocks noChangeArrowheads="1"/>
          </p:cNvSpPr>
          <p:nvPr/>
        </p:nvSpPr>
        <p:spPr bwMode="auto">
          <a:xfrm>
            <a:off x="1998663" y="1044575"/>
            <a:ext cx="19177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3000"/>
              </a:lnSpc>
            </a:pPr>
            <a:r>
              <a:rPr lang="zh-CN" altLang="zh-CN" b="1">
                <a:solidFill>
                  <a:srgbClr val="000099"/>
                </a:solidFill>
                <a:latin typeface="Times New Roman" panose="02020603050405020304" pitchFamily="18" charset="0"/>
                <a:cs typeface="Times New Roman" panose="02020603050405020304" pitchFamily="18" charset="0"/>
              </a:rPr>
              <a:t>方案源的一部分</a:t>
            </a:r>
            <a:endParaRPr lang="zh-CN" altLang="zh-CN">
              <a:latin typeface="Times New Roman" panose="02020603050405020304" pitchFamily="18" charset="0"/>
              <a:cs typeface="Times New Roman" panose="02020603050405020304" pitchFamily="18" charset="0"/>
            </a:endParaRPr>
          </a:p>
        </p:txBody>
      </p:sp>
      <p:sp>
        <p:nvSpPr>
          <p:cNvPr id="40964" name="object 13">
            <a:extLst>
              <a:ext uri="{FF2B5EF4-FFF2-40B4-BE49-F238E27FC236}">
                <a16:creationId xmlns:a16="http://schemas.microsoft.com/office/drawing/2014/main" id="{8447D390-34D4-4CD4-B6FF-7C561E6D6C86}"/>
              </a:ext>
            </a:extLst>
          </p:cNvPr>
          <p:cNvSpPr txBox="1">
            <a:spLocks noChangeArrowheads="1"/>
          </p:cNvSpPr>
          <p:nvPr/>
        </p:nvSpPr>
        <p:spPr bwMode="auto">
          <a:xfrm>
            <a:off x="1998663" y="2965450"/>
            <a:ext cx="8890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b="1">
                <a:solidFill>
                  <a:srgbClr val="000099"/>
                </a:solidFill>
                <a:latin typeface="Times New Roman" panose="02020603050405020304" pitchFamily="18" charset="0"/>
                <a:cs typeface="Times New Roman" panose="02020603050405020304" pitchFamily="18" charset="0"/>
              </a:rPr>
              <a:t>刺激</a:t>
            </a:r>
            <a:endParaRPr lang="zh-CN" altLang="zh-CN">
              <a:latin typeface="Times New Roman" panose="02020603050405020304" pitchFamily="18" charset="0"/>
              <a:cs typeface="Times New Roman" panose="02020603050405020304" pitchFamily="18" charset="0"/>
            </a:endParaRPr>
          </a:p>
        </p:txBody>
      </p:sp>
      <p:sp>
        <p:nvSpPr>
          <p:cNvPr id="40965" name="object 14">
            <a:extLst>
              <a:ext uri="{FF2B5EF4-FFF2-40B4-BE49-F238E27FC236}">
                <a16:creationId xmlns:a16="http://schemas.microsoft.com/office/drawing/2014/main" id="{D65311E8-867E-4AF5-89BA-E3C360405E5A}"/>
              </a:ext>
            </a:extLst>
          </p:cNvPr>
          <p:cNvSpPr txBox="1">
            <a:spLocks noChangeArrowheads="1"/>
          </p:cNvSpPr>
          <p:nvPr/>
        </p:nvSpPr>
        <p:spPr bwMode="auto">
          <a:xfrm>
            <a:off x="1998663" y="3513138"/>
            <a:ext cx="1316037"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3000"/>
              </a:lnSpc>
            </a:pPr>
            <a:r>
              <a:rPr lang="zh-CN" altLang="zh-CN" b="1">
                <a:solidFill>
                  <a:srgbClr val="000099"/>
                </a:solidFill>
                <a:latin typeface="Times New Roman" panose="02020603050405020304" pitchFamily="18" charset="0"/>
                <a:cs typeface="Times New Roman" panose="02020603050405020304" pitchFamily="18" charset="0"/>
              </a:rPr>
              <a:t>工件环境</a:t>
            </a:r>
            <a:endParaRPr lang="zh-CN" altLang="zh-CN">
              <a:latin typeface="Times New Roman" panose="02020603050405020304" pitchFamily="18" charset="0"/>
              <a:cs typeface="Times New Roman" panose="02020603050405020304" pitchFamily="18" charset="0"/>
            </a:endParaRPr>
          </a:p>
        </p:txBody>
      </p:sp>
      <p:sp>
        <p:nvSpPr>
          <p:cNvPr id="40966" name="object 15">
            <a:extLst>
              <a:ext uri="{FF2B5EF4-FFF2-40B4-BE49-F238E27FC236}">
                <a16:creationId xmlns:a16="http://schemas.microsoft.com/office/drawing/2014/main" id="{9E9818A8-583A-4A56-9779-9EF50636DDED}"/>
              </a:ext>
            </a:extLst>
          </p:cNvPr>
          <p:cNvSpPr txBox="1">
            <a:spLocks noChangeArrowheads="1"/>
          </p:cNvSpPr>
          <p:nvPr/>
        </p:nvSpPr>
        <p:spPr bwMode="auto">
          <a:xfrm>
            <a:off x="1998663" y="4611688"/>
            <a:ext cx="9398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b="1">
                <a:solidFill>
                  <a:srgbClr val="000099"/>
                </a:solidFill>
                <a:latin typeface="Times New Roman" panose="02020603050405020304" pitchFamily="18" charset="0"/>
                <a:cs typeface="Times New Roman" panose="02020603050405020304" pitchFamily="18" charset="0"/>
              </a:rPr>
              <a:t>响应</a:t>
            </a:r>
            <a:endParaRPr lang="zh-CN" altLang="zh-CN">
              <a:latin typeface="Times New Roman" panose="02020603050405020304" pitchFamily="18" charset="0"/>
              <a:cs typeface="Times New Roman" panose="02020603050405020304" pitchFamily="18" charset="0"/>
            </a:endParaRPr>
          </a:p>
        </p:txBody>
      </p:sp>
      <p:sp>
        <p:nvSpPr>
          <p:cNvPr id="16" name="object 16">
            <a:extLst>
              <a:ext uri="{FF2B5EF4-FFF2-40B4-BE49-F238E27FC236}">
                <a16:creationId xmlns:a16="http://schemas.microsoft.com/office/drawing/2014/main" id="{20E98870-F2A2-4C51-A174-86508FB04CB3}"/>
              </a:ext>
            </a:extLst>
          </p:cNvPr>
          <p:cNvSpPr txBox="1"/>
          <p:nvPr/>
        </p:nvSpPr>
        <p:spPr>
          <a:xfrm>
            <a:off x="1998663" y="5251450"/>
            <a:ext cx="1843087" cy="285750"/>
          </a:xfrm>
          <a:prstGeom prst="rect">
            <a:avLst/>
          </a:prstGeom>
        </p:spPr>
        <p:txBody>
          <a:bodyPr lIns="0" tIns="0" rIns="0" bIns="0">
            <a:spAutoFit/>
          </a:bodyPr>
          <a:lstStyle/>
          <a:p>
            <a:pPr marL="12700" eaLnBrk="1" fontAlgn="auto" hangingPunct="1">
              <a:spcBef>
                <a:spcPts val="0"/>
              </a:spcBef>
              <a:spcAft>
                <a:spcPts val="0"/>
              </a:spcAft>
              <a:defRPr/>
            </a:pPr>
            <a:r>
              <a:rPr b="1" dirty="0">
                <a:solidFill>
                  <a:srgbClr val="000099"/>
                </a:solidFill>
                <a:latin typeface="Times New Roman"/>
                <a:ea typeface="+mn-ea"/>
                <a:cs typeface="Times New Roman"/>
              </a:rPr>
              <a:t>响应</a:t>
            </a:r>
            <a:r>
              <a:rPr b="1" spc="-100" dirty="0">
                <a:solidFill>
                  <a:srgbClr val="000099"/>
                </a:solidFill>
                <a:latin typeface="Times New Roman"/>
                <a:ea typeface="+mn-ea"/>
                <a:cs typeface="Times New Roman"/>
              </a:rPr>
              <a:t> </a:t>
            </a:r>
            <a:r>
              <a:rPr b="1" spc="-5" dirty="0">
                <a:solidFill>
                  <a:srgbClr val="000099"/>
                </a:solidFill>
                <a:latin typeface="Times New Roman"/>
                <a:ea typeface="+mn-ea"/>
                <a:cs typeface="Times New Roman"/>
              </a:rPr>
              <a:t>措施</a:t>
            </a:r>
            <a:endParaRPr>
              <a:latin typeface="Times New Roman"/>
              <a:ea typeface="+mn-ea"/>
              <a:cs typeface="Times New Roman"/>
            </a:endParaRPr>
          </a:p>
        </p:txBody>
      </p:sp>
      <p:sp>
        <p:nvSpPr>
          <p:cNvPr id="40968" name="object 17">
            <a:extLst>
              <a:ext uri="{FF2B5EF4-FFF2-40B4-BE49-F238E27FC236}">
                <a16:creationId xmlns:a16="http://schemas.microsoft.com/office/drawing/2014/main" id="{D12742F7-DE37-4600-A7A5-282C406D2376}"/>
              </a:ext>
            </a:extLst>
          </p:cNvPr>
          <p:cNvSpPr txBox="1">
            <a:spLocks noChangeArrowheads="1"/>
          </p:cNvSpPr>
          <p:nvPr/>
        </p:nvSpPr>
        <p:spPr bwMode="auto">
          <a:xfrm>
            <a:off x="4208463" y="1044575"/>
            <a:ext cx="5713412" cy="466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3000"/>
              </a:lnSpc>
            </a:pPr>
            <a:r>
              <a:rPr lang="zh-CN" altLang="zh-CN" b="1">
                <a:solidFill>
                  <a:srgbClr val="000099"/>
                </a:solidFill>
                <a:latin typeface="Times New Roman" panose="02020603050405020304" pitchFamily="18" charset="0"/>
                <a:cs typeface="Times New Roman" panose="02020603050405020304" pitchFamily="18" charset="0"/>
              </a:rPr>
              <a:t>可能的价值单位开发商</a:t>
            </a:r>
            <a:endParaRPr lang="zh-CN" altLang="zh-CN">
              <a:latin typeface="Times New Roman" panose="02020603050405020304" pitchFamily="18" charset="0"/>
              <a:cs typeface="Times New Roman" panose="02020603050405020304" pitchFamily="18" charset="0"/>
            </a:endParaRPr>
          </a:p>
          <a:p>
            <a:pPr eaLnBrk="1" hangingPunct="1">
              <a:lnSpc>
                <a:spcPts val="2100"/>
              </a:lnSpc>
            </a:pPr>
            <a:r>
              <a:rPr lang="zh-CN" altLang="zh-CN" b="1">
                <a:solidFill>
                  <a:srgbClr val="000099"/>
                </a:solidFill>
                <a:latin typeface="Times New Roman" panose="02020603050405020304" pitchFamily="18" charset="0"/>
                <a:cs typeface="Times New Roman" panose="02020603050405020304" pitchFamily="18" charset="0"/>
              </a:rPr>
              <a:t>增量积分器</a:t>
            </a:r>
            <a:endParaRPr lang="zh-CN" altLang="zh-CN">
              <a:latin typeface="Times New Roman" panose="02020603050405020304" pitchFamily="18" charset="0"/>
              <a:cs typeface="Times New Roman" panose="02020603050405020304" pitchFamily="18" charset="0"/>
            </a:endParaRPr>
          </a:p>
          <a:p>
            <a:pPr eaLnBrk="1" hangingPunct="1">
              <a:lnSpc>
                <a:spcPts val="2125"/>
              </a:lnSpc>
              <a:spcBef>
                <a:spcPts val="38"/>
              </a:spcBef>
            </a:pPr>
            <a:r>
              <a:rPr lang="zh-CN" altLang="zh-CN" b="1">
                <a:solidFill>
                  <a:srgbClr val="000099"/>
                </a:solidFill>
                <a:latin typeface="Times New Roman" panose="02020603050405020304" pitchFamily="18" charset="0"/>
                <a:cs typeface="Times New Roman" panose="02020603050405020304" pitchFamily="18" charset="0"/>
              </a:rPr>
              <a:t>系统验证程序</a:t>
            </a:r>
            <a:endParaRPr lang="zh-CN" altLang="zh-CN">
              <a:latin typeface="Times New Roman" panose="02020603050405020304" pitchFamily="18" charset="0"/>
              <a:cs typeface="Times New Roman" panose="02020603050405020304" pitchFamily="18" charset="0"/>
            </a:endParaRPr>
          </a:p>
          <a:p>
            <a:pPr eaLnBrk="1" hangingPunct="1">
              <a:lnSpc>
                <a:spcPts val="2200"/>
              </a:lnSpc>
              <a:spcBef>
                <a:spcPts val="13"/>
              </a:spcBef>
            </a:pPr>
            <a:r>
              <a:rPr lang="zh-CN" altLang="zh-CN" b="1">
                <a:solidFill>
                  <a:srgbClr val="000099"/>
                </a:solidFill>
                <a:latin typeface="Times New Roman" panose="02020603050405020304" pitchFamily="18" charset="0"/>
                <a:cs typeface="Times New Roman" panose="02020603050405020304" pitchFamily="18" charset="0"/>
              </a:rPr>
              <a:t>客户验收测试系统用户</a:t>
            </a:r>
            <a:endParaRPr lang="zh-CN" altLang="zh-CN">
              <a:latin typeface="Times New Roman" panose="02020603050405020304" pitchFamily="18" charset="0"/>
              <a:cs typeface="Times New Roman" panose="02020603050405020304" pitchFamily="18" charset="0"/>
            </a:endParaRPr>
          </a:p>
          <a:p>
            <a:pPr eaLnBrk="1" hangingPunct="1">
              <a:lnSpc>
                <a:spcPts val="2100"/>
              </a:lnSpc>
              <a:spcBef>
                <a:spcPts val="800"/>
              </a:spcBef>
            </a:pPr>
            <a:r>
              <a:rPr lang="zh-CN" altLang="zh-CN" b="1">
                <a:solidFill>
                  <a:srgbClr val="000099"/>
                </a:solidFill>
                <a:latin typeface="Times New Roman" panose="02020603050405020304" pitchFamily="18" charset="0"/>
                <a:cs typeface="Times New Roman" panose="02020603050405020304" pitchFamily="18" charset="0"/>
              </a:rPr>
              <a:t>分析、架构、设计、类、子系统集成完成;系统交付</a:t>
            </a:r>
            <a:endParaRPr lang="zh-CN" altLang="zh-CN">
              <a:latin typeface="Times New Roman" panose="02020603050405020304" pitchFamily="18" charset="0"/>
              <a:cs typeface="Times New Roman" panose="02020603050405020304" pitchFamily="18" charset="0"/>
            </a:endParaRPr>
          </a:p>
          <a:p>
            <a:pPr eaLnBrk="1" hangingPunct="1">
              <a:spcBef>
                <a:spcPts val="725"/>
              </a:spcBef>
            </a:pPr>
            <a:r>
              <a:rPr lang="zh-CN" altLang="zh-CN" b="1">
                <a:solidFill>
                  <a:srgbClr val="000099"/>
                </a:solidFill>
                <a:latin typeface="Times New Roman" panose="02020603050405020304" pitchFamily="18" charset="0"/>
                <a:cs typeface="Times New Roman" panose="02020603050405020304" pitchFamily="18" charset="0"/>
              </a:rPr>
              <a:t>设计、代码片断、完整应用</a:t>
            </a:r>
            <a:endParaRPr lang="zh-CN" altLang="zh-CN">
              <a:latin typeface="Times New Roman" panose="02020603050405020304" pitchFamily="18" charset="0"/>
              <a:cs typeface="Times New Roman" panose="02020603050405020304" pitchFamily="18" charset="0"/>
            </a:endParaRPr>
          </a:p>
          <a:p>
            <a:pPr eaLnBrk="1" hangingPunct="1">
              <a:lnSpc>
                <a:spcPts val="2100"/>
              </a:lnSpc>
              <a:spcBef>
                <a:spcPts val="838"/>
              </a:spcBef>
            </a:pPr>
            <a:r>
              <a:rPr lang="zh-CN" altLang="zh-CN" b="1">
                <a:solidFill>
                  <a:srgbClr val="000099"/>
                </a:solidFill>
                <a:latin typeface="Times New Roman" panose="02020603050405020304" pitchFamily="18" charset="0"/>
                <a:cs typeface="Times New Roman" panose="02020603050405020304" pitchFamily="18" charset="0"/>
              </a:rPr>
              <a:t>在设计时, 在开发时, 在编译时, 在部署时</a:t>
            </a:r>
            <a:endParaRPr lang="zh-CN" altLang="zh-CN">
              <a:latin typeface="Times New Roman" panose="02020603050405020304" pitchFamily="18" charset="0"/>
              <a:cs typeface="Times New Roman" panose="02020603050405020304" pitchFamily="18" charset="0"/>
            </a:endParaRPr>
          </a:p>
          <a:p>
            <a:pPr eaLnBrk="1" hangingPunct="1">
              <a:lnSpc>
                <a:spcPts val="2100"/>
              </a:lnSpc>
              <a:spcBef>
                <a:spcPts val="838"/>
              </a:spcBef>
            </a:pPr>
            <a:r>
              <a:rPr lang="zh-CN" altLang="zh-CN" b="1">
                <a:solidFill>
                  <a:srgbClr val="000099"/>
                </a:solidFill>
                <a:latin typeface="Times New Roman" panose="02020603050405020304" pitchFamily="18" charset="0"/>
                <a:cs typeface="Times New Roman" panose="02020603050405020304" pitchFamily="18" charset="0"/>
              </a:rPr>
              <a:t>提供对状态值的访问;提供计算值; 准备测试环境</a:t>
            </a:r>
            <a:endParaRPr lang="zh-CN" altLang="zh-CN">
              <a:latin typeface="Times New Roman" panose="02020603050405020304" pitchFamily="18" charset="0"/>
              <a:cs typeface="Times New Roman" panose="02020603050405020304" pitchFamily="18" charset="0"/>
            </a:endParaRPr>
          </a:p>
          <a:p>
            <a:pPr eaLnBrk="1" hangingPunct="1">
              <a:spcBef>
                <a:spcPts val="725"/>
              </a:spcBef>
            </a:pPr>
            <a:r>
              <a:rPr lang="zh-CN" altLang="zh-CN" b="1">
                <a:solidFill>
                  <a:srgbClr val="000099"/>
                </a:solidFill>
                <a:latin typeface="Times New Roman" panose="02020603050405020304" pitchFamily="18" charset="0"/>
                <a:cs typeface="Times New Roman" panose="02020603050405020304" pitchFamily="18" charset="0"/>
              </a:rPr>
              <a:t>可执行语句的百分比执行失败的概率如果错误存在执行测试的时间</a:t>
            </a:r>
            <a:endParaRPr lang="zh-CN" altLang="zh-CN">
              <a:latin typeface="Times New Roman" panose="02020603050405020304" pitchFamily="18" charset="0"/>
              <a:cs typeface="Times New Roman" panose="02020603050405020304" pitchFamily="18" charset="0"/>
            </a:endParaRPr>
          </a:p>
          <a:p>
            <a:pPr eaLnBrk="1" hangingPunct="1">
              <a:lnSpc>
                <a:spcPts val="2100"/>
              </a:lnSpc>
            </a:pPr>
            <a:r>
              <a:rPr lang="zh-CN" altLang="zh-CN" b="1">
                <a:solidFill>
                  <a:srgbClr val="000099"/>
                </a:solidFill>
                <a:latin typeface="Times New Roman" panose="02020603050405020304" pitchFamily="18" charset="0"/>
                <a:cs typeface="Times New Roman" panose="02020603050405020304" pitchFamily="18" charset="0"/>
              </a:rPr>
              <a:t>测试中最长依赖关系链的长度</a:t>
            </a:r>
            <a:endParaRPr lang="zh-CN" altLang="zh-CN">
              <a:latin typeface="Times New Roman" panose="02020603050405020304" pitchFamily="18" charset="0"/>
              <a:cs typeface="Times New Roman" panose="02020603050405020304" pitchFamily="18" charset="0"/>
            </a:endParaRPr>
          </a:p>
          <a:p>
            <a:pPr eaLnBrk="1" hangingPunct="1">
              <a:spcBef>
                <a:spcPts val="38"/>
              </a:spcBef>
            </a:pPr>
            <a:r>
              <a:rPr lang="zh-CN" altLang="zh-CN" b="1">
                <a:solidFill>
                  <a:srgbClr val="000099"/>
                </a:solidFill>
                <a:latin typeface="Times New Roman" panose="02020603050405020304" pitchFamily="18" charset="0"/>
                <a:cs typeface="Times New Roman" panose="02020603050405020304" pitchFamily="18" charset="0"/>
              </a:rPr>
              <a:t>准备测试环境的时间长度</a:t>
            </a:r>
            <a:endParaRPr lang="zh-CN"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7E4562A3-DF94-48E0-BDC3-A374B0761890}"/>
              </a:ext>
            </a:extLst>
          </p:cNvPr>
          <p:cNvSpPr txBox="1">
            <a:spLocks noGrp="1"/>
          </p:cNvSpPr>
          <p:nvPr>
            <p:ph type="title"/>
          </p:nvPr>
        </p:nvSpPr>
        <p:spPr>
          <a:xfrm>
            <a:off x="457200" y="206375"/>
            <a:ext cx="9310688" cy="676275"/>
          </a:xfrm>
        </p:spPr>
        <p:txBody>
          <a:bodyPr lIns="0" tIns="0" rIns="0" bIns="0" rtlCol="0">
            <a:spAutoFit/>
          </a:bodyPr>
          <a:lstStyle/>
          <a:p>
            <a:pPr marL="12700">
              <a:defRPr/>
            </a:pPr>
            <a:r>
              <a:rPr sz="4400" spc="-30" dirty="0"/>
              <a:t>测试</a:t>
            </a:r>
          </a:p>
        </p:txBody>
      </p:sp>
      <p:sp>
        <p:nvSpPr>
          <p:cNvPr id="41987" name="object 12">
            <a:extLst>
              <a:ext uri="{FF2B5EF4-FFF2-40B4-BE49-F238E27FC236}">
                <a16:creationId xmlns:a16="http://schemas.microsoft.com/office/drawing/2014/main" id="{EEDB1D5E-0E5B-471E-ACC8-A20170367888}"/>
              </a:ext>
            </a:extLst>
          </p:cNvPr>
          <p:cNvSpPr>
            <a:spLocks noChangeArrowheads="1"/>
          </p:cNvSpPr>
          <p:nvPr/>
        </p:nvSpPr>
        <p:spPr bwMode="auto">
          <a:xfrm>
            <a:off x="3124200" y="2209800"/>
            <a:ext cx="6305550" cy="35718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TotalTime>
  <Words>2856</Words>
  <Application>Microsoft Office PowerPoint</Application>
  <PresentationFormat>宽屏</PresentationFormat>
  <Paragraphs>299</Paragraphs>
  <Slides>37</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Calibri</vt:lpstr>
      <vt:lpstr>宋体</vt:lpstr>
      <vt:lpstr>Arial</vt:lpstr>
      <vt:lpstr>ＭＳ Ｐゴシック</vt:lpstr>
      <vt:lpstr>Arial Black</vt:lpstr>
      <vt:lpstr>Wingdings</vt:lpstr>
      <vt:lpstr>Verdana</vt:lpstr>
      <vt:lpstr>Tahoma</vt:lpstr>
      <vt:lpstr>Cambria</vt:lpstr>
      <vt:lpstr>Times New Roman</vt:lpstr>
      <vt:lpstr>自定义设计方案</vt:lpstr>
      <vt:lpstr>Software Architecture</vt:lpstr>
      <vt:lpstr>Quality Attributes of Architecture IV  Testability &amp; Usability</vt:lpstr>
      <vt:lpstr>Agenda</vt:lpstr>
      <vt:lpstr>TESTABILITY</vt:lpstr>
      <vt:lpstr>TESTABILITY</vt:lpstr>
      <vt:lpstr>TESTABILITY</vt:lpstr>
      <vt:lpstr>TESTABILITY</vt:lpstr>
      <vt:lpstr>TESTABILITY</vt:lpstr>
      <vt:lpstr>TESTABILITY</vt:lpstr>
      <vt:lpstr>Testability Tactics</vt:lpstr>
      <vt:lpstr>Testability Tactics</vt:lpstr>
      <vt:lpstr>Testability Tactics-INPUT/OUTPUT</vt:lpstr>
      <vt:lpstr>Testability Tactics-internal monitoring</vt:lpstr>
      <vt:lpstr>Testability Tactics-Summary</vt:lpstr>
      <vt:lpstr>USABILITY</vt:lpstr>
      <vt:lpstr>USABILITY</vt:lpstr>
      <vt:lpstr>USABILITY</vt:lpstr>
      <vt:lpstr>USABILITY</vt:lpstr>
      <vt:lpstr>USABILITY</vt:lpstr>
      <vt:lpstr>USABILITY</vt:lpstr>
      <vt:lpstr>USABILITY</vt:lpstr>
      <vt:lpstr>Usability Tactics</vt:lpstr>
      <vt:lpstr>Usability Tactics-Runtime tactics</vt:lpstr>
      <vt:lpstr>Usability Tactics-Runtime tactics</vt:lpstr>
      <vt:lpstr>Usability Tactics- design time tactics</vt:lpstr>
      <vt:lpstr>Usability Tactics-Summary</vt:lpstr>
      <vt:lpstr>Quality Attribute Stimuli</vt:lpstr>
      <vt:lpstr>Other System Quality Attributes</vt:lpstr>
      <vt:lpstr>Other System Quality Attributes</vt:lpstr>
      <vt:lpstr>Business Qualities</vt:lpstr>
      <vt:lpstr>Business Qualities</vt:lpstr>
      <vt:lpstr>Architecture Qualities</vt:lpstr>
      <vt:lpstr>Relationship of Tactics to Architectural Patterns</vt:lpstr>
      <vt:lpstr>Relationship of Tactics to Architectural Patterns</vt:lpstr>
      <vt:lpstr>Relationship of Tactics to Architectural Patterns</vt:lpstr>
      <vt:lpstr>Relationship of Tactics to Architectural Patterns</vt:lpstr>
      <vt:lpstr>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8  Quality Attributes of Architecture IV</dc:title>
  <dc:creator>Qing Ding</dc:creator>
  <cp:lastModifiedBy>acer</cp:lastModifiedBy>
  <cp:revision>19</cp:revision>
  <dcterms:created xsi:type="dcterms:W3CDTF">2016-06-29T20:25:30Z</dcterms:created>
  <dcterms:modified xsi:type="dcterms:W3CDTF">2018-10-08T23:58:17Z</dcterms:modified>
</cp:coreProperties>
</file>