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5"/>
  </p:notesMasterIdLst>
  <p:handoutMasterIdLst>
    <p:handoutMasterId r:id="rId46"/>
  </p:handoutMasterIdLst>
  <p:sldIdLst>
    <p:sldId id="1825" r:id="rId2"/>
    <p:sldId id="1885" r:id="rId3"/>
    <p:sldId id="1886" r:id="rId4"/>
    <p:sldId id="1887" r:id="rId5"/>
    <p:sldId id="1888" r:id="rId6"/>
    <p:sldId id="1889" r:id="rId7"/>
    <p:sldId id="1890" r:id="rId8"/>
    <p:sldId id="1891" r:id="rId9"/>
    <p:sldId id="1892" r:id="rId10"/>
    <p:sldId id="1893" r:id="rId11"/>
    <p:sldId id="1895" r:id="rId12"/>
    <p:sldId id="1896" r:id="rId13"/>
    <p:sldId id="1897" r:id="rId14"/>
    <p:sldId id="1898" r:id="rId15"/>
    <p:sldId id="1899" r:id="rId16"/>
    <p:sldId id="1900" r:id="rId17"/>
    <p:sldId id="1901" r:id="rId18"/>
    <p:sldId id="1902" r:id="rId19"/>
    <p:sldId id="1927" r:id="rId20"/>
    <p:sldId id="1903" r:id="rId21"/>
    <p:sldId id="1904" r:id="rId22"/>
    <p:sldId id="1905" r:id="rId23"/>
    <p:sldId id="1906" r:id="rId24"/>
    <p:sldId id="1907" r:id="rId25"/>
    <p:sldId id="1908" r:id="rId26"/>
    <p:sldId id="1909" r:id="rId27"/>
    <p:sldId id="1910" r:id="rId28"/>
    <p:sldId id="1911" r:id="rId29"/>
    <p:sldId id="1912" r:id="rId30"/>
    <p:sldId id="1913" r:id="rId31"/>
    <p:sldId id="1914" r:id="rId32"/>
    <p:sldId id="1915" r:id="rId33"/>
    <p:sldId id="1916" r:id="rId34"/>
    <p:sldId id="1917" r:id="rId35"/>
    <p:sldId id="1918" r:id="rId36"/>
    <p:sldId id="1920" r:id="rId37"/>
    <p:sldId id="1919" r:id="rId38"/>
    <p:sldId id="1921" r:id="rId39"/>
    <p:sldId id="1922" r:id="rId40"/>
    <p:sldId id="1923" r:id="rId41"/>
    <p:sldId id="1924" r:id="rId42"/>
    <p:sldId id="1925" r:id="rId43"/>
    <p:sldId id="1926" r:id="rId44"/>
  </p:sldIdLst>
  <p:sldSz cx="9144000" cy="5143500" type="screen16x9"/>
  <p:notesSz cx="7315200" cy="9601200"/>
  <p:custDataLst>
    <p:tags r:id="rId47"/>
  </p:custDataLst>
  <p:defaultTextStyle>
    <a:defPPr>
      <a:defRPr lang="en-US"/>
    </a:defPPr>
    <a:lvl1pPr algn="l" rtl="0" eaLnBrk="0" fontAlgn="base" hangingPunct="0">
      <a:spcBef>
        <a:spcPct val="0"/>
      </a:spcBef>
      <a:spcAft>
        <a:spcPct val="0"/>
      </a:spcAft>
      <a:defRPr sz="2800" kern="1200">
        <a:solidFill>
          <a:schemeClr val="tx1"/>
        </a:solidFill>
        <a:latin typeface="Arial" charset="0"/>
        <a:ea typeface="+mn-ea"/>
        <a:cs typeface="Arial" charset="0"/>
      </a:defRPr>
    </a:lvl1pPr>
    <a:lvl2pPr marL="457200" algn="l" rtl="0" eaLnBrk="0" fontAlgn="base" hangingPunct="0">
      <a:spcBef>
        <a:spcPct val="0"/>
      </a:spcBef>
      <a:spcAft>
        <a:spcPct val="0"/>
      </a:spcAft>
      <a:defRPr sz="2800" kern="1200">
        <a:solidFill>
          <a:schemeClr val="tx1"/>
        </a:solidFill>
        <a:latin typeface="Arial" charset="0"/>
        <a:ea typeface="+mn-ea"/>
        <a:cs typeface="Arial" charset="0"/>
      </a:defRPr>
    </a:lvl2pPr>
    <a:lvl3pPr marL="914400" algn="l" rtl="0" eaLnBrk="0" fontAlgn="base" hangingPunct="0">
      <a:spcBef>
        <a:spcPct val="0"/>
      </a:spcBef>
      <a:spcAft>
        <a:spcPct val="0"/>
      </a:spcAft>
      <a:defRPr sz="2800" kern="1200">
        <a:solidFill>
          <a:schemeClr val="tx1"/>
        </a:solidFill>
        <a:latin typeface="Arial" charset="0"/>
        <a:ea typeface="+mn-ea"/>
        <a:cs typeface="Arial" charset="0"/>
      </a:defRPr>
    </a:lvl3pPr>
    <a:lvl4pPr marL="1371600" algn="l" rtl="0" eaLnBrk="0" fontAlgn="base" hangingPunct="0">
      <a:spcBef>
        <a:spcPct val="0"/>
      </a:spcBef>
      <a:spcAft>
        <a:spcPct val="0"/>
      </a:spcAft>
      <a:defRPr sz="2800" kern="1200">
        <a:solidFill>
          <a:schemeClr val="tx1"/>
        </a:solidFill>
        <a:latin typeface="Arial" charset="0"/>
        <a:ea typeface="+mn-ea"/>
        <a:cs typeface="Arial" charset="0"/>
      </a:defRPr>
    </a:lvl4pPr>
    <a:lvl5pPr marL="1828800" algn="l" rtl="0" eaLnBrk="0" fontAlgn="base" hangingPunct="0">
      <a:spcBef>
        <a:spcPct val="0"/>
      </a:spcBef>
      <a:spcAft>
        <a:spcPct val="0"/>
      </a:spcAft>
      <a:defRPr sz="2800" kern="1200">
        <a:solidFill>
          <a:schemeClr val="tx1"/>
        </a:solidFill>
        <a:latin typeface="Arial" charset="0"/>
        <a:ea typeface="+mn-ea"/>
        <a:cs typeface="Arial" charset="0"/>
      </a:defRPr>
    </a:lvl5pPr>
    <a:lvl6pPr marL="2286000" algn="l" defTabSz="914400" rtl="0" eaLnBrk="1" latinLnBrk="0" hangingPunct="1">
      <a:defRPr sz="2800" kern="1200">
        <a:solidFill>
          <a:schemeClr val="tx1"/>
        </a:solidFill>
        <a:latin typeface="Arial" charset="0"/>
        <a:ea typeface="+mn-ea"/>
        <a:cs typeface="Arial" charset="0"/>
      </a:defRPr>
    </a:lvl6pPr>
    <a:lvl7pPr marL="2743200" algn="l" defTabSz="914400" rtl="0" eaLnBrk="1" latinLnBrk="0" hangingPunct="1">
      <a:defRPr sz="2800" kern="1200">
        <a:solidFill>
          <a:schemeClr val="tx1"/>
        </a:solidFill>
        <a:latin typeface="Arial" charset="0"/>
        <a:ea typeface="+mn-ea"/>
        <a:cs typeface="Arial" charset="0"/>
      </a:defRPr>
    </a:lvl7pPr>
    <a:lvl8pPr marL="3200400" algn="l" defTabSz="914400" rtl="0" eaLnBrk="1" latinLnBrk="0" hangingPunct="1">
      <a:defRPr sz="2800" kern="1200">
        <a:solidFill>
          <a:schemeClr val="tx1"/>
        </a:solidFill>
        <a:latin typeface="Arial" charset="0"/>
        <a:ea typeface="+mn-ea"/>
        <a:cs typeface="Arial" charset="0"/>
      </a:defRPr>
    </a:lvl8pPr>
    <a:lvl9pPr marL="3657600" algn="l" defTabSz="914400" rtl="0" eaLnBrk="1" latinLnBrk="0" hangingPunct="1">
      <a:defRPr sz="28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ECFF"/>
    <a:srgbClr val="FFFFCC"/>
    <a:srgbClr val="DAA600"/>
    <a:srgbClr val="34B03D"/>
    <a:srgbClr val="DEA900"/>
    <a:srgbClr val="BCEAC5"/>
    <a:srgbClr val="F5FDA5"/>
    <a:srgbClr val="CA18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48" autoAdjust="0"/>
    <p:restoredTop sz="92621" autoAdjust="0"/>
  </p:normalViewPr>
  <p:slideViewPr>
    <p:cSldViewPr>
      <p:cViewPr varScale="1">
        <p:scale>
          <a:sx n="82" d="100"/>
          <a:sy n="82" d="100"/>
        </p:scale>
        <p:origin x="-354" y="-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cs typeface="Arial" charset="0"/>
              </a:defRPr>
            </a:lvl1pPr>
          </a:lstStyle>
          <a:p>
            <a:pPr>
              <a:defRPr/>
            </a:pPr>
            <a:endParaRPr lang="en-US" altLang="en-US"/>
          </a:p>
        </p:txBody>
      </p:sp>
      <p:sp>
        <p:nvSpPr>
          <p:cNvPr id="35843"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cs typeface="Arial" charset="0"/>
              </a:defRPr>
            </a:lvl1pPr>
          </a:lstStyle>
          <a:p>
            <a:pPr>
              <a:defRPr/>
            </a:pPr>
            <a:fld id="{8D287F0C-D3E8-4E16-8396-642253FD0979}" type="datetime1">
              <a:rPr lang="en-US" altLang="en-US"/>
              <a:pPr>
                <a:defRPr/>
              </a:pPr>
              <a:t>8/14/2020</a:t>
            </a:fld>
            <a:endParaRPr lang="en-US" altLang="en-US"/>
          </a:p>
        </p:txBody>
      </p:sp>
      <p:sp>
        <p:nvSpPr>
          <p:cNvPr id="35844"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cs typeface="Arial" charset="0"/>
              </a:defRPr>
            </a:lvl1pPr>
          </a:lstStyle>
          <a:p>
            <a:pPr>
              <a:defRPr/>
            </a:pPr>
            <a:endParaRPr lang="en-US" altLang="en-US"/>
          </a:p>
        </p:txBody>
      </p:sp>
      <p:sp>
        <p:nvSpPr>
          <p:cNvPr id="35845"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cs typeface="Arial" charset="0"/>
              </a:defRPr>
            </a:lvl1pPr>
          </a:lstStyle>
          <a:p>
            <a:pPr>
              <a:defRPr/>
            </a:pPr>
            <a:fld id="{8EEC5810-BAC3-49CB-8771-15860BD308A3}" type="slidenum">
              <a:rPr lang="en-US" altLang="en-US"/>
              <a:pPr>
                <a:defRPr/>
              </a:pPr>
              <a:t>‹#›</a:t>
            </a:fld>
            <a:endParaRPr lang="en-US" altLang="en-US"/>
          </a:p>
        </p:txBody>
      </p:sp>
    </p:spTree>
    <p:extLst>
      <p:ext uri="{BB962C8B-B14F-4D97-AF65-F5344CB8AC3E}">
        <p14:creationId xmlns:p14="http://schemas.microsoft.com/office/powerpoint/2010/main" val="314684588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cs typeface="Arial" charset="0"/>
              </a:defRPr>
            </a:lvl1pPr>
          </a:lstStyle>
          <a:p>
            <a:pPr>
              <a:defRPr/>
            </a:pPr>
            <a:endParaRPr lang="en-US" altLang="en-US"/>
          </a:p>
        </p:txBody>
      </p:sp>
      <p:sp>
        <p:nvSpPr>
          <p:cNvPr id="6147"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cs typeface="Arial" charset="0"/>
              </a:defRPr>
            </a:lvl1pPr>
          </a:lstStyle>
          <a:p>
            <a:pPr>
              <a:defRPr/>
            </a:pPr>
            <a:fld id="{978CBF41-7862-4E52-AFED-CF9162EE5947}" type="datetime1">
              <a:rPr lang="en-US" altLang="en-US"/>
              <a:pPr>
                <a:defRPr/>
              </a:pPr>
              <a:t>8/14/2020</a:t>
            </a:fld>
            <a:endParaRPr lang="en-US" altLang="en-US"/>
          </a:p>
        </p:txBody>
      </p:sp>
      <p:sp>
        <p:nvSpPr>
          <p:cNvPr id="75780"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cs typeface="Arial" charset="0"/>
              </a:defRPr>
            </a:lvl1pPr>
          </a:lstStyle>
          <a:p>
            <a:pPr>
              <a:defRPr/>
            </a:pPr>
            <a:endParaRPr lang="en-US" altLang="en-US"/>
          </a:p>
        </p:txBody>
      </p:sp>
      <p:sp>
        <p:nvSpPr>
          <p:cNvPr id="6151"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cs typeface="Arial" charset="0"/>
              </a:defRPr>
            </a:lvl1pPr>
          </a:lstStyle>
          <a:p>
            <a:pPr>
              <a:defRPr/>
            </a:pPr>
            <a:fld id="{FDDED227-47DA-4975-8657-8F9C72C9E542}" type="slidenum">
              <a:rPr lang="en-US" altLang="en-US"/>
              <a:pPr>
                <a:defRPr/>
              </a:pPr>
              <a:t>‹#›</a:t>
            </a:fld>
            <a:endParaRPr lang="en-US" altLang="en-US"/>
          </a:p>
        </p:txBody>
      </p:sp>
    </p:spTree>
    <p:extLst>
      <p:ext uri="{BB962C8B-B14F-4D97-AF65-F5344CB8AC3E}">
        <p14:creationId xmlns:p14="http://schemas.microsoft.com/office/powerpoint/2010/main" val="425385635"/>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6802" name="Google Shape;59;p:notes"/>
          <p:cNvSpPr>
            <a:spLocks noGrp="1" noRot="1" noChangeAspect="1" noTextEdit="1"/>
          </p:cNvSpPr>
          <p:nvPr>
            <p:ph type="sldImg" idx="2"/>
          </p:nvPr>
        </p:nvSpPr>
        <p:spPr>
          <a:custGeom>
            <a:avLst/>
            <a:gdLst>
              <a:gd name="T0" fmla="*/ 0 w 120000"/>
              <a:gd name="T1" fmla="*/ 0 h 120000"/>
              <a:gd name="T2" fmla="*/ 2147483647 w 120000"/>
              <a:gd name="T3" fmla="*/ 0 h 120000"/>
              <a:gd name="T4" fmla="*/ 2147483647 w 120000"/>
              <a:gd name="T5" fmla="*/ 2147483647 h 120000"/>
              <a:gd name="T6" fmla="*/ 0 w 120000"/>
              <a:gd name="T7" fmla="*/ 2147483647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ln>
        </p:spPr>
      </p:sp>
      <p:sp>
        <p:nvSpPr>
          <p:cNvPr id="76803" name="Google Shape;60;p:note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5" tIns="96645" rIns="96645" bIns="96645"/>
          <a:lstStyle/>
          <a:p>
            <a:pPr>
              <a:lnSpc>
                <a:spcPct val="115000"/>
              </a:lnSpc>
              <a:spcBef>
                <a:spcPct val="0"/>
              </a:spcBef>
            </a:pPr>
            <a:r>
              <a:rPr lang="en-US" altLang="en-US" smtClean="0">
                <a:latin typeface="Arial" charset="0"/>
              </a:rPr>
              <a:t># It's important to cover the history of Bitcoin so that you can understand the backgrounds and motivations of the people running the industry today.</a:t>
            </a:r>
          </a:p>
          <a:p>
            <a:pPr>
              <a:lnSpc>
                <a:spcPct val="115000"/>
              </a:lnSpc>
              <a:spcBef>
                <a:spcPct val="0"/>
              </a:spcBef>
            </a:pPr>
            <a:r>
              <a:rPr lang="en-US" altLang="en-US" smtClean="0">
                <a:latin typeface="Arial" charset="0"/>
              </a:rPr>
              <a:t># First, we'll cover the most basic concepts relating to Bitcoin - you'll hear these over and over again, and then I'll outline the history covered in this lecture before we dive in.</a:t>
            </a:r>
          </a:p>
          <a:p>
            <a:pPr>
              <a:lnSpc>
                <a:spcPct val="115000"/>
              </a:lnSpc>
              <a:spcBef>
                <a:spcPct val="0"/>
              </a:spcBef>
            </a:pPr>
            <a:r>
              <a:rPr lang="en-US" altLang="en-US" smtClean="0">
                <a:latin typeface="Arial" charset="0"/>
              </a:rPr>
              <a:t># Note that this lecture is not very representative - the rest of the course is going to be a lot more technical.</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85e06e9ee_2_16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Google Shape;177;g185e06e9ee_2_16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85e06e9ee_2_113: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Google Shape;191;g185e06e9ee_2_11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85e06e9ee_2_127: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Google Shape;199;g185e06e9ee_2_12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altLang="zh-CN" dirty="0" smtClean="0"/>
              <a:t>Solidity</a:t>
            </a:r>
            <a:r>
              <a:rPr lang="zh-CN" altLang="en-US" dirty="0" smtClean="0"/>
              <a:t>是一种语法类似</a:t>
            </a:r>
            <a:r>
              <a:rPr lang="en-US" altLang="zh-CN" dirty="0" smtClean="0"/>
              <a:t>JavaScript</a:t>
            </a:r>
            <a:r>
              <a:rPr lang="zh-CN" altLang="en-US" dirty="0" smtClean="0"/>
              <a:t>的高级语言。被设计成以编译的方式生成以太坊虚拟机代码。   </a:t>
            </a:r>
            <a:r>
              <a:rPr lang="en-US" altLang="zh-CN" sz="1200" b="0" i="0" kern="1200" dirty="0" smtClean="0">
                <a:solidFill>
                  <a:schemeClr val="tx1"/>
                </a:solidFill>
                <a:effectLst/>
                <a:latin typeface="Arial" pitchFamily="34" charset="0"/>
                <a:ea typeface="+mn-ea"/>
                <a:cs typeface="+mn-cs"/>
              </a:rPr>
              <a:t>Serpent</a:t>
            </a:r>
            <a:r>
              <a:rPr lang="zh-CN" altLang="en-US" sz="1200" b="0" i="0" kern="1200" dirty="0" smtClean="0">
                <a:solidFill>
                  <a:schemeClr val="tx1"/>
                </a:solidFill>
                <a:effectLst/>
                <a:latin typeface="Arial" pitchFamily="34" charset="0"/>
                <a:ea typeface="+mn-ea"/>
                <a:cs typeface="+mn-cs"/>
              </a:rPr>
              <a:t>是一种用来编写以太坊合约</a:t>
            </a:r>
            <a:r>
              <a:rPr lang="en-US" altLang="zh-CN" sz="1200" b="0" i="0" kern="1200" dirty="0" smtClean="0">
                <a:solidFill>
                  <a:schemeClr val="tx1"/>
                </a:solidFill>
                <a:effectLst/>
                <a:latin typeface="Arial" pitchFamily="34" charset="0"/>
                <a:ea typeface="+mn-ea"/>
                <a:cs typeface="+mn-cs"/>
              </a:rPr>
              <a:t>(Ethereum Contract)</a:t>
            </a:r>
            <a:r>
              <a:rPr lang="zh-CN" altLang="en-US" sz="1200" b="0" i="0" kern="1200" dirty="0" smtClean="0">
                <a:solidFill>
                  <a:schemeClr val="tx1"/>
                </a:solidFill>
                <a:effectLst/>
                <a:latin typeface="Arial" pitchFamily="34" charset="0"/>
                <a:ea typeface="+mn-ea"/>
                <a:cs typeface="+mn-cs"/>
              </a:rPr>
              <a:t>的高级编程语言。</a:t>
            </a:r>
            <a:r>
              <a:rPr lang="en-US" altLang="zh-CN" sz="1200" b="0" i="0" kern="1200" dirty="0" smtClean="0">
                <a:solidFill>
                  <a:schemeClr val="tx1"/>
                </a:solidFill>
                <a:effectLst/>
                <a:latin typeface="Arial" pitchFamily="34" charset="0"/>
                <a:ea typeface="+mn-ea"/>
                <a:cs typeface="+mn-cs"/>
              </a:rPr>
              <a:t>Serpent</a:t>
            </a:r>
            <a:r>
              <a:rPr lang="zh-CN" altLang="en-US" sz="1200" b="0" i="0" kern="1200" dirty="0" smtClean="0">
                <a:solidFill>
                  <a:schemeClr val="tx1"/>
                </a:solidFill>
                <a:effectLst/>
                <a:latin typeface="Arial" pitchFamily="34" charset="0"/>
                <a:ea typeface="+mn-ea"/>
                <a:cs typeface="+mn-cs"/>
              </a:rPr>
              <a:t>翻译成中文意思是</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大蛇</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，如这个名字所示，这是一种与</a:t>
            </a:r>
            <a:r>
              <a:rPr lang="en-US" altLang="zh-CN" sz="1200" b="0" i="0" kern="1200" dirty="0" smtClean="0">
                <a:solidFill>
                  <a:schemeClr val="tx1"/>
                </a:solidFill>
                <a:effectLst/>
                <a:latin typeface="Arial" pitchFamily="34" charset="0"/>
                <a:ea typeface="+mn-ea"/>
                <a:cs typeface="+mn-cs"/>
              </a:rPr>
              <a:t>Python</a:t>
            </a:r>
            <a:r>
              <a:rPr lang="zh-CN" altLang="en-US" sz="1200" b="0" i="0" kern="1200" dirty="0" smtClean="0">
                <a:solidFill>
                  <a:schemeClr val="tx1"/>
                </a:solidFill>
                <a:effectLst/>
                <a:latin typeface="Arial" pitchFamily="34" charset="0"/>
                <a:ea typeface="+mn-ea"/>
                <a:cs typeface="+mn-cs"/>
              </a:rPr>
              <a:t>类似的编程语言。</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85e06e9ee_2_141: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5" name="Google Shape;215;g185e06e9ee_2_14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85e06e9ee_2_155: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Google Shape;222;g185e06e9ee_2_15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85e06e9ee_2_24: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Google Shape;229;g185e06e9ee_2_2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85e06e9ee_1_13: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Google Shape;235;g185e06e9ee_1_1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85eaf206e_2_27: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Google Shape;242;g185eaf206e_2_2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85eaf206e_1_0: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Google Shape;247;g185eaf206e_1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85e06e9ee_2_103: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Google Shape;184;g185e06e9ee_2_10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Solidity is an object-oriented, high-level language for implementing smart contracts. Smart contracts are programs which govern the behavior of accounts within the Ethereum state.</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85e06e9ee_2_43: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Google Shape;114;g185e06e9ee_2_4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85eaf206e_1_7: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Google Shape;254;g185eaf206e_1_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85eaf206e_2_168: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Google Shape;261;g185eaf206e_2_168: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Externality</a:t>
            </a:r>
            <a:r>
              <a:rPr lang="en-US" baseline="0" dirty="0" smtClean="0"/>
              <a:t>   </a:t>
            </a:r>
            <a:r>
              <a:rPr lang="en-US" dirty="0" smtClean="0"/>
              <a:t>n.	</a:t>
            </a:r>
            <a:r>
              <a:rPr lang="zh-CN" altLang="en-US" dirty="0" smtClean="0"/>
              <a:t>外形</a:t>
            </a:r>
            <a:r>
              <a:rPr lang="en-US" altLang="zh-CN" dirty="0" smtClean="0"/>
              <a:t>; </a:t>
            </a:r>
            <a:r>
              <a:rPr lang="zh-CN" altLang="en-US" dirty="0" smtClean="0"/>
              <a:t>外在性</a:t>
            </a:r>
            <a:r>
              <a:rPr lang="en-US" altLang="zh-CN" dirty="0" smtClean="0"/>
              <a:t>; </a:t>
            </a:r>
            <a:r>
              <a:rPr lang="zh-CN" altLang="en-US" dirty="0" smtClean="0"/>
              <a:t>外部事物</a:t>
            </a:r>
            <a:r>
              <a:rPr lang="en-US" altLang="zh-CN" dirty="0" smtClean="0"/>
              <a:t>; </a:t>
            </a:r>
            <a:r>
              <a:rPr lang="zh-CN" altLang="en-US" dirty="0" smtClean="0"/>
              <a:t>（经济学名词） 外部效应</a:t>
            </a:r>
            <a:endParaRPr lang="en-US" altLang="zh-CN" dirty="0" smtClean="0"/>
          </a:p>
          <a:p>
            <a:pPr>
              <a:spcBef>
                <a:spcPts val="0"/>
              </a:spcBef>
              <a:spcAft>
                <a:spcPts val="0"/>
              </a:spcAft>
            </a:pPr>
            <a:r>
              <a:rPr lang="en-US" dirty="0" smtClean="0"/>
              <a:t>bounty	n.	（</a:t>
            </a:r>
            <a:r>
              <a:rPr lang="zh-CN" altLang="en-US" dirty="0" smtClean="0"/>
              <a:t>由政府提供的） 奖金，赏金</a:t>
            </a:r>
            <a:r>
              <a:rPr lang="en-US" altLang="zh-CN" dirty="0" smtClean="0"/>
              <a:t>; </a:t>
            </a:r>
            <a:r>
              <a:rPr lang="zh-CN" altLang="en-US" dirty="0" smtClean="0"/>
              <a:t>慷慨，大方</a:t>
            </a:r>
            <a:r>
              <a:rPr lang="en-US" altLang="zh-CN" dirty="0" smtClean="0"/>
              <a:t>; </a:t>
            </a:r>
            <a:r>
              <a:rPr lang="zh-CN" altLang="en-US" dirty="0" smtClean="0"/>
              <a:t>赠物，赠金</a:t>
            </a:r>
            <a:r>
              <a:rPr lang="en-US" altLang="zh-CN" dirty="0" smtClean="0"/>
              <a:t>;</a:t>
            </a:r>
          </a:p>
          <a:p>
            <a:pPr>
              <a:spcBef>
                <a:spcPts val="0"/>
              </a:spcBef>
              <a:spcAft>
                <a:spcPts val="0"/>
              </a:spcAft>
            </a:pPr>
            <a:endParaRPr lang="en-US" altLang="zh-CN" dirty="0" smtClean="0"/>
          </a:p>
          <a:p>
            <a:pPr>
              <a:spcBef>
                <a:spcPts val="0"/>
              </a:spcBef>
              <a:spcAft>
                <a:spcPts val="0"/>
              </a:spcAft>
            </a:pPr>
            <a:r>
              <a:rPr lang="en-US" dirty="0" smtClean="0"/>
              <a:t>https://baike.baidu.com/item/%E6%90%AD%E4%BE%BF%E8%BD%A6%E9%97%AE%E9%A2%98/8047102?fromtitle=Free%20rider%20problem&amp;fromid=11190426&amp;fr=aladdin</a:t>
            </a:r>
          </a:p>
          <a:p>
            <a:pPr>
              <a:spcBef>
                <a:spcPts val="0"/>
              </a:spcBef>
              <a:spcAft>
                <a:spcPts val="0"/>
              </a:spcAft>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85eaf206e_2_36: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Google Shape;267;g185eaf206e_2_36: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85eaf206e_2_0: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Google Shape;272;g185eaf206e_2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85eaf206e_2_31: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Google Shape;279;g185eaf206e_2_3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In cryptography, a </a:t>
            </a:r>
            <a:r>
              <a:rPr lang="en-US" b="1" dirty="0" smtClean="0"/>
              <a:t>random oracle </a:t>
            </a:r>
            <a:r>
              <a:rPr lang="en-US" dirty="0" smtClean="0"/>
              <a:t>is an oracle (a theoretical black box) that responds to every unique query with a (truly) random response chosen uniformly from its output domain. If a query is repeated it responds the same way every time that query is submitted. https://en.wikipedia.org/wiki/Random_oracle</a:t>
            </a:r>
          </a:p>
          <a:p>
            <a:pPr>
              <a:spcBef>
                <a:spcPts val="0"/>
              </a:spcBef>
              <a:spcAft>
                <a:spcPts val="0"/>
              </a:spcAft>
            </a:pPr>
            <a:endParaRPr lang="en-US" dirty="0" smtClean="0"/>
          </a:p>
          <a:p>
            <a:r>
              <a:rPr lang="en-US" altLang="zh-CN" sz="1200" b="0" i="0" kern="1200" dirty="0" smtClean="0">
                <a:solidFill>
                  <a:schemeClr val="tx1"/>
                </a:solidFill>
                <a:effectLst/>
                <a:latin typeface="Arial" pitchFamily="34" charset="0"/>
                <a:ea typeface="+mn-ea"/>
                <a:cs typeface="+mn-cs"/>
              </a:rPr>
              <a:t>Arbitrage</a:t>
            </a:r>
            <a:r>
              <a:rPr lang="zh-CN" altLang="en-US" sz="1200" b="0" i="0" kern="1200" baseline="0" dirty="0" smtClean="0">
                <a:solidFill>
                  <a:schemeClr val="tx1"/>
                </a:solidFill>
                <a:effectLst/>
                <a:latin typeface="Arial" pitchFamily="34" charset="0"/>
                <a:ea typeface="+mn-ea"/>
                <a:cs typeface="+mn-cs"/>
              </a:rPr>
              <a:t>   </a:t>
            </a:r>
            <a:r>
              <a:rPr lang="en-US" altLang="zh-CN" sz="1200" kern="1200" dirty="0" smtClean="0">
                <a:solidFill>
                  <a:schemeClr val="tx1"/>
                </a:solidFill>
                <a:effectLst/>
                <a:latin typeface="Arial" pitchFamily="34" charset="0"/>
                <a:ea typeface="+mn-ea"/>
                <a:cs typeface="+mn-cs"/>
              </a:rPr>
              <a:t>n.</a:t>
            </a:r>
            <a:r>
              <a:rPr lang="zh-CN" altLang="en-US" sz="1200" kern="1200" dirty="0" smtClean="0">
                <a:solidFill>
                  <a:schemeClr val="tx1"/>
                </a:solidFill>
                <a:effectLst/>
                <a:latin typeface="Arial" pitchFamily="34" charset="0"/>
                <a:ea typeface="+mn-ea"/>
                <a:cs typeface="+mn-cs"/>
              </a:rPr>
              <a:t>仲裁</a:t>
            </a:r>
            <a:r>
              <a:rPr lang="en-US" altLang="zh-CN" sz="1200" kern="1200" dirty="0" smtClean="0">
                <a:solidFill>
                  <a:schemeClr val="tx1"/>
                </a:solidFill>
                <a:effectLst/>
                <a:latin typeface="Arial" pitchFamily="34" charset="0"/>
                <a:ea typeface="+mn-ea"/>
                <a:cs typeface="+mn-cs"/>
              </a:rPr>
              <a:t>; </a:t>
            </a:r>
            <a:r>
              <a:rPr lang="zh-CN" altLang="en-US" sz="1200" kern="1200" dirty="0" smtClean="0">
                <a:solidFill>
                  <a:schemeClr val="tx1"/>
                </a:solidFill>
                <a:effectLst/>
                <a:latin typeface="Arial" pitchFamily="34" charset="0"/>
                <a:ea typeface="+mn-ea"/>
                <a:cs typeface="+mn-cs"/>
              </a:rPr>
              <a:t>套汇，套利</a:t>
            </a:r>
            <a:r>
              <a:rPr lang="en-US" altLang="zh-CN" sz="1200" kern="1200" dirty="0" smtClean="0">
                <a:solidFill>
                  <a:schemeClr val="tx1"/>
                </a:solidFill>
                <a:effectLst/>
                <a:latin typeface="Arial" pitchFamily="34" charset="0"/>
                <a:ea typeface="+mn-ea"/>
                <a:cs typeface="+mn-cs"/>
              </a:rPr>
              <a:t>;</a:t>
            </a: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85eaf206e_3_14: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7" name="Google Shape;287;g185eaf206e_3_1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https://baike.baidu.com/item/FLOP/3412284</a:t>
            </a:r>
          </a:p>
          <a:p>
            <a:pPr>
              <a:spcBef>
                <a:spcPts val="0"/>
              </a:spcBef>
              <a:spcAft>
                <a:spcPts val="0"/>
              </a:spcAft>
            </a:pPr>
            <a:endParaRPr lang="en-US" dirty="0" smtClean="0"/>
          </a:p>
          <a:p>
            <a:r>
              <a:rPr lang="en-US" sz="1200" b="0" i="0" kern="1200" dirty="0" smtClean="0">
                <a:solidFill>
                  <a:schemeClr val="tx1"/>
                </a:solidFill>
                <a:effectLst/>
                <a:latin typeface="Arial" pitchFamily="34" charset="0"/>
                <a:ea typeface="+mn-ea"/>
                <a:cs typeface="+mn-cs"/>
              </a:rPr>
              <a:t>Pundits</a:t>
            </a:r>
            <a:r>
              <a:rPr lang="zh-CN" altLang="en-US" sz="1200" b="0" i="0" kern="1200" baseline="0" dirty="0" smtClean="0">
                <a:solidFill>
                  <a:schemeClr val="tx1"/>
                </a:solidFill>
                <a:effectLst/>
                <a:latin typeface="Arial" pitchFamily="34" charset="0"/>
                <a:ea typeface="+mn-ea"/>
                <a:cs typeface="+mn-cs"/>
              </a:rPr>
              <a:t>      </a:t>
            </a:r>
            <a:r>
              <a:rPr lang="en-US" sz="1200" kern="1200" dirty="0" smtClean="0">
                <a:solidFill>
                  <a:schemeClr val="tx1"/>
                </a:solidFill>
                <a:effectLst/>
                <a:latin typeface="Arial" pitchFamily="34" charset="0"/>
                <a:ea typeface="+mn-ea"/>
                <a:cs typeface="+mn-cs"/>
              </a:rPr>
              <a:t>n.</a:t>
            </a:r>
            <a:r>
              <a:rPr lang="zh-CN" altLang="en-US" sz="1200" kern="1200" dirty="0" smtClean="0">
                <a:solidFill>
                  <a:schemeClr val="tx1"/>
                </a:solidFill>
                <a:effectLst/>
                <a:latin typeface="Arial" pitchFamily="34" charset="0"/>
                <a:ea typeface="+mn-ea"/>
                <a:cs typeface="+mn-cs"/>
              </a:rPr>
              <a:t>行家</a:t>
            </a:r>
            <a:r>
              <a:rPr lang="en-US" altLang="zh-CN" sz="1200" kern="1200" dirty="0" smtClean="0">
                <a:solidFill>
                  <a:schemeClr val="tx1"/>
                </a:solidFill>
                <a:effectLst/>
                <a:latin typeface="Arial" pitchFamily="34" charset="0"/>
                <a:ea typeface="+mn-ea"/>
                <a:cs typeface="+mn-cs"/>
              </a:rPr>
              <a:t>; </a:t>
            </a:r>
            <a:r>
              <a:rPr lang="zh-CN" altLang="en-US" sz="1200" kern="1200" dirty="0" smtClean="0">
                <a:solidFill>
                  <a:schemeClr val="tx1"/>
                </a:solidFill>
                <a:effectLst/>
                <a:latin typeface="Arial" pitchFamily="34" charset="0"/>
                <a:ea typeface="+mn-ea"/>
                <a:cs typeface="+mn-cs"/>
              </a:rPr>
              <a:t>权威</a:t>
            </a:r>
            <a:r>
              <a:rPr lang="en-US" altLang="zh-CN" sz="1200" kern="1200" dirty="0" smtClean="0">
                <a:solidFill>
                  <a:schemeClr val="tx1"/>
                </a:solidFill>
                <a:effectLst/>
                <a:latin typeface="Arial" pitchFamily="34" charset="0"/>
                <a:ea typeface="+mn-ea"/>
                <a:cs typeface="+mn-cs"/>
              </a:rPr>
              <a:t>; </a:t>
            </a:r>
            <a:r>
              <a:rPr lang="zh-CN" altLang="en-US" sz="1200" kern="1200" dirty="0" smtClean="0">
                <a:solidFill>
                  <a:schemeClr val="tx1"/>
                </a:solidFill>
                <a:effectLst/>
                <a:latin typeface="Arial" pitchFamily="34" charset="0"/>
                <a:ea typeface="+mn-ea"/>
                <a:cs typeface="+mn-cs"/>
              </a:rPr>
              <a:t>专家</a:t>
            </a:r>
            <a:r>
              <a:rPr lang="en-US" altLang="zh-CN" sz="1200" kern="1200" dirty="0" smtClean="0">
                <a:solidFill>
                  <a:schemeClr val="tx1"/>
                </a:solidFill>
                <a:effectLst/>
                <a:latin typeface="Arial" pitchFamily="34" charset="0"/>
                <a:ea typeface="+mn-ea"/>
                <a:cs typeface="+mn-cs"/>
              </a:rPr>
              <a:t>;</a:t>
            </a:r>
            <a:r>
              <a:rPr lang="zh-CN" altLang="en-US" dirty="0" smtClean="0"/>
              <a:t/>
            </a:r>
            <a:br>
              <a:rPr lang="zh-CN" altLang="en-US" dirty="0" smtClean="0"/>
            </a:br>
            <a:r>
              <a:rPr lang="en-US" altLang="zh-CN" dirty="0" smtClean="0"/>
              <a:t>flop	v.	(</a:t>
            </a:r>
            <a:r>
              <a:rPr lang="zh-CN" altLang="en-US" dirty="0" smtClean="0"/>
              <a:t>因疲惫而</a:t>
            </a:r>
            <a:r>
              <a:rPr lang="en-US" altLang="zh-CN" dirty="0" smtClean="0"/>
              <a:t>) </a:t>
            </a:r>
            <a:r>
              <a:rPr lang="zh-CN" altLang="en-US" dirty="0" smtClean="0"/>
              <a:t>猛然坐下，沉重地躺下</a:t>
            </a:r>
            <a:r>
              <a:rPr lang="en-US" altLang="zh-CN" dirty="0" smtClean="0"/>
              <a:t>; (</a:t>
            </a:r>
            <a:r>
              <a:rPr lang="zh-CN" altLang="en-US" dirty="0" smtClean="0"/>
              <a:t>沉重、笨拙或不自主地</a:t>
            </a:r>
            <a:r>
              <a:rPr lang="en-US" altLang="zh-CN" dirty="0" smtClean="0"/>
              <a:t>) </a:t>
            </a:r>
            <a:r>
              <a:rPr lang="zh-CN" altLang="en-US" dirty="0" smtClean="0"/>
              <a:t>落下，移动，悬挂</a:t>
            </a:r>
            <a:r>
              <a:rPr lang="en-US" altLang="zh-CN" dirty="0" smtClean="0"/>
              <a:t>; </a:t>
            </a:r>
            <a:r>
              <a:rPr lang="zh-CN" altLang="en-US" dirty="0" smtClean="0"/>
              <a:t>砸锅</a:t>
            </a:r>
            <a:r>
              <a:rPr lang="en-US" altLang="zh-CN" dirty="0" smtClean="0"/>
              <a:t>; </a:t>
            </a:r>
            <a:r>
              <a:rPr lang="zh-CN" altLang="en-US" dirty="0" smtClean="0"/>
              <a:t>完全失败</a:t>
            </a:r>
            <a:r>
              <a:rPr lang="en-US" altLang="zh-CN" dirty="0" smtClean="0"/>
              <a:t>;</a:t>
            </a:r>
          </a:p>
          <a:p>
            <a:r>
              <a:rPr lang="en-US" altLang="zh-CN" dirty="0" smtClean="0"/>
              <a:t>n.	(</a:t>
            </a:r>
            <a:r>
              <a:rPr lang="zh-CN" altLang="en-US" dirty="0" smtClean="0"/>
              <a:t>电影、戏剧、聚会等</a:t>
            </a:r>
            <a:r>
              <a:rPr lang="en-US" altLang="zh-CN" dirty="0" smtClean="0"/>
              <a:t>) </a:t>
            </a:r>
            <a:r>
              <a:rPr lang="zh-CN" altLang="en-US" dirty="0" smtClean="0"/>
              <a:t>失败，不成功</a:t>
            </a:r>
            <a:r>
              <a:rPr lang="en-US" altLang="zh-CN" dirty="0" smtClean="0"/>
              <a:t>;</a:t>
            </a:r>
          </a:p>
          <a:p>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85eaf206e_3_21: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5" name="Google Shape;295;g185eaf206e_3_2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r>
              <a:rPr lang="en-US" altLang="zh-CN" sz="1200" b="0" i="0" kern="1200" dirty="0" smtClean="0">
                <a:solidFill>
                  <a:schemeClr val="tx1"/>
                </a:solidFill>
                <a:effectLst/>
                <a:latin typeface="Arial" pitchFamily="34" charset="0"/>
                <a:ea typeface="+mn-ea"/>
                <a:cs typeface="+mn-cs"/>
              </a:rPr>
              <a:t>Bounty</a:t>
            </a:r>
            <a:r>
              <a:rPr lang="zh-CN" altLang="en-US" sz="1200" b="0" i="0" kern="1200" baseline="0" dirty="0" smtClean="0">
                <a:solidFill>
                  <a:schemeClr val="tx1"/>
                </a:solidFill>
                <a:effectLst/>
                <a:latin typeface="Arial" pitchFamily="34" charset="0"/>
                <a:ea typeface="+mn-ea"/>
                <a:cs typeface="+mn-cs"/>
              </a:rPr>
              <a:t>  </a:t>
            </a:r>
            <a:r>
              <a:rPr lang="en-US" altLang="zh-CN" sz="1200" kern="1200" dirty="0" smtClean="0">
                <a:solidFill>
                  <a:schemeClr val="tx1"/>
                </a:solidFill>
                <a:effectLst/>
                <a:latin typeface="Arial" pitchFamily="34" charset="0"/>
                <a:ea typeface="+mn-ea"/>
                <a:cs typeface="+mn-cs"/>
              </a:rPr>
              <a:t>n.</a:t>
            </a:r>
            <a:r>
              <a:rPr lang="zh-CN" altLang="en-US" sz="1200" kern="1200" dirty="0" smtClean="0">
                <a:solidFill>
                  <a:schemeClr val="tx1"/>
                </a:solidFill>
                <a:effectLst/>
                <a:latin typeface="Arial" pitchFamily="34" charset="0"/>
                <a:ea typeface="+mn-ea"/>
                <a:cs typeface="+mn-cs"/>
              </a:rPr>
              <a:t>（由政府提供的） 奖金，赏金</a:t>
            </a:r>
            <a:r>
              <a:rPr lang="en-US" altLang="zh-CN" sz="1200" kern="1200" dirty="0" smtClean="0">
                <a:solidFill>
                  <a:schemeClr val="tx1"/>
                </a:solidFill>
                <a:effectLst/>
                <a:latin typeface="Arial" pitchFamily="34" charset="0"/>
                <a:ea typeface="+mn-ea"/>
                <a:cs typeface="+mn-cs"/>
              </a:rPr>
              <a:t>; </a:t>
            </a:r>
            <a:r>
              <a:rPr lang="zh-CN" altLang="en-US" sz="1200" kern="1200" dirty="0" smtClean="0">
                <a:solidFill>
                  <a:schemeClr val="tx1"/>
                </a:solidFill>
                <a:effectLst/>
                <a:latin typeface="Arial" pitchFamily="34" charset="0"/>
                <a:ea typeface="+mn-ea"/>
                <a:cs typeface="+mn-cs"/>
              </a:rPr>
              <a:t>慷慨，大方</a:t>
            </a:r>
            <a:r>
              <a:rPr lang="en-US" altLang="zh-CN" sz="1200" kern="1200" dirty="0" smtClean="0">
                <a:solidFill>
                  <a:schemeClr val="tx1"/>
                </a:solidFill>
                <a:effectLst/>
                <a:latin typeface="Arial" pitchFamily="34" charset="0"/>
                <a:ea typeface="+mn-ea"/>
                <a:cs typeface="+mn-cs"/>
              </a:rPr>
              <a:t>; </a:t>
            </a:r>
            <a:r>
              <a:rPr lang="zh-CN" altLang="en-US" sz="1200" kern="1200" dirty="0" smtClean="0">
                <a:solidFill>
                  <a:schemeClr val="tx1"/>
                </a:solidFill>
                <a:effectLst/>
                <a:latin typeface="Arial" pitchFamily="34" charset="0"/>
                <a:ea typeface="+mn-ea"/>
                <a:cs typeface="+mn-cs"/>
              </a:rPr>
              <a:t>赠物，赠金</a:t>
            </a:r>
            <a:r>
              <a:rPr lang="en-US" altLang="zh-CN" sz="1200" kern="1200" dirty="0" smtClean="0">
                <a:solidFill>
                  <a:schemeClr val="tx1"/>
                </a:solidFill>
                <a:effectLst/>
                <a:latin typeface="Arial" pitchFamily="34" charset="0"/>
                <a:ea typeface="+mn-ea"/>
                <a:cs typeface="+mn-cs"/>
              </a:rPr>
              <a:t>;</a:t>
            </a:r>
            <a:r>
              <a:rPr lang="zh-CN" altLang="en-US" dirty="0" smtClean="0"/>
              <a:t/>
            </a:r>
            <a:br>
              <a:rPr lang="zh-CN" altLang="en-US" dirty="0" smtClean="0"/>
            </a:b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85eaf206e_3_7: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Google Shape;303;g185eaf206e_3_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85eaf206e_2_45: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1" name="Google Shape;311;g185eaf206e_2_4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85eaf206e_2_40: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Google Shape;320;g185eaf206e_2_4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85e06e9ee_2_0: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Google Shape;119;g185e06e9ee_2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85eaf206e_3_34: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Google Shape;327;g185eaf206e_3_3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85eaf206e_2_158: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Google Shape;335;g185eaf206e_2_158: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85eaf206e_2_13: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4" name="Google Shape;344;g185eaf206e_2_1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85eaf206e_3_5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9" name="Google Shape;349;g185eaf206e_3_5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85eaf206e_4_0: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6" name="Google Shape;356;g185eaf206e_4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
              <a:t>This is the most important slide in this lecture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85e06e9ee_0_53: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4" name="Google Shape;364;g185e06e9ee_0_5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23900" algn="l"/>
                <a:tab pos="1447800" algn="l"/>
                <a:tab pos="2171700" algn="l"/>
                <a:tab pos="2895600" algn="l"/>
              </a:tabLst>
              <a:defRPr sz="2800">
                <a:solidFill>
                  <a:schemeClr val="tx1"/>
                </a:solidFill>
                <a:latin typeface="Arial" charset="0"/>
                <a:cs typeface="Arial" charset="0"/>
              </a:defRPr>
            </a:lvl1pPr>
            <a:lvl2pPr marL="742950" indent="-285750" defTabSz="966788">
              <a:tabLst>
                <a:tab pos="723900" algn="l"/>
                <a:tab pos="1447800" algn="l"/>
                <a:tab pos="2171700" algn="l"/>
                <a:tab pos="2895600" algn="l"/>
              </a:tabLst>
              <a:defRPr sz="2800">
                <a:solidFill>
                  <a:schemeClr val="tx1"/>
                </a:solidFill>
                <a:latin typeface="Arial" charset="0"/>
                <a:cs typeface="Arial" charset="0"/>
              </a:defRPr>
            </a:lvl2pPr>
            <a:lvl3pPr marL="1143000" indent="-228600" defTabSz="966788">
              <a:tabLst>
                <a:tab pos="723900" algn="l"/>
                <a:tab pos="1447800" algn="l"/>
                <a:tab pos="2171700" algn="l"/>
                <a:tab pos="2895600" algn="l"/>
              </a:tabLst>
              <a:defRPr sz="2800">
                <a:solidFill>
                  <a:schemeClr val="tx1"/>
                </a:solidFill>
                <a:latin typeface="Arial" charset="0"/>
                <a:cs typeface="Arial" charset="0"/>
              </a:defRPr>
            </a:lvl3pPr>
            <a:lvl4pPr marL="1600200" indent="-228600" defTabSz="966788">
              <a:tabLst>
                <a:tab pos="723900" algn="l"/>
                <a:tab pos="1447800" algn="l"/>
                <a:tab pos="2171700" algn="l"/>
                <a:tab pos="2895600" algn="l"/>
              </a:tabLst>
              <a:defRPr sz="2800">
                <a:solidFill>
                  <a:schemeClr val="tx1"/>
                </a:solidFill>
                <a:latin typeface="Arial" charset="0"/>
                <a:cs typeface="Arial" charset="0"/>
              </a:defRPr>
            </a:lvl4pPr>
            <a:lvl5pPr marL="2057400" indent="-228600" defTabSz="966788">
              <a:tabLst>
                <a:tab pos="723900" algn="l"/>
                <a:tab pos="1447800" algn="l"/>
                <a:tab pos="2171700" algn="l"/>
                <a:tab pos="2895600" algn="l"/>
              </a:tabLst>
              <a:defRPr sz="2800">
                <a:solidFill>
                  <a:schemeClr val="tx1"/>
                </a:solidFill>
                <a:latin typeface="Arial" charset="0"/>
                <a:cs typeface="Arial" charset="0"/>
              </a:defRPr>
            </a:lvl5pPr>
            <a:lvl6pPr marL="2514600" indent="-228600" defTabSz="966788" eaLnBrk="0" fontAlgn="base" hangingPunct="0">
              <a:spcBef>
                <a:spcPct val="0"/>
              </a:spcBef>
              <a:spcAft>
                <a:spcPct val="0"/>
              </a:spcAft>
              <a:tabLst>
                <a:tab pos="723900" algn="l"/>
                <a:tab pos="1447800" algn="l"/>
                <a:tab pos="2171700" algn="l"/>
                <a:tab pos="2895600" algn="l"/>
              </a:tabLst>
              <a:defRPr sz="2800">
                <a:solidFill>
                  <a:schemeClr val="tx1"/>
                </a:solidFill>
                <a:latin typeface="Arial" charset="0"/>
                <a:cs typeface="Arial" charset="0"/>
              </a:defRPr>
            </a:lvl6pPr>
            <a:lvl7pPr marL="2971800" indent="-228600" defTabSz="966788" eaLnBrk="0" fontAlgn="base" hangingPunct="0">
              <a:spcBef>
                <a:spcPct val="0"/>
              </a:spcBef>
              <a:spcAft>
                <a:spcPct val="0"/>
              </a:spcAft>
              <a:tabLst>
                <a:tab pos="723900" algn="l"/>
                <a:tab pos="1447800" algn="l"/>
                <a:tab pos="2171700" algn="l"/>
                <a:tab pos="2895600" algn="l"/>
              </a:tabLst>
              <a:defRPr sz="2800">
                <a:solidFill>
                  <a:schemeClr val="tx1"/>
                </a:solidFill>
                <a:latin typeface="Arial" charset="0"/>
                <a:cs typeface="Arial" charset="0"/>
              </a:defRPr>
            </a:lvl7pPr>
            <a:lvl8pPr marL="3429000" indent="-228600" defTabSz="966788" eaLnBrk="0" fontAlgn="base" hangingPunct="0">
              <a:spcBef>
                <a:spcPct val="0"/>
              </a:spcBef>
              <a:spcAft>
                <a:spcPct val="0"/>
              </a:spcAft>
              <a:tabLst>
                <a:tab pos="723900" algn="l"/>
                <a:tab pos="1447800" algn="l"/>
                <a:tab pos="2171700" algn="l"/>
                <a:tab pos="2895600" algn="l"/>
              </a:tabLst>
              <a:defRPr sz="2800">
                <a:solidFill>
                  <a:schemeClr val="tx1"/>
                </a:solidFill>
                <a:latin typeface="Arial" charset="0"/>
                <a:cs typeface="Arial" charset="0"/>
              </a:defRPr>
            </a:lvl8pPr>
            <a:lvl9pPr marL="3886200" indent="-228600" defTabSz="966788" eaLnBrk="0" fontAlgn="base" hangingPunct="0">
              <a:spcBef>
                <a:spcPct val="0"/>
              </a:spcBef>
              <a:spcAft>
                <a:spcPct val="0"/>
              </a:spcAft>
              <a:tabLst>
                <a:tab pos="723900" algn="l"/>
                <a:tab pos="1447800" algn="l"/>
                <a:tab pos="2171700" algn="l"/>
                <a:tab pos="2895600" algn="l"/>
              </a:tabLst>
              <a:defRPr sz="2800">
                <a:solidFill>
                  <a:schemeClr val="tx1"/>
                </a:solidFill>
                <a:latin typeface="Arial" charset="0"/>
                <a:cs typeface="Arial" charset="0"/>
              </a:defRPr>
            </a:lvl9pPr>
          </a:lstStyle>
          <a:p>
            <a:pPr>
              <a:lnSpc>
                <a:spcPct val="95000"/>
              </a:lnSpc>
              <a:buClr>
                <a:srgbClr val="000000"/>
              </a:buClr>
              <a:buSzPct val="100000"/>
              <a:buFont typeface="Times New Roman" pitchFamily="18" charset="0"/>
              <a:buNone/>
            </a:pPr>
            <a:fld id="{26A2DA02-06F0-4E74-BFBB-0264D070F4DB}" type="slidenum">
              <a:rPr lang="en-US" altLang="en-US" sz="1300" smtClean="0">
                <a:solidFill>
                  <a:srgbClr val="000000"/>
                </a:solidFill>
                <a:latin typeface="Times New Roman" pitchFamily="18" charset="0"/>
                <a:ea typeface="Arial Unicode MS" pitchFamily="34" charset="-128"/>
                <a:cs typeface="Arial Unicode MS" pitchFamily="34" charset="-128"/>
              </a:rPr>
              <a:pPr>
                <a:lnSpc>
                  <a:spcPct val="95000"/>
                </a:lnSpc>
                <a:buClr>
                  <a:srgbClr val="000000"/>
                </a:buClr>
                <a:buSzPct val="100000"/>
                <a:buFont typeface="Times New Roman" pitchFamily="18" charset="0"/>
                <a:buNone/>
              </a:pPr>
              <a:t>36</a:t>
            </a:fld>
            <a:endParaRPr lang="en-US" altLang="en-US" sz="1300" smtClean="0">
              <a:solidFill>
                <a:srgbClr val="000000"/>
              </a:solidFill>
              <a:latin typeface="Times New Roman" pitchFamily="18" charset="0"/>
              <a:ea typeface="Arial Unicode MS" pitchFamily="34" charset="-128"/>
              <a:cs typeface="Arial Unicode MS" pitchFamily="34" charset="-128"/>
            </a:endParaRPr>
          </a:p>
        </p:txBody>
      </p:sp>
      <p:sp>
        <p:nvSpPr>
          <p:cNvPr id="124931" name="Text Box 1"/>
          <p:cNvSpPr txBox="1">
            <a:spLocks noChangeArrowheads="1"/>
          </p:cNvSpPr>
          <p:nvPr/>
        </p:nvSpPr>
        <p:spPr bwMode="auto">
          <a:xfrm>
            <a:off x="0" y="0"/>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defRPr sz="2800">
                <a:solidFill>
                  <a:schemeClr val="tx1"/>
                </a:solidFill>
                <a:latin typeface="Arial" charset="0"/>
                <a:cs typeface="Arial" charset="0"/>
              </a:defRPr>
            </a:lvl1pPr>
            <a:lvl2pPr marL="742950" indent="-285750">
              <a:defRPr sz="2800">
                <a:solidFill>
                  <a:schemeClr val="tx1"/>
                </a:solidFill>
                <a:latin typeface="Arial" charset="0"/>
                <a:cs typeface="Arial" charset="0"/>
              </a:defRPr>
            </a:lvl2pPr>
            <a:lvl3pPr marL="1143000" indent="-228600">
              <a:defRPr sz="2800">
                <a:solidFill>
                  <a:schemeClr val="tx1"/>
                </a:solidFill>
                <a:latin typeface="Arial" charset="0"/>
                <a:cs typeface="Arial" charset="0"/>
              </a:defRPr>
            </a:lvl3pPr>
            <a:lvl4pPr marL="1600200" indent="-228600">
              <a:defRPr sz="2800">
                <a:solidFill>
                  <a:schemeClr val="tx1"/>
                </a:solidFill>
                <a:latin typeface="Arial" charset="0"/>
                <a:cs typeface="Arial" charset="0"/>
              </a:defRPr>
            </a:lvl4pPr>
            <a:lvl5pPr marL="2057400" indent="-228600">
              <a:defRPr sz="2800">
                <a:solidFill>
                  <a:schemeClr val="tx1"/>
                </a:solidFill>
                <a:latin typeface="Arial" charset="0"/>
                <a:cs typeface="Arial" charset="0"/>
              </a:defRPr>
            </a:lvl5pPr>
            <a:lvl6pPr marL="2514600" indent="-228600" eaLnBrk="0" fontAlgn="base" hangingPunct="0">
              <a:spcBef>
                <a:spcPct val="0"/>
              </a:spcBef>
              <a:spcAft>
                <a:spcPct val="0"/>
              </a:spcAft>
              <a:defRPr sz="2800">
                <a:solidFill>
                  <a:schemeClr val="tx1"/>
                </a:solidFill>
                <a:latin typeface="Arial" charset="0"/>
                <a:cs typeface="Arial" charset="0"/>
              </a:defRPr>
            </a:lvl6pPr>
            <a:lvl7pPr marL="2971800" indent="-228600" eaLnBrk="0" fontAlgn="base" hangingPunct="0">
              <a:spcBef>
                <a:spcPct val="0"/>
              </a:spcBef>
              <a:spcAft>
                <a:spcPct val="0"/>
              </a:spcAft>
              <a:defRPr sz="2800">
                <a:solidFill>
                  <a:schemeClr val="tx1"/>
                </a:solidFill>
                <a:latin typeface="Arial" charset="0"/>
                <a:cs typeface="Arial" charset="0"/>
              </a:defRPr>
            </a:lvl7pPr>
            <a:lvl8pPr marL="3429000" indent="-228600" eaLnBrk="0" fontAlgn="base" hangingPunct="0">
              <a:spcBef>
                <a:spcPct val="0"/>
              </a:spcBef>
              <a:spcAft>
                <a:spcPct val="0"/>
              </a:spcAft>
              <a:defRPr sz="2800">
                <a:solidFill>
                  <a:schemeClr val="tx1"/>
                </a:solidFill>
                <a:latin typeface="Arial" charset="0"/>
                <a:cs typeface="Arial" charset="0"/>
              </a:defRPr>
            </a:lvl8pPr>
            <a:lvl9pPr marL="3886200" indent="-228600" eaLnBrk="0" fontAlgn="base" hangingPunct="0">
              <a:spcBef>
                <a:spcPct val="0"/>
              </a:spcBef>
              <a:spcAft>
                <a:spcPct val="0"/>
              </a:spcAft>
              <a:defRPr sz="2800">
                <a:solidFill>
                  <a:schemeClr val="tx1"/>
                </a:solidFill>
                <a:latin typeface="Arial" charset="0"/>
                <a:cs typeface="Arial" charset="0"/>
              </a:defRPr>
            </a:lvl9pPr>
          </a:lstStyle>
          <a:p>
            <a:pPr algn="ctr" eaLnBrk="1">
              <a:buClr>
                <a:srgbClr val="000000"/>
              </a:buClr>
              <a:buSzPct val="100000"/>
              <a:buFont typeface="Times New Roman" pitchFamily="18" charset="0"/>
              <a:buNone/>
            </a:pPr>
            <a:fld id="{D72E95BC-B67E-46AE-A509-753EB74F6B14}" type="slidenum">
              <a:rPr lang="en-US" altLang="en-US" sz="2100" b="1">
                <a:solidFill>
                  <a:srgbClr val="FFFFFF"/>
                </a:solidFill>
                <a:latin typeface="Candara" pitchFamily="34" charset="0"/>
                <a:ea typeface="宋体" charset="-122"/>
              </a:rPr>
              <a:pPr algn="ctr" eaLnBrk="1">
                <a:buClr>
                  <a:srgbClr val="000000"/>
                </a:buClr>
                <a:buSzPct val="100000"/>
                <a:buFont typeface="Times New Roman" pitchFamily="18" charset="0"/>
                <a:buNone/>
              </a:pPr>
              <a:t>36</a:t>
            </a:fld>
            <a:endParaRPr lang="en-US" altLang="en-US" sz="2100" b="1">
              <a:solidFill>
                <a:srgbClr val="FFFFFF"/>
              </a:solidFill>
              <a:latin typeface="Candara" pitchFamily="34" charset="0"/>
              <a:ea typeface="宋体" charset="-122"/>
            </a:endParaRPr>
          </a:p>
        </p:txBody>
      </p:sp>
      <p:sp>
        <p:nvSpPr>
          <p:cNvPr id="124932" name="Rectangle 2"/>
          <p:cNvSpPr>
            <a:spLocks noGrp="1" noRot="1" noChangeAspect="1" noChangeArrowheads="1" noTextEdit="1"/>
          </p:cNvSpPr>
          <p:nvPr>
            <p:ph type="sldImg"/>
          </p:nvPr>
        </p:nvSpPr>
        <p:spPr>
          <a:solidFill>
            <a:srgbClr val="FFFFFF"/>
          </a:solidFill>
          <a:ln/>
        </p:spPr>
      </p:sp>
      <p:sp>
        <p:nvSpPr>
          <p:cNvPr id="124933" name="Rectangle 3"/>
          <p:cNvSpPr>
            <a:spLocks noGrp="1" noChangeArrowheads="1"/>
          </p:cNvSpPr>
          <p:nvPr>
            <p:ph type="body" idx="1"/>
          </p:nvPr>
        </p:nvSpPr>
        <p:spPr>
          <a:xfrm>
            <a:off x="0" y="0"/>
            <a:ext cx="1588" cy="15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215900" indent="-214313" eaLnBrk="1">
              <a:spcBef>
                <a:spcPct val="0"/>
              </a:spcBef>
            </a:pPr>
            <a:endParaRPr lang="en-US" altLang="en-US" sz="2000" smtClean="0">
              <a:latin typeface="Arial" charset="0"/>
              <a:ea typeface="Microsoft YaHei" pitchFamily="34" charset="-122"/>
            </a:endParaRPr>
          </a:p>
        </p:txBody>
      </p:sp>
      <p:sp>
        <p:nvSpPr>
          <p:cNvPr id="124934"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800">
                <a:solidFill>
                  <a:schemeClr val="tx1"/>
                </a:solidFill>
                <a:latin typeface="Arial" charset="0"/>
                <a:cs typeface="Arial" charset="0"/>
              </a:defRPr>
            </a:lvl1pPr>
            <a:lvl2pPr marL="742950" indent="-285750" defTabSz="966788">
              <a:defRPr sz="2800">
                <a:solidFill>
                  <a:schemeClr val="tx1"/>
                </a:solidFill>
                <a:latin typeface="Arial" charset="0"/>
                <a:cs typeface="Arial" charset="0"/>
              </a:defRPr>
            </a:lvl2pPr>
            <a:lvl3pPr marL="1143000" indent="-228600" defTabSz="966788">
              <a:defRPr sz="2800">
                <a:solidFill>
                  <a:schemeClr val="tx1"/>
                </a:solidFill>
                <a:latin typeface="Arial" charset="0"/>
                <a:cs typeface="Arial" charset="0"/>
              </a:defRPr>
            </a:lvl3pPr>
            <a:lvl4pPr marL="1600200" indent="-228600" defTabSz="966788">
              <a:defRPr sz="2800">
                <a:solidFill>
                  <a:schemeClr val="tx1"/>
                </a:solidFill>
                <a:latin typeface="Arial" charset="0"/>
                <a:cs typeface="Arial" charset="0"/>
              </a:defRPr>
            </a:lvl4pPr>
            <a:lvl5pPr marL="2057400" indent="-228600" defTabSz="966788">
              <a:defRPr sz="2800">
                <a:solidFill>
                  <a:schemeClr val="tx1"/>
                </a:solidFill>
                <a:latin typeface="Arial" charset="0"/>
                <a:cs typeface="Arial" charset="0"/>
              </a:defRPr>
            </a:lvl5pPr>
            <a:lvl6pPr marL="2514600" indent="-228600" defTabSz="966788" eaLnBrk="0" fontAlgn="base" hangingPunct="0">
              <a:spcBef>
                <a:spcPct val="0"/>
              </a:spcBef>
              <a:spcAft>
                <a:spcPct val="0"/>
              </a:spcAft>
              <a:defRPr sz="2800">
                <a:solidFill>
                  <a:schemeClr val="tx1"/>
                </a:solidFill>
                <a:latin typeface="Arial" charset="0"/>
                <a:cs typeface="Arial" charset="0"/>
              </a:defRPr>
            </a:lvl6pPr>
            <a:lvl7pPr marL="2971800" indent="-228600" defTabSz="966788" eaLnBrk="0" fontAlgn="base" hangingPunct="0">
              <a:spcBef>
                <a:spcPct val="0"/>
              </a:spcBef>
              <a:spcAft>
                <a:spcPct val="0"/>
              </a:spcAft>
              <a:defRPr sz="2800">
                <a:solidFill>
                  <a:schemeClr val="tx1"/>
                </a:solidFill>
                <a:latin typeface="Arial" charset="0"/>
                <a:cs typeface="Arial" charset="0"/>
              </a:defRPr>
            </a:lvl7pPr>
            <a:lvl8pPr marL="3429000" indent="-228600" defTabSz="966788" eaLnBrk="0" fontAlgn="base" hangingPunct="0">
              <a:spcBef>
                <a:spcPct val="0"/>
              </a:spcBef>
              <a:spcAft>
                <a:spcPct val="0"/>
              </a:spcAft>
              <a:defRPr sz="2800">
                <a:solidFill>
                  <a:schemeClr val="tx1"/>
                </a:solidFill>
                <a:latin typeface="Arial" charset="0"/>
                <a:cs typeface="Arial" charset="0"/>
              </a:defRPr>
            </a:lvl8pPr>
            <a:lvl9pPr marL="3886200" indent="-228600" defTabSz="966788" eaLnBrk="0" fontAlgn="base" hangingPunct="0">
              <a:spcBef>
                <a:spcPct val="0"/>
              </a:spcBef>
              <a:spcAft>
                <a:spcPct val="0"/>
              </a:spcAft>
              <a:defRPr sz="2800">
                <a:solidFill>
                  <a:schemeClr val="tx1"/>
                </a:solidFill>
                <a:latin typeface="Arial" charset="0"/>
                <a:cs typeface="Arial" charset="0"/>
              </a:defRPr>
            </a:lvl9pPr>
          </a:lstStyle>
          <a:p>
            <a:fld id="{F997F1AD-F84E-4E9F-B021-F62711172945}" type="datetime1">
              <a:rPr lang="en-US" altLang="en-US" sz="1300" smtClean="0"/>
              <a:pPr/>
              <a:t>8/14/2020</a:t>
            </a:fld>
            <a:endParaRPr lang="en-US" altLang="en-US" sz="130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85eaf206e_3_28: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1" name="Google Shape;371;g185eaf206e_3_28: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85eaf206e_2_50: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Google Shape;66;g185eaf206e_2_5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85eaf206e_2_56: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Google Shape;73;g185eaf206e_2_56: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85e06e9ee_2_51: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Google Shape;126;g185e06e9ee_2_5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85eaf206e_2_6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Google Shape;80;g185eaf206e_2_6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85eaf206e_2_68: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Google Shape;87;g185eaf206e_2_68: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85eaf206e_2_74: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Google Shape;94;g185eaf206e_2_7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85eaf206e_2_80: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Google Shape;101;g185eaf206e_2_8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85e06e9ee_2_6: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Google Shape;133;g185e06e9ee_2_6: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https://en.wikipedia.org/wiki/Turing_completeness</a:t>
            </a:r>
          </a:p>
          <a:p>
            <a:pPr>
              <a:spcBef>
                <a:spcPts val="0"/>
              </a:spcBef>
              <a:spcAft>
                <a:spcPts val="0"/>
              </a:spcAft>
            </a:pPr>
            <a:endParaRPr lang="en-US" dirty="0" smtClean="0"/>
          </a:p>
          <a:p>
            <a:pPr>
              <a:spcBef>
                <a:spcPts val="0"/>
              </a:spcBef>
              <a:spcAft>
                <a:spcPts val="0"/>
              </a:spcAft>
            </a:pPr>
            <a:r>
              <a:rPr lang="en-US" dirty="0" smtClean="0"/>
              <a:t>In computability theory, a system of data-manipulation rules (such as a computer's instruction set, a programming language, or a cellular automaton) is said to be Turing complete or computationally universal if it can be used to simulate any Turing machine.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85e06e9ee_2_36: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Google Shape;140;g185e06e9ee_2_36: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85e06e9ee_2_87: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Google Shape;156;g185e06e9ee_2_8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85e06e9ee_2_65: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Google Shape;163;g185e06e9ee_2_6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zh-CN" altLang="en-US" dirty="0" smtClean="0"/>
              <a:t>现在</a:t>
            </a:r>
            <a:r>
              <a:rPr lang="en-US" altLang="zh-CN" dirty="0" smtClean="0"/>
              <a:t>Alice</a:t>
            </a:r>
            <a:r>
              <a:rPr lang="zh-CN" altLang="en-US" dirty="0" smtClean="0"/>
              <a:t>拿着付款信息给蛋糕店</a:t>
            </a:r>
            <a:r>
              <a:rPr lang="en-US" altLang="zh-CN" dirty="0" smtClean="0"/>
              <a:t>B</a:t>
            </a:r>
            <a:r>
              <a:rPr lang="zh-CN" altLang="en-US" dirty="0" smtClean="0"/>
              <a:t>的服务员后，蛋糕店</a:t>
            </a:r>
            <a:r>
              <a:rPr lang="en-US" altLang="zh-CN" dirty="0" smtClean="0"/>
              <a:t>C</a:t>
            </a:r>
            <a:r>
              <a:rPr lang="zh-CN" altLang="en-US" dirty="0" smtClean="0"/>
              <a:t>的服务员用电脑确认信息后将蛋糕给</a:t>
            </a:r>
            <a:r>
              <a:rPr lang="en-US" altLang="zh-CN" dirty="0" smtClean="0"/>
              <a:t>Alice</a:t>
            </a:r>
            <a:r>
              <a:rPr lang="zh-CN" altLang="en-US" dirty="0" smtClean="0"/>
              <a:t>。拿到之后</a:t>
            </a:r>
            <a:r>
              <a:rPr lang="en-US" altLang="zh-CN" dirty="0" smtClean="0"/>
              <a:t>Alice</a:t>
            </a:r>
            <a:r>
              <a:rPr lang="zh-CN" altLang="en-US" dirty="0" smtClean="0"/>
              <a:t>又拿相同付款信息给蛋糕店</a:t>
            </a:r>
            <a:r>
              <a:rPr lang="en-US" altLang="zh-CN" dirty="0" smtClean="0"/>
              <a:t>C</a:t>
            </a:r>
            <a:r>
              <a:rPr lang="zh-CN" altLang="en-US" dirty="0" smtClean="0"/>
              <a:t>的服务员后，蛋糕店</a:t>
            </a:r>
            <a:r>
              <a:rPr lang="en-US" altLang="zh-CN" dirty="0" smtClean="0"/>
              <a:t>C</a:t>
            </a:r>
            <a:r>
              <a:rPr lang="zh-CN" altLang="en-US" dirty="0" smtClean="0"/>
              <a:t>的服务员用电脑确认信息后又将蛋糕给</a:t>
            </a:r>
            <a:r>
              <a:rPr lang="en-US" altLang="zh-CN" dirty="0" smtClean="0"/>
              <a:t>Alice</a:t>
            </a:r>
            <a:r>
              <a:rPr lang="zh-CN" altLang="en-US" dirty="0" smtClean="0"/>
              <a:t>，因此</a:t>
            </a:r>
            <a:r>
              <a:rPr lang="en-US" altLang="zh-CN" dirty="0" smtClean="0"/>
              <a:t>Alice</a:t>
            </a:r>
            <a:r>
              <a:rPr lang="zh-CN" altLang="en-US" dirty="0" smtClean="0"/>
              <a:t>得到两个蛋糕，如果蛋糕店</a:t>
            </a:r>
            <a:r>
              <a:rPr lang="en-US" altLang="zh-CN" dirty="0" smtClean="0"/>
              <a:t>B</a:t>
            </a:r>
            <a:r>
              <a:rPr lang="zh-CN" altLang="en-US" dirty="0" smtClean="0"/>
              <a:t>和蛋糕店</a:t>
            </a:r>
            <a:r>
              <a:rPr lang="en-US" altLang="zh-CN" dirty="0" smtClean="0"/>
              <a:t>C</a:t>
            </a:r>
            <a:r>
              <a:rPr lang="zh-CN" altLang="en-US" dirty="0" smtClean="0"/>
              <a:t>能够有确认付款信息，就不会发生重放漏洞，没有漏洞就没有被攻击的可能，也就不会损失蛋糕了。</a:t>
            </a:r>
            <a:endParaRPr lang="en-US" altLang="zh-CN" dirty="0" smtClean="0"/>
          </a:p>
          <a:p>
            <a:pPr>
              <a:spcBef>
                <a:spcPts val="0"/>
              </a:spcBef>
              <a:spcAft>
                <a:spcPts val="0"/>
              </a:spcAft>
            </a:pPr>
            <a:endParaRPr lang="en-US" dirty="0" smtClean="0"/>
          </a:p>
          <a:p>
            <a:pPr>
              <a:spcBef>
                <a:spcPts val="0"/>
              </a:spcBef>
              <a:spcAft>
                <a:spcPts val="0"/>
              </a:spcAft>
            </a:pPr>
            <a:r>
              <a:rPr lang="en-US" dirty="0" smtClean="0"/>
              <a:t>http://www.elecfans.com/blockchain/888196.html</a:t>
            </a:r>
          </a:p>
          <a:p>
            <a:pPr>
              <a:spcBef>
                <a:spcPts val="0"/>
              </a:spcBef>
              <a:spcAft>
                <a:spcPts val="0"/>
              </a:spcAft>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85e06e9ee_2_1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Google Shape;170;g185e06e9ee_2_1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good midd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blackWhite">
          <a:xfrm>
            <a:off x="0" y="1257300"/>
            <a:ext cx="9144000" cy="267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0"/>
          <p:cNvSpPr>
            <a:spLocks noChangeArrowheads="1"/>
          </p:cNvSpPr>
          <p:nvPr/>
        </p:nvSpPr>
        <p:spPr bwMode="blackWhite">
          <a:xfrm>
            <a:off x="0" y="0"/>
            <a:ext cx="9144000" cy="1268413"/>
          </a:xfrm>
          <a:prstGeom prst="rect">
            <a:avLst/>
          </a:prstGeom>
          <a:solidFill>
            <a:schemeClr val="accent1"/>
          </a:solidFill>
          <a:ln w="9525">
            <a:solidFill>
              <a:schemeClr val="accent1"/>
            </a:solidFill>
            <a:miter lim="800000"/>
            <a:headEnd/>
            <a:tailEnd/>
          </a:ln>
        </p:spPr>
        <p:txBody>
          <a:bodyPr wrap="none" anchor="ctr"/>
          <a:lstStyle>
            <a:lvl1pPr>
              <a:defRPr sz="2800">
                <a:solidFill>
                  <a:schemeClr val="tx1"/>
                </a:solidFill>
                <a:latin typeface="Arial" charset="0"/>
                <a:cs typeface="Arial" charset="0"/>
              </a:defRPr>
            </a:lvl1pPr>
            <a:lvl2pPr marL="742950" indent="-285750">
              <a:defRPr sz="2800">
                <a:solidFill>
                  <a:schemeClr val="tx1"/>
                </a:solidFill>
                <a:latin typeface="Arial" charset="0"/>
                <a:cs typeface="Arial" charset="0"/>
              </a:defRPr>
            </a:lvl2pPr>
            <a:lvl3pPr marL="1143000" indent="-228600">
              <a:defRPr sz="2800">
                <a:solidFill>
                  <a:schemeClr val="tx1"/>
                </a:solidFill>
                <a:latin typeface="Arial" charset="0"/>
                <a:cs typeface="Arial" charset="0"/>
              </a:defRPr>
            </a:lvl3pPr>
            <a:lvl4pPr marL="1600200" indent="-228600">
              <a:defRPr sz="2800">
                <a:solidFill>
                  <a:schemeClr val="tx1"/>
                </a:solidFill>
                <a:latin typeface="Arial" charset="0"/>
                <a:cs typeface="Arial" charset="0"/>
              </a:defRPr>
            </a:lvl4pPr>
            <a:lvl5pPr marL="2057400" indent="-228600">
              <a:defRPr sz="2800">
                <a:solidFill>
                  <a:schemeClr val="tx1"/>
                </a:solidFill>
                <a:latin typeface="Arial" charset="0"/>
                <a:cs typeface="Arial" charset="0"/>
              </a:defRPr>
            </a:lvl5pPr>
            <a:lvl6pPr marL="2514600" indent="-228600" eaLnBrk="0" fontAlgn="base" hangingPunct="0">
              <a:spcBef>
                <a:spcPct val="0"/>
              </a:spcBef>
              <a:spcAft>
                <a:spcPct val="0"/>
              </a:spcAft>
              <a:defRPr sz="2800">
                <a:solidFill>
                  <a:schemeClr val="tx1"/>
                </a:solidFill>
                <a:latin typeface="Arial" charset="0"/>
                <a:cs typeface="Arial" charset="0"/>
              </a:defRPr>
            </a:lvl6pPr>
            <a:lvl7pPr marL="2971800" indent="-228600" eaLnBrk="0" fontAlgn="base" hangingPunct="0">
              <a:spcBef>
                <a:spcPct val="0"/>
              </a:spcBef>
              <a:spcAft>
                <a:spcPct val="0"/>
              </a:spcAft>
              <a:defRPr sz="2800">
                <a:solidFill>
                  <a:schemeClr val="tx1"/>
                </a:solidFill>
                <a:latin typeface="Arial" charset="0"/>
                <a:cs typeface="Arial" charset="0"/>
              </a:defRPr>
            </a:lvl7pPr>
            <a:lvl8pPr marL="3429000" indent="-228600" eaLnBrk="0" fontAlgn="base" hangingPunct="0">
              <a:spcBef>
                <a:spcPct val="0"/>
              </a:spcBef>
              <a:spcAft>
                <a:spcPct val="0"/>
              </a:spcAft>
              <a:defRPr sz="2800">
                <a:solidFill>
                  <a:schemeClr val="tx1"/>
                </a:solidFill>
                <a:latin typeface="Arial" charset="0"/>
                <a:cs typeface="Arial" charset="0"/>
              </a:defRPr>
            </a:lvl8pPr>
            <a:lvl9pPr marL="3886200" indent="-228600" eaLnBrk="0" fontAlgn="base" hangingPunct="0">
              <a:spcBef>
                <a:spcPct val="0"/>
              </a:spcBef>
              <a:spcAft>
                <a:spcPct val="0"/>
              </a:spcAft>
              <a:defRPr sz="2800">
                <a:solidFill>
                  <a:schemeClr val="tx1"/>
                </a:solidFill>
                <a:latin typeface="Arial" charset="0"/>
                <a:cs typeface="Arial" charset="0"/>
              </a:defRPr>
            </a:lvl9pPr>
          </a:lstStyle>
          <a:p>
            <a:pPr algn="ctr" eaLnBrk="1" hangingPunct="1">
              <a:spcBef>
                <a:spcPct val="50000"/>
              </a:spcBef>
              <a:buClr>
                <a:schemeClr val="accent2"/>
              </a:buClr>
              <a:buFont typeface="Wingdings" pitchFamily="2" charset="2"/>
              <a:buNone/>
              <a:defRPr/>
            </a:pPr>
            <a:endParaRPr lang="en-US" altLang="en-US" sz="2400" smtClean="0">
              <a:solidFill>
                <a:schemeClr val="bg1"/>
              </a:solidFill>
            </a:endParaRPr>
          </a:p>
        </p:txBody>
      </p:sp>
      <p:sp>
        <p:nvSpPr>
          <p:cNvPr id="6" name="Rectangle 21"/>
          <p:cNvSpPr>
            <a:spLocks noChangeArrowheads="1"/>
          </p:cNvSpPr>
          <p:nvPr/>
        </p:nvSpPr>
        <p:spPr bwMode="blackWhite">
          <a:xfrm>
            <a:off x="0" y="3873500"/>
            <a:ext cx="9144000" cy="1268413"/>
          </a:xfrm>
          <a:prstGeom prst="rect">
            <a:avLst/>
          </a:prstGeom>
          <a:solidFill>
            <a:schemeClr val="accent1"/>
          </a:solidFill>
          <a:ln w="9525">
            <a:solidFill>
              <a:schemeClr val="accent1"/>
            </a:solidFill>
            <a:miter lim="800000"/>
            <a:headEnd/>
            <a:tailEnd/>
          </a:ln>
        </p:spPr>
        <p:txBody>
          <a:bodyPr wrap="none" anchor="ctr"/>
          <a:lstStyle>
            <a:lvl1pPr>
              <a:defRPr sz="2800">
                <a:solidFill>
                  <a:schemeClr val="tx1"/>
                </a:solidFill>
                <a:latin typeface="Arial" charset="0"/>
                <a:cs typeface="Arial" charset="0"/>
              </a:defRPr>
            </a:lvl1pPr>
            <a:lvl2pPr marL="742950" indent="-285750">
              <a:defRPr sz="2800">
                <a:solidFill>
                  <a:schemeClr val="tx1"/>
                </a:solidFill>
                <a:latin typeface="Arial" charset="0"/>
                <a:cs typeface="Arial" charset="0"/>
              </a:defRPr>
            </a:lvl2pPr>
            <a:lvl3pPr marL="1143000" indent="-228600">
              <a:defRPr sz="2800">
                <a:solidFill>
                  <a:schemeClr val="tx1"/>
                </a:solidFill>
                <a:latin typeface="Arial" charset="0"/>
                <a:cs typeface="Arial" charset="0"/>
              </a:defRPr>
            </a:lvl3pPr>
            <a:lvl4pPr marL="1600200" indent="-228600">
              <a:defRPr sz="2800">
                <a:solidFill>
                  <a:schemeClr val="tx1"/>
                </a:solidFill>
                <a:latin typeface="Arial" charset="0"/>
                <a:cs typeface="Arial" charset="0"/>
              </a:defRPr>
            </a:lvl4pPr>
            <a:lvl5pPr marL="2057400" indent="-228600">
              <a:defRPr sz="2800">
                <a:solidFill>
                  <a:schemeClr val="tx1"/>
                </a:solidFill>
                <a:latin typeface="Arial" charset="0"/>
                <a:cs typeface="Arial" charset="0"/>
              </a:defRPr>
            </a:lvl5pPr>
            <a:lvl6pPr marL="2514600" indent="-228600" eaLnBrk="0" fontAlgn="base" hangingPunct="0">
              <a:spcBef>
                <a:spcPct val="0"/>
              </a:spcBef>
              <a:spcAft>
                <a:spcPct val="0"/>
              </a:spcAft>
              <a:defRPr sz="2800">
                <a:solidFill>
                  <a:schemeClr val="tx1"/>
                </a:solidFill>
                <a:latin typeface="Arial" charset="0"/>
                <a:cs typeface="Arial" charset="0"/>
              </a:defRPr>
            </a:lvl6pPr>
            <a:lvl7pPr marL="2971800" indent="-228600" eaLnBrk="0" fontAlgn="base" hangingPunct="0">
              <a:spcBef>
                <a:spcPct val="0"/>
              </a:spcBef>
              <a:spcAft>
                <a:spcPct val="0"/>
              </a:spcAft>
              <a:defRPr sz="2800">
                <a:solidFill>
                  <a:schemeClr val="tx1"/>
                </a:solidFill>
                <a:latin typeface="Arial" charset="0"/>
                <a:cs typeface="Arial" charset="0"/>
              </a:defRPr>
            </a:lvl7pPr>
            <a:lvl8pPr marL="3429000" indent="-228600" eaLnBrk="0" fontAlgn="base" hangingPunct="0">
              <a:spcBef>
                <a:spcPct val="0"/>
              </a:spcBef>
              <a:spcAft>
                <a:spcPct val="0"/>
              </a:spcAft>
              <a:defRPr sz="2800">
                <a:solidFill>
                  <a:schemeClr val="tx1"/>
                </a:solidFill>
                <a:latin typeface="Arial" charset="0"/>
                <a:cs typeface="Arial" charset="0"/>
              </a:defRPr>
            </a:lvl8pPr>
            <a:lvl9pPr marL="3886200" indent="-228600" eaLnBrk="0" fontAlgn="base" hangingPunct="0">
              <a:spcBef>
                <a:spcPct val="0"/>
              </a:spcBef>
              <a:spcAft>
                <a:spcPct val="0"/>
              </a:spcAft>
              <a:defRPr sz="2800">
                <a:solidFill>
                  <a:schemeClr val="tx1"/>
                </a:solidFill>
                <a:latin typeface="Arial" charset="0"/>
                <a:cs typeface="Arial" charset="0"/>
              </a:defRPr>
            </a:lvl9pPr>
          </a:lstStyle>
          <a:p>
            <a:pPr algn="ctr" eaLnBrk="1" hangingPunct="1">
              <a:spcBef>
                <a:spcPct val="50000"/>
              </a:spcBef>
              <a:buClr>
                <a:schemeClr val="accent2"/>
              </a:buClr>
              <a:buFont typeface="Wingdings" pitchFamily="2" charset="2"/>
              <a:buNone/>
              <a:defRPr/>
            </a:pPr>
            <a:endParaRPr lang="en-US" altLang="en-US" smtClean="0"/>
          </a:p>
        </p:txBody>
      </p:sp>
      <p:sp>
        <p:nvSpPr>
          <p:cNvPr id="4101" name="Rectangle 5"/>
          <p:cNvSpPr>
            <a:spLocks noGrp="1" noChangeArrowheads="1"/>
          </p:cNvSpPr>
          <p:nvPr>
            <p:ph type="ctrTitle"/>
          </p:nvPr>
        </p:nvSpPr>
        <p:spPr bwMode="black">
          <a:xfrm>
            <a:off x="390526" y="1870473"/>
            <a:ext cx="7954963" cy="1102519"/>
          </a:xfrm>
        </p:spPr>
        <p:txBody>
          <a:bodyPr anchor="t"/>
          <a:lstStyle>
            <a:lvl1pPr>
              <a:defRPr>
                <a:solidFill>
                  <a:schemeClr val="tx1"/>
                </a:solidFill>
              </a:defRPr>
            </a:lvl1pPr>
          </a:lstStyle>
          <a:p>
            <a:r>
              <a:rPr lang="en-US" altLang="en-US"/>
              <a:t>Presentation Title</a:t>
            </a:r>
          </a:p>
        </p:txBody>
      </p:sp>
      <p:sp>
        <p:nvSpPr>
          <p:cNvPr id="4102" name="Rectangle 6"/>
          <p:cNvSpPr>
            <a:spLocks noGrp="1" noChangeArrowheads="1"/>
          </p:cNvSpPr>
          <p:nvPr>
            <p:ph type="subTitle" idx="1"/>
          </p:nvPr>
        </p:nvSpPr>
        <p:spPr bwMode="black">
          <a:xfrm>
            <a:off x="1949450" y="3080148"/>
            <a:ext cx="6400800" cy="748903"/>
          </a:xfrm>
        </p:spPr>
        <p:txBody>
          <a:bodyPr/>
          <a:lstStyle>
            <a:lvl1pPr marL="0" indent="0">
              <a:lnSpc>
                <a:spcPct val="90000"/>
              </a:lnSpc>
              <a:spcBef>
                <a:spcPct val="0"/>
              </a:spcBef>
              <a:spcAft>
                <a:spcPct val="0"/>
              </a:spcAft>
              <a:buFont typeface="Wingdings" pitchFamily="2" charset="2"/>
              <a:buNone/>
              <a:defRPr b="0">
                <a:solidFill>
                  <a:schemeClr val="accent2"/>
                </a:solidFill>
              </a:defRPr>
            </a:lvl1pPr>
          </a:lstStyle>
          <a:p>
            <a:r>
              <a:rPr lang="en-US" altLang="en-US"/>
              <a:t>Presentation Subtitle</a:t>
            </a:r>
            <a:br>
              <a:rPr lang="en-US" altLang="en-US"/>
            </a:br>
            <a:r>
              <a:rPr lang="en-US" altLang="en-US"/>
              <a:t>Subtitle Second Line</a:t>
            </a:r>
          </a:p>
        </p:txBody>
      </p:sp>
      <p:sp>
        <p:nvSpPr>
          <p:cNvPr id="7" name="Rectangle 24"/>
          <p:cNvSpPr>
            <a:spLocks noGrp="1" noChangeArrowheads="1"/>
          </p:cNvSpPr>
          <p:nvPr>
            <p:ph type="sldNum" sz="quarter" idx="10"/>
          </p:nvPr>
        </p:nvSpPr>
        <p:spPr/>
        <p:txBody>
          <a:bodyPr/>
          <a:lstStyle>
            <a:lvl1pPr>
              <a:defRPr/>
            </a:lvl1pPr>
          </a:lstStyle>
          <a:p>
            <a:pPr>
              <a:defRPr/>
            </a:pPr>
            <a:fld id="{D8AF5F80-EA7E-4B46-9C28-A4C1E94BC486}" type="slidenum">
              <a:rPr lang="en-US" altLang="en-US"/>
              <a:pPr>
                <a:defRPr/>
              </a:pPr>
              <a:t>‹#›</a:t>
            </a:fld>
            <a:endParaRPr lang="en-US" altLang="en-US"/>
          </a:p>
        </p:txBody>
      </p:sp>
      <p:sp>
        <p:nvSpPr>
          <p:cNvPr id="8" name="Rectangle 15"/>
          <p:cNvSpPr>
            <a:spLocks noGrp="1" noChangeArrowheads="1"/>
          </p:cNvSpPr>
          <p:nvPr>
            <p:ph type="dt" sz="half" idx="11"/>
          </p:nvPr>
        </p:nvSpPr>
        <p:spPr/>
        <p:txBody>
          <a:bodyPr/>
          <a:lstStyle>
            <a:lvl1pPr>
              <a:defRPr/>
            </a:lvl1pPr>
          </a:lstStyle>
          <a:p>
            <a:pPr>
              <a:defRPr/>
            </a:pPr>
            <a:fld id="{8D91167A-45FB-47FA-8049-CCF8A1137361}" type="datetime1">
              <a:rPr lang="zh-CN" altLang="en-US" smtClean="0"/>
              <a:t>2020/8/14</a:t>
            </a:fld>
            <a:endParaRPr lang="en-US" altLang="en-US"/>
          </a:p>
        </p:txBody>
      </p:sp>
    </p:spTree>
    <p:extLst>
      <p:ext uri="{BB962C8B-B14F-4D97-AF65-F5344CB8AC3E}">
        <p14:creationId xmlns:p14="http://schemas.microsoft.com/office/powerpoint/2010/main" val="721480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2"/>
          <p:cNvSpPr>
            <a:spLocks noGrp="1" noChangeArrowheads="1"/>
          </p:cNvSpPr>
          <p:nvPr>
            <p:ph type="sldNum" sz="quarter" idx="10"/>
          </p:nvPr>
        </p:nvSpPr>
        <p:spPr>
          <a:ln/>
        </p:spPr>
        <p:txBody>
          <a:bodyPr/>
          <a:lstStyle>
            <a:lvl1pPr>
              <a:defRPr/>
            </a:lvl1pPr>
          </a:lstStyle>
          <a:p>
            <a:pPr>
              <a:defRPr/>
            </a:pPr>
            <a:fld id="{74798AD5-2C58-420F-80D3-04F31A9EA41F}" type="slidenum">
              <a:rPr lang="en-US" altLang="en-US"/>
              <a:pPr>
                <a:defRPr/>
              </a:pPr>
              <a:t>‹#›</a:t>
            </a:fld>
            <a:endParaRPr lang="en-US" altLang="en-US"/>
          </a:p>
        </p:txBody>
      </p:sp>
      <p:sp>
        <p:nvSpPr>
          <p:cNvPr id="4" name="Rectangle 15"/>
          <p:cNvSpPr>
            <a:spLocks noGrp="1" noChangeArrowheads="1"/>
          </p:cNvSpPr>
          <p:nvPr>
            <p:ph type="dt" sz="half" idx="11"/>
          </p:nvPr>
        </p:nvSpPr>
        <p:spPr/>
        <p:txBody>
          <a:bodyPr/>
          <a:lstStyle>
            <a:lvl1pPr>
              <a:defRPr/>
            </a:lvl1pPr>
          </a:lstStyle>
          <a:p>
            <a:pPr>
              <a:defRPr/>
            </a:pPr>
            <a:fld id="{29A7876A-BC3A-4530-BA1C-AC439CC619E4}" type="datetime1">
              <a:rPr lang="zh-CN" altLang="en-US" smtClean="0"/>
              <a:t>2020/8/14</a:t>
            </a:fld>
            <a:endParaRPr lang="en-US" altLang="en-US"/>
          </a:p>
        </p:txBody>
      </p:sp>
    </p:spTree>
    <p:extLst>
      <p:ext uri="{BB962C8B-B14F-4D97-AF65-F5344CB8AC3E}">
        <p14:creationId xmlns:p14="http://schemas.microsoft.com/office/powerpoint/2010/main" val="333269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 name="Rectangle 24"/>
          <p:cNvSpPr txBox="1">
            <a:spLocks noChangeArrowheads="1"/>
          </p:cNvSpPr>
          <p:nvPr userDrawn="1"/>
        </p:nvSpPr>
        <p:spPr bwMode="black">
          <a:xfrm>
            <a:off x="119063" y="4870450"/>
            <a:ext cx="1006475" cy="2413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200" b="1" kern="1200">
                <a:solidFill>
                  <a:srgbClr val="FFFFFF"/>
                </a:solidFill>
                <a:latin typeface="Arial" charset="0"/>
                <a:ea typeface="+mn-ea"/>
                <a:cs typeface="Arial" charset="0"/>
              </a:defRPr>
            </a:lvl1pPr>
            <a:lvl2pPr marL="457200" algn="l" rtl="0" eaLnBrk="0" fontAlgn="base" hangingPunct="0">
              <a:spcBef>
                <a:spcPct val="0"/>
              </a:spcBef>
              <a:spcAft>
                <a:spcPct val="0"/>
              </a:spcAft>
              <a:defRPr sz="2800" kern="1200">
                <a:solidFill>
                  <a:schemeClr val="tx1"/>
                </a:solidFill>
                <a:latin typeface="Arial" charset="0"/>
                <a:ea typeface="+mn-ea"/>
                <a:cs typeface="Arial" charset="0"/>
              </a:defRPr>
            </a:lvl2pPr>
            <a:lvl3pPr marL="914400" algn="l" rtl="0" eaLnBrk="0" fontAlgn="base" hangingPunct="0">
              <a:spcBef>
                <a:spcPct val="0"/>
              </a:spcBef>
              <a:spcAft>
                <a:spcPct val="0"/>
              </a:spcAft>
              <a:defRPr sz="2800" kern="1200">
                <a:solidFill>
                  <a:schemeClr val="tx1"/>
                </a:solidFill>
                <a:latin typeface="Arial" charset="0"/>
                <a:ea typeface="+mn-ea"/>
                <a:cs typeface="Arial" charset="0"/>
              </a:defRPr>
            </a:lvl3pPr>
            <a:lvl4pPr marL="1371600" algn="l" rtl="0" eaLnBrk="0" fontAlgn="base" hangingPunct="0">
              <a:spcBef>
                <a:spcPct val="0"/>
              </a:spcBef>
              <a:spcAft>
                <a:spcPct val="0"/>
              </a:spcAft>
              <a:defRPr sz="2800" kern="1200">
                <a:solidFill>
                  <a:schemeClr val="tx1"/>
                </a:solidFill>
                <a:latin typeface="Arial" charset="0"/>
                <a:ea typeface="+mn-ea"/>
                <a:cs typeface="Arial" charset="0"/>
              </a:defRPr>
            </a:lvl4pPr>
            <a:lvl5pPr marL="1828800" algn="l" rtl="0" eaLnBrk="0" fontAlgn="base" hangingPunct="0">
              <a:spcBef>
                <a:spcPct val="0"/>
              </a:spcBef>
              <a:spcAft>
                <a:spcPct val="0"/>
              </a:spcAft>
              <a:defRPr sz="2800" kern="1200">
                <a:solidFill>
                  <a:schemeClr val="tx1"/>
                </a:solidFill>
                <a:latin typeface="Arial" charset="0"/>
                <a:ea typeface="+mn-ea"/>
                <a:cs typeface="Arial" charset="0"/>
              </a:defRPr>
            </a:lvl5pPr>
            <a:lvl6pPr marL="2286000" algn="l" defTabSz="914400" rtl="0" eaLnBrk="1" latinLnBrk="0" hangingPunct="1">
              <a:defRPr sz="2800" kern="1200">
                <a:solidFill>
                  <a:schemeClr val="tx1"/>
                </a:solidFill>
                <a:latin typeface="Arial" charset="0"/>
                <a:ea typeface="+mn-ea"/>
                <a:cs typeface="Arial" charset="0"/>
              </a:defRPr>
            </a:lvl6pPr>
            <a:lvl7pPr marL="2743200" algn="l" defTabSz="914400" rtl="0" eaLnBrk="1" latinLnBrk="0" hangingPunct="1">
              <a:defRPr sz="2800" kern="1200">
                <a:solidFill>
                  <a:schemeClr val="tx1"/>
                </a:solidFill>
                <a:latin typeface="Arial" charset="0"/>
                <a:ea typeface="+mn-ea"/>
                <a:cs typeface="Arial" charset="0"/>
              </a:defRPr>
            </a:lvl7pPr>
            <a:lvl8pPr marL="3200400" algn="l" defTabSz="914400" rtl="0" eaLnBrk="1" latinLnBrk="0" hangingPunct="1">
              <a:defRPr sz="2800" kern="1200">
                <a:solidFill>
                  <a:schemeClr val="tx1"/>
                </a:solidFill>
                <a:latin typeface="Arial" charset="0"/>
                <a:ea typeface="+mn-ea"/>
                <a:cs typeface="Arial" charset="0"/>
              </a:defRPr>
            </a:lvl8pPr>
            <a:lvl9pPr marL="3657600" algn="l" defTabSz="914400" rtl="0" eaLnBrk="1" latinLnBrk="0" hangingPunct="1">
              <a:defRPr sz="2800" kern="1200">
                <a:solidFill>
                  <a:schemeClr val="tx1"/>
                </a:solidFill>
                <a:latin typeface="Arial" charset="0"/>
                <a:ea typeface="+mn-ea"/>
                <a:cs typeface="Arial" charset="0"/>
              </a:defRPr>
            </a:lvl9pPr>
          </a:lstStyle>
          <a:p>
            <a:pPr>
              <a:defRPr/>
            </a:pPr>
            <a:fld id="{D8AF5F80-EA7E-4B46-9C28-A4C1E94BC486}" type="slidenum">
              <a:rPr lang="en-US" altLang="en-US" smtClean="0"/>
              <a:pPr>
                <a:defRPr/>
              </a:pPr>
              <a:t>‹#›</a:t>
            </a:fld>
            <a:endParaRPr lang="en-US" altLang="en-US"/>
          </a:p>
        </p:txBody>
      </p:sp>
      <p:sp>
        <p:nvSpPr>
          <p:cNvPr id="5" name="Rectangle 15"/>
          <p:cNvSpPr>
            <a:spLocks noGrp="1" noChangeArrowheads="1"/>
          </p:cNvSpPr>
          <p:nvPr>
            <p:ph type="dt" sz="half" idx="11"/>
          </p:nvPr>
        </p:nvSpPr>
        <p:spPr>
          <a:xfrm>
            <a:off x="1828800" y="4857750"/>
            <a:ext cx="1946275" cy="184150"/>
          </a:xfrm>
        </p:spPr>
        <p:txBody>
          <a:bodyPr/>
          <a:lstStyle>
            <a:lvl1pPr>
              <a:defRPr/>
            </a:lvl1pPr>
          </a:lstStyle>
          <a:p>
            <a:pPr>
              <a:defRPr/>
            </a:pPr>
            <a:fld id="{5DAD93D1-2D14-4BA3-A4A0-6CB5ACE14609}" type="datetime1">
              <a:rPr lang="zh-CN" altLang="en-US" smtClean="0"/>
              <a:t>2020/8/14</a:t>
            </a:fld>
            <a:endParaRPr lang="en-US" altLang="en-US"/>
          </a:p>
        </p:txBody>
      </p:sp>
    </p:spTree>
    <p:extLst>
      <p:ext uri="{BB962C8B-B14F-4D97-AF65-F5344CB8AC3E}">
        <p14:creationId xmlns:p14="http://schemas.microsoft.com/office/powerpoint/2010/main" val="3135621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6" name="Rectangle 24"/>
          <p:cNvSpPr txBox="1">
            <a:spLocks noChangeArrowheads="1"/>
          </p:cNvSpPr>
          <p:nvPr userDrawn="1"/>
        </p:nvSpPr>
        <p:spPr bwMode="black">
          <a:xfrm>
            <a:off x="119063" y="4870450"/>
            <a:ext cx="1006475" cy="2413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200" b="1" kern="1200">
                <a:solidFill>
                  <a:srgbClr val="FFFFFF"/>
                </a:solidFill>
                <a:latin typeface="Arial" charset="0"/>
                <a:ea typeface="+mn-ea"/>
                <a:cs typeface="Arial" charset="0"/>
              </a:defRPr>
            </a:lvl1pPr>
            <a:lvl2pPr marL="457200" algn="l" rtl="0" eaLnBrk="0" fontAlgn="base" hangingPunct="0">
              <a:spcBef>
                <a:spcPct val="0"/>
              </a:spcBef>
              <a:spcAft>
                <a:spcPct val="0"/>
              </a:spcAft>
              <a:defRPr sz="2800" kern="1200">
                <a:solidFill>
                  <a:schemeClr val="tx1"/>
                </a:solidFill>
                <a:latin typeface="Arial" charset="0"/>
                <a:ea typeface="+mn-ea"/>
                <a:cs typeface="Arial" charset="0"/>
              </a:defRPr>
            </a:lvl2pPr>
            <a:lvl3pPr marL="914400" algn="l" rtl="0" eaLnBrk="0" fontAlgn="base" hangingPunct="0">
              <a:spcBef>
                <a:spcPct val="0"/>
              </a:spcBef>
              <a:spcAft>
                <a:spcPct val="0"/>
              </a:spcAft>
              <a:defRPr sz="2800" kern="1200">
                <a:solidFill>
                  <a:schemeClr val="tx1"/>
                </a:solidFill>
                <a:latin typeface="Arial" charset="0"/>
                <a:ea typeface="+mn-ea"/>
                <a:cs typeface="Arial" charset="0"/>
              </a:defRPr>
            </a:lvl3pPr>
            <a:lvl4pPr marL="1371600" algn="l" rtl="0" eaLnBrk="0" fontAlgn="base" hangingPunct="0">
              <a:spcBef>
                <a:spcPct val="0"/>
              </a:spcBef>
              <a:spcAft>
                <a:spcPct val="0"/>
              </a:spcAft>
              <a:defRPr sz="2800" kern="1200">
                <a:solidFill>
                  <a:schemeClr val="tx1"/>
                </a:solidFill>
                <a:latin typeface="Arial" charset="0"/>
                <a:ea typeface="+mn-ea"/>
                <a:cs typeface="Arial" charset="0"/>
              </a:defRPr>
            </a:lvl4pPr>
            <a:lvl5pPr marL="1828800" algn="l" rtl="0" eaLnBrk="0" fontAlgn="base" hangingPunct="0">
              <a:spcBef>
                <a:spcPct val="0"/>
              </a:spcBef>
              <a:spcAft>
                <a:spcPct val="0"/>
              </a:spcAft>
              <a:defRPr sz="2800" kern="1200">
                <a:solidFill>
                  <a:schemeClr val="tx1"/>
                </a:solidFill>
                <a:latin typeface="Arial" charset="0"/>
                <a:ea typeface="+mn-ea"/>
                <a:cs typeface="Arial" charset="0"/>
              </a:defRPr>
            </a:lvl5pPr>
            <a:lvl6pPr marL="2286000" algn="l" defTabSz="914400" rtl="0" eaLnBrk="1" latinLnBrk="0" hangingPunct="1">
              <a:defRPr sz="2800" kern="1200">
                <a:solidFill>
                  <a:schemeClr val="tx1"/>
                </a:solidFill>
                <a:latin typeface="Arial" charset="0"/>
                <a:ea typeface="+mn-ea"/>
                <a:cs typeface="Arial" charset="0"/>
              </a:defRPr>
            </a:lvl6pPr>
            <a:lvl7pPr marL="2743200" algn="l" defTabSz="914400" rtl="0" eaLnBrk="1" latinLnBrk="0" hangingPunct="1">
              <a:defRPr sz="2800" kern="1200">
                <a:solidFill>
                  <a:schemeClr val="tx1"/>
                </a:solidFill>
                <a:latin typeface="Arial" charset="0"/>
                <a:ea typeface="+mn-ea"/>
                <a:cs typeface="Arial" charset="0"/>
              </a:defRPr>
            </a:lvl7pPr>
            <a:lvl8pPr marL="3200400" algn="l" defTabSz="914400" rtl="0" eaLnBrk="1" latinLnBrk="0" hangingPunct="1">
              <a:defRPr sz="2800" kern="1200">
                <a:solidFill>
                  <a:schemeClr val="tx1"/>
                </a:solidFill>
                <a:latin typeface="Arial" charset="0"/>
                <a:ea typeface="+mn-ea"/>
                <a:cs typeface="Arial" charset="0"/>
              </a:defRPr>
            </a:lvl8pPr>
            <a:lvl9pPr marL="3657600" algn="l" defTabSz="914400" rtl="0" eaLnBrk="1" latinLnBrk="0" hangingPunct="1">
              <a:defRPr sz="2800" kern="1200">
                <a:solidFill>
                  <a:schemeClr val="tx1"/>
                </a:solidFill>
                <a:latin typeface="Arial" charset="0"/>
                <a:ea typeface="+mn-ea"/>
                <a:cs typeface="Arial" charset="0"/>
              </a:defRPr>
            </a:lvl9pPr>
          </a:lstStyle>
          <a:p>
            <a:pPr>
              <a:defRPr/>
            </a:pPr>
            <a:fld id="{D8AF5F80-EA7E-4B46-9C28-A4C1E94BC486}" type="slidenum">
              <a:rPr lang="en-US" altLang="en-US" smtClean="0"/>
              <a:pPr>
                <a:defRPr/>
              </a:pPr>
              <a:t>‹#›</a:t>
            </a:fld>
            <a:endParaRPr lang="en-US" altLang="en-US"/>
          </a:p>
        </p:txBody>
      </p:sp>
      <p:sp>
        <p:nvSpPr>
          <p:cNvPr id="7" name="Rectangle 15"/>
          <p:cNvSpPr>
            <a:spLocks noGrp="1" noChangeArrowheads="1"/>
          </p:cNvSpPr>
          <p:nvPr>
            <p:ph type="dt" sz="half" idx="11"/>
          </p:nvPr>
        </p:nvSpPr>
        <p:spPr>
          <a:xfrm>
            <a:off x="1828800" y="4857750"/>
            <a:ext cx="1946275" cy="184150"/>
          </a:xfrm>
        </p:spPr>
        <p:txBody>
          <a:bodyPr/>
          <a:lstStyle>
            <a:lvl1pPr>
              <a:defRPr/>
            </a:lvl1pPr>
          </a:lstStyle>
          <a:p>
            <a:pPr>
              <a:defRPr/>
            </a:pPr>
            <a:fld id="{0BF2C96A-F495-4008-B952-CFA2120249DE}" type="datetime1">
              <a:rPr lang="zh-CN" altLang="en-US" smtClean="0"/>
              <a:t>2020/8/14</a:t>
            </a:fld>
            <a:endParaRPr lang="en-US" altLang="en-US"/>
          </a:p>
        </p:txBody>
      </p:sp>
    </p:spTree>
    <p:extLst>
      <p:ext uri="{BB962C8B-B14F-4D97-AF65-F5344CB8AC3E}">
        <p14:creationId xmlns:p14="http://schemas.microsoft.com/office/powerpoint/2010/main" val="2228138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3" name="Rectangle 24"/>
          <p:cNvSpPr txBox="1">
            <a:spLocks noChangeArrowheads="1"/>
          </p:cNvSpPr>
          <p:nvPr userDrawn="1"/>
        </p:nvSpPr>
        <p:spPr bwMode="black">
          <a:xfrm>
            <a:off x="119063" y="4870450"/>
            <a:ext cx="1006475" cy="2413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200" b="1" kern="1200">
                <a:solidFill>
                  <a:srgbClr val="FFFFFF"/>
                </a:solidFill>
                <a:latin typeface="Arial" charset="0"/>
                <a:ea typeface="+mn-ea"/>
                <a:cs typeface="Arial" charset="0"/>
              </a:defRPr>
            </a:lvl1pPr>
            <a:lvl2pPr marL="457200" algn="l" rtl="0" eaLnBrk="0" fontAlgn="base" hangingPunct="0">
              <a:spcBef>
                <a:spcPct val="0"/>
              </a:spcBef>
              <a:spcAft>
                <a:spcPct val="0"/>
              </a:spcAft>
              <a:defRPr sz="2800" kern="1200">
                <a:solidFill>
                  <a:schemeClr val="tx1"/>
                </a:solidFill>
                <a:latin typeface="Arial" charset="0"/>
                <a:ea typeface="+mn-ea"/>
                <a:cs typeface="Arial" charset="0"/>
              </a:defRPr>
            </a:lvl2pPr>
            <a:lvl3pPr marL="914400" algn="l" rtl="0" eaLnBrk="0" fontAlgn="base" hangingPunct="0">
              <a:spcBef>
                <a:spcPct val="0"/>
              </a:spcBef>
              <a:spcAft>
                <a:spcPct val="0"/>
              </a:spcAft>
              <a:defRPr sz="2800" kern="1200">
                <a:solidFill>
                  <a:schemeClr val="tx1"/>
                </a:solidFill>
                <a:latin typeface="Arial" charset="0"/>
                <a:ea typeface="+mn-ea"/>
                <a:cs typeface="Arial" charset="0"/>
              </a:defRPr>
            </a:lvl3pPr>
            <a:lvl4pPr marL="1371600" algn="l" rtl="0" eaLnBrk="0" fontAlgn="base" hangingPunct="0">
              <a:spcBef>
                <a:spcPct val="0"/>
              </a:spcBef>
              <a:spcAft>
                <a:spcPct val="0"/>
              </a:spcAft>
              <a:defRPr sz="2800" kern="1200">
                <a:solidFill>
                  <a:schemeClr val="tx1"/>
                </a:solidFill>
                <a:latin typeface="Arial" charset="0"/>
                <a:ea typeface="+mn-ea"/>
                <a:cs typeface="Arial" charset="0"/>
              </a:defRPr>
            </a:lvl4pPr>
            <a:lvl5pPr marL="1828800" algn="l" rtl="0" eaLnBrk="0" fontAlgn="base" hangingPunct="0">
              <a:spcBef>
                <a:spcPct val="0"/>
              </a:spcBef>
              <a:spcAft>
                <a:spcPct val="0"/>
              </a:spcAft>
              <a:defRPr sz="2800" kern="1200">
                <a:solidFill>
                  <a:schemeClr val="tx1"/>
                </a:solidFill>
                <a:latin typeface="Arial" charset="0"/>
                <a:ea typeface="+mn-ea"/>
                <a:cs typeface="Arial" charset="0"/>
              </a:defRPr>
            </a:lvl5pPr>
            <a:lvl6pPr marL="2286000" algn="l" defTabSz="914400" rtl="0" eaLnBrk="1" latinLnBrk="0" hangingPunct="1">
              <a:defRPr sz="2800" kern="1200">
                <a:solidFill>
                  <a:schemeClr val="tx1"/>
                </a:solidFill>
                <a:latin typeface="Arial" charset="0"/>
                <a:ea typeface="+mn-ea"/>
                <a:cs typeface="Arial" charset="0"/>
              </a:defRPr>
            </a:lvl6pPr>
            <a:lvl7pPr marL="2743200" algn="l" defTabSz="914400" rtl="0" eaLnBrk="1" latinLnBrk="0" hangingPunct="1">
              <a:defRPr sz="2800" kern="1200">
                <a:solidFill>
                  <a:schemeClr val="tx1"/>
                </a:solidFill>
                <a:latin typeface="Arial" charset="0"/>
                <a:ea typeface="+mn-ea"/>
                <a:cs typeface="Arial" charset="0"/>
              </a:defRPr>
            </a:lvl7pPr>
            <a:lvl8pPr marL="3200400" algn="l" defTabSz="914400" rtl="0" eaLnBrk="1" latinLnBrk="0" hangingPunct="1">
              <a:defRPr sz="2800" kern="1200">
                <a:solidFill>
                  <a:schemeClr val="tx1"/>
                </a:solidFill>
                <a:latin typeface="Arial" charset="0"/>
                <a:ea typeface="+mn-ea"/>
                <a:cs typeface="Arial" charset="0"/>
              </a:defRPr>
            </a:lvl8pPr>
            <a:lvl9pPr marL="3657600" algn="l" defTabSz="914400" rtl="0" eaLnBrk="1" latinLnBrk="0" hangingPunct="1">
              <a:defRPr sz="2800" kern="1200">
                <a:solidFill>
                  <a:schemeClr val="tx1"/>
                </a:solidFill>
                <a:latin typeface="Arial" charset="0"/>
                <a:ea typeface="+mn-ea"/>
                <a:cs typeface="Arial" charset="0"/>
              </a:defRPr>
            </a:lvl9pPr>
          </a:lstStyle>
          <a:p>
            <a:pPr>
              <a:defRPr/>
            </a:pPr>
            <a:fld id="{D8AF5F80-EA7E-4B46-9C28-A4C1E94BC486}" type="slidenum">
              <a:rPr lang="en-US" altLang="en-US" smtClean="0"/>
              <a:pPr>
                <a:defRPr/>
              </a:pPr>
              <a:t>‹#›</a:t>
            </a:fld>
            <a:endParaRPr lang="en-US" altLang="en-US"/>
          </a:p>
        </p:txBody>
      </p:sp>
      <p:sp>
        <p:nvSpPr>
          <p:cNvPr id="4" name="Rectangle 15"/>
          <p:cNvSpPr>
            <a:spLocks noGrp="1" noChangeArrowheads="1"/>
          </p:cNvSpPr>
          <p:nvPr>
            <p:ph type="dt" sz="half" idx="11"/>
          </p:nvPr>
        </p:nvSpPr>
        <p:spPr>
          <a:xfrm>
            <a:off x="1828800" y="4857750"/>
            <a:ext cx="1946275" cy="184150"/>
          </a:xfrm>
        </p:spPr>
        <p:txBody>
          <a:bodyPr/>
          <a:lstStyle>
            <a:lvl1pPr>
              <a:defRPr/>
            </a:lvl1pPr>
          </a:lstStyle>
          <a:p>
            <a:pPr>
              <a:defRPr/>
            </a:pPr>
            <a:fld id="{5096CEAB-70AD-49D4-BC69-205FEC8AA9F2}" type="datetime1">
              <a:rPr lang="zh-CN" altLang="en-US" smtClean="0"/>
              <a:t>2020/8/14</a:t>
            </a:fld>
            <a:endParaRPr lang="en-US" altLang="en-US"/>
          </a:p>
        </p:txBody>
      </p:sp>
    </p:spTree>
    <p:extLst>
      <p:ext uri="{BB962C8B-B14F-4D97-AF65-F5344CB8AC3E}">
        <p14:creationId xmlns:p14="http://schemas.microsoft.com/office/powerpoint/2010/main" val="234909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1"/>
        <p:cNvGrpSpPr/>
        <p:nvPr/>
      </p:nvGrpSpPr>
      <p:grpSpPr>
        <a:xfrm>
          <a:off x="0" y="0"/>
          <a:ext cx="0" cy="0"/>
          <a:chOff x="0" y="0"/>
          <a:chExt cx="0" cy="0"/>
        </a:xfrm>
      </p:grpSpPr>
      <p:sp>
        <p:nvSpPr>
          <p:cNvPr id="42" name="Google Shape;42;p9"/>
          <p:cNvSpPr/>
          <p:nvPr/>
        </p:nvSpPr>
        <p:spPr>
          <a:xfrm>
            <a:off x="457200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dirty="0"/>
          </a:p>
        </p:txBody>
      </p:sp>
      <p:sp>
        <p:nvSpPr>
          <p:cNvPr id="8" name="Rectangle 24"/>
          <p:cNvSpPr txBox="1">
            <a:spLocks noChangeArrowheads="1"/>
          </p:cNvSpPr>
          <p:nvPr userDrawn="1"/>
        </p:nvSpPr>
        <p:spPr bwMode="black">
          <a:xfrm>
            <a:off x="119063" y="4870450"/>
            <a:ext cx="1006475" cy="2413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200" b="1" kern="1200">
                <a:solidFill>
                  <a:srgbClr val="FFFFFF"/>
                </a:solidFill>
                <a:latin typeface="Arial" charset="0"/>
                <a:ea typeface="+mn-ea"/>
                <a:cs typeface="Arial" charset="0"/>
              </a:defRPr>
            </a:lvl1pPr>
            <a:lvl2pPr marL="457200" algn="l" rtl="0" eaLnBrk="0" fontAlgn="base" hangingPunct="0">
              <a:spcBef>
                <a:spcPct val="0"/>
              </a:spcBef>
              <a:spcAft>
                <a:spcPct val="0"/>
              </a:spcAft>
              <a:defRPr sz="2800" kern="1200">
                <a:solidFill>
                  <a:schemeClr val="tx1"/>
                </a:solidFill>
                <a:latin typeface="Arial" charset="0"/>
                <a:ea typeface="+mn-ea"/>
                <a:cs typeface="Arial" charset="0"/>
              </a:defRPr>
            </a:lvl2pPr>
            <a:lvl3pPr marL="914400" algn="l" rtl="0" eaLnBrk="0" fontAlgn="base" hangingPunct="0">
              <a:spcBef>
                <a:spcPct val="0"/>
              </a:spcBef>
              <a:spcAft>
                <a:spcPct val="0"/>
              </a:spcAft>
              <a:defRPr sz="2800" kern="1200">
                <a:solidFill>
                  <a:schemeClr val="tx1"/>
                </a:solidFill>
                <a:latin typeface="Arial" charset="0"/>
                <a:ea typeface="+mn-ea"/>
                <a:cs typeface="Arial" charset="0"/>
              </a:defRPr>
            </a:lvl3pPr>
            <a:lvl4pPr marL="1371600" algn="l" rtl="0" eaLnBrk="0" fontAlgn="base" hangingPunct="0">
              <a:spcBef>
                <a:spcPct val="0"/>
              </a:spcBef>
              <a:spcAft>
                <a:spcPct val="0"/>
              </a:spcAft>
              <a:defRPr sz="2800" kern="1200">
                <a:solidFill>
                  <a:schemeClr val="tx1"/>
                </a:solidFill>
                <a:latin typeface="Arial" charset="0"/>
                <a:ea typeface="+mn-ea"/>
                <a:cs typeface="Arial" charset="0"/>
              </a:defRPr>
            </a:lvl4pPr>
            <a:lvl5pPr marL="1828800" algn="l" rtl="0" eaLnBrk="0" fontAlgn="base" hangingPunct="0">
              <a:spcBef>
                <a:spcPct val="0"/>
              </a:spcBef>
              <a:spcAft>
                <a:spcPct val="0"/>
              </a:spcAft>
              <a:defRPr sz="2800" kern="1200">
                <a:solidFill>
                  <a:schemeClr val="tx1"/>
                </a:solidFill>
                <a:latin typeface="Arial" charset="0"/>
                <a:ea typeface="+mn-ea"/>
                <a:cs typeface="Arial" charset="0"/>
              </a:defRPr>
            </a:lvl5pPr>
            <a:lvl6pPr marL="2286000" algn="l" defTabSz="914400" rtl="0" eaLnBrk="1" latinLnBrk="0" hangingPunct="1">
              <a:defRPr sz="2800" kern="1200">
                <a:solidFill>
                  <a:schemeClr val="tx1"/>
                </a:solidFill>
                <a:latin typeface="Arial" charset="0"/>
                <a:ea typeface="+mn-ea"/>
                <a:cs typeface="Arial" charset="0"/>
              </a:defRPr>
            </a:lvl6pPr>
            <a:lvl7pPr marL="2743200" algn="l" defTabSz="914400" rtl="0" eaLnBrk="1" latinLnBrk="0" hangingPunct="1">
              <a:defRPr sz="2800" kern="1200">
                <a:solidFill>
                  <a:schemeClr val="tx1"/>
                </a:solidFill>
                <a:latin typeface="Arial" charset="0"/>
                <a:ea typeface="+mn-ea"/>
                <a:cs typeface="Arial" charset="0"/>
              </a:defRPr>
            </a:lvl7pPr>
            <a:lvl8pPr marL="3200400" algn="l" defTabSz="914400" rtl="0" eaLnBrk="1" latinLnBrk="0" hangingPunct="1">
              <a:defRPr sz="2800" kern="1200">
                <a:solidFill>
                  <a:schemeClr val="tx1"/>
                </a:solidFill>
                <a:latin typeface="Arial" charset="0"/>
                <a:ea typeface="+mn-ea"/>
                <a:cs typeface="Arial" charset="0"/>
              </a:defRPr>
            </a:lvl8pPr>
            <a:lvl9pPr marL="3657600" algn="l" defTabSz="914400" rtl="0" eaLnBrk="1" latinLnBrk="0" hangingPunct="1">
              <a:defRPr sz="2800" kern="1200">
                <a:solidFill>
                  <a:schemeClr val="tx1"/>
                </a:solidFill>
                <a:latin typeface="Arial" charset="0"/>
                <a:ea typeface="+mn-ea"/>
                <a:cs typeface="Arial" charset="0"/>
              </a:defRPr>
            </a:lvl9pPr>
          </a:lstStyle>
          <a:p>
            <a:pPr>
              <a:defRPr/>
            </a:pPr>
            <a:fld id="{D8AF5F80-EA7E-4B46-9C28-A4C1E94BC486}" type="slidenum">
              <a:rPr lang="en-US" altLang="en-US" smtClean="0"/>
              <a:pPr>
                <a:defRPr/>
              </a:pPr>
              <a:t>‹#›</a:t>
            </a:fld>
            <a:endParaRPr lang="en-US" altLang="en-US"/>
          </a:p>
        </p:txBody>
      </p:sp>
      <p:sp>
        <p:nvSpPr>
          <p:cNvPr id="9" name="Rectangle 15"/>
          <p:cNvSpPr>
            <a:spLocks noGrp="1" noChangeArrowheads="1"/>
          </p:cNvSpPr>
          <p:nvPr>
            <p:ph type="dt" sz="half" idx="11"/>
          </p:nvPr>
        </p:nvSpPr>
        <p:spPr>
          <a:xfrm>
            <a:off x="1828800" y="4857750"/>
            <a:ext cx="1946275" cy="184150"/>
          </a:xfrm>
        </p:spPr>
        <p:txBody>
          <a:bodyPr/>
          <a:lstStyle>
            <a:lvl1pPr>
              <a:defRPr/>
            </a:lvl1pPr>
          </a:lstStyle>
          <a:p>
            <a:pPr>
              <a:defRPr/>
            </a:pPr>
            <a:fld id="{FB1556C4-25EB-44F6-AA9F-AEBC65E3A275}" type="datetime1">
              <a:rPr lang="zh-CN" altLang="en-US" smtClean="0"/>
              <a:t>2020/8/14</a:t>
            </a:fld>
            <a:endParaRPr lang="en-US" altLang="en-US"/>
          </a:p>
        </p:txBody>
      </p:sp>
    </p:spTree>
    <p:extLst>
      <p:ext uri="{BB962C8B-B14F-4D97-AF65-F5344CB8AC3E}">
        <p14:creationId xmlns:p14="http://schemas.microsoft.com/office/powerpoint/2010/main" val="3012643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6" name="Rectangle 24"/>
          <p:cNvSpPr txBox="1">
            <a:spLocks noChangeArrowheads="1"/>
          </p:cNvSpPr>
          <p:nvPr userDrawn="1"/>
        </p:nvSpPr>
        <p:spPr bwMode="black">
          <a:xfrm>
            <a:off x="119063" y="4870450"/>
            <a:ext cx="1006475" cy="2413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200" b="1" kern="1200">
                <a:solidFill>
                  <a:srgbClr val="FFFFFF"/>
                </a:solidFill>
                <a:latin typeface="Arial" charset="0"/>
                <a:ea typeface="+mn-ea"/>
                <a:cs typeface="Arial" charset="0"/>
              </a:defRPr>
            </a:lvl1pPr>
            <a:lvl2pPr marL="457200" algn="l" rtl="0" eaLnBrk="0" fontAlgn="base" hangingPunct="0">
              <a:spcBef>
                <a:spcPct val="0"/>
              </a:spcBef>
              <a:spcAft>
                <a:spcPct val="0"/>
              </a:spcAft>
              <a:defRPr sz="2800" kern="1200">
                <a:solidFill>
                  <a:schemeClr val="tx1"/>
                </a:solidFill>
                <a:latin typeface="Arial" charset="0"/>
                <a:ea typeface="+mn-ea"/>
                <a:cs typeface="Arial" charset="0"/>
              </a:defRPr>
            </a:lvl2pPr>
            <a:lvl3pPr marL="914400" algn="l" rtl="0" eaLnBrk="0" fontAlgn="base" hangingPunct="0">
              <a:spcBef>
                <a:spcPct val="0"/>
              </a:spcBef>
              <a:spcAft>
                <a:spcPct val="0"/>
              </a:spcAft>
              <a:defRPr sz="2800" kern="1200">
                <a:solidFill>
                  <a:schemeClr val="tx1"/>
                </a:solidFill>
                <a:latin typeface="Arial" charset="0"/>
                <a:ea typeface="+mn-ea"/>
                <a:cs typeface="Arial" charset="0"/>
              </a:defRPr>
            </a:lvl3pPr>
            <a:lvl4pPr marL="1371600" algn="l" rtl="0" eaLnBrk="0" fontAlgn="base" hangingPunct="0">
              <a:spcBef>
                <a:spcPct val="0"/>
              </a:spcBef>
              <a:spcAft>
                <a:spcPct val="0"/>
              </a:spcAft>
              <a:defRPr sz="2800" kern="1200">
                <a:solidFill>
                  <a:schemeClr val="tx1"/>
                </a:solidFill>
                <a:latin typeface="Arial" charset="0"/>
                <a:ea typeface="+mn-ea"/>
                <a:cs typeface="Arial" charset="0"/>
              </a:defRPr>
            </a:lvl4pPr>
            <a:lvl5pPr marL="1828800" algn="l" rtl="0" eaLnBrk="0" fontAlgn="base" hangingPunct="0">
              <a:spcBef>
                <a:spcPct val="0"/>
              </a:spcBef>
              <a:spcAft>
                <a:spcPct val="0"/>
              </a:spcAft>
              <a:defRPr sz="2800" kern="1200">
                <a:solidFill>
                  <a:schemeClr val="tx1"/>
                </a:solidFill>
                <a:latin typeface="Arial" charset="0"/>
                <a:ea typeface="+mn-ea"/>
                <a:cs typeface="Arial" charset="0"/>
              </a:defRPr>
            </a:lvl5pPr>
            <a:lvl6pPr marL="2286000" algn="l" defTabSz="914400" rtl="0" eaLnBrk="1" latinLnBrk="0" hangingPunct="1">
              <a:defRPr sz="2800" kern="1200">
                <a:solidFill>
                  <a:schemeClr val="tx1"/>
                </a:solidFill>
                <a:latin typeface="Arial" charset="0"/>
                <a:ea typeface="+mn-ea"/>
                <a:cs typeface="Arial" charset="0"/>
              </a:defRPr>
            </a:lvl6pPr>
            <a:lvl7pPr marL="2743200" algn="l" defTabSz="914400" rtl="0" eaLnBrk="1" latinLnBrk="0" hangingPunct="1">
              <a:defRPr sz="2800" kern="1200">
                <a:solidFill>
                  <a:schemeClr val="tx1"/>
                </a:solidFill>
                <a:latin typeface="Arial" charset="0"/>
                <a:ea typeface="+mn-ea"/>
                <a:cs typeface="Arial" charset="0"/>
              </a:defRPr>
            </a:lvl7pPr>
            <a:lvl8pPr marL="3200400" algn="l" defTabSz="914400" rtl="0" eaLnBrk="1" latinLnBrk="0" hangingPunct="1">
              <a:defRPr sz="2800" kern="1200">
                <a:solidFill>
                  <a:schemeClr val="tx1"/>
                </a:solidFill>
                <a:latin typeface="Arial" charset="0"/>
                <a:ea typeface="+mn-ea"/>
                <a:cs typeface="Arial" charset="0"/>
              </a:defRPr>
            </a:lvl8pPr>
            <a:lvl9pPr marL="3657600" algn="l" defTabSz="914400" rtl="0" eaLnBrk="1" latinLnBrk="0" hangingPunct="1">
              <a:defRPr sz="2800" kern="1200">
                <a:solidFill>
                  <a:schemeClr val="tx1"/>
                </a:solidFill>
                <a:latin typeface="Arial" charset="0"/>
                <a:ea typeface="+mn-ea"/>
                <a:cs typeface="Arial" charset="0"/>
              </a:defRPr>
            </a:lvl9pPr>
          </a:lstStyle>
          <a:p>
            <a:pPr>
              <a:defRPr/>
            </a:pPr>
            <a:fld id="{D8AF5F80-EA7E-4B46-9C28-A4C1E94BC486}" type="slidenum">
              <a:rPr lang="en-US" altLang="en-US" smtClean="0"/>
              <a:pPr>
                <a:defRPr/>
              </a:pPr>
              <a:t>‹#›</a:t>
            </a:fld>
            <a:endParaRPr lang="en-US" altLang="en-US"/>
          </a:p>
        </p:txBody>
      </p:sp>
      <p:sp>
        <p:nvSpPr>
          <p:cNvPr id="7" name="Rectangle 15"/>
          <p:cNvSpPr>
            <a:spLocks noGrp="1" noChangeArrowheads="1"/>
          </p:cNvSpPr>
          <p:nvPr>
            <p:ph type="dt" sz="half" idx="11"/>
          </p:nvPr>
        </p:nvSpPr>
        <p:spPr>
          <a:xfrm>
            <a:off x="1828800" y="4857750"/>
            <a:ext cx="1946275" cy="184150"/>
          </a:xfrm>
        </p:spPr>
        <p:txBody>
          <a:bodyPr/>
          <a:lstStyle>
            <a:lvl1pPr>
              <a:defRPr/>
            </a:lvl1pPr>
          </a:lstStyle>
          <a:p>
            <a:pPr>
              <a:defRPr/>
            </a:pPr>
            <a:fld id="{D488F385-C4FA-479C-9CA2-C9AC461ABDF4}" type="datetime1">
              <a:rPr lang="zh-CN" altLang="en-US" smtClean="0"/>
              <a:t>2020/8/14</a:t>
            </a:fld>
            <a:endParaRPr lang="en-US" altLang="en-US"/>
          </a:p>
        </p:txBody>
      </p:sp>
    </p:spTree>
    <p:extLst>
      <p:ext uri="{BB962C8B-B14F-4D97-AF65-F5344CB8AC3E}">
        <p14:creationId xmlns:p14="http://schemas.microsoft.com/office/powerpoint/2010/main" val="1910231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5" name="Rectangle 24"/>
          <p:cNvSpPr txBox="1">
            <a:spLocks noChangeArrowheads="1"/>
          </p:cNvSpPr>
          <p:nvPr userDrawn="1"/>
        </p:nvSpPr>
        <p:spPr bwMode="black">
          <a:xfrm>
            <a:off x="119063" y="4870450"/>
            <a:ext cx="1006475" cy="2413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200" b="1" kern="1200">
                <a:solidFill>
                  <a:srgbClr val="FFFFFF"/>
                </a:solidFill>
                <a:latin typeface="Arial" charset="0"/>
                <a:ea typeface="+mn-ea"/>
                <a:cs typeface="Arial" charset="0"/>
              </a:defRPr>
            </a:lvl1pPr>
            <a:lvl2pPr marL="457200" algn="l" rtl="0" eaLnBrk="0" fontAlgn="base" hangingPunct="0">
              <a:spcBef>
                <a:spcPct val="0"/>
              </a:spcBef>
              <a:spcAft>
                <a:spcPct val="0"/>
              </a:spcAft>
              <a:defRPr sz="2800" kern="1200">
                <a:solidFill>
                  <a:schemeClr val="tx1"/>
                </a:solidFill>
                <a:latin typeface="Arial" charset="0"/>
                <a:ea typeface="+mn-ea"/>
                <a:cs typeface="Arial" charset="0"/>
              </a:defRPr>
            </a:lvl2pPr>
            <a:lvl3pPr marL="914400" algn="l" rtl="0" eaLnBrk="0" fontAlgn="base" hangingPunct="0">
              <a:spcBef>
                <a:spcPct val="0"/>
              </a:spcBef>
              <a:spcAft>
                <a:spcPct val="0"/>
              </a:spcAft>
              <a:defRPr sz="2800" kern="1200">
                <a:solidFill>
                  <a:schemeClr val="tx1"/>
                </a:solidFill>
                <a:latin typeface="Arial" charset="0"/>
                <a:ea typeface="+mn-ea"/>
                <a:cs typeface="Arial" charset="0"/>
              </a:defRPr>
            </a:lvl3pPr>
            <a:lvl4pPr marL="1371600" algn="l" rtl="0" eaLnBrk="0" fontAlgn="base" hangingPunct="0">
              <a:spcBef>
                <a:spcPct val="0"/>
              </a:spcBef>
              <a:spcAft>
                <a:spcPct val="0"/>
              </a:spcAft>
              <a:defRPr sz="2800" kern="1200">
                <a:solidFill>
                  <a:schemeClr val="tx1"/>
                </a:solidFill>
                <a:latin typeface="Arial" charset="0"/>
                <a:ea typeface="+mn-ea"/>
                <a:cs typeface="Arial" charset="0"/>
              </a:defRPr>
            </a:lvl4pPr>
            <a:lvl5pPr marL="1828800" algn="l" rtl="0" eaLnBrk="0" fontAlgn="base" hangingPunct="0">
              <a:spcBef>
                <a:spcPct val="0"/>
              </a:spcBef>
              <a:spcAft>
                <a:spcPct val="0"/>
              </a:spcAft>
              <a:defRPr sz="2800" kern="1200">
                <a:solidFill>
                  <a:schemeClr val="tx1"/>
                </a:solidFill>
                <a:latin typeface="Arial" charset="0"/>
                <a:ea typeface="+mn-ea"/>
                <a:cs typeface="Arial" charset="0"/>
              </a:defRPr>
            </a:lvl5pPr>
            <a:lvl6pPr marL="2286000" algn="l" defTabSz="914400" rtl="0" eaLnBrk="1" latinLnBrk="0" hangingPunct="1">
              <a:defRPr sz="2800" kern="1200">
                <a:solidFill>
                  <a:schemeClr val="tx1"/>
                </a:solidFill>
                <a:latin typeface="Arial" charset="0"/>
                <a:ea typeface="+mn-ea"/>
                <a:cs typeface="Arial" charset="0"/>
              </a:defRPr>
            </a:lvl6pPr>
            <a:lvl7pPr marL="2743200" algn="l" defTabSz="914400" rtl="0" eaLnBrk="1" latinLnBrk="0" hangingPunct="1">
              <a:defRPr sz="2800" kern="1200">
                <a:solidFill>
                  <a:schemeClr val="tx1"/>
                </a:solidFill>
                <a:latin typeface="Arial" charset="0"/>
                <a:ea typeface="+mn-ea"/>
                <a:cs typeface="Arial" charset="0"/>
              </a:defRPr>
            </a:lvl7pPr>
            <a:lvl8pPr marL="3200400" algn="l" defTabSz="914400" rtl="0" eaLnBrk="1" latinLnBrk="0" hangingPunct="1">
              <a:defRPr sz="2800" kern="1200">
                <a:solidFill>
                  <a:schemeClr val="tx1"/>
                </a:solidFill>
                <a:latin typeface="Arial" charset="0"/>
                <a:ea typeface="+mn-ea"/>
                <a:cs typeface="Arial" charset="0"/>
              </a:defRPr>
            </a:lvl8pPr>
            <a:lvl9pPr marL="3657600" algn="l" defTabSz="914400" rtl="0" eaLnBrk="1" latinLnBrk="0" hangingPunct="1">
              <a:defRPr sz="2800" kern="1200">
                <a:solidFill>
                  <a:schemeClr val="tx1"/>
                </a:solidFill>
                <a:latin typeface="Arial" charset="0"/>
                <a:ea typeface="+mn-ea"/>
                <a:cs typeface="Arial" charset="0"/>
              </a:defRPr>
            </a:lvl9pPr>
          </a:lstStyle>
          <a:p>
            <a:pPr>
              <a:defRPr/>
            </a:pPr>
            <a:fld id="{D8AF5F80-EA7E-4B46-9C28-A4C1E94BC486}" type="slidenum">
              <a:rPr lang="en-US" altLang="en-US" smtClean="0"/>
              <a:pPr>
                <a:defRPr/>
              </a:pPr>
              <a:t>‹#›</a:t>
            </a:fld>
            <a:endParaRPr lang="en-US" altLang="en-US"/>
          </a:p>
        </p:txBody>
      </p:sp>
      <p:sp>
        <p:nvSpPr>
          <p:cNvPr id="6" name="Rectangle 15"/>
          <p:cNvSpPr>
            <a:spLocks noGrp="1" noChangeArrowheads="1"/>
          </p:cNvSpPr>
          <p:nvPr>
            <p:ph type="dt" sz="half" idx="11"/>
          </p:nvPr>
        </p:nvSpPr>
        <p:spPr>
          <a:xfrm>
            <a:off x="1828800" y="4857750"/>
            <a:ext cx="1946275" cy="184150"/>
          </a:xfrm>
        </p:spPr>
        <p:txBody>
          <a:bodyPr/>
          <a:lstStyle>
            <a:lvl1pPr>
              <a:defRPr/>
            </a:lvl1pPr>
          </a:lstStyle>
          <a:p>
            <a:pPr>
              <a:defRPr/>
            </a:pPr>
            <a:fld id="{F83D8082-8B2F-49E1-9C73-BF80C4DCE930}" type="datetime1">
              <a:rPr lang="zh-CN" altLang="en-US" smtClean="0"/>
              <a:t>2020/8/14</a:t>
            </a:fld>
            <a:endParaRPr lang="en-US" altLang="en-US"/>
          </a:p>
        </p:txBody>
      </p:sp>
    </p:spTree>
    <p:extLst>
      <p:ext uri="{BB962C8B-B14F-4D97-AF65-F5344CB8AC3E}">
        <p14:creationId xmlns:p14="http://schemas.microsoft.com/office/powerpoint/2010/main" val="810481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4" descr="crop_of_DM04_12_2_blue"/>
          <p:cNvPicPr>
            <a:picLocks noChangeArrowheads="1"/>
          </p:cNvPicPr>
          <p:nvPr/>
        </p:nvPicPr>
        <p:blipFill>
          <a:blip r:embed="rId10">
            <a:extLst>
              <a:ext uri="{28A0092B-C50C-407E-A947-70E740481C1C}">
                <a14:useLocalDpi xmlns:a14="http://schemas.microsoft.com/office/drawing/2010/main" val="0"/>
              </a:ext>
            </a:extLst>
          </a:blip>
          <a:srcRect t="54021" b="23769"/>
          <a:stretch>
            <a:fillRect/>
          </a:stretch>
        </p:blipFill>
        <p:spPr bwMode="blackWhite">
          <a:xfrm>
            <a:off x="0" y="4856163"/>
            <a:ext cx="9144000" cy="295275"/>
          </a:xfrm>
          <a:prstGeom prst="rect">
            <a:avLst/>
          </a:prstGeom>
          <a:noFill/>
          <a:ln w="317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1027" name="Picture 25" descr="crop_of_DM04_12_2_blue"/>
          <p:cNvPicPr>
            <a:picLocks noChangeAspect="1" noChangeArrowheads="1"/>
          </p:cNvPicPr>
          <p:nvPr/>
        </p:nvPicPr>
        <p:blipFill>
          <a:blip r:embed="rId10">
            <a:extLst>
              <a:ext uri="{28A0092B-C50C-407E-A947-70E740481C1C}">
                <a14:useLocalDpi xmlns:a14="http://schemas.microsoft.com/office/drawing/2010/main" val="0"/>
              </a:ext>
            </a:extLst>
          </a:blip>
          <a:srcRect t="27010" b="52106"/>
          <a:stretch>
            <a:fillRect/>
          </a:stretch>
        </p:blipFill>
        <p:spPr bwMode="blackWhite">
          <a:xfrm>
            <a:off x="1588" y="1588"/>
            <a:ext cx="9144000" cy="285750"/>
          </a:xfrm>
          <a:prstGeom prst="rect">
            <a:avLst/>
          </a:prstGeom>
          <a:noFill/>
          <a:ln w="317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1028" name="Rectangle 4"/>
          <p:cNvSpPr>
            <a:spLocks noGrp="1" noChangeArrowheads="1"/>
          </p:cNvSpPr>
          <p:nvPr>
            <p:ph type="title"/>
          </p:nvPr>
        </p:nvSpPr>
        <p:spPr bwMode="auto">
          <a:xfrm>
            <a:off x="153988" y="654050"/>
            <a:ext cx="8245475"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9" name="Rectangle 5"/>
          <p:cNvSpPr>
            <a:spLocks noGrp="1" noChangeArrowheads="1"/>
          </p:cNvSpPr>
          <p:nvPr>
            <p:ph type="body" idx="1"/>
          </p:nvPr>
        </p:nvSpPr>
        <p:spPr bwMode="auto">
          <a:xfrm>
            <a:off x="685800" y="1331913"/>
            <a:ext cx="7775575" cy="292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84" name="Rectangle 12"/>
          <p:cNvSpPr>
            <a:spLocks noGrp="1" noChangeArrowheads="1"/>
          </p:cNvSpPr>
          <p:nvPr>
            <p:ph type="sldNum" sz="quarter" idx="4"/>
          </p:nvPr>
        </p:nvSpPr>
        <p:spPr bwMode="black">
          <a:xfrm>
            <a:off x="119063" y="4870450"/>
            <a:ext cx="1006475" cy="2413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50000"/>
              </a:spcBef>
              <a:defRPr sz="1200" b="1">
                <a:solidFill>
                  <a:srgbClr val="FFFFFF"/>
                </a:solidFill>
                <a:latin typeface="Arial" charset="0"/>
                <a:cs typeface="Arial" charset="0"/>
              </a:defRPr>
            </a:lvl1pPr>
          </a:lstStyle>
          <a:p>
            <a:pPr>
              <a:defRPr/>
            </a:pPr>
            <a:fld id="{91C8ECB1-E58E-4C38-9276-AE0F08A9A100}" type="slidenum">
              <a:rPr lang="en-US" altLang="en-US"/>
              <a:pPr>
                <a:defRPr/>
              </a:pPr>
              <a:t>‹#›</a:t>
            </a:fld>
            <a:endParaRPr lang="en-US" altLang="en-US"/>
          </a:p>
        </p:txBody>
      </p:sp>
      <p:sp>
        <p:nvSpPr>
          <p:cNvPr id="9" name="Rectangle 15"/>
          <p:cNvSpPr>
            <a:spLocks noGrp="1" noChangeArrowheads="1"/>
          </p:cNvSpPr>
          <p:nvPr>
            <p:ph type="dt" sz="half" idx="2"/>
          </p:nvPr>
        </p:nvSpPr>
        <p:spPr>
          <a:xfrm>
            <a:off x="1828800" y="4857750"/>
            <a:ext cx="1946275" cy="184150"/>
          </a:xfrm>
          <a:prstGeom prst="rect">
            <a:avLst/>
          </a:prstGeom>
        </p:spPr>
        <p:txBody>
          <a:bodyPr vert="horz" wrap="square" lIns="91440" tIns="45720" rIns="91440" bIns="45720" numCol="1" anchor="t" anchorCtr="0" compatLnSpc="1">
            <a:prstTxWarp prst="textNoShape">
              <a:avLst/>
            </a:prstTxWarp>
          </a:bodyPr>
          <a:lstStyle>
            <a:lvl1pPr>
              <a:defRPr sz="1400" b="1">
                <a:solidFill>
                  <a:schemeClr val="bg1"/>
                </a:solidFill>
                <a:latin typeface="Arial" charset="0"/>
                <a:cs typeface="Arial" charset="0"/>
              </a:defRPr>
            </a:lvl1pPr>
          </a:lstStyle>
          <a:p>
            <a:pPr>
              <a:defRPr/>
            </a:pPr>
            <a:fld id="{85635528-1171-4E99-B161-0F4CE4687917}" type="datetime1">
              <a:rPr lang="zh-CN" altLang="en-US" smtClean="0"/>
              <a:t>2020/8/14</a:t>
            </a:fld>
            <a:endParaRPr lang="en-US" altLang="en-US"/>
          </a:p>
        </p:txBody>
      </p:sp>
    </p:spTree>
  </p:cSld>
  <p:clrMap bg1="lt1" tx1="dk1" bg2="lt2" tx2="dk2" accent1="accent1" accent2="accent2" accent3="accent3" accent4="accent4" accent5="accent5" accent6="accent6" hlink="hlink" folHlink="folHlink"/>
  <p:sldLayoutIdLst>
    <p:sldLayoutId id="2147485475" r:id="rId1"/>
    <p:sldLayoutId id="2147485474" r:id="rId2"/>
    <p:sldLayoutId id="2147485479" r:id="rId3"/>
    <p:sldLayoutId id="2147485480" r:id="rId4"/>
    <p:sldLayoutId id="2147485481" r:id="rId5"/>
    <p:sldLayoutId id="2147485482" r:id="rId6"/>
    <p:sldLayoutId id="2147485483" r:id="rId7"/>
    <p:sldLayoutId id="2147485484" r:id="rId8"/>
  </p:sldLayoutIdLst>
  <p:hf hdr="0" ftr="0"/>
  <p:txStyles>
    <p:titleStyle>
      <a:lvl1pPr algn="l" rtl="0" eaLnBrk="0" fontAlgn="base" hangingPunct="0">
        <a:lnSpc>
          <a:spcPct val="90000"/>
        </a:lnSpc>
        <a:spcBef>
          <a:spcPct val="0"/>
        </a:spcBef>
        <a:spcAft>
          <a:spcPct val="0"/>
        </a:spcAft>
        <a:defRPr sz="2800">
          <a:solidFill>
            <a:schemeClr val="tx2"/>
          </a:solidFill>
          <a:latin typeface="+mj-lt"/>
          <a:ea typeface="+mj-ea"/>
          <a:cs typeface="+mj-cs"/>
        </a:defRPr>
      </a:lvl1pPr>
      <a:lvl2pPr algn="l" rtl="0" eaLnBrk="0" fontAlgn="base" hangingPunct="0">
        <a:lnSpc>
          <a:spcPct val="90000"/>
        </a:lnSpc>
        <a:spcBef>
          <a:spcPct val="0"/>
        </a:spcBef>
        <a:spcAft>
          <a:spcPct val="0"/>
        </a:spcAft>
        <a:defRPr sz="2800">
          <a:solidFill>
            <a:schemeClr val="tx2"/>
          </a:solidFill>
          <a:latin typeface="Arial" pitchFamily="34" charset="0"/>
          <a:cs typeface="Arial" pitchFamily="34" charset="0"/>
        </a:defRPr>
      </a:lvl2pPr>
      <a:lvl3pPr algn="l" rtl="0" eaLnBrk="0" fontAlgn="base" hangingPunct="0">
        <a:lnSpc>
          <a:spcPct val="90000"/>
        </a:lnSpc>
        <a:spcBef>
          <a:spcPct val="0"/>
        </a:spcBef>
        <a:spcAft>
          <a:spcPct val="0"/>
        </a:spcAft>
        <a:defRPr sz="2800">
          <a:solidFill>
            <a:schemeClr val="tx2"/>
          </a:solidFill>
          <a:latin typeface="Arial" pitchFamily="34" charset="0"/>
          <a:cs typeface="Arial" pitchFamily="34" charset="0"/>
        </a:defRPr>
      </a:lvl3pPr>
      <a:lvl4pPr algn="l" rtl="0" eaLnBrk="0" fontAlgn="base" hangingPunct="0">
        <a:lnSpc>
          <a:spcPct val="90000"/>
        </a:lnSpc>
        <a:spcBef>
          <a:spcPct val="0"/>
        </a:spcBef>
        <a:spcAft>
          <a:spcPct val="0"/>
        </a:spcAft>
        <a:defRPr sz="2800">
          <a:solidFill>
            <a:schemeClr val="tx2"/>
          </a:solidFill>
          <a:latin typeface="Arial" pitchFamily="34" charset="0"/>
          <a:cs typeface="Arial" pitchFamily="34" charset="0"/>
        </a:defRPr>
      </a:lvl4pPr>
      <a:lvl5pPr algn="l" rtl="0" eaLnBrk="0" fontAlgn="base" hangingPunct="0">
        <a:lnSpc>
          <a:spcPct val="90000"/>
        </a:lnSpc>
        <a:spcBef>
          <a:spcPct val="0"/>
        </a:spcBef>
        <a:spcAft>
          <a:spcPct val="0"/>
        </a:spcAft>
        <a:defRPr sz="2800">
          <a:solidFill>
            <a:schemeClr val="tx2"/>
          </a:solidFill>
          <a:latin typeface="Arial" pitchFamily="34" charset="0"/>
          <a:cs typeface="Arial" pitchFamily="34" charset="0"/>
        </a:defRPr>
      </a:lvl5pPr>
      <a:lvl6pPr marL="457200" algn="l" rtl="0" fontAlgn="base">
        <a:lnSpc>
          <a:spcPct val="90000"/>
        </a:lnSpc>
        <a:spcBef>
          <a:spcPct val="0"/>
        </a:spcBef>
        <a:spcAft>
          <a:spcPct val="0"/>
        </a:spcAft>
        <a:defRPr sz="2800">
          <a:solidFill>
            <a:schemeClr val="tx2"/>
          </a:solidFill>
          <a:latin typeface="Arial" pitchFamily="34" charset="0"/>
          <a:cs typeface="Arial" pitchFamily="34" charset="0"/>
        </a:defRPr>
      </a:lvl6pPr>
      <a:lvl7pPr marL="914400" algn="l" rtl="0" fontAlgn="base">
        <a:lnSpc>
          <a:spcPct val="90000"/>
        </a:lnSpc>
        <a:spcBef>
          <a:spcPct val="0"/>
        </a:spcBef>
        <a:spcAft>
          <a:spcPct val="0"/>
        </a:spcAft>
        <a:defRPr sz="2800">
          <a:solidFill>
            <a:schemeClr val="tx2"/>
          </a:solidFill>
          <a:latin typeface="Arial" pitchFamily="34" charset="0"/>
          <a:cs typeface="Arial" pitchFamily="34" charset="0"/>
        </a:defRPr>
      </a:lvl7pPr>
      <a:lvl8pPr marL="1371600" algn="l" rtl="0" fontAlgn="base">
        <a:lnSpc>
          <a:spcPct val="90000"/>
        </a:lnSpc>
        <a:spcBef>
          <a:spcPct val="0"/>
        </a:spcBef>
        <a:spcAft>
          <a:spcPct val="0"/>
        </a:spcAft>
        <a:defRPr sz="2800">
          <a:solidFill>
            <a:schemeClr val="tx2"/>
          </a:solidFill>
          <a:latin typeface="Arial" pitchFamily="34" charset="0"/>
          <a:cs typeface="Arial" pitchFamily="34" charset="0"/>
        </a:defRPr>
      </a:lvl8pPr>
      <a:lvl9pPr marL="1828800" algn="l" rtl="0" fontAlgn="base">
        <a:lnSpc>
          <a:spcPct val="90000"/>
        </a:lnSpc>
        <a:spcBef>
          <a:spcPct val="0"/>
        </a:spcBef>
        <a:spcAft>
          <a:spcPct val="0"/>
        </a:spcAft>
        <a:defRPr sz="2800">
          <a:solidFill>
            <a:schemeClr val="tx2"/>
          </a:solidFill>
          <a:latin typeface="Arial" pitchFamily="34" charset="0"/>
          <a:cs typeface="Arial" pitchFamily="34" charset="0"/>
        </a:defRPr>
      </a:lvl9pPr>
    </p:titleStyle>
    <p:bodyStyle>
      <a:lvl1pPr marL="228600" indent="-228600" algn="l" rtl="0" eaLnBrk="0" fontAlgn="base" hangingPunct="0">
        <a:spcBef>
          <a:spcPct val="35000"/>
        </a:spcBef>
        <a:spcAft>
          <a:spcPct val="15000"/>
        </a:spcAft>
        <a:buClr>
          <a:schemeClr val="accent2"/>
        </a:buClr>
        <a:buFont typeface="Wingdings" pitchFamily="2" charset="2"/>
        <a:buChar char="§"/>
        <a:defRPr sz="2400" b="1">
          <a:solidFill>
            <a:schemeClr val="tx1"/>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charset="0"/>
        <a:buChar char="–"/>
        <a:defRPr sz="2200">
          <a:solidFill>
            <a:schemeClr val="tx1"/>
          </a:solidFill>
          <a:latin typeface="+mn-lt"/>
          <a:cs typeface="+mn-cs"/>
        </a:defRPr>
      </a:lvl2pPr>
      <a:lvl3pPr marL="682625" indent="-223838" algn="l" rtl="0" eaLnBrk="0" fontAlgn="base" hangingPunct="0">
        <a:spcBef>
          <a:spcPct val="20000"/>
        </a:spcBef>
        <a:spcAft>
          <a:spcPct val="0"/>
        </a:spcAft>
        <a:buClr>
          <a:schemeClr val="accent2"/>
        </a:buClr>
        <a:buChar char="•"/>
        <a:defRPr sz="2000">
          <a:solidFill>
            <a:schemeClr val="tx1"/>
          </a:solidFill>
          <a:latin typeface="+mn-lt"/>
          <a:cs typeface="+mn-cs"/>
        </a:defRPr>
      </a:lvl3pPr>
      <a:lvl4pPr marL="912813" indent="-228600" algn="l" rtl="0" eaLnBrk="0" fontAlgn="base" hangingPunct="0">
        <a:spcBef>
          <a:spcPct val="20000"/>
        </a:spcBef>
        <a:spcAft>
          <a:spcPct val="0"/>
        </a:spcAft>
        <a:buClr>
          <a:schemeClr val="accent2"/>
        </a:buClr>
        <a:buFont typeface="Arial" charset="0"/>
        <a:buChar char="–"/>
        <a:defRPr>
          <a:solidFill>
            <a:schemeClr val="tx1"/>
          </a:solidFill>
          <a:latin typeface="+mn-lt"/>
          <a:cs typeface="+mn-cs"/>
        </a:defRPr>
      </a:lvl4pPr>
      <a:lvl5pPr marL="1143000" indent="-228600" algn="l" rtl="0" eaLnBrk="0" fontAlgn="base" hangingPunct="0">
        <a:spcBef>
          <a:spcPct val="20000"/>
        </a:spcBef>
        <a:spcAft>
          <a:spcPct val="0"/>
        </a:spcAft>
        <a:buClr>
          <a:schemeClr val="accent2"/>
        </a:buClr>
        <a:buFont typeface="Arial" charset="0"/>
        <a:buChar char="&gt;"/>
        <a:defRPr>
          <a:solidFill>
            <a:schemeClr val="tx1"/>
          </a:solidFill>
          <a:latin typeface="+mn-lt"/>
          <a:cs typeface="+mn-cs"/>
        </a:defRPr>
      </a:lvl5pPr>
      <a:lvl6pPr marL="1600200" indent="-228600" algn="l" rtl="0" fontAlgn="base">
        <a:spcBef>
          <a:spcPct val="20000"/>
        </a:spcBef>
        <a:spcAft>
          <a:spcPct val="0"/>
        </a:spcAft>
        <a:buClr>
          <a:schemeClr val="accent2"/>
        </a:buClr>
        <a:buFont typeface="Arial" pitchFamily="34" charset="0"/>
        <a:buChar char="&gt;"/>
        <a:defRPr>
          <a:solidFill>
            <a:schemeClr val="tx1"/>
          </a:solidFill>
          <a:latin typeface="+mn-lt"/>
          <a:cs typeface="+mn-cs"/>
        </a:defRPr>
      </a:lvl6pPr>
      <a:lvl7pPr marL="2057400" indent="-228600" algn="l" rtl="0" fontAlgn="base">
        <a:spcBef>
          <a:spcPct val="20000"/>
        </a:spcBef>
        <a:spcAft>
          <a:spcPct val="0"/>
        </a:spcAft>
        <a:buClr>
          <a:schemeClr val="accent2"/>
        </a:buClr>
        <a:buFont typeface="Arial" pitchFamily="34" charset="0"/>
        <a:buChar char="&gt;"/>
        <a:defRPr>
          <a:solidFill>
            <a:schemeClr val="tx1"/>
          </a:solidFill>
          <a:latin typeface="+mn-lt"/>
          <a:cs typeface="+mn-cs"/>
        </a:defRPr>
      </a:lvl7pPr>
      <a:lvl8pPr marL="2514600" indent="-228600" algn="l" rtl="0" fontAlgn="base">
        <a:spcBef>
          <a:spcPct val="20000"/>
        </a:spcBef>
        <a:spcAft>
          <a:spcPct val="0"/>
        </a:spcAft>
        <a:buClr>
          <a:schemeClr val="accent2"/>
        </a:buClr>
        <a:buFont typeface="Arial" pitchFamily="34" charset="0"/>
        <a:buChar char="&gt;"/>
        <a:defRPr>
          <a:solidFill>
            <a:schemeClr val="tx1"/>
          </a:solidFill>
          <a:latin typeface="+mn-lt"/>
          <a:cs typeface="+mn-cs"/>
        </a:defRPr>
      </a:lvl8pPr>
      <a:lvl9pPr marL="2971800" indent="-228600" algn="l" rtl="0" fontAlgn="base">
        <a:spcBef>
          <a:spcPct val="20000"/>
        </a:spcBef>
        <a:spcAft>
          <a:spcPct val="0"/>
        </a:spcAft>
        <a:buClr>
          <a:schemeClr val="accent2"/>
        </a:buClr>
        <a:buFont typeface="Arial" pitchFamily="34" charset="0"/>
        <a:buChar char="&gt;"/>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slock.it"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8" Type="http://schemas.openxmlformats.org/officeDocument/2006/relationships/hyperlink" Target="http://www.coindesk.com/making-sense-block-size-debate-bitcoin/" TargetMode="External"/><Relationship Id="rId3" Type="http://schemas.openxmlformats.org/officeDocument/2006/relationships/hyperlink" Target="https://medium.com/@AroundTheBlock_/a-current-list-of-use-cases-for-ethereum-b8caa5807553#.2epaf2jud" TargetMode="External"/><Relationship Id="rId7" Type="http://schemas.openxmlformats.org/officeDocument/2006/relationships/hyperlink" Target="http://www.coindesk.com/bitlicense-2-0-latest-revisions-mean-bitcoin-businesses/" TargetMode="External"/><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hyperlink" Target="https://www.wikiwand.com/en/BitLicense" TargetMode="External"/><Relationship Id="rId5" Type="http://schemas.openxmlformats.org/officeDocument/2006/relationships/hyperlink" Target="https://www.wikiwand.com/en/Know_your_customer" TargetMode="External"/><Relationship Id="rId4" Type="http://schemas.openxmlformats.org/officeDocument/2006/relationships/hyperlink" Target="https://eprint.iacr.org/2015/702.pdf" TargetMode="External"/></Relationships>
</file>

<file path=ppt/slides/_rels/slide3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jpeg"/><Relationship Id="rId3" Type="http://schemas.openxmlformats.org/officeDocument/2006/relationships/notesSlide" Target="../notesSlides/notesSlide36.xml"/><Relationship Id="rId7" Type="http://schemas.openxmlformats.org/officeDocument/2006/relationships/image" Target="../media/image20.jpeg"/><Relationship Id="rId12" Type="http://schemas.openxmlformats.org/officeDocument/2006/relationships/image" Target="../media/image25.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9.jpeg"/><Relationship Id="rId11" Type="http://schemas.openxmlformats.org/officeDocument/2006/relationships/image" Target="../media/image24.jpeg"/><Relationship Id="rId5" Type="http://schemas.openxmlformats.org/officeDocument/2006/relationships/image" Target="../media/image18.wmf"/><Relationship Id="rId10" Type="http://schemas.openxmlformats.org/officeDocument/2006/relationships/image" Target="../media/image23.png"/><Relationship Id="rId4" Type="http://schemas.openxmlformats.org/officeDocument/2006/relationships/oleObject" Target="../embeddings/oleObject1.bin"/><Relationship Id="rId9"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phlip9/ether-on-a-stick"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hyperlink" Target="http://www.slideshare.net/MartinKppelmann/gnosis-vision-and-crowdsale"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Google Shape;62;p13"/>
          <p:cNvSpPr>
            <a:spLocks noGrp="1"/>
          </p:cNvSpPr>
          <p:nvPr>
            <p:ph type="ctrTitle"/>
          </p:nvPr>
        </p:nvSpPr>
        <p:spPr>
          <a:xfrm>
            <a:off x="457200" y="1428750"/>
            <a:ext cx="8382000" cy="1536700"/>
          </a:xfrm>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b"/>
          <a:lstStyle/>
          <a:p>
            <a:pPr>
              <a:defRPr/>
            </a:pPr>
            <a:r>
              <a:rPr lang="en" altLang="zh-CN" sz="3600" b="1" dirty="0">
                <a:solidFill>
                  <a:srgbClr val="2B0DE1"/>
                </a:solidFill>
              </a:rPr>
              <a:t>Ethereum &amp; Smart </a:t>
            </a:r>
            <a:r>
              <a:rPr lang="en" altLang="zh-CN" sz="3600" b="1" dirty="0" smtClean="0">
                <a:solidFill>
                  <a:srgbClr val="2B0DE1"/>
                </a:solidFill>
              </a:rPr>
              <a:t>Contracts</a:t>
            </a:r>
            <a:br>
              <a:rPr lang="en" altLang="zh-CN" sz="3600" b="1" dirty="0" smtClean="0">
                <a:solidFill>
                  <a:srgbClr val="2B0DE1"/>
                </a:solidFill>
              </a:rPr>
            </a:br>
            <a:r>
              <a:rPr lang="en" altLang="zh-CN" sz="3600" b="1" dirty="0">
                <a:solidFill>
                  <a:srgbClr val="2B0DE1"/>
                </a:solidFill>
              </a:rPr>
              <a:t/>
            </a:r>
            <a:br>
              <a:rPr lang="en" altLang="zh-CN" sz="3600" b="1" dirty="0">
                <a:solidFill>
                  <a:srgbClr val="2B0DE1"/>
                </a:solidFill>
              </a:rPr>
            </a:br>
            <a:r>
              <a:rPr lang="en" altLang="zh-CN" sz="2000" b="1" dirty="0" smtClean="0">
                <a:solidFill>
                  <a:srgbClr val="0070C0"/>
                </a:solidFill>
              </a:rPr>
              <a:t>--Enabling </a:t>
            </a:r>
            <a:r>
              <a:rPr lang="en" altLang="zh-CN" sz="2000" b="1" dirty="0">
                <a:solidFill>
                  <a:srgbClr val="0070C0"/>
                </a:solidFill>
              </a:rPr>
              <a:t>a Decentralized Future</a:t>
            </a:r>
            <a:endParaRPr lang="en-US" altLang="en-US" sz="2000" dirty="0" smtClean="0">
              <a:solidFill>
                <a:srgbClr val="0070C0"/>
              </a:solidFill>
            </a:endParaRPr>
          </a:p>
        </p:txBody>
      </p:sp>
      <p:pic>
        <p:nvPicPr>
          <p:cNvPr id="1126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0038" y="1588"/>
            <a:ext cx="248602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11268"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86388" y="2343150"/>
            <a:ext cx="374967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800600" y="3913471"/>
            <a:ext cx="4343400" cy="1200329"/>
          </a:xfrm>
          <a:prstGeom prst="rect">
            <a:avLst/>
          </a:prstGeom>
          <a:solidFill>
            <a:srgbClr val="FFFF00"/>
          </a:solidFill>
        </p:spPr>
        <p:txBody>
          <a:bodyPr wrap="square">
            <a:spAutoFit/>
          </a:bodyPr>
          <a:lstStyle/>
          <a:p>
            <a:pPr algn="ctr" eaLnBrk="1" fontAlgn="ctr" hangingPunct="1"/>
            <a:r>
              <a:rPr lang="en-US" altLang="en-US" sz="1800" b="1" dirty="0">
                <a:solidFill>
                  <a:srgbClr val="1544D9"/>
                </a:solidFill>
              </a:rPr>
              <a:t>LING Zong,  </a:t>
            </a:r>
            <a:r>
              <a:rPr lang="en-US" altLang="en-US" sz="1800" b="1" dirty="0" smtClean="0">
                <a:solidFill>
                  <a:srgbClr val="1544D9"/>
                </a:solidFill>
              </a:rPr>
              <a:t>Ph</a:t>
            </a:r>
            <a:r>
              <a:rPr lang="en-US" altLang="en-US" sz="1800" b="1" dirty="0">
                <a:solidFill>
                  <a:srgbClr val="1544D9"/>
                </a:solidFill>
              </a:rPr>
              <a:t>. D.</a:t>
            </a:r>
          </a:p>
          <a:p>
            <a:pPr algn="ctr">
              <a:buClr>
                <a:schemeClr val="accent2"/>
              </a:buClr>
            </a:pPr>
            <a:r>
              <a:rPr lang="en-US" altLang="zh-CN" sz="1800" b="1" dirty="0"/>
              <a:t>Senior Software Engineer / Scientist</a:t>
            </a:r>
          </a:p>
          <a:p>
            <a:pPr algn="ctr">
              <a:buClr>
                <a:schemeClr val="accent2"/>
              </a:buClr>
            </a:pPr>
            <a:r>
              <a:rPr lang="en-US" altLang="zh-CN" sz="1800" b="1" dirty="0"/>
              <a:t>IBM Almaden Research Center</a:t>
            </a:r>
          </a:p>
          <a:p>
            <a:pPr algn="ctr">
              <a:buClr>
                <a:schemeClr val="accent2"/>
              </a:buClr>
            </a:pPr>
            <a:r>
              <a:rPr lang="en-US" altLang="zh-CN" sz="1800" b="1" dirty="0"/>
              <a:t>San Jose, California, U.S.A.</a:t>
            </a:r>
          </a:p>
        </p:txBody>
      </p:sp>
      <p:sp>
        <p:nvSpPr>
          <p:cNvPr id="3" name="Date Placeholder 2"/>
          <p:cNvSpPr>
            <a:spLocks noGrp="1"/>
          </p:cNvSpPr>
          <p:nvPr>
            <p:ph type="dt" sz="half" idx="11"/>
          </p:nvPr>
        </p:nvSpPr>
        <p:spPr/>
        <p:txBody>
          <a:bodyPr/>
          <a:lstStyle/>
          <a:p>
            <a:pPr>
              <a:defRPr/>
            </a:pPr>
            <a:fld id="{AAC1BDED-7B53-4BFB-96F8-1206736C42B8}" type="datetime1">
              <a:rPr lang="zh-CN" altLang="en-US" smtClean="0"/>
              <a:t>2020/8/14</a:t>
            </a:fld>
            <a:endParaRPr lang="en-US" altLang="en-US"/>
          </a:p>
        </p:txBody>
      </p:sp>
      <p:sp>
        <p:nvSpPr>
          <p:cNvPr id="4" name="Slide Number Placeholder 3"/>
          <p:cNvSpPr>
            <a:spLocks noGrp="1"/>
          </p:cNvSpPr>
          <p:nvPr>
            <p:ph type="sldNum" sz="quarter" idx="10"/>
          </p:nvPr>
        </p:nvSpPr>
        <p:spPr/>
        <p:txBody>
          <a:bodyPr/>
          <a:lstStyle/>
          <a:p>
            <a:pPr>
              <a:defRPr/>
            </a:pPr>
            <a:fld id="{D8AF5F80-EA7E-4B46-9C28-A4C1E94BC486}" type="slidenum">
              <a:rPr lang="en-US" altLang="en-US" smtClean="0"/>
              <a:pPr>
                <a:defRPr/>
              </a:pPr>
              <a:t>1</a:t>
            </a:fld>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311700" y="438149"/>
            <a:ext cx="8520600" cy="609601"/>
          </a:xfrm>
          <a:prstGeom prst="rect">
            <a:avLst/>
          </a:prstGeom>
        </p:spPr>
        <p:txBody>
          <a:bodyPr spcFirstLastPara="1" wrap="square" lIns="91425" tIns="91425" rIns="91425" bIns="91425" anchor="b" anchorCtr="0">
            <a:noAutofit/>
          </a:bodyPr>
          <a:lstStyle/>
          <a:p>
            <a:pPr lvl="0"/>
            <a:r>
              <a:rPr lang="en" sz="3600" b="1" dirty="0"/>
              <a:t>Smart </a:t>
            </a:r>
            <a:r>
              <a:rPr lang="en" sz="3600" b="1" dirty="0" smtClean="0"/>
              <a:t>Contracts in </a:t>
            </a:r>
            <a:r>
              <a:rPr lang="en" altLang="zh-CN" sz="3600" b="1" dirty="0"/>
              <a:t>Ethereum</a:t>
            </a:r>
            <a:endParaRPr sz="3600" b="1" dirty="0"/>
          </a:p>
        </p:txBody>
      </p:sp>
      <p:sp>
        <p:nvSpPr>
          <p:cNvPr id="180" name="Google Shape;180;p29"/>
          <p:cNvSpPr txBox="1">
            <a:spLocks noGrp="1"/>
          </p:cNvSpPr>
          <p:nvPr>
            <p:ph type="body" idx="1"/>
          </p:nvPr>
        </p:nvSpPr>
        <p:spPr>
          <a:xfrm>
            <a:off x="228600" y="1225225"/>
            <a:ext cx="4419600" cy="3251525"/>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b="0" dirty="0"/>
              <a:t>Ethereum Contracts generally serve four purposes:</a:t>
            </a:r>
            <a:endParaRPr b="0" dirty="0"/>
          </a:p>
          <a:p>
            <a:pPr marL="285750" indent="-285750">
              <a:spcBef>
                <a:spcPts val="1600"/>
              </a:spcBef>
              <a:buClr>
                <a:schemeClr val="tx1"/>
              </a:buClr>
              <a:buFont typeface="Wingdings" panose="05000000000000000000" pitchFamily="2" charset="2"/>
              <a:buChar char="Ø"/>
            </a:pPr>
            <a:r>
              <a:rPr lang="en" sz="1600" dirty="0"/>
              <a:t>Store and maintain data</a:t>
            </a:r>
            <a:r>
              <a:rPr lang="en" sz="1600" b="0" dirty="0"/>
              <a:t>, representing something useful to users or other contracts, e.g., a token currency or organization’s membership.</a:t>
            </a:r>
            <a:endParaRPr sz="1600" b="0" dirty="0"/>
          </a:p>
          <a:p>
            <a:pPr marL="285750" indent="-285750">
              <a:spcBef>
                <a:spcPts val="1600"/>
              </a:spcBef>
              <a:buClr>
                <a:schemeClr val="tx1"/>
              </a:buClr>
              <a:buSzPts val="1100"/>
              <a:buFont typeface="Wingdings" panose="05000000000000000000" pitchFamily="2" charset="2"/>
              <a:buChar char="Ø"/>
            </a:pPr>
            <a:r>
              <a:rPr lang="en" sz="1600" dirty="0"/>
              <a:t>Manage contract </a:t>
            </a:r>
            <a:r>
              <a:rPr lang="en" sz="1600" b="0" dirty="0"/>
              <a:t>or relationship between multiple, usually untrusting users, e.g., financial contracts, escrow, insurance.</a:t>
            </a:r>
            <a:endParaRPr sz="1600" b="0" dirty="0"/>
          </a:p>
          <a:p>
            <a:pPr marL="285750" indent="-285750">
              <a:spcBef>
                <a:spcPts val="1600"/>
              </a:spcBef>
              <a:buClr>
                <a:schemeClr val="tx1"/>
              </a:buClr>
              <a:buSzPts val="1100"/>
              <a:buFont typeface="Wingdings" panose="05000000000000000000" pitchFamily="2" charset="2"/>
              <a:buChar char="Ø"/>
            </a:pPr>
            <a:r>
              <a:rPr lang="en" sz="1600" dirty="0"/>
              <a:t>Provide functions </a:t>
            </a:r>
            <a:r>
              <a:rPr lang="en" sz="1600" b="0" dirty="0"/>
              <a:t>to other contracts, serving as a software library</a:t>
            </a:r>
            <a:r>
              <a:rPr lang="en" sz="1600" b="0" dirty="0" smtClean="0"/>
              <a:t>.</a:t>
            </a:r>
            <a:endParaRPr sz="1600" b="0" dirty="0"/>
          </a:p>
        </p:txBody>
      </p:sp>
      <p:sp>
        <p:nvSpPr>
          <p:cNvPr id="181" name="Google Shape;181;p29"/>
          <p:cNvSpPr txBox="1">
            <a:spLocks noGrp="1"/>
          </p:cNvSpPr>
          <p:nvPr>
            <p:ph type="body" idx="2"/>
          </p:nvPr>
        </p:nvSpPr>
        <p:spPr>
          <a:xfrm>
            <a:off x="4724400" y="1225225"/>
            <a:ext cx="4343400" cy="2946725"/>
          </a:xfrm>
          <a:prstGeom prst="rect">
            <a:avLst/>
          </a:prstGeom>
        </p:spPr>
        <p:txBody>
          <a:bodyPr spcFirstLastPara="1" wrap="square" lIns="91425" tIns="91425" rIns="91425" bIns="91425" anchor="t" anchorCtr="0">
            <a:noAutofit/>
          </a:bodyPr>
          <a:lstStyle/>
          <a:p>
            <a:pPr marL="285750" lvl="0" indent="-285750">
              <a:spcBef>
                <a:spcPts val="1600"/>
              </a:spcBef>
              <a:spcAft>
                <a:spcPts val="0"/>
              </a:spcAft>
              <a:buFont typeface="Wingdings" panose="05000000000000000000" pitchFamily="2" charset="2"/>
              <a:buChar char="Ø"/>
            </a:pPr>
            <a:r>
              <a:rPr lang="en" sz="1600" dirty="0" smtClean="0"/>
              <a:t>Serve </a:t>
            </a:r>
            <a:r>
              <a:rPr lang="en" sz="1600" dirty="0"/>
              <a:t>as an externally owned account </a:t>
            </a:r>
            <a:r>
              <a:rPr lang="en" sz="1600" b="0" dirty="0"/>
              <a:t>with a more complicated access policy, a.k.a. “forwarding contract”. Usually the contract receives incoming messages and forwards them to a certain destination if certain conditions are met, e.g., a multisignature contract that only forwards the message if M-of-N of the key holders approve.</a:t>
            </a:r>
            <a:endParaRPr sz="1600" b="0" dirty="0"/>
          </a:p>
          <a:p>
            <a:pPr marL="0" lvl="0" indent="0">
              <a:spcBef>
                <a:spcPts val="1600"/>
              </a:spcBef>
              <a:spcAft>
                <a:spcPts val="1600"/>
              </a:spcAft>
              <a:buClr>
                <a:schemeClr val="dk1"/>
              </a:buClr>
              <a:buSzPts val="1100"/>
              <a:buFont typeface="Arial"/>
              <a:buNone/>
            </a:pPr>
            <a:r>
              <a:rPr lang="en" b="0" dirty="0"/>
              <a:t>Or some combination of the above!</a:t>
            </a:r>
            <a:endParaRPr b="0" dirty="0"/>
          </a:p>
        </p:txBody>
      </p:sp>
      <p:sp>
        <p:nvSpPr>
          <p:cNvPr id="2" name="Date Placeholder 1"/>
          <p:cNvSpPr>
            <a:spLocks noGrp="1"/>
          </p:cNvSpPr>
          <p:nvPr>
            <p:ph type="dt" sz="half" idx="11"/>
          </p:nvPr>
        </p:nvSpPr>
        <p:spPr/>
        <p:txBody>
          <a:bodyPr/>
          <a:lstStyle/>
          <a:p>
            <a:pPr>
              <a:defRPr/>
            </a:pPr>
            <a:fld id="{918FCCD8-4834-4730-BE8A-432C148516D2}" type="datetime1">
              <a:rPr lang="zh-CN" altLang="en-US" smtClean="0"/>
              <a:t>2020/8/14</a:t>
            </a:fld>
            <a:endParaRPr lang="en-US" altLang="en-US"/>
          </a:p>
        </p:txBody>
      </p:sp>
    </p:spTree>
    <p:extLst>
      <p:ext uri="{BB962C8B-B14F-4D97-AF65-F5344CB8AC3E}">
        <p14:creationId xmlns:p14="http://schemas.microsoft.com/office/powerpoint/2010/main" val="4233434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76200" y="315925"/>
            <a:ext cx="468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b="1" dirty="0">
                <a:solidFill>
                  <a:schemeClr val="tx2">
                    <a:lumMod val="75000"/>
                  </a:schemeClr>
                </a:solidFill>
              </a:rPr>
              <a:t>Ethereum Virtual Machine</a:t>
            </a:r>
            <a:endParaRPr b="1" dirty="0">
              <a:solidFill>
                <a:schemeClr val="tx2">
                  <a:lumMod val="75000"/>
                </a:schemeClr>
              </a:solidFill>
            </a:endParaRPr>
          </a:p>
        </p:txBody>
      </p:sp>
      <p:sp>
        <p:nvSpPr>
          <p:cNvPr id="194" name="Google Shape;194;p31"/>
          <p:cNvSpPr txBox="1">
            <a:spLocks noGrp="1"/>
          </p:cNvSpPr>
          <p:nvPr>
            <p:ph type="body" idx="1"/>
          </p:nvPr>
        </p:nvSpPr>
        <p:spPr>
          <a:xfrm>
            <a:off x="311700" y="1225224"/>
            <a:ext cx="4445100" cy="348012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0" dirty="0"/>
              <a:t>The Ethereum contract code that actually gets executed on every node is so-called EVM code, a low-level, stack-based byte-code language.</a:t>
            </a:r>
            <a:endParaRPr b="0" dirty="0"/>
          </a:p>
          <a:p>
            <a:pPr marL="0" lvl="0" indent="0" rtl="0">
              <a:spcBef>
                <a:spcPts val="1600"/>
              </a:spcBef>
              <a:spcAft>
                <a:spcPts val="0"/>
              </a:spcAft>
              <a:buNone/>
            </a:pPr>
            <a:r>
              <a:rPr lang="en" b="0" dirty="0"/>
              <a:t>Every Ethereum node runs the EVM as part of its block verification procedure.</a:t>
            </a:r>
            <a:endParaRPr b="0" dirty="0"/>
          </a:p>
          <a:p>
            <a:pPr marL="0" lvl="0" indent="0" rtl="0">
              <a:spcBef>
                <a:spcPts val="1600"/>
              </a:spcBef>
              <a:spcAft>
                <a:spcPts val="0"/>
              </a:spcAft>
              <a:buNone/>
            </a:pPr>
            <a:r>
              <a:rPr lang="en" b="0" dirty="0"/>
              <a:t>EVM as a state transition mechanism:</a:t>
            </a:r>
            <a:endParaRPr b="0" dirty="0"/>
          </a:p>
          <a:p>
            <a:pPr marL="0" lvl="0" indent="0" rtl="0">
              <a:spcBef>
                <a:spcPts val="1600"/>
              </a:spcBef>
              <a:spcAft>
                <a:spcPts val="0"/>
              </a:spcAft>
              <a:buNone/>
            </a:pPr>
            <a:r>
              <a:rPr lang="en" sz="1050" b="0" dirty="0">
                <a:solidFill>
                  <a:srgbClr val="666666"/>
                </a:solidFill>
              </a:rPr>
              <a:t>(block_state, gas, memory, transaction, message, code, stack, pc)</a:t>
            </a:r>
            <a:endParaRPr sz="1050" b="0" dirty="0">
              <a:solidFill>
                <a:srgbClr val="666666"/>
              </a:solidFill>
            </a:endParaRPr>
          </a:p>
          <a:p>
            <a:pPr marL="0" lvl="0" indent="0" rtl="0">
              <a:spcBef>
                <a:spcPts val="1600"/>
              </a:spcBef>
              <a:spcAft>
                <a:spcPts val="0"/>
              </a:spcAft>
              <a:buNone/>
            </a:pPr>
            <a:endParaRPr sz="1050" b="0" dirty="0">
              <a:solidFill>
                <a:srgbClr val="666666"/>
              </a:solidFill>
            </a:endParaRPr>
          </a:p>
          <a:p>
            <a:pPr marL="914400" lvl="0" indent="0" rtl="0">
              <a:spcBef>
                <a:spcPts val="1600"/>
              </a:spcBef>
              <a:spcAft>
                <a:spcPts val="0"/>
              </a:spcAft>
              <a:buNone/>
            </a:pPr>
            <a:r>
              <a:rPr lang="en" sz="1050" b="0" dirty="0">
                <a:solidFill>
                  <a:srgbClr val="666666"/>
                </a:solidFill>
              </a:rPr>
              <a:t>  </a:t>
            </a:r>
            <a:r>
              <a:rPr lang="en" sz="1050" b="0" dirty="0" smtClean="0">
                <a:solidFill>
                  <a:srgbClr val="666666"/>
                </a:solidFill>
              </a:rPr>
              <a:t>        (</a:t>
            </a:r>
            <a:r>
              <a:rPr lang="en" sz="1050" b="0" dirty="0">
                <a:solidFill>
                  <a:srgbClr val="666666"/>
                </a:solidFill>
              </a:rPr>
              <a:t>block_state’, gas</a:t>
            </a:r>
            <a:r>
              <a:rPr lang="en" sz="1050" b="0" dirty="0" smtClean="0">
                <a:solidFill>
                  <a:srgbClr val="666666"/>
                </a:solidFill>
              </a:rPr>
              <a:t>’)   </a:t>
            </a:r>
            <a:endParaRPr sz="1050" b="0" dirty="0">
              <a:solidFill>
                <a:srgbClr val="666666"/>
              </a:solidFill>
            </a:endParaRPr>
          </a:p>
          <a:p>
            <a:pPr marL="0" lvl="0" indent="0" rtl="0">
              <a:spcBef>
                <a:spcPts val="1600"/>
              </a:spcBef>
              <a:spcAft>
                <a:spcPts val="1600"/>
              </a:spcAft>
              <a:buNone/>
            </a:pPr>
            <a:r>
              <a:rPr lang="en" sz="1050" b="0" dirty="0">
                <a:solidFill>
                  <a:srgbClr val="666666"/>
                </a:solidFill>
              </a:rPr>
              <a:t>where block_state is the global state containing all accounts and includes balances and long-term storage</a:t>
            </a:r>
            <a:endParaRPr sz="1600" b="0" dirty="0"/>
          </a:p>
        </p:txBody>
      </p:sp>
      <p:sp>
        <p:nvSpPr>
          <p:cNvPr id="195" name="Google Shape;195;p31"/>
          <p:cNvSpPr txBox="1">
            <a:spLocks noGrp="1"/>
          </p:cNvSpPr>
          <p:nvPr>
            <p:ph type="body" idx="2"/>
          </p:nvPr>
        </p:nvSpPr>
        <p:spPr>
          <a:xfrm>
            <a:off x="4876800" y="666750"/>
            <a:ext cx="4267200" cy="3886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EVM Design Goals:</a:t>
            </a:r>
            <a:endParaRPr sz="1200" dirty="0"/>
          </a:p>
          <a:p>
            <a:pPr marL="0" lvl="0" indent="0">
              <a:spcBef>
                <a:spcPts val="1600"/>
              </a:spcBef>
              <a:spcAft>
                <a:spcPts val="0"/>
              </a:spcAft>
              <a:buNone/>
            </a:pPr>
            <a:r>
              <a:rPr lang="en" sz="1200" dirty="0">
                <a:solidFill>
                  <a:srgbClr val="7030A0"/>
                </a:solidFill>
              </a:rPr>
              <a:t>Simplicity</a:t>
            </a:r>
            <a:r>
              <a:rPr lang="en" sz="1200" b="0" dirty="0"/>
              <a:t>: op-codes should be as low-level as possible. The number of op-codes should be minimized.</a:t>
            </a:r>
            <a:endParaRPr sz="1200" b="0" dirty="0"/>
          </a:p>
          <a:p>
            <a:pPr marL="0" lvl="0" indent="0">
              <a:spcBef>
                <a:spcPts val="1600"/>
              </a:spcBef>
              <a:spcAft>
                <a:spcPts val="0"/>
              </a:spcAft>
              <a:buNone/>
            </a:pPr>
            <a:r>
              <a:rPr lang="en" sz="1200" dirty="0">
                <a:solidFill>
                  <a:srgbClr val="7030A0"/>
                </a:solidFill>
              </a:rPr>
              <a:t>Determinism</a:t>
            </a:r>
            <a:r>
              <a:rPr lang="en" sz="1200" b="0" dirty="0"/>
              <a:t>: The execution of EVM code should be deterministic; the same input state should always yield the same output state.</a:t>
            </a:r>
            <a:endParaRPr sz="1200" b="0" dirty="0"/>
          </a:p>
          <a:p>
            <a:pPr marL="0" lvl="0" indent="0">
              <a:spcBef>
                <a:spcPts val="1600"/>
              </a:spcBef>
              <a:spcAft>
                <a:spcPts val="0"/>
              </a:spcAft>
              <a:buClr>
                <a:schemeClr val="dk1"/>
              </a:buClr>
              <a:buSzPts val="1100"/>
              <a:buFont typeface="Arial"/>
              <a:buNone/>
            </a:pPr>
            <a:r>
              <a:rPr lang="en" sz="1200" dirty="0">
                <a:solidFill>
                  <a:srgbClr val="7030A0"/>
                </a:solidFill>
              </a:rPr>
              <a:t>Space Efficiency</a:t>
            </a:r>
            <a:r>
              <a:rPr lang="en" sz="1200" b="0" dirty="0"/>
              <a:t>: EVM assembly should be as compact as possible</a:t>
            </a:r>
            <a:endParaRPr sz="1200" b="0" dirty="0"/>
          </a:p>
          <a:p>
            <a:pPr marL="0" lvl="0" indent="0">
              <a:spcBef>
                <a:spcPts val="1600"/>
              </a:spcBef>
              <a:spcAft>
                <a:spcPts val="0"/>
              </a:spcAft>
              <a:buClr>
                <a:schemeClr val="dk1"/>
              </a:buClr>
              <a:buSzPts val="1100"/>
              <a:buFont typeface="Arial"/>
              <a:buNone/>
            </a:pPr>
            <a:r>
              <a:rPr lang="en" sz="1200" dirty="0">
                <a:solidFill>
                  <a:srgbClr val="7030A0"/>
                </a:solidFill>
              </a:rPr>
              <a:t>Specialization</a:t>
            </a:r>
            <a:r>
              <a:rPr lang="en" sz="1200" b="0" dirty="0"/>
              <a:t>: easily handle 20-byte addresses and custom cryptography with 32-byte values, modular arithmetic used in custom cryptography, read block and transaction data, interact with state, etc</a:t>
            </a:r>
            <a:endParaRPr sz="1200" b="0" dirty="0"/>
          </a:p>
          <a:p>
            <a:pPr marL="0" lvl="0" indent="0">
              <a:spcBef>
                <a:spcPts val="1600"/>
              </a:spcBef>
              <a:spcAft>
                <a:spcPts val="0"/>
              </a:spcAft>
              <a:buClr>
                <a:schemeClr val="dk1"/>
              </a:buClr>
              <a:buSzPts val="1100"/>
              <a:buFont typeface="Arial"/>
              <a:buNone/>
            </a:pPr>
            <a:r>
              <a:rPr lang="en" sz="1200" dirty="0">
                <a:solidFill>
                  <a:srgbClr val="7030A0"/>
                </a:solidFill>
              </a:rPr>
              <a:t>Security</a:t>
            </a:r>
            <a:r>
              <a:rPr lang="en" sz="1200" b="0" dirty="0"/>
              <a:t>: it should be easy to come up with a gas cost model for operations that makes the VM non-exploitable</a:t>
            </a:r>
            <a:endParaRPr sz="1200" b="0" dirty="0"/>
          </a:p>
          <a:p>
            <a:pPr marL="0" lvl="0" indent="0">
              <a:spcBef>
                <a:spcPts val="1600"/>
              </a:spcBef>
              <a:spcAft>
                <a:spcPts val="0"/>
              </a:spcAft>
              <a:buClr>
                <a:schemeClr val="dk1"/>
              </a:buClr>
              <a:buSzPts val="1100"/>
              <a:buFont typeface="Arial"/>
              <a:buNone/>
            </a:pPr>
            <a:endParaRPr sz="1200" b="0" dirty="0"/>
          </a:p>
          <a:p>
            <a:pPr marL="0" lvl="0" indent="0">
              <a:spcBef>
                <a:spcPts val="1600"/>
              </a:spcBef>
              <a:spcAft>
                <a:spcPts val="1600"/>
              </a:spcAft>
              <a:buNone/>
            </a:pPr>
            <a:endParaRPr sz="1200" b="0" dirty="0"/>
          </a:p>
        </p:txBody>
      </p:sp>
      <p:cxnSp>
        <p:nvCxnSpPr>
          <p:cNvPr id="196" name="Google Shape;196;p31"/>
          <p:cNvCxnSpPr/>
          <p:nvPr/>
        </p:nvCxnSpPr>
        <p:spPr>
          <a:xfrm>
            <a:off x="2286000" y="3465904"/>
            <a:ext cx="0" cy="469500"/>
          </a:xfrm>
          <a:prstGeom prst="straightConnector1">
            <a:avLst/>
          </a:prstGeom>
          <a:noFill/>
          <a:ln w="9525" cap="flat" cmpd="sng">
            <a:solidFill>
              <a:schemeClr val="dk2"/>
            </a:solidFill>
            <a:prstDash val="solid"/>
            <a:round/>
            <a:headEnd type="none" w="med" len="med"/>
            <a:tailEnd type="triangle" w="med" len="med"/>
          </a:ln>
        </p:spPr>
      </p:cxnSp>
      <p:sp>
        <p:nvSpPr>
          <p:cNvPr id="2" name="Date Placeholder 1"/>
          <p:cNvSpPr>
            <a:spLocks noGrp="1"/>
          </p:cNvSpPr>
          <p:nvPr>
            <p:ph type="dt" sz="half" idx="11"/>
          </p:nvPr>
        </p:nvSpPr>
        <p:spPr/>
        <p:txBody>
          <a:bodyPr/>
          <a:lstStyle/>
          <a:p>
            <a:pPr>
              <a:defRPr/>
            </a:pPr>
            <a:fld id="{96DA521D-7052-4FCF-9839-299334672AE6}" type="datetime1">
              <a:rPr lang="zh-CN" altLang="en-US" smtClean="0"/>
              <a:t>2020/8/14</a:t>
            </a:fld>
            <a:endParaRPr lang="en-US" altLang="en-US"/>
          </a:p>
        </p:txBody>
      </p:sp>
    </p:spTree>
    <p:extLst>
      <p:ext uri="{BB962C8B-B14F-4D97-AF65-F5344CB8AC3E}">
        <p14:creationId xmlns:p14="http://schemas.microsoft.com/office/powerpoint/2010/main" val="7025882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title"/>
          </p:nvPr>
        </p:nvSpPr>
        <p:spPr>
          <a:xfrm>
            <a:off x="311700" y="438149"/>
            <a:ext cx="8520600" cy="709075"/>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b="1" dirty="0">
                <a:solidFill>
                  <a:schemeClr val="tx2">
                    <a:lumMod val="75000"/>
                  </a:schemeClr>
                </a:solidFill>
              </a:rPr>
              <a:t>EVM Code Compilation</a:t>
            </a:r>
            <a:endParaRPr b="1" dirty="0">
              <a:solidFill>
                <a:schemeClr val="tx2">
                  <a:lumMod val="75000"/>
                </a:schemeClr>
              </a:solidFill>
            </a:endParaRPr>
          </a:p>
        </p:txBody>
      </p:sp>
      <p:sp>
        <p:nvSpPr>
          <p:cNvPr id="202" name="Google Shape;202;p32"/>
          <p:cNvSpPr/>
          <p:nvPr/>
        </p:nvSpPr>
        <p:spPr>
          <a:xfrm>
            <a:off x="6250050" y="2006700"/>
            <a:ext cx="1843500" cy="11301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 sz="1200" dirty="0">
                <a:solidFill>
                  <a:srgbClr val="3B3B3B"/>
                </a:solidFill>
                <a:latin typeface="+mj-lt"/>
                <a:ea typeface="Source Code Pro"/>
                <a:cs typeface="Source Code Pro"/>
                <a:sym typeface="Source Code Pro"/>
              </a:rPr>
              <a:t>EVM Code</a:t>
            </a:r>
            <a:endParaRPr sz="800" dirty="0">
              <a:solidFill>
                <a:srgbClr val="3B3B3B"/>
              </a:solidFill>
              <a:latin typeface="+mj-lt"/>
              <a:ea typeface="Source Code Pro"/>
              <a:cs typeface="Source Code Pro"/>
              <a:sym typeface="Source Code Pro"/>
            </a:endParaRPr>
          </a:p>
          <a:p>
            <a:pPr marL="0" lvl="0" indent="0" rtl="0">
              <a:lnSpc>
                <a:spcPct val="115000"/>
              </a:lnSpc>
              <a:spcBef>
                <a:spcPts val="0"/>
              </a:spcBef>
              <a:spcAft>
                <a:spcPts val="0"/>
              </a:spcAft>
              <a:buNone/>
            </a:pPr>
            <a:r>
              <a:rPr lang="en" sz="800" dirty="0">
                <a:solidFill>
                  <a:srgbClr val="666666"/>
                </a:solidFill>
                <a:latin typeface="+mj-lt"/>
                <a:ea typeface="Source Code Pro"/>
                <a:cs typeface="Source Code Pro"/>
                <a:sym typeface="Source Code Pro"/>
              </a:rPr>
              <a:t>PUSH1 0x60</a:t>
            </a:r>
            <a:endParaRPr sz="800" dirty="0">
              <a:solidFill>
                <a:srgbClr val="666666"/>
              </a:solidFill>
              <a:latin typeface="+mj-lt"/>
              <a:ea typeface="Source Code Pro"/>
              <a:cs typeface="Source Code Pro"/>
              <a:sym typeface="Source Code Pro"/>
            </a:endParaRPr>
          </a:p>
          <a:p>
            <a:pPr marL="0" lvl="0" indent="0" rtl="0">
              <a:lnSpc>
                <a:spcPct val="115000"/>
              </a:lnSpc>
              <a:spcBef>
                <a:spcPts val="0"/>
              </a:spcBef>
              <a:spcAft>
                <a:spcPts val="0"/>
              </a:spcAft>
              <a:buNone/>
            </a:pPr>
            <a:r>
              <a:rPr lang="en" sz="800" dirty="0">
                <a:solidFill>
                  <a:srgbClr val="666666"/>
                </a:solidFill>
                <a:latin typeface="+mj-lt"/>
                <a:ea typeface="Source Code Pro"/>
                <a:cs typeface="Source Code Pro"/>
                <a:sym typeface="Source Code Pro"/>
              </a:rPr>
              <a:t>PUSH1 0x40</a:t>
            </a:r>
            <a:endParaRPr sz="800" dirty="0">
              <a:solidFill>
                <a:srgbClr val="666666"/>
              </a:solidFill>
              <a:latin typeface="+mj-lt"/>
              <a:ea typeface="Source Code Pro"/>
              <a:cs typeface="Source Code Pro"/>
              <a:sym typeface="Source Code Pro"/>
            </a:endParaRPr>
          </a:p>
          <a:p>
            <a:pPr marL="0" lvl="0" indent="0" rtl="0">
              <a:lnSpc>
                <a:spcPct val="115000"/>
              </a:lnSpc>
              <a:spcBef>
                <a:spcPts val="0"/>
              </a:spcBef>
              <a:spcAft>
                <a:spcPts val="0"/>
              </a:spcAft>
              <a:buNone/>
            </a:pPr>
            <a:r>
              <a:rPr lang="en" sz="800" dirty="0">
                <a:solidFill>
                  <a:srgbClr val="666666"/>
                </a:solidFill>
                <a:latin typeface="+mj-lt"/>
                <a:ea typeface="Source Code Pro"/>
                <a:cs typeface="Source Code Pro"/>
                <a:sym typeface="Source Code Pro"/>
              </a:rPr>
              <a:t>. . .</a:t>
            </a:r>
            <a:endParaRPr sz="800" dirty="0">
              <a:solidFill>
                <a:srgbClr val="666666"/>
              </a:solidFill>
              <a:latin typeface="+mj-lt"/>
              <a:ea typeface="Source Code Pro"/>
              <a:cs typeface="Source Code Pro"/>
              <a:sym typeface="Source Code Pro"/>
            </a:endParaRPr>
          </a:p>
          <a:p>
            <a:pPr marL="0" lvl="0" indent="0" rtl="0">
              <a:lnSpc>
                <a:spcPct val="115000"/>
              </a:lnSpc>
              <a:spcBef>
                <a:spcPts val="0"/>
              </a:spcBef>
              <a:spcAft>
                <a:spcPts val="0"/>
              </a:spcAft>
              <a:buNone/>
            </a:pPr>
            <a:r>
              <a:rPr lang="en" sz="800" dirty="0">
                <a:solidFill>
                  <a:srgbClr val="666666"/>
                </a:solidFill>
                <a:latin typeface="+mj-lt"/>
                <a:ea typeface="Source Code Pro"/>
                <a:cs typeface="Source Code Pro"/>
                <a:sym typeface="Source Code Pro"/>
              </a:rPr>
              <a:t>POP</a:t>
            </a:r>
            <a:endParaRPr sz="800" dirty="0">
              <a:solidFill>
                <a:srgbClr val="666666"/>
              </a:solidFill>
              <a:latin typeface="+mj-lt"/>
              <a:ea typeface="Source Code Pro"/>
              <a:cs typeface="Source Code Pro"/>
              <a:sym typeface="Source Code Pro"/>
            </a:endParaRPr>
          </a:p>
          <a:p>
            <a:pPr marL="0" lvl="0" indent="0" rtl="0">
              <a:lnSpc>
                <a:spcPct val="115000"/>
              </a:lnSpc>
              <a:spcBef>
                <a:spcPts val="0"/>
              </a:spcBef>
              <a:spcAft>
                <a:spcPts val="0"/>
              </a:spcAft>
              <a:buNone/>
            </a:pPr>
            <a:r>
              <a:rPr lang="en" sz="800" dirty="0">
                <a:solidFill>
                  <a:srgbClr val="666666"/>
                </a:solidFill>
                <a:latin typeface="+mj-lt"/>
                <a:ea typeface="Source Code Pro"/>
                <a:cs typeface="Source Code Pro"/>
                <a:sym typeface="Source Code Pro"/>
              </a:rPr>
              <a:t>JUMP </a:t>
            </a:r>
            <a:endParaRPr sz="800" dirty="0">
              <a:solidFill>
                <a:srgbClr val="666666"/>
              </a:solidFill>
              <a:latin typeface="+mj-lt"/>
              <a:ea typeface="Source Code Pro"/>
              <a:cs typeface="Source Code Pro"/>
              <a:sym typeface="Source Code Pro"/>
            </a:endParaRPr>
          </a:p>
        </p:txBody>
      </p:sp>
      <p:sp>
        <p:nvSpPr>
          <p:cNvPr id="203" name="Google Shape;203;p32"/>
          <p:cNvSpPr/>
          <p:nvPr/>
        </p:nvSpPr>
        <p:spPr>
          <a:xfrm>
            <a:off x="921150" y="1637550"/>
            <a:ext cx="1759500" cy="8016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 sz="1200" dirty="0">
                <a:solidFill>
                  <a:srgbClr val="3B3B3B"/>
                </a:solidFill>
                <a:latin typeface="+mj-lt"/>
                <a:ea typeface="Source Code Pro"/>
                <a:cs typeface="Source Code Pro"/>
                <a:sym typeface="Source Code Pro"/>
              </a:rPr>
              <a:t>Solidity Contract</a:t>
            </a:r>
            <a:endParaRPr sz="1200" dirty="0">
              <a:solidFill>
                <a:srgbClr val="3B3B3B"/>
              </a:solidFill>
              <a:latin typeface="+mj-lt"/>
              <a:ea typeface="Source Code Pro"/>
              <a:cs typeface="Source Code Pro"/>
              <a:sym typeface="Source Code Pro"/>
            </a:endParaRPr>
          </a:p>
          <a:p>
            <a:pPr marL="0" lvl="0" indent="0" rtl="0">
              <a:lnSpc>
                <a:spcPct val="115000"/>
              </a:lnSpc>
              <a:spcBef>
                <a:spcPts val="0"/>
              </a:spcBef>
              <a:spcAft>
                <a:spcPts val="0"/>
              </a:spcAft>
              <a:buNone/>
            </a:pPr>
            <a:endParaRPr sz="800" dirty="0">
              <a:solidFill>
                <a:srgbClr val="3B3B3B"/>
              </a:solidFill>
              <a:latin typeface="+mj-lt"/>
              <a:ea typeface="Source Code Pro"/>
              <a:cs typeface="Source Code Pro"/>
              <a:sym typeface="Source Code Pro"/>
            </a:endParaRPr>
          </a:p>
          <a:p>
            <a:pPr marL="0" lvl="0" indent="0" rtl="0">
              <a:lnSpc>
                <a:spcPct val="115000"/>
              </a:lnSpc>
              <a:spcBef>
                <a:spcPts val="0"/>
              </a:spcBef>
              <a:spcAft>
                <a:spcPts val="0"/>
              </a:spcAft>
              <a:buNone/>
            </a:pPr>
            <a:r>
              <a:rPr lang="en" sz="800" dirty="0">
                <a:solidFill>
                  <a:srgbClr val="3B3B3B"/>
                </a:solidFill>
                <a:latin typeface="+mj-lt"/>
                <a:ea typeface="Source Code Pro"/>
                <a:cs typeface="Source Code Pro"/>
                <a:sym typeface="Source Code Pro"/>
              </a:rPr>
              <a:t>contract </a:t>
            </a:r>
            <a:r>
              <a:rPr lang="en" sz="800" dirty="0">
                <a:solidFill>
                  <a:srgbClr val="21439C"/>
                </a:solidFill>
                <a:latin typeface="+mj-lt"/>
                <a:ea typeface="Source Code Pro"/>
                <a:cs typeface="Source Code Pro"/>
                <a:sym typeface="Source Code Pro"/>
              </a:rPr>
              <a:t>PhilipToken</a:t>
            </a:r>
            <a:r>
              <a:rPr lang="en" sz="800" dirty="0">
                <a:solidFill>
                  <a:srgbClr val="3B3B3B"/>
                </a:solidFill>
                <a:latin typeface="+mj-lt"/>
                <a:ea typeface="Source Code Pro"/>
                <a:cs typeface="Source Code Pro"/>
                <a:sym typeface="Source Code Pro"/>
              </a:rPr>
              <a:t> {</a:t>
            </a:r>
            <a:br>
              <a:rPr lang="en" sz="800" dirty="0">
                <a:solidFill>
                  <a:srgbClr val="3B3B3B"/>
                </a:solidFill>
                <a:latin typeface="+mj-lt"/>
                <a:ea typeface="Source Code Pro"/>
                <a:cs typeface="Source Code Pro"/>
                <a:sym typeface="Source Code Pro"/>
              </a:rPr>
            </a:br>
            <a:r>
              <a:rPr lang="en" sz="800" dirty="0">
                <a:solidFill>
                  <a:srgbClr val="3B3B3B"/>
                </a:solidFill>
                <a:latin typeface="+mj-lt"/>
                <a:ea typeface="Source Code Pro"/>
                <a:cs typeface="Source Code Pro"/>
                <a:sym typeface="Source Code Pro"/>
              </a:rPr>
              <a:t>    </a:t>
            </a:r>
            <a:r>
              <a:rPr lang="en" sz="800" dirty="0">
                <a:solidFill>
                  <a:srgbClr val="AF82D4"/>
                </a:solidFill>
                <a:latin typeface="+mj-lt"/>
                <a:ea typeface="Source Code Pro"/>
                <a:cs typeface="Source Code Pro"/>
                <a:sym typeface="Source Code Pro"/>
              </a:rPr>
              <a:t>/* ... */</a:t>
            </a:r>
            <a:r>
              <a:rPr lang="en" sz="800" dirty="0">
                <a:solidFill>
                  <a:srgbClr val="3B3B3B"/>
                </a:solidFill>
                <a:latin typeface="+mj-lt"/>
                <a:ea typeface="Source Code Pro"/>
                <a:cs typeface="Source Code Pro"/>
                <a:sym typeface="Source Code Pro"/>
              </a:rPr>
              <a:t/>
            </a:r>
            <a:br>
              <a:rPr lang="en" sz="800" dirty="0">
                <a:solidFill>
                  <a:srgbClr val="3B3B3B"/>
                </a:solidFill>
                <a:latin typeface="+mj-lt"/>
                <a:ea typeface="Source Code Pro"/>
                <a:cs typeface="Source Code Pro"/>
                <a:sym typeface="Source Code Pro"/>
              </a:rPr>
            </a:br>
            <a:r>
              <a:rPr lang="en" sz="800" dirty="0">
                <a:solidFill>
                  <a:srgbClr val="3B3B3B"/>
                </a:solidFill>
                <a:latin typeface="+mj-lt"/>
                <a:ea typeface="Source Code Pro"/>
                <a:cs typeface="Source Code Pro"/>
                <a:sym typeface="Source Code Pro"/>
              </a:rPr>
              <a:t>}</a:t>
            </a:r>
            <a:endParaRPr sz="800" dirty="0">
              <a:latin typeface="+mj-lt"/>
            </a:endParaRPr>
          </a:p>
        </p:txBody>
      </p:sp>
      <p:sp>
        <p:nvSpPr>
          <p:cNvPr id="204" name="Google Shape;204;p32"/>
          <p:cNvSpPr/>
          <p:nvPr/>
        </p:nvSpPr>
        <p:spPr>
          <a:xfrm>
            <a:off x="3491100" y="1637550"/>
            <a:ext cx="1948500" cy="8016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endParaRPr sz="1200">
              <a:solidFill>
                <a:srgbClr val="3B3B3B"/>
              </a:solidFill>
              <a:latin typeface="+mj-lt"/>
              <a:ea typeface="Source Code Pro"/>
              <a:cs typeface="Source Code Pro"/>
              <a:sym typeface="Source Code Pro"/>
            </a:endParaRPr>
          </a:p>
          <a:p>
            <a:pPr marL="0" lvl="0" indent="0" rtl="0">
              <a:lnSpc>
                <a:spcPct val="115000"/>
              </a:lnSpc>
              <a:spcBef>
                <a:spcPts val="0"/>
              </a:spcBef>
              <a:spcAft>
                <a:spcPts val="0"/>
              </a:spcAft>
              <a:buNone/>
            </a:pPr>
            <a:r>
              <a:rPr lang="en" sz="1200">
                <a:solidFill>
                  <a:srgbClr val="3B3B3B"/>
                </a:solidFill>
                <a:latin typeface="+mj-lt"/>
                <a:ea typeface="Source Code Pro"/>
                <a:cs typeface="Source Code Pro"/>
                <a:sym typeface="Source Code Pro"/>
              </a:rPr>
              <a:t>solc</a:t>
            </a:r>
            <a:endParaRPr sz="1200">
              <a:solidFill>
                <a:srgbClr val="3B3B3B"/>
              </a:solidFill>
              <a:latin typeface="+mj-lt"/>
              <a:ea typeface="Source Code Pro"/>
              <a:cs typeface="Source Code Pro"/>
              <a:sym typeface="Source Code Pro"/>
            </a:endParaRPr>
          </a:p>
          <a:p>
            <a:pPr marL="0" lvl="0" indent="0" rtl="0">
              <a:lnSpc>
                <a:spcPct val="115000"/>
              </a:lnSpc>
              <a:spcBef>
                <a:spcPts val="0"/>
              </a:spcBef>
              <a:spcAft>
                <a:spcPts val="0"/>
              </a:spcAft>
              <a:buNone/>
            </a:pPr>
            <a:r>
              <a:rPr lang="en" sz="1200">
                <a:solidFill>
                  <a:srgbClr val="3B3B3B"/>
                </a:solidFill>
                <a:latin typeface="+mj-lt"/>
                <a:ea typeface="Source Code Pro"/>
                <a:cs typeface="Source Code Pro"/>
                <a:sym typeface="Source Code Pro"/>
              </a:rPr>
              <a:t>(Solidity Compiler)</a:t>
            </a:r>
            <a:endParaRPr sz="1200">
              <a:solidFill>
                <a:srgbClr val="3B3B3B"/>
              </a:solidFill>
              <a:latin typeface="+mj-lt"/>
              <a:ea typeface="Source Code Pro"/>
              <a:cs typeface="Source Code Pro"/>
              <a:sym typeface="Source Code Pro"/>
            </a:endParaRPr>
          </a:p>
          <a:p>
            <a:pPr marL="0" lvl="0" indent="0" rtl="0">
              <a:lnSpc>
                <a:spcPct val="115000"/>
              </a:lnSpc>
              <a:spcBef>
                <a:spcPts val="0"/>
              </a:spcBef>
              <a:spcAft>
                <a:spcPts val="0"/>
              </a:spcAft>
              <a:buNone/>
            </a:pPr>
            <a:endParaRPr sz="1200">
              <a:solidFill>
                <a:srgbClr val="3B3B3B"/>
              </a:solidFill>
              <a:latin typeface="+mj-lt"/>
              <a:ea typeface="Source Code Pro"/>
              <a:cs typeface="Source Code Pro"/>
              <a:sym typeface="Source Code Pro"/>
            </a:endParaRPr>
          </a:p>
        </p:txBody>
      </p:sp>
      <p:cxnSp>
        <p:nvCxnSpPr>
          <p:cNvPr id="205" name="Google Shape;205;p32"/>
          <p:cNvCxnSpPr>
            <a:stCxn id="203" idx="3"/>
            <a:endCxn id="204" idx="1"/>
          </p:cNvCxnSpPr>
          <p:nvPr/>
        </p:nvCxnSpPr>
        <p:spPr>
          <a:xfrm>
            <a:off x="2680650" y="2038350"/>
            <a:ext cx="810600" cy="0"/>
          </a:xfrm>
          <a:prstGeom prst="straightConnector1">
            <a:avLst/>
          </a:prstGeom>
          <a:noFill/>
          <a:ln w="9525" cap="flat" cmpd="sng">
            <a:solidFill>
              <a:srgbClr val="666666"/>
            </a:solidFill>
            <a:prstDash val="solid"/>
            <a:round/>
            <a:headEnd type="none" w="med" len="med"/>
            <a:tailEnd type="triangle" w="med" len="med"/>
          </a:ln>
        </p:spPr>
      </p:cxnSp>
      <p:cxnSp>
        <p:nvCxnSpPr>
          <p:cNvPr id="206" name="Google Shape;206;p32"/>
          <p:cNvCxnSpPr>
            <a:stCxn id="204" idx="3"/>
            <a:endCxn id="202" idx="1"/>
          </p:cNvCxnSpPr>
          <p:nvPr/>
        </p:nvCxnSpPr>
        <p:spPr>
          <a:xfrm>
            <a:off x="5439600" y="2038350"/>
            <a:ext cx="810600" cy="533400"/>
          </a:xfrm>
          <a:prstGeom prst="straightConnector1">
            <a:avLst/>
          </a:prstGeom>
          <a:noFill/>
          <a:ln w="9525" cap="flat" cmpd="sng">
            <a:solidFill>
              <a:srgbClr val="666666"/>
            </a:solidFill>
            <a:prstDash val="solid"/>
            <a:round/>
            <a:headEnd type="none" w="med" len="med"/>
            <a:tailEnd type="triangle" w="med" len="med"/>
          </a:ln>
        </p:spPr>
      </p:cxnSp>
      <p:sp>
        <p:nvSpPr>
          <p:cNvPr id="207" name="Google Shape;207;p32"/>
          <p:cNvSpPr/>
          <p:nvPr/>
        </p:nvSpPr>
        <p:spPr>
          <a:xfrm>
            <a:off x="921150" y="2704350"/>
            <a:ext cx="1759500" cy="8016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 sz="1200" dirty="0">
                <a:solidFill>
                  <a:srgbClr val="3B3B3B"/>
                </a:solidFill>
                <a:latin typeface="+mj-lt"/>
                <a:ea typeface="Source Code Pro"/>
                <a:cs typeface="Source Code Pro"/>
                <a:sym typeface="Source Code Pro"/>
              </a:rPr>
              <a:t>Serpent Contract</a:t>
            </a:r>
            <a:endParaRPr sz="1200" dirty="0">
              <a:solidFill>
                <a:srgbClr val="3B3B3B"/>
              </a:solidFill>
              <a:latin typeface="+mj-lt"/>
              <a:ea typeface="Source Code Pro"/>
              <a:cs typeface="Source Code Pro"/>
              <a:sym typeface="Source Code Pro"/>
            </a:endParaRPr>
          </a:p>
          <a:p>
            <a:pPr marL="0" lvl="0" indent="0" rtl="0">
              <a:lnSpc>
                <a:spcPct val="115000"/>
              </a:lnSpc>
              <a:spcBef>
                <a:spcPts val="0"/>
              </a:spcBef>
              <a:spcAft>
                <a:spcPts val="0"/>
              </a:spcAft>
              <a:buNone/>
            </a:pPr>
            <a:endParaRPr sz="800" dirty="0">
              <a:solidFill>
                <a:srgbClr val="3B3B3B"/>
              </a:solidFill>
              <a:latin typeface="+mj-lt"/>
              <a:ea typeface="Source Code Pro"/>
              <a:cs typeface="Source Code Pro"/>
              <a:sym typeface="Source Code Pro"/>
            </a:endParaRPr>
          </a:p>
          <a:p>
            <a:pPr marL="0" lvl="0" indent="0" rtl="0">
              <a:lnSpc>
                <a:spcPct val="115000"/>
              </a:lnSpc>
              <a:spcBef>
                <a:spcPts val="0"/>
              </a:spcBef>
              <a:spcAft>
                <a:spcPts val="0"/>
              </a:spcAft>
              <a:buNone/>
            </a:pPr>
            <a:r>
              <a:rPr lang="en" sz="800" dirty="0">
                <a:solidFill>
                  <a:srgbClr val="3B3B3B"/>
                </a:solidFill>
                <a:latin typeface="+mj-lt"/>
                <a:ea typeface="Source Code Pro"/>
                <a:cs typeface="Source Code Pro"/>
                <a:sym typeface="Source Code Pro"/>
              </a:rPr>
              <a:t>def </a:t>
            </a:r>
            <a:r>
              <a:rPr lang="en" sz="800" dirty="0">
                <a:solidFill>
                  <a:srgbClr val="21439C"/>
                </a:solidFill>
                <a:latin typeface="+mj-lt"/>
                <a:ea typeface="Source Code Pro"/>
                <a:cs typeface="Source Code Pro"/>
                <a:sym typeface="Source Code Pro"/>
              </a:rPr>
              <a:t>register</a:t>
            </a:r>
            <a:r>
              <a:rPr lang="en" sz="800" dirty="0">
                <a:solidFill>
                  <a:srgbClr val="3B3B3B"/>
                </a:solidFill>
                <a:latin typeface="+mj-lt"/>
                <a:ea typeface="Source Code Pro"/>
                <a:cs typeface="Source Code Pro"/>
                <a:sym typeface="Source Code Pro"/>
              </a:rPr>
              <a:t>(</a:t>
            </a:r>
            <a:r>
              <a:rPr lang="en" sz="800" dirty="0">
                <a:solidFill>
                  <a:srgbClr val="A535AE"/>
                </a:solidFill>
                <a:latin typeface="+mj-lt"/>
                <a:ea typeface="Source Code Pro"/>
                <a:cs typeface="Source Code Pro"/>
                <a:sym typeface="Source Code Pro"/>
              </a:rPr>
              <a:t>key, value</a:t>
            </a:r>
            <a:r>
              <a:rPr lang="en" sz="800" dirty="0">
                <a:solidFill>
                  <a:srgbClr val="3B3B3B"/>
                </a:solidFill>
                <a:latin typeface="+mj-lt"/>
                <a:ea typeface="Source Code Pro"/>
                <a:cs typeface="Source Code Pro"/>
                <a:sym typeface="Source Code Pro"/>
              </a:rPr>
              <a:t>):</a:t>
            </a:r>
            <a:endParaRPr sz="800" dirty="0">
              <a:solidFill>
                <a:srgbClr val="3B3B3B"/>
              </a:solidFill>
              <a:latin typeface="+mj-lt"/>
              <a:ea typeface="Source Code Pro"/>
              <a:cs typeface="Source Code Pro"/>
              <a:sym typeface="Source Code Pro"/>
            </a:endParaRPr>
          </a:p>
          <a:p>
            <a:pPr marL="0" lvl="0" indent="0" rtl="0">
              <a:lnSpc>
                <a:spcPct val="115000"/>
              </a:lnSpc>
              <a:spcBef>
                <a:spcPts val="0"/>
              </a:spcBef>
              <a:spcAft>
                <a:spcPts val="0"/>
              </a:spcAft>
              <a:buNone/>
            </a:pPr>
            <a:r>
              <a:rPr lang="en" sz="800" dirty="0">
                <a:solidFill>
                  <a:srgbClr val="3B3B3B"/>
                </a:solidFill>
                <a:latin typeface="+mj-lt"/>
                <a:ea typeface="Source Code Pro"/>
                <a:cs typeface="Source Code Pro"/>
                <a:sym typeface="Source Code Pro"/>
              </a:rPr>
              <a:t>    </a:t>
            </a:r>
            <a:r>
              <a:rPr lang="en" sz="800" dirty="0">
                <a:solidFill>
                  <a:srgbClr val="AF82D4"/>
                </a:solidFill>
                <a:latin typeface="+mj-lt"/>
                <a:ea typeface="Source Code Pro"/>
                <a:cs typeface="Source Code Pro"/>
                <a:sym typeface="Source Code Pro"/>
              </a:rPr>
              <a:t>/* … */</a:t>
            </a:r>
            <a:endParaRPr sz="800" dirty="0">
              <a:solidFill>
                <a:srgbClr val="AF82D4"/>
              </a:solidFill>
              <a:latin typeface="+mj-lt"/>
              <a:ea typeface="Source Code Pro"/>
              <a:cs typeface="Source Code Pro"/>
              <a:sym typeface="Source Code Pro"/>
            </a:endParaRPr>
          </a:p>
        </p:txBody>
      </p:sp>
      <p:sp>
        <p:nvSpPr>
          <p:cNvPr id="208" name="Google Shape;208;p32"/>
          <p:cNvSpPr/>
          <p:nvPr/>
        </p:nvSpPr>
        <p:spPr>
          <a:xfrm>
            <a:off x="3491100" y="2704350"/>
            <a:ext cx="1948500" cy="8016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 sz="1200">
                <a:solidFill>
                  <a:srgbClr val="3B3B3B"/>
                </a:solidFill>
                <a:latin typeface="+mj-lt"/>
                <a:ea typeface="Source Code Pro"/>
                <a:cs typeface="Source Code Pro"/>
                <a:sym typeface="Source Code Pro"/>
              </a:rPr>
              <a:t>serpent compiler</a:t>
            </a:r>
            <a:endParaRPr sz="1200">
              <a:solidFill>
                <a:srgbClr val="3B3B3B"/>
              </a:solidFill>
              <a:latin typeface="+mj-lt"/>
              <a:ea typeface="Source Code Pro"/>
              <a:cs typeface="Source Code Pro"/>
              <a:sym typeface="Source Code Pro"/>
            </a:endParaRPr>
          </a:p>
        </p:txBody>
      </p:sp>
      <p:cxnSp>
        <p:nvCxnSpPr>
          <p:cNvPr id="209" name="Google Shape;209;p32"/>
          <p:cNvCxnSpPr>
            <a:stCxn id="207" idx="3"/>
            <a:endCxn id="208" idx="1"/>
          </p:cNvCxnSpPr>
          <p:nvPr/>
        </p:nvCxnSpPr>
        <p:spPr>
          <a:xfrm>
            <a:off x="2680650" y="3105150"/>
            <a:ext cx="810600" cy="0"/>
          </a:xfrm>
          <a:prstGeom prst="straightConnector1">
            <a:avLst/>
          </a:prstGeom>
          <a:noFill/>
          <a:ln w="9525" cap="flat" cmpd="sng">
            <a:solidFill>
              <a:srgbClr val="666666"/>
            </a:solidFill>
            <a:prstDash val="solid"/>
            <a:round/>
            <a:headEnd type="none" w="med" len="med"/>
            <a:tailEnd type="triangle" w="med" len="med"/>
          </a:ln>
        </p:spPr>
      </p:cxnSp>
      <p:cxnSp>
        <p:nvCxnSpPr>
          <p:cNvPr id="210" name="Google Shape;210;p32"/>
          <p:cNvCxnSpPr>
            <a:stCxn id="208" idx="3"/>
            <a:endCxn id="202" idx="1"/>
          </p:cNvCxnSpPr>
          <p:nvPr/>
        </p:nvCxnSpPr>
        <p:spPr>
          <a:xfrm rot="10800000" flipH="1">
            <a:off x="5439600" y="2571750"/>
            <a:ext cx="810600" cy="533400"/>
          </a:xfrm>
          <a:prstGeom prst="straightConnector1">
            <a:avLst/>
          </a:prstGeom>
          <a:noFill/>
          <a:ln w="9525" cap="flat" cmpd="sng">
            <a:solidFill>
              <a:srgbClr val="666666"/>
            </a:solidFill>
            <a:prstDash val="solid"/>
            <a:round/>
            <a:headEnd type="none" w="med" len="med"/>
            <a:tailEnd type="triangle" w="med" len="med"/>
          </a:ln>
        </p:spPr>
      </p:cxnSp>
      <p:cxnSp>
        <p:nvCxnSpPr>
          <p:cNvPr id="211" name="Google Shape;211;p32"/>
          <p:cNvCxnSpPr/>
          <p:nvPr/>
        </p:nvCxnSpPr>
        <p:spPr>
          <a:xfrm>
            <a:off x="4427525" y="3880075"/>
            <a:ext cx="6900" cy="600600"/>
          </a:xfrm>
          <a:prstGeom prst="straightConnector1">
            <a:avLst/>
          </a:prstGeom>
          <a:noFill/>
          <a:ln w="38100" cap="flat" cmpd="sng">
            <a:solidFill>
              <a:schemeClr val="dk2"/>
            </a:solidFill>
            <a:prstDash val="dot"/>
            <a:round/>
            <a:headEnd type="none" w="med" len="med"/>
            <a:tailEnd type="none" w="med" len="med"/>
          </a:ln>
        </p:spPr>
      </p:cxnSp>
      <p:cxnSp>
        <p:nvCxnSpPr>
          <p:cNvPr id="212" name="Google Shape;212;p32"/>
          <p:cNvCxnSpPr/>
          <p:nvPr/>
        </p:nvCxnSpPr>
        <p:spPr>
          <a:xfrm>
            <a:off x="1760525" y="3880075"/>
            <a:ext cx="6900" cy="600600"/>
          </a:xfrm>
          <a:prstGeom prst="straightConnector1">
            <a:avLst/>
          </a:prstGeom>
          <a:noFill/>
          <a:ln w="38100" cap="flat" cmpd="sng">
            <a:solidFill>
              <a:schemeClr val="dk2"/>
            </a:solidFill>
            <a:prstDash val="dot"/>
            <a:round/>
            <a:headEnd type="none" w="med" len="med"/>
            <a:tailEnd type="none" w="med" len="med"/>
          </a:ln>
        </p:spPr>
      </p:cxnSp>
      <p:sp>
        <p:nvSpPr>
          <p:cNvPr id="2" name="Date Placeholder 1"/>
          <p:cNvSpPr>
            <a:spLocks noGrp="1"/>
          </p:cNvSpPr>
          <p:nvPr>
            <p:ph type="dt" sz="half" idx="11"/>
          </p:nvPr>
        </p:nvSpPr>
        <p:spPr/>
        <p:txBody>
          <a:bodyPr/>
          <a:lstStyle/>
          <a:p>
            <a:pPr>
              <a:defRPr/>
            </a:pPr>
            <a:fld id="{3C630EE0-2D1B-48BD-A2D1-553CE6749143}" type="datetime1">
              <a:rPr lang="zh-CN" altLang="en-US" smtClean="0"/>
              <a:t>2020/8/14</a:t>
            </a:fld>
            <a:endParaRPr lang="en-US" altLang="en-US"/>
          </a:p>
        </p:txBody>
      </p:sp>
    </p:spTree>
    <p:extLst>
      <p:ext uri="{BB962C8B-B14F-4D97-AF65-F5344CB8AC3E}">
        <p14:creationId xmlns:p14="http://schemas.microsoft.com/office/powerpoint/2010/main" val="9808508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3"/>
          <p:cNvSpPr txBox="1">
            <a:spLocks noGrp="1"/>
          </p:cNvSpPr>
          <p:nvPr>
            <p:ph type="title"/>
          </p:nvPr>
        </p:nvSpPr>
        <p:spPr>
          <a:xfrm>
            <a:off x="304800" y="438150"/>
            <a:ext cx="8520600" cy="579425"/>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000" b="1" dirty="0"/>
              <a:t>EVM Gas and Fees</a:t>
            </a:r>
            <a:endParaRPr sz="4000" b="1" dirty="0"/>
          </a:p>
        </p:txBody>
      </p:sp>
      <p:sp>
        <p:nvSpPr>
          <p:cNvPr id="218" name="Google Shape;218;p33"/>
          <p:cNvSpPr txBox="1">
            <a:spLocks noGrp="1"/>
          </p:cNvSpPr>
          <p:nvPr>
            <p:ph type="body" idx="1"/>
          </p:nvPr>
        </p:nvSpPr>
        <p:spPr>
          <a:xfrm>
            <a:off x="152400" y="1047750"/>
            <a:ext cx="4572000" cy="350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0" dirty="0">
                <a:latin typeface="+mj-lt"/>
              </a:rPr>
              <a:t>Immediate Issue:</a:t>
            </a:r>
            <a:endParaRPr b="0" dirty="0">
              <a:latin typeface="+mj-lt"/>
            </a:endParaRPr>
          </a:p>
          <a:p>
            <a:pPr marL="0" lvl="0" indent="0">
              <a:spcBef>
                <a:spcPts val="1600"/>
              </a:spcBef>
              <a:spcAft>
                <a:spcPts val="0"/>
              </a:spcAft>
              <a:buNone/>
            </a:pPr>
            <a:r>
              <a:rPr lang="en" b="0" dirty="0">
                <a:latin typeface="+mj-lt"/>
              </a:rPr>
              <a:t>What if our contract has an infinite loop?</a:t>
            </a:r>
            <a:endParaRPr b="0" dirty="0">
              <a:latin typeface="+mj-lt"/>
            </a:endParaRPr>
          </a:p>
          <a:p>
            <a:pPr marL="0" lvl="0" indent="0" rtl="0">
              <a:lnSpc>
                <a:spcPct val="150000"/>
              </a:lnSpc>
              <a:spcBef>
                <a:spcPts val="1600"/>
              </a:spcBef>
              <a:spcAft>
                <a:spcPts val="0"/>
              </a:spcAft>
              <a:buNone/>
            </a:pPr>
            <a:r>
              <a:rPr lang="en" sz="1000" b="0" dirty="0">
                <a:solidFill>
                  <a:srgbClr val="FF5600"/>
                </a:solidFill>
                <a:highlight>
                  <a:srgbClr val="FFFFFF"/>
                </a:highlight>
                <a:latin typeface="+mj-lt"/>
                <a:ea typeface="Source Code Pro"/>
                <a:cs typeface="Source Code Pro"/>
                <a:sym typeface="Source Code Pro"/>
              </a:rPr>
              <a:t>function</a:t>
            </a:r>
            <a:r>
              <a:rPr lang="en" sz="1000" b="0" dirty="0">
                <a:solidFill>
                  <a:srgbClr val="3B3B3B"/>
                </a:solidFill>
                <a:highlight>
                  <a:srgbClr val="FFFFFF"/>
                </a:highlight>
                <a:latin typeface="+mj-lt"/>
                <a:ea typeface="Source Code Pro"/>
                <a:cs typeface="Source Code Pro"/>
                <a:sym typeface="Source Code Pro"/>
              </a:rPr>
              <a:t> </a:t>
            </a:r>
            <a:r>
              <a:rPr lang="en" sz="1000" b="0" dirty="0">
                <a:solidFill>
                  <a:srgbClr val="21439C"/>
                </a:solidFill>
                <a:highlight>
                  <a:srgbClr val="FFFFFF"/>
                </a:highlight>
                <a:latin typeface="+mj-lt"/>
                <a:ea typeface="Source Code Pro"/>
                <a:cs typeface="Source Code Pro"/>
                <a:sym typeface="Source Code Pro"/>
              </a:rPr>
              <a:t>foo</a:t>
            </a:r>
            <a:r>
              <a:rPr lang="en" sz="1000" b="0" dirty="0">
                <a:solidFill>
                  <a:srgbClr val="3B3B3B"/>
                </a:solidFill>
                <a:highlight>
                  <a:srgbClr val="FFFFFF"/>
                </a:highlight>
                <a:latin typeface="+mj-lt"/>
                <a:ea typeface="Source Code Pro"/>
                <a:cs typeface="Source Code Pro"/>
                <a:sym typeface="Source Code Pro"/>
              </a:rPr>
              <a:t>()</a:t>
            </a:r>
            <a:br>
              <a:rPr lang="en" sz="1000" b="0" dirty="0">
                <a:solidFill>
                  <a:srgbClr val="3B3B3B"/>
                </a:solidFill>
                <a:highlight>
                  <a:srgbClr val="FFFFFF"/>
                </a:highlight>
                <a:latin typeface="+mj-lt"/>
                <a:ea typeface="Source Code Pro"/>
                <a:cs typeface="Source Code Pro"/>
                <a:sym typeface="Source Code Pro"/>
              </a:rPr>
            </a:br>
            <a:r>
              <a:rPr lang="en" sz="1000" b="0" dirty="0">
                <a:solidFill>
                  <a:srgbClr val="3B3B3B"/>
                </a:solidFill>
                <a:highlight>
                  <a:srgbClr val="FFFFFF"/>
                </a:highlight>
                <a:latin typeface="+mj-lt"/>
                <a:ea typeface="Source Code Pro"/>
                <a:cs typeface="Source Code Pro"/>
                <a:sym typeface="Source Code Pro"/>
              </a:rPr>
              <a:t>{</a:t>
            </a:r>
            <a:br>
              <a:rPr lang="en" sz="1000" b="0" dirty="0">
                <a:solidFill>
                  <a:srgbClr val="3B3B3B"/>
                </a:solidFill>
                <a:highlight>
                  <a:srgbClr val="FFFFFF"/>
                </a:highlight>
                <a:latin typeface="+mj-lt"/>
                <a:ea typeface="Source Code Pro"/>
                <a:cs typeface="Source Code Pro"/>
                <a:sym typeface="Source Code Pro"/>
              </a:rPr>
            </a:br>
            <a:r>
              <a:rPr lang="en" sz="1000" b="0" dirty="0">
                <a:solidFill>
                  <a:srgbClr val="3B3B3B"/>
                </a:solidFill>
                <a:highlight>
                  <a:srgbClr val="FFFFFF"/>
                </a:highlight>
                <a:latin typeface="+mj-lt"/>
                <a:ea typeface="Source Code Pro"/>
                <a:cs typeface="Source Code Pro"/>
                <a:sym typeface="Source Code Pro"/>
              </a:rPr>
              <a:t>    </a:t>
            </a:r>
            <a:r>
              <a:rPr lang="en" sz="1000" b="0" dirty="0">
                <a:solidFill>
                  <a:srgbClr val="006699"/>
                </a:solidFill>
                <a:highlight>
                  <a:srgbClr val="FFFFFF"/>
                </a:highlight>
                <a:latin typeface="+mj-lt"/>
                <a:ea typeface="Source Code Pro"/>
                <a:cs typeface="Source Code Pro"/>
                <a:sym typeface="Source Code Pro"/>
              </a:rPr>
              <a:t>while</a:t>
            </a:r>
            <a:r>
              <a:rPr lang="en" sz="1000" b="0" dirty="0">
                <a:solidFill>
                  <a:srgbClr val="3B3B3B"/>
                </a:solidFill>
                <a:highlight>
                  <a:srgbClr val="FFFFFF"/>
                </a:highlight>
                <a:latin typeface="+mj-lt"/>
                <a:ea typeface="Source Code Pro"/>
                <a:cs typeface="Source Code Pro"/>
                <a:sym typeface="Source Code Pro"/>
              </a:rPr>
              <a:t> (</a:t>
            </a:r>
            <a:r>
              <a:rPr lang="en" sz="1000" b="0" dirty="0">
                <a:solidFill>
                  <a:srgbClr val="A535AE"/>
                </a:solidFill>
                <a:highlight>
                  <a:srgbClr val="FFFFFF"/>
                </a:highlight>
                <a:latin typeface="+mj-lt"/>
                <a:ea typeface="Source Code Pro"/>
                <a:cs typeface="Source Code Pro"/>
                <a:sym typeface="Source Code Pro"/>
              </a:rPr>
              <a:t>true</a:t>
            </a:r>
            <a:r>
              <a:rPr lang="en" sz="1000" b="0" dirty="0">
                <a:solidFill>
                  <a:srgbClr val="3B3B3B"/>
                </a:solidFill>
                <a:highlight>
                  <a:srgbClr val="FFFFFF"/>
                </a:highlight>
                <a:latin typeface="+mj-lt"/>
                <a:ea typeface="Source Code Pro"/>
                <a:cs typeface="Source Code Pro"/>
                <a:sym typeface="Source Code Pro"/>
              </a:rPr>
              <a:t>) {</a:t>
            </a:r>
            <a:br>
              <a:rPr lang="en" sz="1000" b="0" dirty="0">
                <a:solidFill>
                  <a:srgbClr val="3B3B3B"/>
                </a:solidFill>
                <a:highlight>
                  <a:srgbClr val="FFFFFF"/>
                </a:highlight>
                <a:latin typeface="+mj-lt"/>
                <a:ea typeface="Source Code Pro"/>
                <a:cs typeface="Source Code Pro"/>
                <a:sym typeface="Source Code Pro"/>
              </a:rPr>
            </a:br>
            <a:r>
              <a:rPr lang="en" sz="1000" b="0" dirty="0">
                <a:solidFill>
                  <a:srgbClr val="3B3B3B"/>
                </a:solidFill>
                <a:highlight>
                  <a:srgbClr val="FFFFFF"/>
                </a:highlight>
                <a:latin typeface="+mj-lt"/>
                <a:ea typeface="Source Code Pro"/>
                <a:cs typeface="Source Code Pro"/>
                <a:sym typeface="Source Code Pro"/>
              </a:rPr>
              <a:t>        </a:t>
            </a:r>
            <a:r>
              <a:rPr lang="en" sz="1000" b="0" dirty="0">
                <a:solidFill>
                  <a:srgbClr val="AF82D4"/>
                </a:solidFill>
                <a:highlight>
                  <a:srgbClr val="FFFFFF"/>
                </a:highlight>
                <a:latin typeface="+mj-lt"/>
                <a:ea typeface="Source Code Pro"/>
                <a:cs typeface="Source Code Pro"/>
                <a:sym typeface="Source Code Pro"/>
              </a:rPr>
              <a:t>/* Loop forever! */</a:t>
            </a:r>
            <a:r>
              <a:rPr lang="en" sz="1000" b="0" dirty="0">
                <a:solidFill>
                  <a:srgbClr val="3B3B3B"/>
                </a:solidFill>
                <a:highlight>
                  <a:srgbClr val="FFFFFF"/>
                </a:highlight>
                <a:latin typeface="+mj-lt"/>
                <a:ea typeface="Source Code Pro"/>
                <a:cs typeface="Source Code Pro"/>
                <a:sym typeface="Source Code Pro"/>
              </a:rPr>
              <a:t/>
            </a:r>
            <a:br>
              <a:rPr lang="en" sz="1000" b="0" dirty="0">
                <a:solidFill>
                  <a:srgbClr val="3B3B3B"/>
                </a:solidFill>
                <a:highlight>
                  <a:srgbClr val="FFFFFF"/>
                </a:highlight>
                <a:latin typeface="+mj-lt"/>
                <a:ea typeface="Source Code Pro"/>
                <a:cs typeface="Source Code Pro"/>
                <a:sym typeface="Source Code Pro"/>
              </a:rPr>
            </a:br>
            <a:r>
              <a:rPr lang="en" sz="1000" b="0" dirty="0">
                <a:solidFill>
                  <a:srgbClr val="3B3B3B"/>
                </a:solidFill>
                <a:highlight>
                  <a:srgbClr val="FFFFFF"/>
                </a:highlight>
                <a:latin typeface="+mj-lt"/>
                <a:ea typeface="Source Code Pro"/>
                <a:cs typeface="Source Code Pro"/>
                <a:sym typeface="Source Code Pro"/>
              </a:rPr>
              <a:t>    }</a:t>
            </a:r>
            <a:br>
              <a:rPr lang="en" sz="1000" b="0" dirty="0">
                <a:solidFill>
                  <a:srgbClr val="3B3B3B"/>
                </a:solidFill>
                <a:highlight>
                  <a:srgbClr val="FFFFFF"/>
                </a:highlight>
                <a:latin typeface="+mj-lt"/>
                <a:ea typeface="Source Code Pro"/>
                <a:cs typeface="Source Code Pro"/>
                <a:sym typeface="Source Code Pro"/>
              </a:rPr>
            </a:br>
            <a:r>
              <a:rPr lang="en" sz="1000" b="0" dirty="0">
                <a:solidFill>
                  <a:srgbClr val="3B3B3B"/>
                </a:solidFill>
                <a:highlight>
                  <a:srgbClr val="FFFFFF"/>
                </a:highlight>
                <a:latin typeface="+mj-lt"/>
                <a:ea typeface="Source Code Pro"/>
                <a:cs typeface="Source Code Pro"/>
                <a:sym typeface="Source Code Pro"/>
              </a:rPr>
              <a:t>}</a:t>
            </a:r>
            <a:endParaRPr sz="1000" b="0" dirty="0">
              <a:solidFill>
                <a:srgbClr val="3B3B3B"/>
              </a:solidFill>
              <a:highlight>
                <a:srgbClr val="FFFFFF"/>
              </a:highlight>
              <a:latin typeface="+mj-lt"/>
              <a:ea typeface="Source Code Pro"/>
              <a:cs typeface="Source Code Pro"/>
              <a:sym typeface="Source Code Pro"/>
            </a:endParaRPr>
          </a:p>
          <a:p>
            <a:pPr marL="0" lvl="0" indent="0" rtl="0">
              <a:lnSpc>
                <a:spcPct val="150000"/>
              </a:lnSpc>
              <a:spcBef>
                <a:spcPts val="0"/>
              </a:spcBef>
              <a:spcAft>
                <a:spcPts val="0"/>
              </a:spcAft>
              <a:buNone/>
            </a:pPr>
            <a:endParaRPr sz="1000" b="0" dirty="0">
              <a:solidFill>
                <a:srgbClr val="3B3B3B"/>
              </a:solidFill>
              <a:highlight>
                <a:srgbClr val="FFFFFF"/>
              </a:highlight>
              <a:latin typeface="+mj-lt"/>
              <a:ea typeface="Source Code Pro"/>
              <a:cs typeface="Source Code Pro"/>
              <a:sym typeface="Source Code Pro"/>
            </a:endParaRPr>
          </a:p>
          <a:p>
            <a:pPr marL="0" lvl="0" indent="0" rtl="0">
              <a:lnSpc>
                <a:spcPct val="115000"/>
              </a:lnSpc>
              <a:spcBef>
                <a:spcPts val="0"/>
              </a:spcBef>
              <a:spcAft>
                <a:spcPts val="0"/>
              </a:spcAft>
              <a:buNone/>
            </a:pPr>
            <a:r>
              <a:rPr lang="en" b="0" dirty="0">
                <a:solidFill>
                  <a:srgbClr val="000000"/>
                </a:solidFill>
                <a:latin typeface="+mj-lt"/>
              </a:rPr>
              <a:t>Every node on the network will get stuck executing the loop forever! By the halting problem, it is impossible to determine ahead of time whether the contract will ever terminate ⇒ Denial of Service Attack!</a:t>
            </a:r>
            <a:endParaRPr b="0" dirty="0">
              <a:solidFill>
                <a:srgbClr val="000000"/>
              </a:solidFill>
              <a:latin typeface="+mj-lt"/>
            </a:endParaRPr>
          </a:p>
        </p:txBody>
      </p:sp>
      <p:sp>
        <p:nvSpPr>
          <p:cNvPr id="219" name="Google Shape;219;p33"/>
          <p:cNvSpPr txBox="1">
            <a:spLocks noGrp="1"/>
          </p:cNvSpPr>
          <p:nvPr>
            <p:ph type="body" idx="2"/>
          </p:nvPr>
        </p:nvSpPr>
        <p:spPr>
          <a:xfrm>
            <a:off x="4800600" y="1225225"/>
            <a:ext cx="4031700" cy="279432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mj-lt"/>
              </a:rPr>
              <a:t>Ethereum’s Solution</a:t>
            </a:r>
            <a:r>
              <a:rPr lang="en" b="0" dirty="0">
                <a:latin typeface="+mj-lt"/>
              </a:rPr>
              <a:t>:</a:t>
            </a:r>
            <a:endParaRPr b="0" dirty="0">
              <a:latin typeface="+mj-lt"/>
            </a:endParaRPr>
          </a:p>
          <a:p>
            <a:pPr marL="0" lvl="0" indent="0">
              <a:spcBef>
                <a:spcPts val="1600"/>
              </a:spcBef>
              <a:spcAft>
                <a:spcPts val="0"/>
              </a:spcAft>
              <a:buNone/>
            </a:pPr>
            <a:r>
              <a:rPr lang="en" b="0" dirty="0">
                <a:latin typeface="+mj-lt"/>
              </a:rPr>
              <a:t>Every contract requires “gas”, which “fuels” contract execution.</a:t>
            </a:r>
            <a:endParaRPr b="0" dirty="0">
              <a:latin typeface="+mj-lt"/>
            </a:endParaRPr>
          </a:p>
          <a:p>
            <a:pPr marL="0" lvl="0" indent="0">
              <a:spcBef>
                <a:spcPts val="1600"/>
              </a:spcBef>
              <a:spcAft>
                <a:spcPts val="0"/>
              </a:spcAft>
              <a:buNone/>
            </a:pPr>
            <a:r>
              <a:rPr lang="en" b="0" dirty="0">
                <a:latin typeface="+mj-lt"/>
              </a:rPr>
              <a:t>Specifically, every EVM op code requires a certain amount of gas in order to execute.</a:t>
            </a:r>
            <a:endParaRPr b="0" dirty="0">
              <a:latin typeface="+mj-lt"/>
            </a:endParaRPr>
          </a:p>
          <a:p>
            <a:pPr marL="0" lvl="0" indent="0">
              <a:spcBef>
                <a:spcPts val="1600"/>
              </a:spcBef>
              <a:spcAft>
                <a:spcPts val="1600"/>
              </a:spcAft>
              <a:buNone/>
            </a:pPr>
            <a:r>
              <a:rPr lang="en" b="0" dirty="0">
                <a:latin typeface="+mj-lt"/>
              </a:rPr>
              <a:t>Every transaction specifies the </a:t>
            </a:r>
            <a:r>
              <a:rPr lang="en" b="0" dirty="0">
                <a:highlight>
                  <a:srgbClr val="EFEFEF"/>
                </a:highlight>
                <a:latin typeface="+mj-lt"/>
                <a:ea typeface="Source Code Pro"/>
                <a:cs typeface="Source Code Pro"/>
                <a:sym typeface="Source Code Pro"/>
              </a:rPr>
              <a:t>startgas</a:t>
            </a:r>
            <a:r>
              <a:rPr lang="en" b="0" dirty="0">
                <a:latin typeface="+mj-lt"/>
              </a:rPr>
              <a:t>, or maximum quantity of gas it is willing to consume, and the </a:t>
            </a:r>
            <a:r>
              <a:rPr lang="en" b="0" dirty="0">
                <a:highlight>
                  <a:srgbClr val="EFEFEF"/>
                </a:highlight>
                <a:latin typeface="+mj-lt"/>
                <a:ea typeface="Source Code Pro"/>
                <a:cs typeface="Source Code Pro"/>
                <a:sym typeface="Source Code Pro"/>
              </a:rPr>
              <a:t>gasprice</a:t>
            </a:r>
            <a:r>
              <a:rPr lang="en" b="0" dirty="0">
                <a:latin typeface="+mj-lt"/>
              </a:rPr>
              <a:t>, or the fee in ether it is willing to pay per unit gas.</a:t>
            </a:r>
            <a:endParaRPr b="0" dirty="0">
              <a:latin typeface="+mj-lt"/>
            </a:endParaRPr>
          </a:p>
        </p:txBody>
      </p:sp>
      <p:sp>
        <p:nvSpPr>
          <p:cNvPr id="2" name="Date Placeholder 1"/>
          <p:cNvSpPr>
            <a:spLocks noGrp="1"/>
          </p:cNvSpPr>
          <p:nvPr>
            <p:ph type="dt" sz="half" idx="11"/>
          </p:nvPr>
        </p:nvSpPr>
        <p:spPr/>
        <p:txBody>
          <a:bodyPr/>
          <a:lstStyle/>
          <a:p>
            <a:pPr>
              <a:defRPr/>
            </a:pPr>
            <a:fld id="{EBEA4C68-88A5-471E-A5E7-D5CEDED50AFC}" type="datetime1">
              <a:rPr lang="zh-CN" altLang="en-US" smtClean="0"/>
              <a:t>2020/8/14</a:t>
            </a:fld>
            <a:endParaRPr lang="en-US" altLang="en-US"/>
          </a:p>
        </p:txBody>
      </p:sp>
    </p:spTree>
    <p:extLst>
      <p:ext uri="{BB962C8B-B14F-4D97-AF65-F5344CB8AC3E}">
        <p14:creationId xmlns:p14="http://schemas.microsoft.com/office/powerpoint/2010/main" val="11617614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4"/>
          <p:cNvSpPr txBox="1">
            <a:spLocks noGrp="1"/>
          </p:cNvSpPr>
          <p:nvPr>
            <p:ph type="title"/>
          </p:nvPr>
        </p:nvSpPr>
        <p:spPr>
          <a:xfrm>
            <a:off x="311700" y="315925"/>
            <a:ext cx="8520600" cy="731825"/>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a:t>EVM Gas and Fees</a:t>
            </a:r>
            <a:endParaRPr sz="3600" b="1" dirty="0"/>
          </a:p>
        </p:txBody>
      </p:sp>
      <p:sp>
        <p:nvSpPr>
          <p:cNvPr id="225" name="Google Shape;225;p34"/>
          <p:cNvSpPr txBox="1">
            <a:spLocks noGrp="1"/>
          </p:cNvSpPr>
          <p:nvPr>
            <p:ph type="body" idx="1"/>
          </p:nvPr>
        </p:nvSpPr>
        <p:spPr>
          <a:xfrm>
            <a:off x="311700" y="1225225"/>
            <a:ext cx="4412700" cy="3354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b="0" dirty="0">
                <a:latin typeface="+mj-lt"/>
              </a:rPr>
              <a:t>At the start of the transaction, </a:t>
            </a:r>
            <a:r>
              <a:rPr lang="en" sz="1800" b="0" dirty="0">
                <a:highlight>
                  <a:srgbClr val="EFEFEF"/>
                </a:highlight>
                <a:latin typeface="+mj-lt"/>
                <a:ea typeface="Source Code Pro"/>
                <a:cs typeface="Source Code Pro"/>
                <a:sym typeface="Source Code Pro"/>
              </a:rPr>
              <a:t>startgas * gasprice</a:t>
            </a:r>
            <a:r>
              <a:rPr lang="en" sz="1800" b="0" dirty="0">
                <a:latin typeface="+mj-lt"/>
              </a:rPr>
              <a:t> ether are subtracted from the sender’s account.</a:t>
            </a:r>
            <a:endParaRPr sz="1800" b="0" dirty="0">
              <a:latin typeface="+mj-lt"/>
            </a:endParaRPr>
          </a:p>
          <a:p>
            <a:pPr marL="0" lvl="0" indent="0">
              <a:spcBef>
                <a:spcPts val="1600"/>
              </a:spcBef>
              <a:spcAft>
                <a:spcPts val="0"/>
              </a:spcAft>
              <a:buNone/>
            </a:pPr>
            <a:r>
              <a:rPr lang="en" sz="1800" b="0" dirty="0">
                <a:latin typeface="+mj-lt"/>
              </a:rPr>
              <a:t>If the contract successfully executes and uses less than the prespecified amount of gas, the remaining gas is refunded to the sender.</a:t>
            </a:r>
            <a:endParaRPr sz="1800" b="0" dirty="0">
              <a:latin typeface="+mj-lt"/>
            </a:endParaRPr>
          </a:p>
          <a:p>
            <a:pPr marL="0" lvl="0" indent="0">
              <a:spcBef>
                <a:spcPts val="1600"/>
              </a:spcBef>
              <a:spcAft>
                <a:spcPts val="1600"/>
              </a:spcAft>
              <a:buNone/>
            </a:pPr>
            <a:r>
              <a:rPr lang="en" sz="1800" b="0" dirty="0">
                <a:latin typeface="+mj-lt"/>
              </a:rPr>
              <a:t>If the contract execution runs out of gas before it finishes, then execution reverts and </a:t>
            </a:r>
            <a:r>
              <a:rPr lang="en" sz="1800" b="0" dirty="0">
                <a:highlight>
                  <a:srgbClr val="EFEFEF"/>
                </a:highlight>
                <a:latin typeface="+mj-lt"/>
                <a:ea typeface="Source Code Pro"/>
                <a:cs typeface="Source Code Pro"/>
                <a:sym typeface="Source Code Pro"/>
              </a:rPr>
              <a:t>startgas * gasprice</a:t>
            </a:r>
            <a:r>
              <a:rPr lang="en" sz="1800" b="0" dirty="0">
                <a:latin typeface="+mj-lt"/>
              </a:rPr>
              <a:t> are not refunded.</a:t>
            </a:r>
            <a:endParaRPr sz="1800" b="0" dirty="0">
              <a:latin typeface="+mj-lt"/>
            </a:endParaRPr>
          </a:p>
        </p:txBody>
      </p:sp>
      <p:sp>
        <p:nvSpPr>
          <p:cNvPr id="226" name="Google Shape;226;p34"/>
          <p:cNvSpPr txBox="1">
            <a:spLocks noGrp="1"/>
          </p:cNvSpPr>
          <p:nvPr>
            <p:ph type="body" idx="2"/>
          </p:nvPr>
        </p:nvSpPr>
        <p:spPr>
          <a:xfrm>
            <a:off x="4832400" y="1225225"/>
            <a:ext cx="3999900" cy="2337125"/>
          </a:xfrm>
          <a:prstGeom prst="rect">
            <a:avLst/>
          </a:prstGeom>
          <a:solidFill>
            <a:srgbClr val="CCECFF"/>
          </a:solidFill>
        </p:spPr>
        <p:txBody>
          <a:bodyPr spcFirstLastPara="1" wrap="square" lIns="91425" tIns="91425" rIns="91425" bIns="91425" anchor="t" anchorCtr="0">
            <a:noAutofit/>
          </a:bodyPr>
          <a:lstStyle/>
          <a:p>
            <a:pPr marL="0" lvl="0" indent="0">
              <a:spcBef>
                <a:spcPts val="0"/>
              </a:spcBef>
              <a:spcAft>
                <a:spcPts val="0"/>
              </a:spcAft>
              <a:buNone/>
            </a:pPr>
            <a:r>
              <a:rPr lang="en" sz="1600" b="0" dirty="0">
                <a:latin typeface="+mj-lt"/>
              </a:rPr>
              <a:t>What about the infinite loop?</a:t>
            </a:r>
            <a:endParaRPr sz="1600" b="0" dirty="0">
              <a:latin typeface="+mj-lt"/>
            </a:endParaRPr>
          </a:p>
          <a:p>
            <a:pPr marL="0" lvl="0" indent="0">
              <a:spcBef>
                <a:spcPts val="1600"/>
              </a:spcBef>
              <a:spcAft>
                <a:spcPts val="0"/>
              </a:spcAft>
              <a:buNone/>
            </a:pPr>
            <a:r>
              <a:rPr lang="en" sz="1600" b="0" dirty="0">
                <a:latin typeface="+mj-lt"/>
              </a:rPr>
              <a:t>Ethereum still allows the infinite loop; however, whoever is attempting to DoS the network has to pay enough ether to fund the DoS.</a:t>
            </a:r>
            <a:endParaRPr sz="1600" b="0" dirty="0">
              <a:latin typeface="+mj-lt"/>
            </a:endParaRPr>
          </a:p>
          <a:p>
            <a:pPr marL="0" lvl="0" indent="0">
              <a:spcBef>
                <a:spcPts val="1600"/>
              </a:spcBef>
              <a:spcAft>
                <a:spcPts val="1600"/>
              </a:spcAft>
              <a:buNone/>
            </a:pPr>
            <a:r>
              <a:rPr lang="en" sz="1600" dirty="0">
                <a:latin typeface="+mj-lt"/>
              </a:rPr>
              <a:t>Think of purchasing gas as purchasing distributed computational power.</a:t>
            </a:r>
            <a:endParaRPr sz="1600" dirty="0">
              <a:latin typeface="+mj-lt"/>
            </a:endParaRPr>
          </a:p>
        </p:txBody>
      </p:sp>
      <p:sp>
        <p:nvSpPr>
          <p:cNvPr id="2" name="Date Placeholder 1"/>
          <p:cNvSpPr>
            <a:spLocks noGrp="1"/>
          </p:cNvSpPr>
          <p:nvPr>
            <p:ph type="dt" sz="half" idx="11"/>
          </p:nvPr>
        </p:nvSpPr>
        <p:spPr/>
        <p:txBody>
          <a:bodyPr/>
          <a:lstStyle/>
          <a:p>
            <a:pPr>
              <a:defRPr/>
            </a:pPr>
            <a:fld id="{2C03D396-6198-42B3-9216-231D0F973190}" type="datetime1">
              <a:rPr lang="zh-CN" altLang="en-US" smtClean="0"/>
              <a:t>2020/8/14</a:t>
            </a:fld>
            <a:endParaRPr lang="en-US" altLang="en-US"/>
          </a:p>
        </p:txBody>
      </p:sp>
    </p:spTree>
    <p:extLst>
      <p:ext uri="{BB962C8B-B14F-4D97-AF65-F5344CB8AC3E}">
        <p14:creationId xmlns:p14="http://schemas.microsoft.com/office/powerpoint/2010/main" val="25911826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5"/>
          <p:cNvSpPr txBox="1">
            <a:spLocks noGrp="1"/>
          </p:cNvSpPr>
          <p:nvPr>
            <p:ph type="title"/>
          </p:nvPr>
        </p:nvSpPr>
        <p:spPr>
          <a:xfrm>
            <a:off x="311700" y="514349"/>
            <a:ext cx="8520600" cy="632875"/>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a:t>Ethereum Smart Contracts</a:t>
            </a:r>
            <a:endParaRPr sz="3600" b="1" dirty="0"/>
          </a:p>
        </p:txBody>
      </p:sp>
      <p:sp>
        <p:nvSpPr>
          <p:cNvPr id="232" name="Google Shape;232;p35"/>
          <p:cNvSpPr txBox="1">
            <a:spLocks noGrp="1"/>
          </p:cNvSpPr>
          <p:nvPr>
            <p:ph type="body" idx="2"/>
          </p:nvPr>
        </p:nvSpPr>
        <p:spPr>
          <a:xfrm>
            <a:off x="304800" y="1200150"/>
            <a:ext cx="8520600" cy="3276600"/>
          </a:xfrm>
          <a:prstGeom prst="rect">
            <a:avLst/>
          </a:prstGeom>
        </p:spPr>
        <p:txBody>
          <a:bodyPr spcFirstLastPara="1" wrap="square" lIns="91425" tIns="91425" rIns="91425" bIns="91425" anchor="t" anchorCtr="0">
            <a:noAutofit/>
          </a:bodyPr>
          <a:lstStyle/>
          <a:p>
            <a:pPr lvl="0" rtl="0">
              <a:spcBef>
                <a:spcPts val="0"/>
              </a:spcBef>
              <a:spcAft>
                <a:spcPts val="0"/>
              </a:spcAft>
              <a:buSzPts val="1400"/>
              <a:buFont typeface="Wingdings" panose="05000000000000000000" pitchFamily="2" charset="2"/>
              <a:buChar char="Ø"/>
            </a:pPr>
            <a:r>
              <a:rPr lang="en" sz="1800" b="0" dirty="0">
                <a:latin typeface="+mj-lt"/>
              </a:rPr>
              <a:t>Ethereum is </a:t>
            </a:r>
            <a:r>
              <a:rPr lang="en" sz="1800" i="1" dirty="0">
                <a:solidFill>
                  <a:srgbClr val="7030A0"/>
                </a:solidFill>
                <a:latin typeface="+mj-lt"/>
              </a:rPr>
              <a:t>not</a:t>
            </a:r>
            <a:r>
              <a:rPr lang="en" sz="1800" dirty="0">
                <a:solidFill>
                  <a:srgbClr val="7030A0"/>
                </a:solidFill>
                <a:latin typeface="+mj-lt"/>
              </a:rPr>
              <a:t> </a:t>
            </a:r>
            <a:r>
              <a:rPr lang="en" sz="1800" b="0" dirty="0">
                <a:latin typeface="+mj-lt"/>
              </a:rPr>
              <a:t>about optimising efficiency of computation</a:t>
            </a:r>
            <a:endParaRPr sz="1800" b="0" dirty="0">
              <a:latin typeface="+mj-lt"/>
            </a:endParaRPr>
          </a:p>
          <a:p>
            <a:pPr marL="285750" lvl="0" indent="-285750" rtl="0">
              <a:spcBef>
                <a:spcPts val="1600"/>
              </a:spcBef>
              <a:spcAft>
                <a:spcPts val="0"/>
              </a:spcAft>
              <a:buFont typeface="Wingdings" panose="05000000000000000000" pitchFamily="2" charset="2"/>
              <a:buChar char="Ø"/>
            </a:pPr>
            <a:endParaRPr sz="1800" b="0" dirty="0">
              <a:latin typeface="+mj-lt"/>
            </a:endParaRPr>
          </a:p>
          <a:p>
            <a:pPr lvl="0" rtl="0">
              <a:spcBef>
                <a:spcPts val="1600"/>
              </a:spcBef>
              <a:spcAft>
                <a:spcPts val="0"/>
              </a:spcAft>
              <a:buSzPts val="1400"/>
              <a:buFont typeface="Wingdings" panose="05000000000000000000" pitchFamily="2" charset="2"/>
              <a:buChar char="Ø"/>
            </a:pPr>
            <a:r>
              <a:rPr lang="en" sz="1800" b="0" dirty="0">
                <a:latin typeface="+mj-lt"/>
              </a:rPr>
              <a:t>Its parallel processing is </a:t>
            </a:r>
            <a:r>
              <a:rPr lang="en" sz="1800" b="0" dirty="0" smtClean="0">
                <a:latin typeface="+mj-lt"/>
              </a:rPr>
              <a:t>redundantly parallel </a:t>
            </a:r>
            <a:r>
              <a:rPr lang="en" sz="1800" b="0" dirty="0">
                <a:latin typeface="+mj-lt"/>
              </a:rPr>
              <a:t>to offer an efficient way to reach consensus on the system state without needing trusted third parties.</a:t>
            </a:r>
            <a:endParaRPr sz="1800" b="0" dirty="0">
              <a:latin typeface="+mj-lt"/>
            </a:endParaRPr>
          </a:p>
          <a:p>
            <a:pPr marL="285750" lvl="0" indent="-285750" rtl="0">
              <a:spcBef>
                <a:spcPts val="1600"/>
              </a:spcBef>
              <a:spcAft>
                <a:spcPts val="0"/>
              </a:spcAft>
              <a:buFont typeface="Wingdings" panose="05000000000000000000" pitchFamily="2" charset="2"/>
              <a:buChar char="Ø"/>
            </a:pPr>
            <a:endParaRPr sz="1800" b="0" dirty="0">
              <a:latin typeface="+mj-lt"/>
            </a:endParaRPr>
          </a:p>
          <a:p>
            <a:pPr lvl="0" rtl="0">
              <a:spcBef>
                <a:spcPts val="1600"/>
              </a:spcBef>
              <a:spcAft>
                <a:spcPts val="0"/>
              </a:spcAft>
              <a:buSzPts val="1400"/>
              <a:buFont typeface="Wingdings" panose="05000000000000000000" pitchFamily="2" charset="2"/>
              <a:buChar char="Ø"/>
            </a:pPr>
            <a:r>
              <a:rPr lang="en" sz="1800" b="0" dirty="0">
                <a:latin typeface="+mj-lt"/>
              </a:rPr>
              <a:t>Since contract executions are redundantly replicated across nodes, they are expensive, which generally creates an incentive not to use the blockchain for computation that can be done off chain.</a:t>
            </a:r>
            <a:endParaRPr sz="1800" b="0" dirty="0">
              <a:latin typeface="+mj-lt"/>
            </a:endParaRPr>
          </a:p>
        </p:txBody>
      </p:sp>
      <p:sp>
        <p:nvSpPr>
          <p:cNvPr id="2" name="Date Placeholder 1"/>
          <p:cNvSpPr>
            <a:spLocks noGrp="1"/>
          </p:cNvSpPr>
          <p:nvPr>
            <p:ph type="dt" sz="half" idx="11"/>
          </p:nvPr>
        </p:nvSpPr>
        <p:spPr/>
        <p:txBody>
          <a:bodyPr/>
          <a:lstStyle/>
          <a:p>
            <a:pPr>
              <a:defRPr/>
            </a:pPr>
            <a:fld id="{6633C776-FD5C-4503-AE0D-D450C13EB3E7}" type="datetime1">
              <a:rPr lang="zh-CN" altLang="en-US" smtClean="0"/>
              <a:t>2020/8/14</a:t>
            </a:fld>
            <a:endParaRPr lang="en-US" altLang="en-US"/>
          </a:p>
        </p:txBody>
      </p:sp>
    </p:spTree>
    <p:extLst>
      <p:ext uri="{BB962C8B-B14F-4D97-AF65-F5344CB8AC3E}">
        <p14:creationId xmlns:p14="http://schemas.microsoft.com/office/powerpoint/2010/main" val="38512777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6"/>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6000" b="1" dirty="0">
                <a:solidFill>
                  <a:schemeClr val="tx2">
                    <a:lumMod val="75000"/>
                  </a:schemeClr>
                </a:solidFill>
              </a:rPr>
              <a:t>Smart Contracts</a:t>
            </a:r>
            <a:endParaRPr sz="6000" b="1" dirty="0">
              <a:solidFill>
                <a:schemeClr val="tx2">
                  <a:lumMod val="75000"/>
                </a:schemeClr>
              </a:solidFill>
            </a:endParaRPr>
          </a:p>
        </p:txBody>
      </p:sp>
      <p:sp>
        <p:nvSpPr>
          <p:cNvPr id="238" name="Google Shape;238;p36"/>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p>
            <a:pPr marL="0" lvl="0" indent="0">
              <a:spcBef>
                <a:spcPts val="0"/>
              </a:spcBef>
              <a:spcAft>
                <a:spcPts val="0"/>
              </a:spcAft>
              <a:buClr>
                <a:srgbClr val="000000"/>
              </a:buClr>
              <a:buSzPts val="1100"/>
              <a:buFont typeface="Arial"/>
              <a:buNone/>
            </a:pPr>
            <a:r>
              <a:rPr lang="en" sz="4200" dirty="0">
                <a:solidFill>
                  <a:schemeClr val="lt2"/>
                </a:solidFill>
                <a:latin typeface="+mj-lt"/>
              </a:rPr>
              <a:t>Use Cases and Analysis</a:t>
            </a:r>
            <a:endParaRPr dirty="0">
              <a:latin typeface="+mj-lt"/>
            </a:endParaRPr>
          </a:p>
        </p:txBody>
      </p:sp>
      <p:sp>
        <p:nvSpPr>
          <p:cNvPr id="239" name="Google Shape;239;p3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endParaRPr sz="1600" dirty="0">
              <a:latin typeface="+mj-lt"/>
              <a:ea typeface="Montserrat"/>
              <a:cs typeface="Montserrat"/>
              <a:sym typeface="Montserrat"/>
            </a:endParaRPr>
          </a:p>
          <a:p>
            <a:pPr marL="0" lvl="0" indent="0">
              <a:spcBef>
                <a:spcPts val="1600"/>
              </a:spcBef>
              <a:spcAft>
                <a:spcPts val="0"/>
              </a:spcAft>
              <a:buNone/>
            </a:pPr>
            <a:r>
              <a:rPr lang="en-US" sz="1600" dirty="0" smtClean="0">
                <a:latin typeface="+mj-lt"/>
                <a:ea typeface="Montserrat"/>
                <a:cs typeface="Montserrat"/>
                <a:sym typeface="Montserrat"/>
              </a:rPr>
              <a:t>TOKENs</a:t>
            </a:r>
            <a:endParaRPr sz="1600" dirty="0">
              <a:latin typeface="+mj-lt"/>
              <a:ea typeface="Montserrat"/>
              <a:cs typeface="Montserrat"/>
              <a:sym typeface="Montserrat"/>
            </a:endParaRPr>
          </a:p>
          <a:p>
            <a:pPr marL="0" lvl="0" indent="0">
              <a:spcBef>
                <a:spcPts val="1600"/>
              </a:spcBef>
              <a:spcAft>
                <a:spcPts val="0"/>
              </a:spcAft>
              <a:buNone/>
            </a:pPr>
            <a:r>
              <a:rPr lang="en" sz="1600" dirty="0" smtClean="0">
                <a:latin typeface="+mj-lt"/>
                <a:ea typeface="Montserrat"/>
                <a:cs typeface="Montserrat"/>
                <a:sym typeface="Montserrat"/>
              </a:rPr>
              <a:t>PUBLIC DATABASES</a:t>
            </a:r>
          </a:p>
          <a:p>
            <a:pPr marL="0" lvl="0" indent="0">
              <a:spcBef>
                <a:spcPts val="1600"/>
              </a:spcBef>
              <a:buNone/>
            </a:pPr>
            <a:r>
              <a:rPr lang="en" altLang="zh-CN" sz="1600" dirty="0" smtClean="0">
                <a:latin typeface="+mj-lt"/>
              </a:rPr>
              <a:t>CROWDFUNDING </a:t>
            </a:r>
          </a:p>
          <a:p>
            <a:pPr marL="0" indent="0">
              <a:spcBef>
                <a:spcPts val="1600"/>
              </a:spcBef>
              <a:buNone/>
            </a:pPr>
            <a:r>
              <a:rPr lang="en" altLang="zh-CN" sz="1600" dirty="0" smtClean="0">
                <a:latin typeface="+mj-lt"/>
              </a:rPr>
              <a:t>FILE STORAGE</a:t>
            </a:r>
          </a:p>
          <a:p>
            <a:pPr marL="0" indent="0">
              <a:spcBef>
                <a:spcPts val="1600"/>
              </a:spcBef>
              <a:buNone/>
            </a:pPr>
            <a:r>
              <a:rPr lang="en" altLang="zh-CN" sz="1600" dirty="0" smtClean="0">
                <a:latin typeface="+mj-lt"/>
              </a:rPr>
              <a:t>MARKETs</a:t>
            </a:r>
            <a:endParaRPr lang="en" altLang="zh-CN" sz="1600" dirty="0">
              <a:latin typeface="+mj-lt"/>
            </a:endParaRPr>
          </a:p>
          <a:p>
            <a:pPr marL="0" lvl="0" indent="0">
              <a:spcBef>
                <a:spcPts val="1600"/>
              </a:spcBef>
              <a:buNone/>
            </a:pPr>
            <a:r>
              <a:rPr lang="en" sz="1600" dirty="0" smtClean="0">
                <a:latin typeface="+mj-lt"/>
                <a:ea typeface="Montserrat"/>
                <a:cs typeface="Montserrat"/>
                <a:sym typeface="Montserrat"/>
              </a:rPr>
              <a:t>BLOCKCHAIN </a:t>
            </a:r>
            <a:r>
              <a:rPr lang="en" sz="1600" dirty="0">
                <a:latin typeface="+mj-lt"/>
                <a:ea typeface="Montserrat"/>
                <a:cs typeface="Montserrat"/>
                <a:sym typeface="Montserrat"/>
              </a:rPr>
              <a:t>IOT</a:t>
            </a:r>
            <a:endParaRPr sz="1600" dirty="0">
              <a:latin typeface="+mj-lt"/>
              <a:ea typeface="Montserrat"/>
              <a:cs typeface="Montserrat"/>
              <a:sym typeface="Montserrat"/>
            </a:endParaRPr>
          </a:p>
          <a:p>
            <a:pPr marL="0" lvl="0" indent="0">
              <a:spcBef>
                <a:spcPts val="1600"/>
              </a:spcBef>
              <a:spcAft>
                <a:spcPts val="0"/>
              </a:spcAft>
              <a:buNone/>
            </a:pPr>
            <a:r>
              <a:rPr lang="en" sz="1600" dirty="0" smtClean="0">
                <a:latin typeface="+mj-lt"/>
                <a:ea typeface="Montserrat"/>
                <a:cs typeface="Montserrat"/>
                <a:sym typeface="Montserrat"/>
              </a:rPr>
              <a:t>AUTOMATED </a:t>
            </a:r>
            <a:r>
              <a:rPr lang="en" sz="1600" dirty="0">
                <a:latin typeface="+mj-lt"/>
                <a:ea typeface="Montserrat"/>
                <a:cs typeface="Montserrat"/>
                <a:sym typeface="Montserrat"/>
              </a:rPr>
              <a:t>SHARING ECONOMY</a:t>
            </a:r>
            <a:endParaRPr sz="1600" dirty="0">
              <a:latin typeface="+mj-lt"/>
              <a:ea typeface="Montserrat"/>
              <a:cs typeface="Montserrat"/>
              <a:sym typeface="Montserrat"/>
            </a:endParaRPr>
          </a:p>
          <a:p>
            <a:pPr marL="0" indent="0">
              <a:spcBef>
                <a:spcPts val="1600"/>
              </a:spcBef>
              <a:spcAft>
                <a:spcPts val="1600"/>
              </a:spcAft>
              <a:buNone/>
            </a:pPr>
            <a:r>
              <a:rPr lang="en-US" altLang="zh-CN" sz="1600" dirty="0">
                <a:latin typeface="+mj-lt"/>
                <a:ea typeface="Montserrat"/>
                <a:cs typeface="Montserrat"/>
                <a:sym typeface="Montserrat"/>
              </a:rPr>
              <a:t>DAOs</a:t>
            </a:r>
          </a:p>
          <a:p>
            <a:pPr marL="0" lvl="0" indent="0">
              <a:spcBef>
                <a:spcPts val="1600"/>
              </a:spcBef>
              <a:spcAft>
                <a:spcPts val="1600"/>
              </a:spcAft>
              <a:buNone/>
            </a:pPr>
            <a:endParaRPr sz="1600" dirty="0">
              <a:latin typeface="+mj-lt"/>
              <a:ea typeface="Montserrat"/>
              <a:cs typeface="Montserrat"/>
              <a:sym typeface="Montserrat"/>
            </a:endParaRPr>
          </a:p>
        </p:txBody>
      </p:sp>
      <p:sp>
        <p:nvSpPr>
          <p:cNvPr id="2" name="Date Placeholder 1"/>
          <p:cNvSpPr>
            <a:spLocks noGrp="1"/>
          </p:cNvSpPr>
          <p:nvPr>
            <p:ph type="dt" sz="half" idx="11"/>
          </p:nvPr>
        </p:nvSpPr>
        <p:spPr/>
        <p:txBody>
          <a:bodyPr/>
          <a:lstStyle/>
          <a:p>
            <a:pPr>
              <a:defRPr/>
            </a:pPr>
            <a:fld id="{41F804B1-FBC6-4098-875B-02DD68CD63AE}" type="datetime1">
              <a:rPr lang="zh-CN" altLang="en-US" smtClean="0"/>
              <a:t>2020/8/14</a:t>
            </a:fld>
            <a:endParaRPr lang="en-US" altLang="en-US"/>
          </a:p>
        </p:txBody>
      </p:sp>
    </p:spTree>
    <p:extLst>
      <p:ext uri="{BB962C8B-B14F-4D97-AF65-F5344CB8AC3E}">
        <p14:creationId xmlns:p14="http://schemas.microsoft.com/office/powerpoint/2010/main" val="15775239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7"/>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3600" b="1" dirty="0"/>
              <a:t>Basic Use Cases</a:t>
            </a:r>
            <a:endParaRPr sz="3600" b="1" dirty="0"/>
          </a:p>
        </p:txBody>
      </p:sp>
      <p:sp>
        <p:nvSpPr>
          <p:cNvPr id="2" name="Date Placeholder 1"/>
          <p:cNvSpPr>
            <a:spLocks noGrp="1"/>
          </p:cNvSpPr>
          <p:nvPr>
            <p:ph type="dt" sz="half" idx="11"/>
          </p:nvPr>
        </p:nvSpPr>
        <p:spPr/>
        <p:txBody>
          <a:bodyPr/>
          <a:lstStyle/>
          <a:p>
            <a:pPr>
              <a:defRPr/>
            </a:pPr>
            <a:fld id="{5217C80E-68DE-41A1-AA48-31C7EEBD8255}" type="datetime1">
              <a:rPr lang="zh-CN" altLang="en-US" smtClean="0"/>
              <a:t>2020/8/14</a:t>
            </a:fld>
            <a:endParaRPr lang="en-US" altLang="en-US"/>
          </a:p>
        </p:txBody>
      </p:sp>
    </p:spTree>
    <p:extLst>
      <p:ext uri="{BB962C8B-B14F-4D97-AF65-F5344CB8AC3E}">
        <p14:creationId xmlns:p14="http://schemas.microsoft.com/office/powerpoint/2010/main" val="15102273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8"/>
          <p:cNvSpPr txBox="1">
            <a:spLocks noGrp="1"/>
          </p:cNvSpPr>
          <p:nvPr>
            <p:ph type="title"/>
          </p:nvPr>
        </p:nvSpPr>
        <p:spPr>
          <a:xfrm>
            <a:off x="304800" y="438150"/>
            <a:ext cx="8520600" cy="632875"/>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a:t>Token Systems</a:t>
            </a:r>
            <a:endParaRPr sz="3600" b="1" dirty="0"/>
          </a:p>
        </p:txBody>
      </p:sp>
      <p:sp>
        <p:nvSpPr>
          <p:cNvPr id="250" name="Google Shape;250;p38"/>
          <p:cNvSpPr txBox="1">
            <a:spLocks noGrp="1"/>
          </p:cNvSpPr>
          <p:nvPr>
            <p:ph type="body" idx="1"/>
          </p:nvPr>
        </p:nvSpPr>
        <p:spPr>
          <a:xfrm>
            <a:off x="381000" y="1225225"/>
            <a:ext cx="8153400" cy="3354000"/>
          </a:xfrm>
          <a:prstGeom prst="rect">
            <a:avLst/>
          </a:prstGeom>
        </p:spPr>
        <p:txBody>
          <a:bodyPr spcFirstLastPara="1" wrap="square" lIns="91425" tIns="91425" rIns="91425" bIns="91425" anchor="t" anchorCtr="0">
            <a:noAutofit/>
          </a:bodyPr>
          <a:lstStyle/>
          <a:p>
            <a:pPr lvl="0" rtl="0">
              <a:spcBef>
                <a:spcPts val="0"/>
              </a:spcBef>
              <a:spcAft>
                <a:spcPts val="0"/>
              </a:spcAft>
              <a:buSzPts val="1800"/>
              <a:buFont typeface="Wingdings" panose="05000000000000000000" pitchFamily="2" charset="2"/>
              <a:buChar char="Ø"/>
            </a:pPr>
            <a:r>
              <a:rPr lang="en" sz="2000" b="0" dirty="0"/>
              <a:t>Very easy to implement in Ethereum</a:t>
            </a:r>
            <a:endParaRPr sz="2000" b="0" dirty="0"/>
          </a:p>
          <a:p>
            <a:pPr lvl="0" rtl="0">
              <a:spcBef>
                <a:spcPts val="0"/>
              </a:spcBef>
              <a:spcAft>
                <a:spcPts val="0"/>
              </a:spcAft>
              <a:buSzPts val="1800"/>
              <a:buFont typeface="Wingdings" panose="05000000000000000000" pitchFamily="2" charset="2"/>
              <a:buChar char="Ø"/>
            </a:pPr>
            <a:r>
              <a:rPr lang="en" sz="2000" dirty="0"/>
              <a:t>Database with one operation</a:t>
            </a:r>
            <a:endParaRPr sz="2000" dirty="0"/>
          </a:p>
          <a:p>
            <a:pPr marL="914400" lvl="1" indent="-317500" rtl="0">
              <a:spcBef>
                <a:spcPts val="0"/>
              </a:spcBef>
              <a:spcAft>
                <a:spcPts val="0"/>
              </a:spcAft>
              <a:buSzPts val="1400"/>
              <a:buChar char="○"/>
            </a:pPr>
            <a:r>
              <a:rPr lang="en" sz="1800" dirty="0"/>
              <a:t>Ensure Alice has enough money and that she initiated the transaction</a:t>
            </a:r>
            <a:endParaRPr sz="1800" dirty="0"/>
          </a:p>
          <a:p>
            <a:pPr marL="914400" lvl="1" indent="-317500" rtl="0">
              <a:spcBef>
                <a:spcPts val="0"/>
              </a:spcBef>
              <a:spcAft>
                <a:spcPts val="0"/>
              </a:spcAft>
              <a:buSzPts val="1400"/>
              <a:buChar char="○"/>
            </a:pPr>
            <a:r>
              <a:rPr lang="en" sz="1800" dirty="0"/>
              <a:t>Subtract X from Alice, give X to Bob</a:t>
            </a:r>
            <a:endParaRPr sz="1800" dirty="0"/>
          </a:p>
          <a:p>
            <a:pPr marL="0" lvl="0" indent="0">
              <a:spcBef>
                <a:spcPts val="1600"/>
              </a:spcBef>
              <a:spcAft>
                <a:spcPts val="1600"/>
              </a:spcAft>
              <a:buNone/>
            </a:pPr>
            <a:r>
              <a:rPr lang="en" sz="2000" b="0" dirty="0"/>
              <a:t>Example (from Ethereum white paper):</a:t>
            </a:r>
            <a:endParaRPr sz="2000" b="0" dirty="0"/>
          </a:p>
        </p:txBody>
      </p:sp>
      <p:pic>
        <p:nvPicPr>
          <p:cNvPr id="251" name="Google Shape;251;p38"/>
          <p:cNvPicPr preferRelativeResize="0"/>
          <p:nvPr/>
        </p:nvPicPr>
        <p:blipFill>
          <a:blip r:embed="rId3">
            <a:alphaModFix/>
          </a:blip>
          <a:stretch>
            <a:fillRect/>
          </a:stretch>
        </p:blipFill>
        <p:spPr>
          <a:xfrm>
            <a:off x="533400" y="3112770"/>
            <a:ext cx="7368750" cy="1224175"/>
          </a:xfrm>
          <a:prstGeom prst="rect">
            <a:avLst/>
          </a:prstGeom>
          <a:noFill/>
          <a:ln>
            <a:noFill/>
          </a:ln>
        </p:spPr>
      </p:pic>
      <p:sp>
        <p:nvSpPr>
          <p:cNvPr id="2" name="Date Placeholder 1"/>
          <p:cNvSpPr>
            <a:spLocks noGrp="1"/>
          </p:cNvSpPr>
          <p:nvPr>
            <p:ph type="dt" sz="half" idx="11"/>
          </p:nvPr>
        </p:nvSpPr>
        <p:spPr/>
        <p:txBody>
          <a:bodyPr/>
          <a:lstStyle/>
          <a:p>
            <a:pPr>
              <a:defRPr/>
            </a:pPr>
            <a:fld id="{09489093-5168-4DBC-AF1B-AA615FBC2E6C}" type="datetime1">
              <a:rPr lang="zh-CN" altLang="en-US" smtClean="0"/>
              <a:t>2020/8/14</a:t>
            </a:fld>
            <a:endParaRPr lang="en-US" altLang="en-US"/>
          </a:p>
        </p:txBody>
      </p:sp>
    </p:spTree>
    <p:extLst>
      <p:ext uri="{BB962C8B-B14F-4D97-AF65-F5344CB8AC3E}">
        <p14:creationId xmlns:p14="http://schemas.microsoft.com/office/powerpoint/2010/main" val="12367425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p:nvPr/>
        </p:nvSpPr>
        <p:spPr>
          <a:xfrm>
            <a:off x="4958684" y="319312"/>
            <a:ext cx="3983100" cy="2879100"/>
          </a:xfrm>
          <a:prstGeom prst="rect">
            <a:avLst/>
          </a:prstGeom>
          <a:solidFill>
            <a:srgbClr val="F3F3F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latin typeface="+mj-lt"/>
            </a:endParaRPr>
          </a:p>
        </p:txBody>
      </p:sp>
      <p:sp>
        <p:nvSpPr>
          <p:cNvPr id="187" name="Google Shape;187;p30"/>
          <p:cNvSpPr txBox="1">
            <a:spLocks noGrp="1"/>
          </p:cNvSpPr>
          <p:nvPr>
            <p:ph type="title"/>
          </p:nvPr>
        </p:nvSpPr>
        <p:spPr>
          <a:xfrm>
            <a:off x="5036049" y="590550"/>
            <a:ext cx="3927000" cy="2438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Minimum Viable Token</a:t>
            </a:r>
            <a:endParaRPr dirty="0"/>
          </a:p>
          <a:p>
            <a:pPr marL="0" lvl="0" indent="0" rtl="0">
              <a:spcBef>
                <a:spcPts val="0"/>
              </a:spcBef>
              <a:spcAft>
                <a:spcPts val="0"/>
              </a:spcAft>
              <a:buNone/>
            </a:pPr>
            <a:endParaRPr sz="1400" dirty="0">
              <a:ea typeface="Open Sans"/>
              <a:cs typeface="Open Sans"/>
              <a:sym typeface="Open Sans"/>
            </a:endParaRPr>
          </a:p>
          <a:p>
            <a:pPr marL="0" lvl="0" indent="0" rtl="0">
              <a:spcBef>
                <a:spcPts val="0"/>
              </a:spcBef>
              <a:spcAft>
                <a:spcPts val="0"/>
              </a:spcAft>
              <a:buNone/>
            </a:pPr>
            <a:r>
              <a:rPr lang="en" sz="1400" dirty="0">
                <a:solidFill>
                  <a:srgbClr val="21439C"/>
                </a:solidFill>
                <a:ea typeface="Source Code Pro"/>
                <a:cs typeface="Source Code Pro"/>
                <a:sym typeface="Source Code Pro"/>
              </a:rPr>
              <a:t>PhilipToken</a:t>
            </a:r>
            <a:r>
              <a:rPr lang="en" sz="1400" dirty="0">
                <a:ea typeface="Open Sans"/>
                <a:cs typeface="Open Sans"/>
                <a:sym typeface="Open Sans"/>
              </a:rPr>
              <a:t> is a stripped down version of a digital token contract, written in Solidity.</a:t>
            </a:r>
            <a:endParaRPr sz="1400" dirty="0">
              <a:ea typeface="Open Sans"/>
              <a:cs typeface="Open Sans"/>
              <a:sym typeface="Open Sans"/>
            </a:endParaRPr>
          </a:p>
          <a:p>
            <a:pPr marL="0" lvl="0" indent="0" rtl="0">
              <a:spcBef>
                <a:spcPts val="0"/>
              </a:spcBef>
              <a:spcAft>
                <a:spcPts val="0"/>
              </a:spcAft>
              <a:buNone/>
            </a:pPr>
            <a:endParaRPr sz="1400" dirty="0">
              <a:ea typeface="Open Sans"/>
              <a:cs typeface="Open Sans"/>
              <a:sym typeface="Open Sans"/>
            </a:endParaRPr>
          </a:p>
          <a:p>
            <a:pPr marL="0" lvl="0" indent="0" rtl="0">
              <a:spcBef>
                <a:spcPts val="0"/>
              </a:spcBef>
              <a:spcAft>
                <a:spcPts val="0"/>
              </a:spcAft>
              <a:buNone/>
            </a:pPr>
            <a:r>
              <a:rPr lang="en" sz="1400" dirty="0">
                <a:ea typeface="Open Sans"/>
                <a:cs typeface="Open Sans"/>
                <a:sym typeface="Open Sans"/>
              </a:rPr>
              <a:t>You can instantiate it with some initial supply of tokens which can be transferred between different accounts.</a:t>
            </a:r>
            <a:endParaRPr sz="1400" dirty="0">
              <a:ea typeface="Open Sans"/>
              <a:cs typeface="Open Sans"/>
              <a:sym typeface="Open Sans"/>
            </a:endParaRPr>
          </a:p>
          <a:p>
            <a:pPr marL="0" lvl="0" indent="0" rtl="0">
              <a:spcBef>
                <a:spcPts val="0"/>
              </a:spcBef>
              <a:spcAft>
                <a:spcPts val="0"/>
              </a:spcAft>
              <a:buNone/>
            </a:pPr>
            <a:endParaRPr sz="1400" dirty="0">
              <a:ea typeface="Open Sans"/>
              <a:cs typeface="Open Sans"/>
              <a:sym typeface="Open Sans"/>
            </a:endParaRPr>
          </a:p>
          <a:p>
            <a:pPr marL="0" lvl="0" indent="0">
              <a:spcBef>
                <a:spcPts val="0"/>
              </a:spcBef>
              <a:spcAft>
                <a:spcPts val="0"/>
              </a:spcAft>
              <a:buNone/>
            </a:pPr>
            <a:r>
              <a:rPr lang="en" sz="1400" dirty="0">
                <a:ea typeface="Open Sans"/>
                <a:cs typeface="Open Sans"/>
                <a:sym typeface="Open Sans"/>
              </a:rPr>
              <a:t>Remember, </a:t>
            </a:r>
            <a:r>
              <a:rPr lang="en" sz="1400" b="1" dirty="0">
                <a:solidFill>
                  <a:srgbClr val="7030A0"/>
                </a:solidFill>
                <a:ea typeface="Open Sans"/>
                <a:cs typeface="Open Sans"/>
                <a:sym typeface="Open Sans"/>
              </a:rPr>
              <a:t>the contract is an account! </a:t>
            </a:r>
            <a:r>
              <a:rPr lang="en" sz="1400" dirty="0">
                <a:ea typeface="Open Sans"/>
                <a:cs typeface="Open Sans"/>
                <a:sym typeface="Open Sans"/>
              </a:rPr>
              <a:t>It has its own ether balance, address, storage, etc...</a:t>
            </a:r>
            <a:endParaRPr sz="1400" dirty="0">
              <a:ea typeface="Open Sans"/>
              <a:cs typeface="Open Sans"/>
              <a:sym typeface="Open Sans"/>
            </a:endParaRPr>
          </a:p>
        </p:txBody>
      </p:sp>
      <p:sp>
        <p:nvSpPr>
          <p:cNvPr id="188" name="Google Shape;188;p30"/>
          <p:cNvSpPr txBox="1">
            <a:spLocks noGrp="1"/>
          </p:cNvSpPr>
          <p:nvPr>
            <p:ph type="body" idx="1"/>
          </p:nvPr>
        </p:nvSpPr>
        <p:spPr>
          <a:xfrm>
            <a:off x="152400" y="666750"/>
            <a:ext cx="6477000" cy="41910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200" dirty="0" smtClean="0">
                <a:solidFill>
                  <a:srgbClr val="3B3B3B"/>
                </a:solidFill>
                <a:highlight>
                  <a:srgbClr val="FFFFFF"/>
                </a:highlight>
                <a:latin typeface="+mj-lt"/>
                <a:ea typeface="Source Code Pro"/>
                <a:cs typeface="Source Code Pro"/>
                <a:sym typeface="Source Code Pro"/>
              </a:rPr>
              <a:t>contract </a:t>
            </a:r>
            <a:r>
              <a:rPr lang="en" sz="1200" dirty="0">
                <a:solidFill>
                  <a:srgbClr val="21439C"/>
                </a:solidFill>
                <a:highlight>
                  <a:srgbClr val="FFFFFF"/>
                </a:highlight>
                <a:latin typeface="+mj-lt"/>
                <a:ea typeface="Source Code Pro"/>
                <a:cs typeface="Source Code Pro"/>
                <a:sym typeface="Source Code Pro"/>
              </a:rPr>
              <a:t>PhilipToken</a:t>
            </a:r>
            <a:r>
              <a:rPr lang="en" sz="1200" dirty="0">
                <a:solidFill>
                  <a:srgbClr val="3B3B3B"/>
                </a:solidFill>
                <a:highlight>
                  <a:srgbClr val="FFFFFF"/>
                </a:highlight>
                <a:latin typeface="+mj-lt"/>
                <a:ea typeface="Source Code Pro"/>
                <a:cs typeface="Source Code Pro"/>
                <a:sym typeface="Source Code Pro"/>
              </a:rPr>
              <a:t> </a:t>
            </a:r>
            <a:r>
              <a:rPr lang="en" sz="1200" dirty="0" smtClean="0">
                <a:solidFill>
                  <a:srgbClr val="3B3B3B"/>
                </a:solidFill>
                <a:highlight>
                  <a:srgbClr val="FFFFFF"/>
                </a:highlight>
                <a:latin typeface="+mj-lt"/>
                <a:ea typeface="Source Code Pro"/>
                <a:cs typeface="Source Code Pro"/>
                <a:sym typeface="Source Code Pro"/>
              </a:rPr>
              <a:t>{</a:t>
            </a:r>
            <a:r>
              <a:rPr lang="en" sz="1200" dirty="0">
                <a:solidFill>
                  <a:srgbClr val="3B3B3B"/>
                </a:solidFill>
                <a:highlight>
                  <a:srgbClr val="FFFFFF"/>
                </a:highlight>
                <a:latin typeface="+mj-lt"/>
                <a:ea typeface="Source Code Pro"/>
                <a:cs typeface="Source Code Pro"/>
                <a:sym typeface="Source Code Pro"/>
              </a:rPr>
              <a:t/>
            </a:r>
            <a:br>
              <a:rPr lang="en" sz="1200" dirty="0">
                <a:solidFill>
                  <a:srgbClr val="3B3B3B"/>
                </a:solidFill>
                <a:highlight>
                  <a:srgbClr val="FFFFFF"/>
                </a:highlight>
                <a:latin typeface="+mj-lt"/>
                <a:ea typeface="Source Code Pro"/>
                <a:cs typeface="Source Code Pro"/>
                <a:sym typeface="Source Code Pro"/>
              </a:rPr>
            </a:br>
            <a:r>
              <a:rPr lang="en" sz="1200" dirty="0">
                <a:solidFill>
                  <a:srgbClr val="3B3B3B"/>
                </a:solidFill>
                <a:highlight>
                  <a:srgbClr val="FFFFFF"/>
                </a:highlight>
                <a:latin typeface="+mj-lt"/>
                <a:ea typeface="Source Code Pro"/>
                <a:cs typeface="Source Code Pro"/>
                <a:sym typeface="Source Code Pro"/>
              </a:rPr>
              <a:t>    </a:t>
            </a:r>
            <a:r>
              <a:rPr lang="en" sz="1200" dirty="0">
                <a:solidFill>
                  <a:srgbClr val="AF82D4"/>
                </a:solidFill>
                <a:highlight>
                  <a:srgbClr val="FFFFFF"/>
                </a:highlight>
                <a:latin typeface="+mj-lt"/>
                <a:ea typeface="Source Code Pro"/>
                <a:cs typeface="Source Code Pro"/>
                <a:sym typeface="Source Code Pro"/>
              </a:rPr>
              <a:t>/* Maps account addresses to token balances */</a:t>
            </a:r>
            <a:r>
              <a:rPr lang="en" sz="1200" dirty="0">
                <a:solidFill>
                  <a:srgbClr val="3B3B3B"/>
                </a:solidFill>
                <a:highlight>
                  <a:srgbClr val="FFFFFF"/>
                </a:highlight>
                <a:latin typeface="+mj-lt"/>
                <a:ea typeface="Source Code Pro"/>
                <a:cs typeface="Source Code Pro"/>
                <a:sym typeface="Source Code Pro"/>
              </a:rPr>
              <a:t/>
            </a:r>
            <a:br>
              <a:rPr lang="en" sz="1200" dirty="0">
                <a:solidFill>
                  <a:srgbClr val="3B3B3B"/>
                </a:solidFill>
                <a:highlight>
                  <a:srgbClr val="FFFFFF"/>
                </a:highlight>
                <a:latin typeface="+mj-lt"/>
                <a:ea typeface="Source Code Pro"/>
                <a:cs typeface="Source Code Pro"/>
                <a:sym typeface="Source Code Pro"/>
              </a:rPr>
            </a:br>
            <a:r>
              <a:rPr lang="en" sz="1200" dirty="0">
                <a:solidFill>
                  <a:srgbClr val="3B3B3B"/>
                </a:solidFill>
                <a:highlight>
                  <a:srgbClr val="FFFFFF"/>
                </a:highlight>
                <a:latin typeface="+mj-lt"/>
                <a:ea typeface="Source Code Pro"/>
                <a:cs typeface="Source Code Pro"/>
                <a:sym typeface="Source Code Pro"/>
              </a:rPr>
              <a:t>    mapping (address </a:t>
            </a:r>
            <a:r>
              <a:rPr lang="en" sz="1200" dirty="0">
                <a:solidFill>
                  <a:srgbClr val="006699"/>
                </a:solidFill>
                <a:highlight>
                  <a:srgbClr val="FFFFFF"/>
                </a:highlight>
                <a:latin typeface="+mj-lt"/>
                <a:ea typeface="Source Code Pro"/>
                <a:cs typeface="Source Code Pro"/>
                <a:sym typeface="Source Code Pro"/>
              </a:rPr>
              <a:t>=&gt;</a:t>
            </a:r>
            <a:r>
              <a:rPr lang="en" sz="1200" dirty="0">
                <a:solidFill>
                  <a:srgbClr val="3B3B3B"/>
                </a:solidFill>
                <a:highlight>
                  <a:srgbClr val="FFFFFF"/>
                </a:highlight>
                <a:latin typeface="+mj-lt"/>
                <a:ea typeface="Source Code Pro"/>
                <a:cs typeface="Source Code Pro"/>
                <a:sym typeface="Source Code Pro"/>
              </a:rPr>
              <a:t> uint256) </a:t>
            </a:r>
            <a:r>
              <a:rPr lang="en" sz="1200" dirty="0">
                <a:solidFill>
                  <a:srgbClr val="FF5600"/>
                </a:solidFill>
                <a:highlight>
                  <a:srgbClr val="FFFFFF"/>
                </a:highlight>
                <a:latin typeface="+mj-lt"/>
                <a:ea typeface="Source Code Pro"/>
                <a:cs typeface="Source Code Pro"/>
                <a:sym typeface="Source Code Pro"/>
              </a:rPr>
              <a:t>public</a:t>
            </a:r>
            <a:r>
              <a:rPr lang="en" sz="1200" dirty="0">
                <a:solidFill>
                  <a:srgbClr val="3B3B3B"/>
                </a:solidFill>
                <a:highlight>
                  <a:srgbClr val="FFFFFF"/>
                </a:highlight>
                <a:latin typeface="+mj-lt"/>
                <a:ea typeface="Source Code Pro"/>
                <a:cs typeface="Source Code Pro"/>
                <a:sym typeface="Source Code Pro"/>
              </a:rPr>
              <a:t> balanceOf</a:t>
            </a:r>
            <a:r>
              <a:rPr lang="en" sz="1200" dirty="0" smtClean="0">
                <a:solidFill>
                  <a:srgbClr val="3B3B3B"/>
                </a:solidFill>
                <a:highlight>
                  <a:srgbClr val="FFFFFF"/>
                </a:highlight>
                <a:latin typeface="+mj-lt"/>
                <a:ea typeface="Source Code Pro"/>
                <a:cs typeface="Source Code Pro"/>
                <a:sym typeface="Source Code Pro"/>
              </a:rPr>
              <a:t>;</a:t>
            </a:r>
            <a:r>
              <a:rPr lang="en" sz="1200" dirty="0">
                <a:solidFill>
                  <a:srgbClr val="3B3B3B"/>
                </a:solidFill>
                <a:highlight>
                  <a:srgbClr val="FFFFFF"/>
                </a:highlight>
                <a:latin typeface="+mj-lt"/>
                <a:ea typeface="Source Code Pro"/>
                <a:cs typeface="Source Code Pro"/>
                <a:sym typeface="Source Code Pro"/>
              </a:rPr>
              <a:t/>
            </a:r>
            <a:br>
              <a:rPr lang="en" sz="1200" dirty="0">
                <a:solidFill>
                  <a:srgbClr val="3B3B3B"/>
                </a:solidFill>
                <a:highlight>
                  <a:srgbClr val="FFFFFF"/>
                </a:highlight>
                <a:latin typeface="+mj-lt"/>
                <a:ea typeface="Source Code Pro"/>
                <a:cs typeface="Source Code Pro"/>
                <a:sym typeface="Source Code Pro"/>
              </a:rPr>
            </a:br>
            <a:r>
              <a:rPr lang="en" sz="1200" dirty="0">
                <a:solidFill>
                  <a:srgbClr val="3B3B3B"/>
                </a:solidFill>
                <a:highlight>
                  <a:srgbClr val="FFFFFF"/>
                </a:highlight>
                <a:latin typeface="+mj-lt"/>
                <a:ea typeface="Source Code Pro"/>
                <a:cs typeface="Source Code Pro"/>
                <a:sym typeface="Source Code Pro"/>
              </a:rPr>
              <a:t>    </a:t>
            </a:r>
            <a:r>
              <a:rPr lang="en" sz="1200" dirty="0">
                <a:solidFill>
                  <a:srgbClr val="AF82D4"/>
                </a:solidFill>
                <a:highlight>
                  <a:srgbClr val="FFFFFF"/>
                </a:highlight>
                <a:latin typeface="+mj-lt"/>
                <a:ea typeface="Source Code Pro"/>
                <a:cs typeface="Source Code Pro"/>
                <a:sym typeface="Source Code Pro"/>
              </a:rPr>
              <a:t>/* Initializes contract with initial supply</a:t>
            </a:r>
            <a:br>
              <a:rPr lang="en" sz="1200" dirty="0">
                <a:solidFill>
                  <a:srgbClr val="AF82D4"/>
                </a:solidFill>
                <a:highlight>
                  <a:srgbClr val="FFFFFF"/>
                </a:highlight>
                <a:latin typeface="+mj-lt"/>
                <a:ea typeface="Source Code Pro"/>
                <a:cs typeface="Source Code Pro"/>
                <a:sym typeface="Source Code Pro"/>
              </a:rPr>
            </a:br>
            <a:r>
              <a:rPr lang="en" sz="1200" dirty="0">
                <a:solidFill>
                  <a:srgbClr val="AF82D4"/>
                </a:solidFill>
                <a:highlight>
                  <a:srgbClr val="FFFFFF"/>
                </a:highlight>
                <a:latin typeface="+mj-lt"/>
                <a:ea typeface="Source Code Pro"/>
                <a:cs typeface="Source Code Pro"/>
                <a:sym typeface="Source Code Pro"/>
              </a:rPr>
              <a:t>       tokens to the creator of the contract */</a:t>
            </a:r>
            <a:r>
              <a:rPr lang="en" sz="1200" dirty="0">
                <a:solidFill>
                  <a:srgbClr val="3B3B3B"/>
                </a:solidFill>
                <a:highlight>
                  <a:srgbClr val="FFFFFF"/>
                </a:highlight>
                <a:latin typeface="+mj-lt"/>
                <a:ea typeface="Source Code Pro"/>
                <a:cs typeface="Source Code Pro"/>
                <a:sym typeface="Source Code Pro"/>
              </a:rPr>
              <a:t/>
            </a:r>
            <a:br>
              <a:rPr lang="en" sz="1200" dirty="0">
                <a:solidFill>
                  <a:srgbClr val="3B3B3B"/>
                </a:solidFill>
                <a:highlight>
                  <a:srgbClr val="FFFFFF"/>
                </a:highlight>
                <a:latin typeface="+mj-lt"/>
                <a:ea typeface="Source Code Pro"/>
                <a:cs typeface="Source Code Pro"/>
                <a:sym typeface="Source Code Pro"/>
              </a:rPr>
            </a:br>
            <a:r>
              <a:rPr lang="en" sz="1200" dirty="0">
                <a:solidFill>
                  <a:srgbClr val="3B3B3B"/>
                </a:solidFill>
                <a:highlight>
                  <a:srgbClr val="FFFFFF"/>
                </a:highlight>
                <a:latin typeface="+mj-lt"/>
                <a:ea typeface="Source Code Pro"/>
                <a:cs typeface="Source Code Pro"/>
                <a:sym typeface="Source Code Pro"/>
              </a:rPr>
              <a:t>    </a:t>
            </a:r>
            <a:r>
              <a:rPr lang="en" sz="1200" dirty="0">
                <a:solidFill>
                  <a:srgbClr val="FF5600"/>
                </a:solidFill>
                <a:highlight>
                  <a:srgbClr val="FFFFFF"/>
                </a:highlight>
                <a:latin typeface="+mj-lt"/>
                <a:ea typeface="Source Code Pro"/>
                <a:cs typeface="Source Code Pro"/>
                <a:sym typeface="Source Code Pro"/>
              </a:rPr>
              <a:t>function</a:t>
            </a:r>
            <a:r>
              <a:rPr lang="en" sz="1200" dirty="0">
                <a:solidFill>
                  <a:srgbClr val="3B3B3B"/>
                </a:solidFill>
                <a:highlight>
                  <a:srgbClr val="FFFFFF"/>
                </a:highlight>
                <a:latin typeface="+mj-lt"/>
                <a:ea typeface="Source Code Pro"/>
                <a:cs typeface="Source Code Pro"/>
                <a:sym typeface="Source Code Pro"/>
              </a:rPr>
              <a:t> </a:t>
            </a:r>
            <a:r>
              <a:rPr lang="en" sz="1200" dirty="0">
                <a:solidFill>
                  <a:srgbClr val="21439C"/>
                </a:solidFill>
                <a:highlight>
                  <a:srgbClr val="FFFFFF"/>
                </a:highlight>
                <a:latin typeface="+mj-lt"/>
                <a:ea typeface="Source Code Pro"/>
                <a:cs typeface="Source Code Pro"/>
                <a:sym typeface="Source Code Pro"/>
              </a:rPr>
              <a:t>PhilipToken</a:t>
            </a:r>
            <a:r>
              <a:rPr lang="en" sz="1200" dirty="0">
                <a:solidFill>
                  <a:srgbClr val="3B3B3B"/>
                </a:solidFill>
                <a:highlight>
                  <a:srgbClr val="FFFFFF"/>
                </a:highlight>
                <a:latin typeface="+mj-lt"/>
                <a:ea typeface="Source Code Pro"/>
                <a:cs typeface="Source Code Pro"/>
                <a:sym typeface="Source Code Pro"/>
              </a:rPr>
              <a:t>(uint256 initialSupply)</a:t>
            </a:r>
            <a:br>
              <a:rPr lang="en" sz="1200" dirty="0">
                <a:solidFill>
                  <a:srgbClr val="3B3B3B"/>
                </a:solidFill>
                <a:highlight>
                  <a:srgbClr val="FFFFFF"/>
                </a:highlight>
                <a:latin typeface="+mj-lt"/>
                <a:ea typeface="Source Code Pro"/>
                <a:cs typeface="Source Code Pro"/>
                <a:sym typeface="Source Code Pro"/>
              </a:rPr>
            </a:br>
            <a:r>
              <a:rPr lang="en" sz="1200" dirty="0">
                <a:solidFill>
                  <a:srgbClr val="3B3B3B"/>
                </a:solidFill>
                <a:highlight>
                  <a:srgbClr val="FFFFFF"/>
                </a:highlight>
                <a:latin typeface="+mj-lt"/>
                <a:ea typeface="Source Code Pro"/>
                <a:cs typeface="Source Code Pro"/>
                <a:sym typeface="Source Code Pro"/>
              </a:rPr>
              <a:t>    {</a:t>
            </a:r>
            <a:br>
              <a:rPr lang="en" sz="1200" dirty="0">
                <a:solidFill>
                  <a:srgbClr val="3B3B3B"/>
                </a:solidFill>
                <a:highlight>
                  <a:srgbClr val="FFFFFF"/>
                </a:highlight>
                <a:latin typeface="+mj-lt"/>
                <a:ea typeface="Source Code Pro"/>
                <a:cs typeface="Source Code Pro"/>
                <a:sym typeface="Source Code Pro"/>
              </a:rPr>
            </a:br>
            <a:r>
              <a:rPr lang="en" sz="1200" dirty="0">
                <a:solidFill>
                  <a:srgbClr val="3B3B3B"/>
                </a:solidFill>
                <a:highlight>
                  <a:srgbClr val="FFFFFF"/>
                </a:highlight>
                <a:latin typeface="+mj-lt"/>
                <a:ea typeface="Source Code Pro"/>
                <a:cs typeface="Source Code Pro"/>
                <a:sym typeface="Source Code Pro"/>
              </a:rPr>
              <a:t>        </a:t>
            </a:r>
            <a:r>
              <a:rPr lang="en" sz="1200" dirty="0">
                <a:solidFill>
                  <a:srgbClr val="AF82D4"/>
                </a:solidFill>
                <a:highlight>
                  <a:srgbClr val="FFFFFF"/>
                </a:highlight>
                <a:latin typeface="+mj-lt"/>
                <a:ea typeface="Source Code Pro"/>
                <a:cs typeface="Source Code Pro"/>
                <a:sym typeface="Source Code Pro"/>
              </a:rPr>
              <a:t>// Give the creator all initial tokens</a:t>
            </a:r>
            <a:r>
              <a:rPr lang="en" sz="1200" dirty="0">
                <a:solidFill>
                  <a:srgbClr val="3B3B3B"/>
                </a:solidFill>
                <a:highlight>
                  <a:srgbClr val="FFFFFF"/>
                </a:highlight>
                <a:latin typeface="+mj-lt"/>
                <a:ea typeface="Source Code Pro"/>
                <a:cs typeface="Source Code Pro"/>
                <a:sym typeface="Source Code Pro"/>
              </a:rPr>
              <a:t/>
            </a:r>
            <a:br>
              <a:rPr lang="en" sz="1200" dirty="0">
                <a:solidFill>
                  <a:srgbClr val="3B3B3B"/>
                </a:solidFill>
                <a:highlight>
                  <a:srgbClr val="FFFFFF"/>
                </a:highlight>
                <a:latin typeface="+mj-lt"/>
                <a:ea typeface="Source Code Pro"/>
                <a:cs typeface="Source Code Pro"/>
                <a:sym typeface="Source Code Pro"/>
              </a:rPr>
            </a:br>
            <a:r>
              <a:rPr lang="en" sz="1200" dirty="0">
                <a:solidFill>
                  <a:srgbClr val="3B3B3B"/>
                </a:solidFill>
                <a:highlight>
                  <a:srgbClr val="FFFFFF"/>
                </a:highlight>
                <a:latin typeface="+mj-lt"/>
                <a:ea typeface="Source Code Pro"/>
                <a:cs typeface="Source Code Pro"/>
                <a:sym typeface="Source Code Pro"/>
              </a:rPr>
              <a:t>        balanceOf[msg.sender] </a:t>
            </a:r>
            <a:r>
              <a:rPr lang="en" sz="1200" dirty="0">
                <a:solidFill>
                  <a:srgbClr val="006699"/>
                </a:solidFill>
                <a:highlight>
                  <a:srgbClr val="FFFFFF"/>
                </a:highlight>
                <a:latin typeface="+mj-lt"/>
                <a:ea typeface="Source Code Pro"/>
                <a:cs typeface="Source Code Pro"/>
                <a:sym typeface="Source Code Pro"/>
              </a:rPr>
              <a:t>=</a:t>
            </a:r>
            <a:r>
              <a:rPr lang="en" sz="1200" dirty="0">
                <a:solidFill>
                  <a:srgbClr val="3B3B3B"/>
                </a:solidFill>
                <a:highlight>
                  <a:srgbClr val="FFFFFF"/>
                </a:highlight>
                <a:latin typeface="+mj-lt"/>
                <a:ea typeface="Source Code Pro"/>
                <a:cs typeface="Source Code Pro"/>
                <a:sym typeface="Source Code Pro"/>
              </a:rPr>
              <a:t> initialSupply;</a:t>
            </a:r>
            <a:br>
              <a:rPr lang="en" sz="1200" dirty="0">
                <a:solidFill>
                  <a:srgbClr val="3B3B3B"/>
                </a:solidFill>
                <a:highlight>
                  <a:srgbClr val="FFFFFF"/>
                </a:highlight>
                <a:latin typeface="+mj-lt"/>
                <a:ea typeface="Source Code Pro"/>
                <a:cs typeface="Source Code Pro"/>
                <a:sym typeface="Source Code Pro"/>
              </a:rPr>
            </a:br>
            <a:r>
              <a:rPr lang="en" sz="1200" dirty="0">
                <a:solidFill>
                  <a:srgbClr val="3B3B3B"/>
                </a:solidFill>
                <a:highlight>
                  <a:srgbClr val="FFFFFF"/>
                </a:highlight>
                <a:latin typeface="+mj-lt"/>
                <a:ea typeface="Source Code Pro"/>
                <a:cs typeface="Source Code Pro"/>
                <a:sym typeface="Source Code Pro"/>
              </a:rPr>
              <a:t>    </a:t>
            </a:r>
            <a:r>
              <a:rPr lang="en" sz="1200" dirty="0" smtClean="0">
                <a:solidFill>
                  <a:srgbClr val="3B3B3B"/>
                </a:solidFill>
                <a:highlight>
                  <a:srgbClr val="FFFFFF"/>
                </a:highlight>
                <a:latin typeface="+mj-lt"/>
                <a:ea typeface="Source Code Pro"/>
                <a:cs typeface="Source Code Pro"/>
                <a:sym typeface="Source Code Pro"/>
              </a:rPr>
              <a:t>}</a:t>
            </a:r>
            <a:r>
              <a:rPr lang="en" sz="1200" dirty="0">
                <a:solidFill>
                  <a:srgbClr val="3B3B3B"/>
                </a:solidFill>
                <a:highlight>
                  <a:srgbClr val="FFFFFF"/>
                </a:highlight>
                <a:latin typeface="+mj-lt"/>
                <a:ea typeface="Source Code Pro"/>
                <a:cs typeface="Source Code Pro"/>
                <a:sym typeface="Source Code Pro"/>
              </a:rPr>
              <a:t/>
            </a:r>
            <a:br>
              <a:rPr lang="en" sz="1200" dirty="0">
                <a:solidFill>
                  <a:srgbClr val="3B3B3B"/>
                </a:solidFill>
                <a:highlight>
                  <a:srgbClr val="FFFFFF"/>
                </a:highlight>
                <a:latin typeface="+mj-lt"/>
                <a:ea typeface="Source Code Pro"/>
                <a:cs typeface="Source Code Pro"/>
                <a:sym typeface="Source Code Pro"/>
              </a:rPr>
            </a:br>
            <a:r>
              <a:rPr lang="en" sz="1200" dirty="0">
                <a:solidFill>
                  <a:srgbClr val="3B3B3B"/>
                </a:solidFill>
                <a:highlight>
                  <a:srgbClr val="FFFFFF"/>
                </a:highlight>
                <a:latin typeface="+mj-lt"/>
                <a:ea typeface="Source Code Pro"/>
                <a:cs typeface="Source Code Pro"/>
                <a:sym typeface="Source Code Pro"/>
              </a:rPr>
              <a:t>    </a:t>
            </a:r>
            <a:r>
              <a:rPr lang="en" sz="1200" dirty="0">
                <a:solidFill>
                  <a:srgbClr val="AF82D4"/>
                </a:solidFill>
                <a:highlight>
                  <a:srgbClr val="FFFFFF"/>
                </a:highlight>
                <a:latin typeface="+mj-lt"/>
                <a:ea typeface="Source Code Pro"/>
                <a:cs typeface="Source Code Pro"/>
                <a:sym typeface="Source Code Pro"/>
              </a:rPr>
              <a:t>/* Send tokens to a recipient address */</a:t>
            </a:r>
            <a:r>
              <a:rPr lang="en" sz="1200" dirty="0">
                <a:solidFill>
                  <a:srgbClr val="3B3B3B"/>
                </a:solidFill>
                <a:highlight>
                  <a:srgbClr val="FFFFFF"/>
                </a:highlight>
                <a:latin typeface="+mj-lt"/>
                <a:ea typeface="Source Code Pro"/>
                <a:cs typeface="Source Code Pro"/>
                <a:sym typeface="Source Code Pro"/>
              </a:rPr>
              <a:t/>
            </a:r>
            <a:br>
              <a:rPr lang="en" sz="1200" dirty="0">
                <a:solidFill>
                  <a:srgbClr val="3B3B3B"/>
                </a:solidFill>
                <a:highlight>
                  <a:srgbClr val="FFFFFF"/>
                </a:highlight>
                <a:latin typeface="+mj-lt"/>
                <a:ea typeface="Source Code Pro"/>
                <a:cs typeface="Source Code Pro"/>
                <a:sym typeface="Source Code Pro"/>
              </a:rPr>
            </a:br>
            <a:r>
              <a:rPr lang="en" sz="1200" dirty="0">
                <a:solidFill>
                  <a:srgbClr val="3B3B3B"/>
                </a:solidFill>
                <a:highlight>
                  <a:srgbClr val="FFFFFF"/>
                </a:highlight>
                <a:latin typeface="+mj-lt"/>
                <a:ea typeface="Source Code Pro"/>
                <a:cs typeface="Source Code Pro"/>
                <a:sym typeface="Source Code Pro"/>
              </a:rPr>
              <a:t>    </a:t>
            </a:r>
            <a:r>
              <a:rPr lang="en" sz="1200" dirty="0">
                <a:solidFill>
                  <a:srgbClr val="FF5600"/>
                </a:solidFill>
                <a:highlight>
                  <a:srgbClr val="FFFFFF"/>
                </a:highlight>
                <a:latin typeface="+mj-lt"/>
                <a:ea typeface="Source Code Pro"/>
                <a:cs typeface="Source Code Pro"/>
                <a:sym typeface="Source Code Pro"/>
              </a:rPr>
              <a:t>function</a:t>
            </a:r>
            <a:r>
              <a:rPr lang="en" sz="1200" dirty="0">
                <a:solidFill>
                  <a:srgbClr val="3B3B3B"/>
                </a:solidFill>
                <a:highlight>
                  <a:srgbClr val="FFFFFF"/>
                </a:highlight>
                <a:latin typeface="+mj-lt"/>
                <a:ea typeface="Source Code Pro"/>
                <a:cs typeface="Source Code Pro"/>
                <a:sym typeface="Source Code Pro"/>
              </a:rPr>
              <a:t> </a:t>
            </a:r>
            <a:r>
              <a:rPr lang="en" sz="1200" dirty="0">
                <a:solidFill>
                  <a:srgbClr val="21439C"/>
                </a:solidFill>
                <a:highlight>
                  <a:srgbClr val="FFFFFF"/>
                </a:highlight>
                <a:latin typeface="+mj-lt"/>
                <a:ea typeface="Source Code Pro"/>
                <a:cs typeface="Source Code Pro"/>
                <a:sym typeface="Source Code Pro"/>
              </a:rPr>
              <a:t>transfer</a:t>
            </a:r>
            <a:r>
              <a:rPr lang="en" sz="1200" dirty="0">
                <a:solidFill>
                  <a:srgbClr val="3B3B3B"/>
                </a:solidFill>
                <a:highlight>
                  <a:srgbClr val="FFFFFF"/>
                </a:highlight>
                <a:latin typeface="+mj-lt"/>
                <a:ea typeface="Source Code Pro"/>
                <a:cs typeface="Source Code Pro"/>
                <a:sym typeface="Source Code Pro"/>
              </a:rPr>
              <a:t>(address to, uint256 value) </a:t>
            </a:r>
            <a:br>
              <a:rPr lang="en" sz="1200" dirty="0">
                <a:solidFill>
                  <a:srgbClr val="3B3B3B"/>
                </a:solidFill>
                <a:highlight>
                  <a:srgbClr val="FFFFFF"/>
                </a:highlight>
                <a:latin typeface="+mj-lt"/>
                <a:ea typeface="Source Code Pro"/>
                <a:cs typeface="Source Code Pro"/>
                <a:sym typeface="Source Code Pro"/>
              </a:rPr>
            </a:br>
            <a:r>
              <a:rPr lang="en" sz="1200" dirty="0">
                <a:solidFill>
                  <a:srgbClr val="3B3B3B"/>
                </a:solidFill>
                <a:highlight>
                  <a:srgbClr val="FFFFFF"/>
                </a:highlight>
                <a:latin typeface="+mj-lt"/>
                <a:ea typeface="Source Code Pro"/>
                <a:cs typeface="Source Code Pro"/>
                <a:sym typeface="Source Code Pro"/>
              </a:rPr>
              <a:t>    {</a:t>
            </a:r>
            <a:br>
              <a:rPr lang="en" sz="1200" dirty="0">
                <a:solidFill>
                  <a:srgbClr val="3B3B3B"/>
                </a:solidFill>
                <a:highlight>
                  <a:srgbClr val="FFFFFF"/>
                </a:highlight>
                <a:latin typeface="+mj-lt"/>
                <a:ea typeface="Source Code Pro"/>
                <a:cs typeface="Source Code Pro"/>
                <a:sym typeface="Source Code Pro"/>
              </a:rPr>
            </a:br>
            <a:r>
              <a:rPr lang="en" sz="1200" dirty="0">
                <a:solidFill>
                  <a:srgbClr val="3B3B3B"/>
                </a:solidFill>
                <a:highlight>
                  <a:srgbClr val="FFFFFF"/>
                </a:highlight>
                <a:latin typeface="+mj-lt"/>
                <a:ea typeface="Source Code Pro"/>
                <a:cs typeface="Source Code Pro"/>
                <a:sym typeface="Source Code Pro"/>
              </a:rPr>
              <a:t>        </a:t>
            </a:r>
            <a:r>
              <a:rPr lang="en" sz="1200" dirty="0">
                <a:solidFill>
                  <a:srgbClr val="006699"/>
                </a:solidFill>
                <a:highlight>
                  <a:srgbClr val="FFFFFF"/>
                </a:highlight>
                <a:latin typeface="+mj-lt"/>
                <a:ea typeface="Source Code Pro"/>
                <a:cs typeface="Source Code Pro"/>
                <a:sym typeface="Source Code Pro"/>
              </a:rPr>
              <a:t>if</a:t>
            </a:r>
            <a:r>
              <a:rPr lang="en" sz="1200" dirty="0">
                <a:solidFill>
                  <a:srgbClr val="3B3B3B"/>
                </a:solidFill>
                <a:highlight>
                  <a:srgbClr val="FFFFFF"/>
                </a:highlight>
                <a:latin typeface="+mj-lt"/>
                <a:ea typeface="Source Code Pro"/>
                <a:cs typeface="Source Code Pro"/>
                <a:sym typeface="Source Code Pro"/>
              </a:rPr>
              <a:t> (balanceOf[msg.sender] </a:t>
            </a:r>
            <a:r>
              <a:rPr lang="en" sz="1200" dirty="0">
                <a:solidFill>
                  <a:srgbClr val="006699"/>
                </a:solidFill>
                <a:highlight>
                  <a:srgbClr val="FFFFFF"/>
                </a:highlight>
                <a:latin typeface="+mj-lt"/>
                <a:ea typeface="Source Code Pro"/>
                <a:cs typeface="Source Code Pro"/>
                <a:sym typeface="Source Code Pro"/>
              </a:rPr>
              <a:t>&lt;</a:t>
            </a:r>
            <a:r>
              <a:rPr lang="en" sz="1200" dirty="0">
                <a:solidFill>
                  <a:srgbClr val="3B3B3B"/>
                </a:solidFill>
                <a:highlight>
                  <a:srgbClr val="FFFFFF"/>
                </a:highlight>
                <a:latin typeface="+mj-lt"/>
                <a:ea typeface="Source Code Pro"/>
                <a:cs typeface="Source Code Pro"/>
                <a:sym typeface="Source Code Pro"/>
              </a:rPr>
              <a:t> value) </a:t>
            </a:r>
            <a:r>
              <a:rPr lang="en" sz="1200" dirty="0">
                <a:solidFill>
                  <a:srgbClr val="006699"/>
                </a:solidFill>
                <a:highlight>
                  <a:srgbClr val="FFFFFF"/>
                </a:highlight>
                <a:latin typeface="+mj-lt"/>
                <a:ea typeface="Source Code Pro"/>
                <a:cs typeface="Source Code Pro"/>
                <a:sym typeface="Source Code Pro"/>
              </a:rPr>
              <a:t>throw</a:t>
            </a:r>
            <a:r>
              <a:rPr lang="en" sz="1200" dirty="0">
                <a:solidFill>
                  <a:srgbClr val="3B3B3B"/>
                </a:solidFill>
                <a:highlight>
                  <a:srgbClr val="FFFFFF"/>
                </a:highlight>
                <a:latin typeface="+mj-lt"/>
                <a:ea typeface="Source Code Pro"/>
                <a:cs typeface="Source Code Pro"/>
                <a:sym typeface="Source Code Pro"/>
              </a:rPr>
              <a:t>;          </a:t>
            </a:r>
            <a:r>
              <a:rPr lang="en" sz="1200" dirty="0">
                <a:solidFill>
                  <a:srgbClr val="AF82D4"/>
                </a:solidFill>
                <a:highlight>
                  <a:srgbClr val="FFFFFF"/>
                </a:highlight>
                <a:latin typeface="+mj-lt"/>
                <a:ea typeface="Source Code Pro"/>
                <a:cs typeface="Source Code Pro"/>
                <a:sym typeface="Source Code Pro"/>
              </a:rPr>
              <a:t>// Check if the sender has enough</a:t>
            </a:r>
            <a:r>
              <a:rPr lang="en" sz="1200" dirty="0">
                <a:solidFill>
                  <a:srgbClr val="3B3B3B"/>
                </a:solidFill>
                <a:highlight>
                  <a:srgbClr val="FFFFFF"/>
                </a:highlight>
                <a:latin typeface="+mj-lt"/>
                <a:ea typeface="Source Code Pro"/>
                <a:cs typeface="Source Code Pro"/>
                <a:sym typeface="Source Code Pro"/>
              </a:rPr>
              <a:t/>
            </a:r>
            <a:br>
              <a:rPr lang="en" sz="1200" dirty="0">
                <a:solidFill>
                  <a:srgbClr val="3B3B3B"/>
                </a:solidFill>
                <a:highlight>
                  <a:srgbClr val="FFFFFF"/>
                </a:highlight>
                <a:latin typeface="+mj-lt"/>
                <a:ea typeface="Source Code Pro"/>
                <a:cs typeface="Source Code Pro"/>
                <a:sym typeface="Source Code Pro"/>
              </a:rPr>
            </a:br>
            <a:r>
              <a:rPr lang="en" sz="1200" dirty="0">
                <a:solidFill>
                  <a:srgbClr val="3B3B3B"/>
                </a:solidFill>
                <a:highlight>
                  <a:srgbClr val="FFFFFF"/>
                </a:highlight>
                <a:latin typeface="+mj-lt"/>
                <a:ea typeface="Source Code Pro"/>
                <a:cs typeface="Source Code Pro"/>
                <a:sym typeface="Source Code Pro"/>
              </a:rPr>
              <a:t>        </a:t>
            </a:r>
            <a:r>
              <a:rPr lang="en" sz="1200" dirty="0">
                <a:solidFill>
                  <a:srgbClr val="006699"/>
                </a:solidFill>
                <a:highlight>
                  <a:srgbClr val="FFFFFF"/>
                </a:highlight>
                <a:latin typeface="+mj-lt"/>
                <a:ea typeface="Source Code Pro"/>
                <a:cs typeface="Source Code Pro"/>
                <a:sym typeface="Source Code Pro"/>
              </a:rPr>
              <a:t>if</a:t>
            </a:r>
            <a:r>
              <a:rPr lang="en" sz="1200" dirty="0">
                <a:solidFill>
                  <a:srgbClr val="3B3B3B"/>
                </a:solidFill>
                <a:highlight>
                  <a:srgbClr val="FFFFFF"/>
                </a:highlight>
                <a:latin typeface="+mj-lt"/>
                <a:ea typeface="Source Code Pro"/>
                <a:cs typeface="Source Code Pro"/>
                <a:sym typeface="Source Code Pro"/>
              </a:rPr>
              <a:t> (balanceOf[to] </a:t>
            </a:r>
            <a:r>
              <a:rPr lang="en" sz="1200" dirty="0">
                <a:solidFill>
                  <a:srgbClr val="006699"/>
                </a:solidFill>
                <a:highlight>
                  <a:srgbClr val="FFFFFF"/>
                </a:highlight>
                <a:latin typeface="+mj-lt"/>
                <a:ea typeface="Source Code Pro"/>
                <a:cs typeface="Source Code Pro"/>
                <a:sym typeface="Source Code Pro"/>
              </a:rPr>
              <a:t>+</a:t>
            </a:r>
            <a:r>
              <a:rPr lang="en" sz="1200" dirty="0">
                <a:solidFill>
                  <a:srgbClr val="3B3B3B"/>
                </a:solidFill>
                <a:highlight>
                  <a:srgbClr val="FFFFFF"/>
                </a:highlight>
                <a:latin typeface="+mj-lt"/>
                <a:ea typeface="Source Code Pro"/>
                <a:cs typeface="Source Code Pro"/>
                <a:sym typeface="Source Code Pro"/>
              </a:rPr>
              <a:t> value </a:t>
            </a:r>
            <a:r>
              <a:rPr lang="en" sz="1200" dirty="0">
                <a:solidFill>
                  <a:srgbClr val="006699"/>
                </a:solidFill>
                <a:highlight>
                  <a:srgbClr val="FFFFFF"/>
                </a:highlight>
                <a:latin typeface="+mj-lt"/>
                <a:ea typeface="Source Code Pro"/>
                <a:cs typeface="Source Code Pro"/>
                <a:sym typeface="Source Code Pro"/>
              </a:rPr>
              <a:t>&lt;</a:t>
            </a:r>
            <a:r>
              <a:rPr lang="en" sz="1200" dirty="0">
                <a:solidFill>
                  <a:srgbClr val="3B3B3B"/>
                </a:solidFill>
                <a:highlight>
                  <a:srgbClr val="FFFFFF"/>
                </a:highlight>
                <a:latin typeface="+mj-lt"/>
                <a:ea typeface="Source Code Pro"/>
                <a:cs typeface="Source Code Pro"/>
                <a:sym typeface="Source Code Pro"/>
              </a:rPr>
              <a:t> balanceOf[to]) </a:t>
            </a:r>
            <a:r>
              <a:rPr lang="en" sz="1200" dirty="0">
                <a:solidFill>
                  <a:srgbClr val="006699"/>
                </a:solidFill>
                <a:highlight>
                  <a:srgbClr val="FFFFFF"/>
                </a:highlight>
                <a:latin typeface="+mj-lt"/>
                <a:ea typeface="Source Code Pro"/>
                <a:cs typeface="Source Code Pro"/>
                <a:sym typeface="Source Code Pro"/>
              </a:rPr>
              <a:t>throw</a:t>
            </a:r>
            <a:r>
              <a:rPr lang="en" sz="1200" dirty="0">
                <a:solidFill>
                  <a:srgbClr val="3B3B3B"/>
                </a:solidFill>
                <a:highlight>
                  <a:srgbClr val="FFFFFF"/>
                </a:highlight>
                <a:latin typeface="+mj-lt"/>
                <a:ea typeface="Source Code Pro"/>
                <a:cs typeface="Source Code Pro"/>
                <a:sym typeface="Source Code Pro"/>
              </a:rPr>
              <a:t>;  </a:t>
            </a:r>
            <a:r>
              <a:rPr lang="en" sz="1200" dirty="0">
                <a:solidFill>
                  <a:srgbClr val="AF82D4"/>
                </a:solidFill>
                <a:highlight>
                  <a:srgbClr val="FFFFFF"/>
                </a:highlight>
                <a:latin typeface="+mj-lt"/>
                <a:ea typeface="Source Code Pro"/>
                <a:cs typeface="Source Code Pro"/>
                <a:sym typeface="Source Code Pro"/>
              </a:rPr>
              <a:t>// Check for overflows</a:t>
            </a:r>
            <a:r>
              <a:rPr lang="en" sz="1200" dirty="0">
                <a:solidFill>
                  <a:srgbClr val="3B3B3B"/>
                </a:solidFill>
                <a:highlight>
                  <a:srgbClr val="FFFFFF"/>
                </a:highlight>
                <a:latin typeface="+mj-lt"/>
                <a:ea typeface="Source Code Pro"/>
                <a:cs typeface="Source Code Pro"/>
                <a:sym typeface="Source Code Pro"/>
              </a:rPr>
              <a:t/>
            </a:r>
            <a:br>
              <a:rPr lang="en" sz="1200" dirty="0">
                <a:solidFill>
                  <a:srgbClr val="3B3B3B"/>
                </a:solidFill>
                <a:highlight>
                  <a:srgbClr val="FFFFFF"/>
                </a:highlight>
                <a:latin typeface="+mj-lt"/>
                <a:ea typeface="Source Code Pro"/>
                <a:cs typeface="Source Code Pro"/>
                <a:sym typeface="Source Code Pro"/>
              </a:rPr>
            </a:br>
            <a:r>
              <a:rPr lang="en" sz="1200" dirty="0">
                <a:solidFill>
                  <a:srgbClr val="3B3B3B"/>
                </a:solidFill>
                <a:highlight>
                  <a:srgbClr val="FFFFFF"/>
                </a:highlight>
                <a:latin typeface="+mj-lt"/>
                <a:ea typeface="Source Code Pro"/>
                <a:cs typeface="Source Code Pro"/>
                <a:sym typeface="Source Code Pro"/>
              </a:rPr>
              <a:t>        balanceOf[msg.sender] </a:t>
            </a:r>
            <a:r>
              <a:rPr lang="en" sz="1200" dirty="0">
                <a:solidFill>
                  <a:srgbClr val="006699"/>
                </a:solidFill>
                <a:highlight>
                  <a:srgbClr val="FFFFFF"/>
                </a:highlight>
                <a:latin typeface="+mj-lt"/>
                <a:ea typeface="Source Code Pro"/>
                <a:cs typeface="Source Code Pro"/>
                <a:sym typeface="Source Code Pro"/>
              </a:rPr>
              <a:t>-=</a:t>
            </a:r>
            <a:r>
              <a:rPr lang="en" sz="1200" dirty="0">
                <a:solidFill>
                  <a:srgbClr val="3B3B3B"/>
                </a:solidFill>
                <a:highlight>
                  <a:srgbClr val="FFFFFF"/>
                </a:highlight>
                <a:latin typeface="+mj-lt"/>
                <a:ea typeface="Source Code Pro"/>
                <a:cs typeface="Source Code Pro"/>
                <a:sym typeface="Source Code Pro"/>
              </a:rPr>
              <a:t> value;                    </a:t>
            </a:r>
            <a:r>
              <a:rPr lang="en" sz="1200" dirty="0">
                <a:solidFill>
                  <a:srgbClr val="AF82D4"/>
                </a:solidFill>
                <a:highlight>
                  <a:srgbClr val="FFFFFF"/>
                </a:highlight>
                <a:latin typeface="+mj-lt"/>
                <a:ea typeface="Source Code Pro"/>
                <a:cs typeface="Source Code Pro"/>
                <a:sym typeface="Source Code Pro"/>
              </a:rPr>
              <a:t>// Subtract from the sender</a:t>
            </a:r>
            <a:r>
              <a:rPr lang="en" sz="1200" dirty="0">
                <a:solidFill>
                  <a:srgbClr val="3B3B3B"/>
                </a:solidFill>
                <a:highlight>
                  <a:srgbClr val="FFFFFF"/>
                </a:highlight>
                <a:latin typeface="+mj-lt"/>
                <a:ea typeface="Source Code Pro"/>
                <a:cs typeface="Source Code Pro"/>
                <a:sym typeface="Source Code Pro"/>
              </a:rPr>
              <a:t/>
            </a:r>
            <a:br>
              <a:rPr lang="en" sz="1200" dirty="0">
                <a:solidFill>
                  <a:srgbClr val="3B3B3B"/>
                </a:solidFill>
                <a:highlight>
                  <a:srgbClr val="FFFFFF"/>
                </a:highlight>
                <a:latin typeface="+mj-lt"/>
                <a:ea typeface="Source Code Pro"/>
                <a:cs typeface="Source Code Pro"/>
                <a:sym typeface="Source Code Pro"/>
              </a:rPr>
            </a:br>
            <a:r>
              <a:rPr lang="en" sz="1200" dirty="0">
                <a:solidFill>
                  <a:srgbClr val="3B3B3B"/>
                </a:solidFill>
                <a:highlight>
                  <a:srgbClr val="FFFFFF"/>
                </a:highlight>
                <a:latin typeface="+mj-lt"/>
                <a:ea typeface="Source Code Pro"/>
                <a:cs typeface="Source Code Pro"/>
                <a:sym typeface="Source Code Pro"/>
              </a:rPr>
              <a:t>        balanceOf[to] </a:t>
            </a:r>
            <a:r>
              <a:rPr lang="en" sz="1200" dirty="0">
                <a:solidFill>
                  <a:srgbClr val="006699"/>
                </a:solidFill>
                <a:highlight>
                  <a:srgbClr val="FFFFFF"/>
                </a:highlight>
                <a:latin typeface="+mj-lt"/>
                <a:ea typeface="Source Code Pro"/>
                <a:cs typeface="Source Code Pro"/>
                <a:sym typeface="Source Code Pro"/>
              </a:rPr>
              <a:t>+=</a:t>
            </a:r>
            <a:r>
              <a:rPr lang="en" sz="1200" dirty="0">
                <a:solidFill>
                  <a:srgbClr val="3B3B3B"/>
                </a:solidFill>
                <a:highlight>
                  <a:srgbClr val="FFFFFF"/>
                </a:highlight>
                <a:latin typeface="+mj-lt"/>
                <a:ea typeface="Source Code Pro"/>
                <a:cs typeface="Source Code Pro"/>
                <a:sym typeface="Source Code Pro"/>
              </a:rPr>
              <a:t> value;                            </a:t>
            </a:r>
            <a:r>
              <a:rPr lang="en" sz="1200" dirty="0">
                <a:solidFill>
                  <a:srgbClr val="AF82D4"/>
                </a:solidFill>
                <a:highlight>
                  <a:srgbClr val="FFFFFF"/>
                </a:highlight>
                <a:latin typeface="+mj-lt"/>
                <a:ea typeface="Source Code Pro"/>
                <a:cs typeface="Source Code Pro"/>
                <a:sym typeface="Source Code Pro"/>
              </a:rPr>
              <a:t>// Add the same to the recipient</a:t>
            </a:r>
            <a:r>
              <a:rPr lang="en" sz="1200" dirty="0">
                <a:solidFill>
                  <a:srgbClr val="3B3B3B"/>
                </a:solidFill>
                <a:highlight>
                  <a:srgbClr val="FFFFFF"/>
                </a:highlight>
                <a:latin typeface="+mj-lt"/>
                <a:ea typeface="Source Code Pro"/>
                <a:cs typeface="Source Code Pro"/>
                <a:sym typeface="Source Code Pro"/>
              </a:rPr>
              <a:t/>
            </a:r>
            <a:br>
              <a:rPr lang="en" sz="1200" dirty="0">
                <a:solidFill>
                  <a:srgbClr val="3B3B3B"/>
                </a:solidFill>
                <a:highlight>
                  <a:srgbClr val="FFFFFF"/>
                </a:highlight>
                <a:latin typeface="+mj-lt"/>
                <a:ea typeface="Source Code Pro"/>
                <a:cs typeface="Source Code Pro"/>
                <a:sym typeface="Source Code Pro"/>
              </a:rPr>
            </a:br>
            <a:r>
              <a:rPr lang="en" sz="1200" dirty="0">
                <a:solidFill>
                  <a:srgbClr val="3B3B3B"/>
                </a:solidFill>
                <a:highlight>
                  <a:srgbClr val="FFFFFF"/>
                </a:highlight>
                <a:latin typeface="+mj-lt"/>
                <a:ea typeface="Source Code Pro"/>
                <a:cs typeface="Source Code Pro"/>
                <a:sym typeface="Source Code Pro"/>
              </a:rPr>
              <a:t>    }</a:t>
            </a:r>
            <a:br>
              <a:rPr lang="en" sz="1200" dirty="0">
                <a:solidFill>
                  <a:srgbClr val="3B3B3B"/>
                </a:solidFill>
                <a:highlight>
                  <a:srgbClr val="FFFFFF"/>
                </a:highlight>
                <a:latin typeface="+mj-lt"/>
                <a:ea typeface="Source Code Pro"/>
                <a:cs typeface="Source Code Pro"/>
                <a:sym typeface="Source Code Pro"/>
              </a:rPr>
            </a:br>
            <a:r>
              <a:rPr lang="en" sz="1200" dirty="0" smtClean="0">
                <a:solidFill>
                  <a:srgbClr val="3B3B3B"/>
                </a:solidFill>
                <a:highlight>
                  <a:srgbClr val="FFFFFF"/>
                </a:highlight>
                <a:latin typeface="+mj-lt"/>
                <a:ea typeface="Source Code Pro"/>
                <a:cs typeface="Source Code Pro"/>
                <a:sym typeface="Source Code Pro"/>
              </a:rPr>
              <a:t>}</a:t>
            </a:r>
            <a:endParaRPr sz="1200" dirty="0">
              <a:solidFill>
                <a:srgbClr val="3B3B3B"/>
              </a:solidFill>
              <a:highlight>
                <a:srgbClr val="FFFFFF"/>
              </a:highlight>
              <a:latin typeface="+mj-lt"/>
              <a:ea typeface="Source Code Pro"/>
              <a:cs typeface="Source Code Pro"/>
              <a:sym typeface="Source Code Pro"/>
            </a:endParaRPr>
          </a:p>
        </p:txBody>
      </p:sp>
      <p:sp>
        <p:nvSpPr>
          <p:cNvPr id="2" name="Date Placeholder 1"/>
          <p:cNvSpPr>
            <a:spLocks noGrp="1"/>
          </p:cNvSpPr>
          <p:nvPr>
            <p:ph type="dt" sz="half" idx="11"/>
          </p:nvPr>
        </p:nvSpPr>
        <p:spPr/>
        <p:txBody>
          <a:bodyPr/>
          <a:lstStyle/>
          <a:p>
            <a:pPr>
              <a:defRPr/>
            </a:pPr>
            <a:fld id="{2D77EBAB-A5E1-46C0-96A6-1AE719AAF2DF}" type="datetime1">
              <a:rPr lang="zh-CN" altLang="en-US" smtClean="0"/>
              <a:t>2020/8/14</a:t>
            </a:fld>
            <a:endParaRPr lang="en-US" altLang="en-US"/>
          </a:p>
        </p:txBody>
      </p:sp>
      <p:sp>
        <p:nvSpPr>
          <p:cNvPr id="6" name="Google Shape;179;p29"/>
          <p:cNvSpPr txBox="1">
            <a:spLocks/>
          </p:cNvSpPr>
          <p:nvPr/>
        </p:nvSpPr>
        <p:spPr bwMode="auto">
          <a:xfrm>
            <a:off x="278030" y="285750"/>
            <a:ext cx="8520600" cy="609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spcFirstLastPara="1" vert="horz" wrap="square" lIns="91425" tIns="91425" rIns="91425" bIns="91425" numCol="1" anchor="b" anchorCtr="0" compatLnSpc="1">
            <a:prstTxWarp prst="textNoShape">
              <a:avLst/>
            </a:prstTxWarp>
            <a:noAutofit/>
          </a:bodyPr>
          <a:lstStyle>
            <a:lvl1pPr lvl="0" algn="l" rtl="0" eaLnBrk="0" fontAlgn="base" hangingPunct="0">
              <a:lnSpc>
                <a:spcPct val="90000"/>
              </a:lnSpc>
              <a:spcBef>
                <a:spcPts val="0"/>
              </a:spcBef>
              <a:spcAft>
                <a:spcPts val="0"/>
              </a:spcAft>
              <a:buSzPts val="4200"/>
              <a:buNone/>
              <a:defRPr sz="2800">
                <a:solidFill>
                  <a:schemeClr val="tx2"/>
                </a:solidFill>
                <a:latin typeface="+mj-lt"/>
                <a:ea typeface="+mj-ea"/>
                <a:cs typeface="+mj-cs"/>
              </a:defRPr>
            </a:lvl1pPr>
            <a:lvl2pPr lvl="1" algn="l" rtl="0" eaLnBrk="0" fontAlgn="base" hangingPunct="0">
              <a:lnSpc>
                <a:spcPct val="90000"/>
              </a:lnSpc>
              <a:spcBef>
                <a:spcPts val="0"/>
              </a:spcBef>
              <a:spcAft>
                <a:spcPts val="0"/>
              </a:spcAft>
              <a:buSzPts val="4200"/>
              <a:buNone/>
              <a:defRPr sz="2800">
                <a:solidFill>
                  <a:schemeClr val="tx2"/>
                </a:solidFill>
                <a:latin typeface="Arial" pitchFamily="34" charset="0"/>
                <a:cs typeface="Arial" pitchFamily="34" charset="0"/>
              </a:defRPr>
            </a:lvl2pPr>
            <a:lvl3pPr lvl="2" algn="l" rtl="0" eaLnBrk="0" fontAlgn="base" hangingPunct="0">
              <a:lnSpc>
                <a:spcPct val="90000"/>
              </a:lnSpc>
              <a:spcBef>
                <a:spcPts val="0"/>
              </a:spcBef>
              <a:spcAft>
                <a:spcPts val="0"/>
              </a:spcAft>
              <a:buSzPts val="4200"/>
              <a:buNone/>
              <a:defRPr sz="2800">
                <a:solidFill>
                  <a:schemeClr val="tx2"/>
                </a:solidFill>
                <a:latin typeface="Arial" pitchFamily="34" charset="0"/>
                <a:cs typeface="Arial" pitchFamily="34" charset="0"/>
              </a:defRPr>
            </a:lvl3pPr>
            <a:lvl4pPr lvl="3" algn="l" rtl="0" eaLnBrk="0" fontAlgn="base" hangingPunct="0">
              <a:lnSpc>
                <a:spcPct val="90000"/>
              </a:lnSpc>
              <a:spcBef>
                <a:spcPts val="0"/>
              </a:spcBef>
              <a:spcAft>
                <a:spcPts val="0"/>
              </a:spcAft>
              <a:buSzPts val="4200"/>
              <a:buNone/>
              <a:defRPr sz="2800">
                <a:solidFill>
                  <a:schemeClr val="tx2"/>
                </a:solidFill>
                <a:latin typeface="Arial" pitchFamily="34" charset="0"/>
                <a:cs typeface="Arial" pitchFamily="34" charset="0"/>
              </a:defRPr>
            </a:lvl4pPr>
            <a:lvl5pPr lvl="4" algn="l" rtl="0" eaLnBrk="0" fontAlgn="base" hangingPunct="0">
              <a:lnSpc>
                <a:spcPct val="90000"/>
              </a:lnSpc>
              <a:spcBef>
                <a:spcPts val="0"/>
              </a:spcBef>
              <a:spcAft>
                <a:spcPts val="0"/>
              </a:spcAft>
              <a:buSzPts val="4200"/>
              <a:buNone/>
              <a:defRPr sz="2800">
                <a:solidFill>
                  <a:schemeClr val="tx2"/>
                </a:solidFill>
                <a:latin typeface="Arial" pitchFamily="34" charset="0"/>
                <a:cs typeface="Arial" pitchFamily="34" charset="0"/>
              </a:defRPr>
            </a:lvl5pPr>
            <a:lvl6pPr marL="457200" lvl="5" algn="l" rtl="0" fontAlgn="base">
              <a:lnSpc>
                <a:spcPct val="90000"/>
              </a:lnSpc>
              <a:spcBef>
                <a:spcPts val="0"/>
              </a:spcBef>
              <a:spcAft>
                <a:spcPts val="0"/>
              </a:spcAft>
              <a:buSzPts val="4200"/>
              <a:buNone/>
              <a:defRPr sz="2800">
                <a:solidFill>
                  <a:schemeClr val="tx2"/>
                </a:solidFill>
                <a:latin typeface="Arial" pitchFamily="34" charset="0"/>
                <a:cs typeface="Arial" pitchFamily="34" charset="0"/>
              </a:defRPr>
            </a:lvl6pPr>
            <a:lvl7pPr marL="914400" lvl="6" algn="l" rtl="0" fontAlgn="base">
              <a:lnSpc>
                <a:spcPct val="90000"/>
              </a:lnSpc>
              <a:spcBef>
                <a:spcPts val="0"/>
              </a:spcBef>
              <a:spcAft>
                <a:spcPts val="0"/>
              </a:spcAft>
              <a:buSzPts val="4200"/>
              <a:buNone/>
              <a:defRPr sz="2800">
                <a:solidFill>
                  <a:schemeClr val="tx2"/>
                </a:solidFill>
                <a:latin typeface="Arial" pitchFamily="34" charset="0"/>
                <a:cs typeface="Arial" pitchFamily="34" charset="0"/>
              </a:defRPr>
            </a:lvl7pPr>
            <a:lvl8pPr marL="1371600" lvl="7" algn="l" rtl="0" fontAlgn="base">
              <a:lnSpc>
                <a:spcPct val="90000"/>
              </a:lnSpc>
              <a:spcBef>
                <a:spcPts val="0"/>
              </a:spcBef>
              <a:spcAft>
                <a:spcPts val="0"/>
              </a:spcAft>
              <a:buSzPts val="4200"/>
              <a:buNone/>
              <a:defRPr sz="2800">
                <a:solidFill>
                  <a:schemeClr val="tx2"/>
                </a:solidFill>
                <a:latin typeface="Arial" pitchFamily="34" charset="0"/>
                <a:cs typeface="Arial" pitchFamily="34" charset="0"/>
              </a:defRPr>
            </a:lvl8pPr>
            <a:lvl9pPr marL="1828800" lvl="8" algn="l" rtl="0" fontAlgn="base">
              <a:lnSpc>
                <a:spcPct val="90000"/>
              </a:lnSpc>
              <a:spcBef>
                <a:spcPts val="0"/>
              </a:spcBef>
              <a:spcAft>
                <a:spcPts val="0"/>
              </a:spcAft>
              <a:buSzPts val="4200"/>
              <a:buNone/>
              <a:defRPr sz="2800">
                <a:solidFill>
                  <a:schemeClr val="tx2"/>
                </a:solidFill>
                <a:latin typeface="Arial" pitchFamily="34" charset="0"/>
                <a:cs typeface="Arial" pitchFamily="34" charset="0"/>
              </a:defRPr>
            </a:lvl9pPr>
          </a:lstStyle>
          <a:p>
            <a:r>
              <a:rPr lang="en-US" altLang="zh-CN" sz="3600" b="1" kern="0" dirty="0" smtClean="0"/>
              <a:t>Token</a:t>
            </a:r>
            <a:endParaRPr lang="en-US" sz="3600" b="1" kern="0" dirty="0"/>
          </a:p>
        </p:txBody>
      </p:sp>
    </p:spTree>
    <p:extLst>
      <p:ext uri="{BB962C8B-B14F-4D97-AF65-F5344CB8AC3E}">
        <p14:creationId xmlns:p14="http://schemas.microsoft.com/office/powerpoint/2010/main" val="7547245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21"/>
          <p:cNvPicPr preferRelativeResize="0"/>
          <p:nvPr/>
        </p:nvPicPr>
        <p:blipFill>
          <a:blip r:embed="rId3">
            <a:alphaModFix/>
          </a:blip>
          <a:stretch>
            <a:fillRect/>
          </a:stretch>
        </p:blipFill>
        <p:spPr>
          <a:xfrm>
            <a:off x="0" y="-5798"/>
            <a:ext cx="10207174" cy="5221075"/>
          </a:xfrm>
          <a:prstGeom prst="rect">
            <a:avLst/>
          </a:prstGeom>
          <a:noFill/>
          <a:ln>
            <a:noFill/>
          </a:ln>
        </p:spPr>
      </p:pic>
      <p:sp>
        <p:nvSpPr>
          <p:cNvPr id="2" name="Slide Number Placeholder 1"/>
          <p:cNvSpPr>
            <a:spLocks noGrp="1"/>
          </p:cNvSpPr>
          <p:nvPr>
            <p:ph type="sldNum" idx="4294967295"/>
          </p:nvPr>
        </p:nvSpPr>
        <p:spPr>
          <a:xfrm>
            <a:off x="152400" y="4857750"/>
            <a:ext cx="548700" cy="393600"/>
          </a:xfrm>
        </p:spPr>
        <p:txBody>
          <a:bodyPr/>
          <a:lstStyle/>
          <a:p>
            <a:pPr marL="0" lvl="0" indent="0">
              <a:spcBef>
                <a:spcPts val="0"/>
              </a:spcBef>
              <a:spcAft>
                <a:spcPts val="0"/>
              </a:spcAft>
              <a:buNone/>
            </a:pPr>
            <a:fld id="{00000000-1234-1234-1234-123412341234}" type="slidenum">
              <a:rPr lang="en" smtClean="0"/>
              <a:t>2</a:t>
            </a:fld>
            <a:endParaRPr lang="en" dirty="0"/>
          </a:p>
        </p:txBody>
      </p:sp>
      <p:sp>
        <p:nvSpPr>
          <p:cNvPr id="3" name="Date Placeholder 2"/>
          <p:cNvSpPr>
            <a:spLocks noGrp="1"/>
          </p:cNvSpPr>
          <p:nvPr>
            <p:ph type="dt" sz="half" idx="11"/>
          </p:nvPr>
        </p:nvSpPr>
        <p:spPr/>
        <p:txBody>
          <a:bodyPr/>
          <a:lstStyle/>
          <a:p>
            <a:pPr>
              <a:defRPr/>
            </a:pPr>
            <a:fld id="{8EDD98F3-0B49-43EF-83F5-D518EA846729}" type="datetime1">
              <a:rPr lang="zh-CN" altLang="en-US" smtClean="0"/>
              <a:t>2020/8/14</a:t>
            </a:fld>
            <a:endParaRPr lang="en-US" altLang="en-US"/>
          </a:p>
        </p:txBody>
      </p:sp>
    </p:spTree>
    <p:extLst>
      <p:ext uri="{BB962C8B-B14F-4D97-AF65-F5344CB8AC3E}">
        <p14:creationId xmlns:p14="http://schemas.microsoft.com/office/powerpoint/2010/main" val="12363647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a:t>Public Registry / Public database</a:t>
            </a:r>
            <a:endParaRPr sz="3600" b="1" dirty="0"/>
          </a:p>
        </p:txBody>
      </p:sp>
      <p:sp>
        <p:nvSpPr>
          <p:cNvPr id="257" name="Google Shape;257;p39"/>
          <p:cNvSpPr txBox="1">
            <a:spLocks noGrp="1"/>
          </p:cNvSpPr>
          <p:nvPr>
            <p:ph type="body" idx="1"/>
          </p:nvPr>
        </p:nvSpPr>
        <p:spPr>
          <a:xfrm>
            <a:off x="312260" y="1149025"/>
            <a:ext cx="8520600" cy="2565725"/>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0" dirty="0"/>
              <a:t>Example: Namecoin</a:t>
            </a:r>
            <a:endParaRPr sz="1800" b="0" dirty="0"/>
          </a:p>
          <a:p>
            <a:pPr lvl="0" rtl="0">
              <a:spcBef>
                <a:spcPts val="1600"/>
              </a:spcBef>
              <a:spcAft>
                <a:spcPts val="0"/>
              </a:spcAft>
              <a:buSzPts val="1800"/>
              <a:buFont typeface="Wingdings" panose="05000000000000000000" pitchFamily="2" charset="2"/>
              <a:buChar char="Ø"/>
            </a:pPr>
            <a:r>
              <a:rPr lang="en" sz="1800" b="0" dirty="0"/>
              <a:t>DNS system</a:t>
            </a:r>
            <a:endParaRPr sz="1800" b="0" dirty="0"/>
          </a:p>
          <a:p>
            <a:pPr marL="914400" lvl="1" indent="-317500" rtl="0">
              <a:spcBef>
                <a:spcPts val="0"/>
              </a:spcBef>
              <a:spcAft>
                <a:spcPts val="0"/>
              </a:spcAft>
              <a:buSzPts val="1400"/>
              <a:buChar char="○"/>
            </a:pPr>
            <a:r>
              <a:rPr lang="en" sz="1800" dirty="0"/>
              <a:t>Maps domain name to IP address</a:t>
            </a:r>
            <a:endParaRPr sz="1800" dirty="0"/>
          </a:p>
          <a:p>
            <a:pPr marL="914400" lvl="1" indent="-317500" rtl="0">
              <a:spcBef>
                <a:spcPts val="0"/>
              </a:spcBef>
              <a:spcAft>
                <a:spcPts val="0"/>
              </a:spcAft>
              <a:buSzPts val="1400"/>
              <a:buChar char="○"/>
            </a:pPr>
            <a:r>
              <a:rPr lang="en" sz="1800" dirty="0"/>
              <a:t>"maxfa.ng" =&gt; "69.69.69.69"</a:t>
            </a:r>
            <a:endParaRPr sz="1800" dirty="0"/>
          </a:p>
          <a:p>
            <a:pPr lvl="0" rtl="0">
              <a:spcBef>
                <a:spcPts val="0"/>
              </a:spcBef>
              <a:spcAft>
                <a:spcPts val="0"/>
              </a:spcAft>
              <a:buSzPts val="1800"/>
              <a:buFont typeface="Wingdings" panose="05000000000000000000" pitchFamily="2" charset="2"/>
              <a:buChar char="Ø"/>
            </a:pPr>
            <a:r>
              <a:rPr lang="en" sz="1800" b="0" dirty="0"/>
              <a:t>Immutable</a:t>
            </a:r>
            <a:endParaRPr sz="1800" b="0" dirty="0"/>
          </a:p>
          <a:p>
            <a:pPr lvl="0" rtl="0">
              <a:spcBef>
                <a:spcPts val="0"/>
              </a:spcBef>
              <a:spcAft>
                <a:spcPts val="0"/>
              </a:spcAft>
              <a:buSzPts val="1800"/>
              <a:buFont typeface="Wingdings" panose="05000000000000000000" pitchFamily="2" charset="2"/>
              <a:buChar char="Ø"/>
            </a:pPr>
            <a:r>
              <a:rPr lang="en" sz="1800" b="0" dirty="0"/>
              <a:t>Easy implementation in Ethereum</a:t>
            </a:r>
            <a:endParaRPr sz="1800" b="0" dirty="0"/>
          </a:p>
          <a:p>
            <a:pPr marL="0" lvl="0" indent="0">
              <a:spcBef>
                <a:spcPts val="1600"/>
              </a:spcBef>
              <a:spcAft>
                <a:spcPts val="1600"/>
              </a:spcAft>
              <a:buNone/>
            </a:pPr>
            <a:r>
              <a:rPr lang="en" sz="1800" b="0" dirty="0"/>
              <a:t>Example (from Ethereum white paper):</a:t>
            </a:r>
            <a:endParaRPr sz="1800" b="0" dirty="0"/>
          </a:p>
        </p:txBody>
      </p:sp>
      <p:pic>
        <p:nvPicPr>
          <p:cNvPr id="258" name="Google Shape;258;p39"/>
          <p:cNvPicPr preferRelativeResize="0"/>
          <p:nvPr/>
        </p:nvPicPr>
        <p:blipFill>
          <a:blip r:embed="rId3">
            <a:alphaModFix/>
          </a:blip>
          <a:stretch>
            <a:fillRect/>
          </a:stretch>
        </p:blipFill>
        <p:spPr>
          <a:xfrm>
            <a:off x="304800" y="3714750"/>
            <a:ext cx="7996499" cy="1013124"/>
          </a:xfrm>
          <a:prstGeom prst="rect">
            <a:avLst/>
          </a:prstGeom>
          <a:noFill/>
          <a:ln>
            <a:noFill/>
          </a:ln>
        </p:spPr>
      </p:pic>
      <p:sp>
        <p:nvSpPr>
          <p:cNvPr id="2" name="Date Placeholder 1"/>
          <p:cNvSpPr>
            <a:spLocks noGrp="1"/>
          </p:cNvSpPr>
          <p:nvPr>
            <p:ph type="dt" sz="half" idx="11"/>
          </p:nvPr>
        </p:nvSpPr>
        <p:spPr/>
        <p:txBody>
          <a:bodyPr/>
          <a:lstStyle/>
          <a:p>
            <a:pPr>
              <a:defRPr/>
            </a:pPr>
            <a:fld id="{5859182C-3517-440B-A728-D7A43B101E17}" type="datetime1">
              <a:rPr lang="zh-CN" altLang="en-US" smtClean="0"/>
              <a:t>2020/8/14</a:t>
            </a:fld>
            <a:endParaRPr lang="en-US" altLang="en-US"/>
          </a:p>
        </p:txBody>
      </p:sp>
    </p:spTree>
    <p:extLst>
      <p:ext uri="{BB962C8B-B14F-4D97-AF65-F5344CB8AC3E}">
        <p14:creationId xmlns:p14="http://schemas.microsoft.com/office/powerpoint/2010/main" val="26020740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0"/>
          <p:cNvSpPr txBox="1">
            <a:spLocks noGrp="1"/>
          </p:cNvSpPr>
          <p:nvPr>
            <p:ph type="title"/>
          </p:nvPr>
        </p:nvSpPr>
        <p:spPr>
          <a:xfrm>
            <a:off x="311700" y="514349"/>
            <a:ext cx="8520600" cy="632875"/>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200" b="1" dirty="0"/>
              <a:t>Crowdfunding and Incentivization</a:t>
            </a:r>
            <a:endParaRPr sz="3200" b="1" dirty="0"/>
          </a:p>
        </p:txBody>
      </p:sp>
      <p:sp>
        <p:nvSpPr>
          <p:cNvPr id="264" name="Google Shape;264;p40"/>
          <p:cNvSpPr txBox="1">
            <a:spLocks noGrp="1"/>
          </p:cNvSpPr>
          <p:nvPr>
            <p:ph type="body" idx="1"/>
          </p:nvPr>
        </p:nvSpPr>
        <p:spPr>
          <a:xfrm>
            <a:off x="457200" y="1276350"/>
            <a:ext cx="8382000" cy="3352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600" b="0" dirty="0"/>
              <a:t>Simple Example: "Ether-on-a-stick"</a:t>
            </a:r>
            <a:endParaRPr sz="1600" b="0" dirty="0"/>
          </a:p>
          <a:p>
            <a:pPr lvl="0" rtl="0">
              <a:spcBef>
                <a:spcPts val="0"/>
              </a:spcBef>
              <a:spcAft>
                <a:spcPts val="0"/>
              </a:spcAft>
              <a:buSzPts val="1800"/>
              <a:buFont typeface="Wingdings" panose="05000000000000000000" pitchFamily="2" charset="2"/>
              <a:buChar char="Ø"/>
            </a:pPr>
            <a:r>
              <a:rPr lang="en" sz="1600" b="0" dirty="0"/>
              <a:t>Allows you to put a bounty on the completion of arbitrary tasks</a:t>
            </a:r>
            <a:endParaRPr sz="1600" b="0" dirty="0"/>
          </a:p>
          <a:p>
            <a:pPr lvl="0" rtl="0">
              <a:spcBef>
                <a:spcPts val="0"/>
              </a:spcBef>
              <a:spcAft>
                <a:spcPts val="0"/>
              </a:spcAft>
              <a:buSzPts val="1800"/>
              <a:buFont typeface="Wingdings" panose="05000000000000000000" pitchFamily="2" charset="2"/>
              <a:buChar char="Ø"/>
            </a:pPr>
            <a:r>
              <a:rPr lang="en" sz="1600" b="0" dirty="0"/>
              <a:t>Contributors pool money into a smart contract that pays out to a specified recipient iff contributors vote that the task was indeed complete</a:t>
            </a:r>
            <a:endParaRPr sz="1600" b="0" dirty="0"/>
          </a:p>
          <a:p>
            <a:pPr marL="0" lvl="0" indent="0">
              <a:spcBef>
                <a:spcPts val="1600"/>
              </a:spcBef>
              <a:spcAft>
                <a:spcPts val="0"/>
              </a:spcAft>
              <a:buNone/>
            </a:pPr>
            <a:r>
              <a:rPr lang="en" sz="1600" b="0" dirty="0"/>
              <a:t>Example use case</a:t>
            </a:r>
            <a:endParaRPr sz="1600" b="0" dirty="0"/>
          </a:p>
          <a:p>
            <a:pPr lvl="0" rtl="0">
              <a:spcBef>
                <a:spcPts val="0"/>
              </a:spcBef>
              <a:spcAft>
                <a:spcPts val="0"/>
              </a:spcAft>
              <a:buSzPts val="1800"/>
              <a:buFont typeface="Wingdings" panose="05000000000000000000" pitchFamily="2" charset="2"/>
              <a:buChar char="Ø"/>
            </a:pPr>
            <a:r>
              <a:rPr lang="en" sz="1600" b="0" dirty="0"/>
              <a:t>A company is polluting a local river and nearby residents bear a negative externality</a:t>
            </a:r>
            <a:endParaRPr sz="1600" b="0" dirty="0"/>
          </a:p>
          <a:p>
            <a:pPr marL="914400" lvl="1" indent="-317500" rtl="0">
              <a:spcBef>
                <a:spcPts val="0"/>
              </a:spcBef>
              <a:spcAft>
                <a:spcPts val="0"/>
              </a:spcAft>
              <a:buSzPts val="1400"/>
              <a:buChar char="○"/>
            </a:pPr>
            <a:r>
              <a:rPr lang="en" sz="1600" dirty="0"/>
              <a:t>Local gov't slow/unresponsive but residents are willing to pay</a:t>
            </a:r>
            <a:endParaRPr sz="1600" dirty="0"/>
          </a:p>
          <a:p>
            <a:pPr lvl="0" rtl="0">
              <a:spcBef>
                <a:spcPts val="0"/>
              </a:spcBef>
              <a:spcAft>
                <a:spcPts val="0"/>
              </a:spcAft>
              <a:buSzPts val="1800"/>
              <a:buFont typeface="Wingdings" panose="05000000000000000000" pitchFamily="2" charset="2"/>
              <a:buChar char="Ø"/>
            </a:pPr>
            <a:r>
              <a:rPr lang="en" sz="1600" b="0" dirty="0"/>
              <a:t>Residents pool money together to incentivize the company to clean it up</a:t>
            </a:r>
            <a:endParaRPr sz="1600" b="0" dirty="0"/>
          </a:p>
          <a:p>
            <a:pPr marL="0" lvl="0" indent="0" rtl="0">
              <a:spcBef>
                <a:spcPts val="1600"/>
              </a:spcBef>
              <a:spcAft>
                <a:spcPts val="0"/>
              </a:spcAft>
              <a:buClr>
                <a:schemeClr val="dk1"/>
              </a:buClr>
              <a:buSzPts val="1100"/>
              <a:buFont typeface="Arial"/>
              <a:buNone/>
            </a:pPr>
            <a:r>
              <a:rPr lang="en" sz="1600" b="0" dirty="0"/>
              <a:t>Implements a Dominant Assurance Contract: solves the free rider </a:t>
            </a:r>
            <a:r>
              <a:rPr lang="en" sz="1600" b="0" dirty="0" smtClean="0"/>
              <a:t>problem</a:t>
            </a:r>
          </a:p>
          <a:p>
            <a:pPr marL="742950" lvl="1" indent="-285750">
              <a:buClr>
                <a:schemeClr val="dk1"/>
              </a:buClr>
              <a:buSzPts val="1100"/>
              <a:buFont typeface="Wingdings" panose="05000000000000000000" pitchFamily="2" charset="2"/>
              <a:buChar char="Ø"/>
            </a:pPr>
            <a:r>
              <a:rPr lang="en-US" sz="1400" b="0" u="sng" dirty="0">
                <a:solidFill>
                  <a:srgbClr val="00B0F0"/>
                </a:solidFill>
              </a:rPr>
              <a:t>https://en.bitcoin.it/wiki/Dominant_Assurance_Contracts</a:t>
            </a:r>
            <a:endParaRPr sz="1400" b="0" u="sng" dirty="0">
              <a:solidFill>
                <a:srgbClr val="00B0F0"/>
              </a:solidFill>
            </a:endParaRPr>
          </a:p>
        </p:txBody>
      </p:sp>
      <p:sp>
        <p:nvSpPr>
          <p:cNvPr id="2" name="Date Placeholder 1"/>
          <p:cNvSpPr>
            <a:spLocks noGrp="1"/>
          </p:cNvSpPr>
          <p:nvPr>
            <p:ph type="dt" sz="half" idx="11"/>
          </p:nvPr>
        </p:nvSpPr>
        <p:spPr/>
        <p:txBody>
          <a:bodyPr/>
          <a:lstStyle/>
          <a:p>
            <a:pPr>
              <a:defRPr/>
            </a:pPr>
            <a:fld id="{74A09247-DF6F-45C1-9BB2-B1D8F3580B4A}" type="datetime1">
              <a:rPr lang="zh-CN" altLang="en-US" smtClean="0"/>
              <a:t>2020/8/14</a:t>
            </a:fld>
            <a:endParaRPr lang="en-US" altLang="en-US"/>
          </a:p>
        </p:txBody>
      </p:sp>
    </p:spTree>
    <p:extLst>
      <p:ext uri="{BB962C8B-B14F-4D97-AF65-F5344CB8AC3E}">
        <p14:creationId xmlns:p14="http://schemas.microsoft.com/office/powerpoint/2010/main" val="2281686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1"/>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3600" b="1" dirty="0"/>
              <a:t>Advanced Use Cases</a:t>
            </a:r>
            <a:endParaRPr sz="3600" b="1" dirty="0"/>
          </a:p>
        </p:txBody>
      </p:sp>
      <p:sp>
        <p:nvSpPr>
          <p:cNvPr id="2" name="Date Placeholder 1"/>
          <p:cNvSpPr>
            <a:spLocks noGrp="1"/>
          </p:cNvSpPr>
          <p:nvPr>
            <p:ph type="dt" sz="half" idx="11"/>
          </p:nvPr>
        </p:nvSpPr>
        <p:spPr/>
        <p:txBody>
          <a:bodyPr/>
          <a:lstStyle/>
          <a:p>
            <a:pPr>
              <a:defRPr/>
            </a:pPr>
            <a:fld id="{360BD884-3A6A-44DF-A1B0-23FB543DE89F}" type="datetime1">
              <a:rPr lang="zh-CN" altLang="en-US" smtClean="0"/>
              <a:t>2020/8/14</a:t>
            </a:fld>
            <a:endParaRPr lang="en-US" altLang="en-US"/>
          </a:p>
        </p:txBody>
      </p:sp>
    </p:spTree>
    <p:extLst>
      <p:ext uri="{BB962C8B-B14F-4D97-AF65-F5344CB8AC3E}">
        <p14:creationId xmlns:p14="http://schemas.microsoft.com/office/powerpoint/2010/main" val="41455465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2"/>
          <p:cNvSpPr txBox="1">
            <a:spLocks noGrp="1"/>
          </p:cNvSpPr>
          <p:nvPr>
            <p:ph type="body" idx="1"/>
          </p:nvPr>
        </p:nvSpPr>
        <p:spPr>
          <a:xfrm>
            <a:off x="311700" y="1230650"/>
            <a:ext cx="5250900" cy="3322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dirty="0"/>
              <a:t>"Decentralized Dropbox Contract": Pay individuals small amounts of Ether to rent out extra hard drive space</a:t>
            </a:r>
            <a:endParaRPr sz="1400" dirty="0"/>
          </a:p>
          <a:p>
            <a:pPr marL="0" lvl="0" indent="0" rtl="0">
              <a:spcBef>
                <a:spcPts val="1600"/>
              </a:spcBef>
              <a:spcAft>
                <a:spcPts val="0"/>
              </a:spcAft>
              <a:buNone/>
            </a:pPr>
            <a:r>
              <a:rPr lang="en" b="0" dirty="0"/>
              <a:t>Example contract specification:</a:t>
            </a:r>
            <a:endParaRPr b="0" dirty="0"/>
          </a:p>
          <a:p>
            <a:pPr lvl="0" rtl="0">
              <a:spcBef>
                <a:spcPts val="0"/>
              </a:spcBef>
              <a:spcAft>
                <a:spcPts val="0"/>
              </a:spcAft>
              <a:buSzPts val="1200"/>
              <a:buFont typeface="Wingdings" panose="05000000000000000000" pitchFamily="2" charset="2"/>
              <a:buChar char="Ø"/>
            </a:pPr>
            <a:r>
              <a:rPr lang="en" b="0" dirty="0"/>
              <a:t>Split cat picture into blocks, encrypt each block for privacy</a:t>
            </a:r>
            <a:endParaRPr b="0" dirty="0"/>
          </a:p>
          <a:p>
            <a:pPr lvl="0" rtl="0">
              <a:spcBef>
                <a:spcPts val="0"/>
              </a:spcBef>
              <a:spcAft>
                <a:spcPts val="0"/>
              </a:spcAft>
              <a:buSzPts val="1200"/>
              <a:buFont typeface="Wingdings" panose="05000000000000000000" pitchFamily="2" charset="2"/>
              <a:buChar char="Ø"/>
            </a:pPr>
            <a:r>
              <a:rPr lang="en" b="0" dirty="0"/>
              <a:t>Create Merkle tree from blocks, save Merkle root in contract</a:t>
            </a:r>
            <a:endParaRPr b="0" dirty="0"/>
          </a:p>
          <a:p>
            <a:pPr lvl="0" rtl="0">
              <a:spcBef>
                <a:spcPts val="0"/>
              </a:spcBef>
              <a:spcAft>
                <a:spcPts val="0"/>
              </a:spcAft>
              <a:buSzPts val="1200"/>
              <a:buFont typeface="Wingdings" panose="05000000000000000000" pitchFamily="2" charset="2"/>
              <a:buChar char="Ø"/>
            </a:pPr>
            <a:r>
              <a:rPr lang="en" b="0" dirty="0"/>
              <a:t>Every N blocks, the contract will:</a:t>
            </a:r>
            <a:endParaRPr b="0" dirty="0"/>
          </a:p>
          <a:p>
            <a:pPr marL="914400" lvl="1" indent="-304800" rtl="0">
              <a:spcBef>
                <a:spcPts val="0"/>
              </a:spcBef>
              <a:spcAft>
                <a:spcPts val="0"/>
              </a:spcAft>
              <a:buSzPts val="1200"/>
              <a:buChar char="○"/>
            </a:pPr>
            <a:r>
              <a:rPr lang="en" dirty="0"/>
              <a:t>Using previous block header (source of randomness), pick a random block in Merkle tree</a:t>
            </a:r>
            <a:endParaRPr dirty="0"/>
          </a:p>
          <a:p>
            <a:pPr marL="914400" lvl="1" indent="-304800" rtl="0">
              <a:spcBef>
                <a:spcPts val="0"/>
              </a:spcBef>
              <a:spcAft>
                <a:spcPts val="0"/>
              </a:spcAft>
              <a:buSzPts val="1200"/>
              <a:buChar char="○"/>
            </a:pPr>
            <a:r>
              <a:rPr lang="en" dirty="0"/>
              <a:t>First entity to provide proof of storage of block (Merkle branch) receives small ETH reward</a:t>
            </a:r>
            <a:endParaRPr dirty="0"/>
          </a:p>
          <a:p>
            <a:pPr marL="0" lvl="0" indent="0" rtl="0">
              <a:spcBef>
                <a:spcPts val="1600"/>
              </a:spcBef>
              <a:spcAft>
                <a:spcPts val="0"/>
              </a:spcAft>
              <a:buNone/>
            </a:pPr>
            <a:r>
              <a:rPr lang="en" b="0" dirty="0"/>
              <a:t>Recovering the file:</a:t>
            </a:r>
            <a:endParaRPr b="0" dirty="0"/>
          </a:p>
          <a:p>
            <a:pPr lvl="0" rtl="0">
              <a:spcBef>
                <a:spcPts val="0"/>
              </a:spcBef>
              <a:spcAft>
                <a:spcPts val="0"/>
              </a:spcAft>
              <a:buSzPts val="1200"/>
              <a:buFont typeface="Wingdings" panose="05000000000000000000" pitchFamily="2" charset="2"/>
              <a:buChar char="Ø"/>
            </a:pPr>
            <a:r>
              <a:rPr lang="en" b="0" dirty="0"/>
              <a:t>Query node storing file and pay a small fee (via micropayment channels) to retrieve it</a:t>
            </a:r>
            <a:endParaRPr b="0" dirty="0"/>
          </a:p>
          <a:p>
            <a:pPr lvl="0" rtl="0">
              <a:spcBef>
                <a:spcPts val="0"/>
              </a:spcBef>
              <a:spcAft>
                <a:spcPts val="0"/>
              </a:spcAft>
              <a:buSzPts val="1200"/>
              <a:buFont typeface="Wingdings" panose="05000000000000000000" pitchFamily="2" charset="2"/>
              <a:buChar char="Ø"/>
            </a:pPr>
            <a:r>
              <a:rPr lang="en" b="0" dirty="0"/>
              <a:t>&gt;Decrypt data, obtain furry kitten</a:t>
            </a:r>
            <a:endParaRPr b="0" dirty="0"/>
          </a:p>
          <a:p>
            <a:pPr lvl="0">
              <a:spcBef>
                <a:spcPts val="0"/>
              </a:spcBef>
              <a:spcAft>
                <a:spcPts val="0"/>
              </a:spcAft>
              <a:buSzPts val="1200"/>
              <a:buFont typeface="Wingdings" panose="05000000000000000000" pitchFamily="2" charset="2"/>
              <a:buChar char="Ø"/>
            </a:pPr>
            <a:r>
              <a:rPr lang="en" b="0" dirty="0"/>
              <a:t>&gt;Profit</a:t>
            </a:r>
            <a:endParaRPr b="0" dirty="0"/>
          </a:p>
        </p:txBody>
      </p:sp>
      <p:pic>
        <p:nvPicPr>
          <p:cNvPr id="275" name="Google Shape;275;p42"/>
          <p:cNvPicPr preferRelativeResize="0"/>
          <p:nvPr/>
        </p:nvPicPr>
        <p:blipFill>
          <a:blip r:embed="rId3">
            <a:alphaModFix/>
          </a:blip>
          <a:stretch>
            <a:fillRect/>
          </a:stretch>
        </p:blipFill>
        <p:spPr>
          <a:xfrm>
            <a:off x="5715000" y="1428750"/>
            <a:ext cx="3350999" cy="3361499"/>
          </a:xfrm>
          <a:prstGeom prst="rect">
            <a:avLst/>
          </a:prstGeom>
          <a:noFill/>
          <a:ln>
            <a:noFill/>
          </a:ln>
        </p:spPr>
      </p:pic>
      <p:sp>
        <p:nvSpPr>
          <p:cNvPr id="276" name="Google Shape;276;p42"/>
          <p:cNvSpPr txBox="1">
            <a:spLocks noGrp="1"/>
          </p:cNvSpPr>
          <p:nvPr>
            <p:ph type="title"/>
          </p:nvPr>
        </p:nvSpPr>
        <p:spPr>
          <a:xfrm>
            <a:off x="311700" y="438149"/>
            <a:ext cx="8520600" cy="709075"/>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600" b="1" dirty="0"/>
              <a:t>Decentralized File Storage</a:t>
            </a:r>
            <a:endParaRPr sz="3600" b="1" dirty="0"/>
          </a:p>
        </p:txBody>
      </p:sp>
      <p:sp>
        <p:nvSpPr>
          <p:cNvPr id="2" name="Date Placeholder 1"/>
          <p:cNvSpPr>
            <a:spLocks noGrp="1"/>
          </p:cNvSpPr>
          <p:nvPr>
            <p:ph type="dt" sz="half" idx="11"/>
          </p:nvPr>
        </p:nvSpPr>
        <p:spPr/>
        <p:txBody>
          <a:bodyPr/>
          <a:lstStyle/>
          <a:p>
            <a:pPr>
              <a:defRPr/>
            </a:pPr>
            <a:fld id="{A09C0814-3E89-4961-B32F-29D3A425980B}" type="datetime1">
              <a:rPr lang="zh-CN" altLang="en-US" smtClean="0"/>
              <a:t>2020/8/14</a:t>
            </a:fld>
            <a:endParaRPr lang="en-US" altLang="en-US"/>
          </a:p>
        </p:txBody>
      </p:sp>
    </p:spTree>
    <p:extLst>
      <p:ext uri="{BB962C8B-B14F-4D97-AF65-F5344CB8AC3E}">
        <p14:creationId xmlns:p14="http://schemas.microsoft.com/office/powerpoint/2010/main" val="25451684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3"/>
          <p:cNvSpPr txBox="1">
            <a:spLocks noGrp="1"/>
          </p:cNvSpPr>
          <p:nvPr>
            <p:ph type="title"/>
          </p:nvPr>
        </p:nvSpPr>
        <p:spPr>
          <a:xfrm>
            <a:off x="76200" y="418850"/>
            <a:ext cx="8520600" cy="709075"/>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200" b="1" dirty="0"/>
              <a:t>Decentralized Prediction Markets</a:t>
            </a:r>
            <a:endParaRPr sz="3200" b="1" dirty="0"/>
          </a:p>
        </p:txBody>
      </p:sp>
      <p:sp>
        <p:nvSpPr>
          <p:cNvPr id="282" name="Google Shape;282;p43"/>
          <p:cNvSpPr txBox="1">
            <a:spLocks noGrp="1"/>
          </p:cNvSpPr>
          <p:nvPr>
            <p:ph type="body" idx="1"/>
          </p:nvPr>
        </p:nvSpPr>
        <p:spPr>
          <a:xfrm>
            <a:off x="76200" y="1200150"/>
            <a:ext cx="9067800" cy="3429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0" dirty="0"/>
              <a:t>Prediction markets draws on the wisdom of the crowd to forecast the future</a:t>
            </a:r>
            <a:endParaRPr sz="1800" b="0" dirty="0"/>
          </a:p>
          <a:p>
            <a:pPr lvl="0" rtl="0">
              <a:spcBef>
                <a:spcPts val="0"/>
              </a:spcBef>
              <a:spcAft>
                <a:spcPts val="0"/>
              </a:spcAft>
              <a:buSzPts val="1800"/>
              <a:buFont typeface="Wingdings" panose="05000000000000000000" pitchFamily="2" charset="2"/>
              <a:buChar char="Ø"/>
            </a:pPr>
            <a:r>
              <a:rPr lang="en" sz="1800" b="0" dirty="0"/>
              <a:t>Market makers create event</a:t>
            </a:r>
            <a:endParaRPr sz="1800" b="0" dirty="0"/>
          </a:p>
          <a:p>
            <a:pPr marL="914400" lvl="1" indent="-317500" rtl="0">
              <a:spcBef>
                <a:spcPts val="0"/>
              </a:spcBef>
              <a:spcAft>
                <a:spcPts val="0"/>
              </a:spcAft>
              <a:buSzPts val="1400"/>
              <a:buChar char="○"/>
            </a:pPr>
            <a:r>
              <a:rPr lang="en" sz="1800" dirty="0"/>
              <a:t>Ex: "Who will win the </a:t>
            </a:r>
            <a:r>
              <a:rPr lang="en" sz="1800" dirty="0" smtClean="0"/>
              <a:t>20</a:t>
            </a:r>
            <a:r>
              <a:rPr lang="en-US" altLang="zh-CN" sz="1800" dirty="0" smtClean="0"/>
              <a:t>20</a:t>
            </a:r>
            <a:r>
              <a:rPr lang="en" sz="1800" dirty="0" smtClean="0"/>
              <a:t> </a:t>
            </a:r>
            <a:r>
              <a:rPr lang="en" sz="1800" dirty="0"/>
              <a:t>US Presidential election?"</a:t>
            </a:r>
            <a:endParaRPr sz="1800" dirty="0"/>
          </a:p>
          <a:p>
            <a:pPr marL="914400" lvl="1" indent="-317500" rtl="0">
              <a:spcBef>
                <a:spcPts val="0"/>
              </a:spcBef>
              <a:spcAft>
                <a:spcPts val="0"/>
              </a:spcAft>
              <a:buSzPts val="1400"/>
              <a:buChar char="○"/>
            </a:pPr>
            <a:r>
              <a:rPr lang="en" sz="1800" dirty="0"/>
              <a:t>Events must be public and easily verifiable, with set due date.</a:t>
            </a:r>
            <a:endParaRPr sz="1800" dirty="0"/>
          </a:p>
          <a:p>
            <a:pPr lvl="0" rtl="0">
              <a:spcBef>
                <a:spcPts val="0"/>
              </a:spcBef>
              <a:spcAft>
                <a:spcPts val="0"/>
              </a:spcAft>
              <a:buSzPts val="1800"/>
              <a:buFont typeface="Wingdings" panose="05000000000000000000" pitchFamily="2" charset="2"/>
              <a:buChar char="Ø"/>
            </a:pPr>
            <a:r>
              <a:rPr lang="en" sz="1800" b="0" dirty="0"/>
              <a:t>Participants buy shares of Trump or </a:t>
            </a:r>
            <a:r>
              <a:rPr lang="en-US" altLang="zh-CN" sz="1800" b="0" dirty="0" smtClean="0"/>
              <a:t>Biden</a:t>
            </a:r>
            <a:r>
              <a:rPr lang="en" sz="1800" b="0" dirty="0" smtClean="0"/>
              <a:t> </a:t>
            </a:r>
            <a:r>
              <a:rPr lang="en" sz="1800" b="0" dirty="0"/>
              <a:t>and pay a small fee</a:t>
            </a:r>
            <a:endParaRPr sz="1800" b="0" dirty="0"/>
          </a:p>
          <a:p>
            <a:pPr lvl="0" rtl="0">
              <a:spcBef>
                <a:spcPts val="0"/>
              </a:spcBef>
              <a:spcAft>
                <a:spcPts val="0"/>
              </a:spcAft>
              <a:buSzPts val="1800"/>
              <a:buFont typeface="Wingdings" panose="05000000000000000000" pitchFamily="2" charset="2"/>
              <a:buChar char="Ø"/>
            </a:pPr>
            <a:r>
              <a:rPr lang="en" sz="1800" b="0" dirty="0"/>
              <a:t>On election day, random oracles on the network vote on who won.</a:t>
            </a:r>
            <a:endParaRPr sz="1800" b="0" dirty="0"/>
          </a:p>
          <a:p>
            <a:pPr marL="914400" lvl="1" indent="-317500" rtl="0">
              <a:spcBef>
                <a:spcPts val="0"/>
              </a:spcBef>
              <a:spcAft>
                <a:spcPts val="0"/>
              </a:spcAft>
              <a:buSzPts val="1400"/>
              <a:buChar char="○"/>
            </a:pPr>
            <a:r>
              <a:rPr lang="en" sz="1800" dirty="0"/>
              <a:t>Oracles who voted with the majority collect a fee, they are </a:t>
            </a:r>
            <a:r>
              <a:rPr lang="en" sz="1800" dirty="0" smtClean="0"/>
              <a:t>otherwise penalized</a:t>
            </a:r>
            <a:endParaRPr sz="1800" dirty="0"/>
          </a:p>
          <a:p>
            <a:pPr lvl="0" rtl="0">
              <a:spcBef>
                <a:spcPts val="0"/>
              </a:spcBef>
              <a:spcAft>
                <a:spcPts val="0"/>
              </a:spcAft>
              <a:buSzPts val="1800"/>
              <a:buFont typeface="Wingdings" panose="05000000000000000000" pitchFamily="2" charset="2"/>
              <a:buChar char="Ø"/>
            </a:pPr>
            <a:r>
              <a:rPr lang="en" sz="1800" b="0" dirty="0"/>
              <a:t>Shareholders who voted correctly cash out on their bet</a:t>
            </a:r>
            <a:endParaRPr sz="1800" b="0" dirty="0"/>
          </a:p>
          <a:p>
            <a:pPr marL="0" lvl="0" indent="0" rtl="0">
              <a:spcBef>
                <a:spcPts val="1600"/>
              </a:spcBef>
              <a:spcAft>
                <a:spcPts val="0"/>
              </a:spcAft>
              <a:buNone/>
            </a:pPr>
            <a:r>
              <a:rPr lang="en" sz="1800" b="0" dirty="0"/>
              <a:t>The share price for each market accurately represents the best</a:t>
            </a:r>
            <a:br>
              <a:rPr lang="en" sz="1800" b="0" dirty="0"/>
            </a:br>
            <a:r>
              <a:rPr lang="en" sz="1800" b="0" dirty="0"/>
              <a:t>predicted probability of event occurring</a:t>
            </a:r>
            <a:endParaRPr sz="1800" b="0" dirty="0"/>
          </a:p>
          <a:p>
            <a:pPr lvl="0" rtl="0">
              <a:spcBef>
                <a:spcPts val="0"/>
              </a:spcBef>
              <a:spcAft>
                <a:spcPts val="0"/>
              </a:spcAft>
              <a:buSzPts val="1800"/>
              <a:buFont typeface="Wingdings" panose="05000000000000000000" pitchFamily="2" charset="2"/>
              <a:buChar char="Ø"/>
            </a:pPr>
            <a:r>
              <a:rPr lang="en" sz="1800" b="0" dirty="0"/>
              <a:t>Someone has extra information =&gt; arbitrage opportunity</a:t>
            </a:r>
            <a:endParaRPr sz="1800" b="0" dirty="0"/>
          </a:p>
          <a:p>
            <a:pPr marL="0" lvl="0" indent="0">
              <a:spcBef>
                <a:spcPts val="1600"/>
              </a:spcBef>
              <a:spcAft>
                <a:spcPts val="1600"/>
              </a:spcAft>
              <a:buNone/>
            </a:pPr>
            <a:endParaRPr sz="1800" b="0" dirty="0"/>
          </a:p>
        </p:txBody>
      </p:sp>
      <p:pic>
        <p:nvPicPr>
          <p:cNvPr id="283" name="Google Shape;283;p43"/>
          <p:cNvPicPr preferRelativeResize="0"/>
          <p:nvPr/>
        </p:nvPicPr>
        <p:blipFill>
          <a:blip r:embed="rId3">
            <a:alphaModFix/>
          </a:blip>
          <a:stretch>
            <a:fillRect/>
          </a:stretch>
        </p:blipFill>
        <p:spPr>
          <a:xfrm>
            <a:off x="6629400" y="285750"/>
            <a:ext cx="2514600" cy="971550"/>
          </a:xfrm>
          <a:prstGeom prst="rect">
            <a:avLst/>
          </a:prstGeom>
          <a:noFill/>
          <a:ln>
            <a:noFill/>
          </a:ln>
        </p:spPr>
      </p:pic>
      <p:pic>
        <p:nvPicPr>
          <p:cNvPr id="284" name="Google Shape;284;p43"/>
          <p:cNvPicPr preferRelativeResize="0"/>
          <p:nvPr/>
        </p:nvPicPr>
        <p:blipFill>
          <a:blip r:embed="rId4">
            <a:alphaModFix/>
          </a:blip>
          <a:stretch>
            <a:fillRect/>
          </a:stretch>
        </p:blipFill>
        <p:spPr>
          <a:xfrm>
            <a:off x="6972400" y="3414849"/>
            <a:ext cx="2171602" cy="1399474"/>
          </a:xfrm>
          <a:prstGeom prst="rect">
            <a:avLst/>
          </a:prstGeom>
          <a:noFill/>
          <a:ln>
            <a:noFill/>
          </a:ln>
        </p:spPr>
      </p:pic>
      <p:sp>
        <p:nvSpPr>
          <p:cNvPr id="2" name="Date Placeholder 1"/>
          <p:cNvSpPr>
            <a:spLocks noGrp="1"/>
          </p:cNvSpPr>
          <p:nvPr>
            <p:ph type="dt" sz="half" idx="11"/>
          </p:nvPr>
        </p:nvSpPr>
        <p:spPr/>
        <p:txBody>
          <a:bodyPr/>
          <a:lstStyle/>
          <a:p>
            <a:pPr>
              <a:defRPr/>
            </a:pPr>
            <a:fld id="{1C8C0D1A-5C27-47FE-B686-92BA3D2CA3D7}" type="datetime1">
              <a:rPr lang="zh-CN" altLang="en-US" smtClean="0"/>
              <a:t>2020/8/14</a:t>
            </a:fld>
            <a:endParaRPr lang="en-US" altLang="en-US"/>
          </a:p>
        </p:txBody>
      </p:sp>
    </p:spTree>
    <p:extLst>
      <p:ext uri="{BB962C8B-B14F-4D97-AF65-F5344CB8AC3E}">
        <p14:creationId xmlns:p14="http://schemas.microsoft.com/office/powerpoint/2010/main" val="37639964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4"/>
          <p:cNvSpPr txBox="1">
            <a:spLocks noGrp="1"/>
          </p:cNvSpPr>
          <p:nvPr>
            <p:ph type="title"/>
          </p:nvPr>
        </p:nvSpPr>
        <p:spPr>
          <a:xfrm>
            <a:off x="152400" y="514350"/>
            <a:ext cx="6781800" cy="563964"/>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200" b="1" dirty="0"/>
              <a:t>Decentralized Prediction Markets</a:t>
            </a:r>
            <a:endParaRPr sz="3200" b="1" dirty="0"/>
          </a:p>
        </p:txBody>
      </p:sp>
      <p:sp>
        <p:nvSpPr>
          <p:cNvPr id="290" name="Google Shape;290;p44"/>
          <p:cNvSpPr txBox="1">
            <a:spLocks noGrp="1"/>
          </p:cNvSpPr>
          <p:nvPr>
            <p:ph type="body" idx="1"/>
          </p:nvPr>
        </p:nvSpPr>
        <p:spPr>
          <a:xfrm>
            <a:off x="228600" y="1047750"/>
            <a:ext cx="8520600" cy="3653625"/>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dirty="0"/>
              <a:t>Use cases</a:t>
            </a:r>
            <a:endParaRPr sz="1800" dirty="0"/>
          </a:p>
          <a:p>
            <a:pPr lvl="0" rtl="0">
              <a:spcBef>
                <a:spcPts val="0"/>
              </a:spcBef>
              <a:spcAft>
                <a:spcPts val="0"/>
              </a:spcAft>
              <a:buSzPts val="1800"/>
              <a:buFont typeface="Wingdings" panose="05000000000000000000" pitchFamily="2" charset="2"/>
              <a:buChar char="Ø"/>
            </a:pPr>
            <a:r>
              <a:rPr lang="en" sz="1800" dirty="0"/>
              <a:t>Cost efficient way to buy information on a future event</a:t>
            </a:r>
            <a:endParaRPr sz="1800" dirty="0"/>
          </a:p>
          <a:p>
            <a:pPr marL="914400" lvl="1" indent="-317500" rtl="0">
              <a:spcBef>
                <a:spcPts val="0"/>
              </a:spcBef>
              <a:spcAft>
                <a:spcPts val="0"/>
              </a:spcAft>
              <a:buSzPts val="1400"/>
              <a:buChar char="○"/>
            </a:pPr>
            <a:r>
              <a:rPr lang="en" sz="1800" dirty="0"/>
              <a:t>Instead of hiring pundits and experts, create a market for your event</a:t>
            </a:r>
            <a:endParaRPr sz="1800" dirty="0"/>
          </a:p>
          <a:p>
            <a:pPr marL="914400" lvl="1" indent="-317500" rtl="0">
              <a:spcBef>
                <a:spcPts val="0"/>
              </a:spcBef>
              <a:spcAft>
                <a:spcPts val="0"/>
              </a:spcAft>
              <a:buSzPts val="1400"/>
              <a:buChar char="○"/>
            </a:pPr>
            <a:r>
              <a:rPr lang="en" sz="1800" dirty="0"/>
              <a:t>"Will this movie be a flop?"</a:t>
            </a:r>
            <a:endParaRPr sz="1800" dirty="0"/>
          </a:p>
          <a:p>
            <a:pPr marL="914400" lvl="1" indent="-317500" rtl="0">
              <a:spcBef>
                <a:spcPts val="0"/>
              </a:spcBef>
              <a:spcAft>
                <a:spcPts val="0"/>
              </a:spcAft>
              <a:buSzPts val="1400"/>
              <a:buChar char="○"/>
            </a:pPr>
            <a:r>
              <a:rPr lang="en" sz="1800" dirty="0"/>
              <a:t>Bet for and against your event to incentivize people who have information about this event (in this case, Hollywood insiders)</a:t>
            </a:r>
            <a:endParaRPr sz="1800" dirty="0"/>
          </a:p>
          <a:p>
            <a:pPr lvl="0" rtl="0">
              <a:spcBef>
                <a:spcPts val="0"/>
              </a:spcBef>
              <a:spcAft>
                <a:spcPts val="0"/>
              </a:spcAft>
              <a:buSzPts val="1800"/>
              <a:buFont typeface="Wingdings" panose="05000000000000000000" pitchFamily="2" charset="2"/>
              <a:buChar char="Ø"/>
            </a:pPr>
            <a:r>
              <a:rPr lang="en" sz="1800" dirty="0"/>
              <a:t>Hedging and insurance</a:t>
            </a:r>
            <a:endParaRPr sz="1800" dirty="0"/>
          </a:p>
          <a:p>
            <a:pPr marL="914400" lvl="1" indent="-317500" rtl="0">
              <a:spcBef>
                <a:spcPts val="0"/>
              </a:spcBef>
              <a:spcAft>
                <a:spcPts val="0"/>
              </a:spcAft>
              <a:buSzPts val="1400"/>
              <a:buChar char="○"/>
            </a:pPr>
            <a:r>
              <a:rPr lang="en" sz="1800" dirty="0"/>
              <a:t>Fire insurance is a bet that your house will burn down</a:t>
            </a:r>
            <a:endParaRPr sz="1800" dirty="0"/>
          </a:p>
          <a:p>
            <a:pPr marL="914400" lvl="1" indent="-317500" rtl="0">
              <a:spcBef>
                <a:spcPts val="0"/>
              </a:spcBef>
              <a:spcAft>
                <a:spcPts val="0"/>
              </a:spcAft>
              <a:buSzPts val="1400"/>
              <a:buChar char="○"/>
            </a:pPr>
            <a:r>
              <a:rPr lang="en" sz="1800" dirty="0"/>
              <a:t>Create market "Will my house burn down?" and vote yes</a:t>
            </a:r>
            <a:endParaRPr sz="1800" dirty="0"/>
          </a:p>
          <a:p>
            <a:pPr marL="914400" lvl="1" indent="-317500" rtl="0">
              <a:spcBef>
                <a:spcPts val="0"/>
              </a:spcBef>
              <a:spcAft>
                <a:spcPts val="0"/>
              </a:spcAft>
              <a:buSzPts val="1400"/>
              <a:buChar char="○"/>
            </a:pPr>
            <a:r>
              <a:rPr lang="en" sz="1800" dirty="0"/>
              <a:t>=&gt; receive compensation if your house burns down</a:t>
            </a:r>
            <a:endParaRPr sz="1800" dirty="0"/>
          </a:p>
          <a:p>
            <a:pPr marL="914400" lvl="1" indent="-317500" rtl="0">
              <a:spcBef>
                <a:spcPts val="0"/>
              </a:spcBef>
              <a:spcAft>
                <a:spcPts val="0"/>
              </a:spcAft>
              <a:buSzPts val="1400"/>
              <a:buChar char="○"/>
            </a:pPr>
            <a:r>
              <a:rPr lang="en" sz="1800" dirty="0"/>
              <a:t>Possible to implement an entire insurance liquidity pool</a:t>
            </a:r>
            <a:endParaRPr sz="1800" dirty="0"/>
          </a:p>
          <a:p>
            <a:pPr marL="914400" lvl="1" indent="-317500" rtl="0">
              <a:spcBef>
                <a:spcPts val="0"/>
              </a:spcBef>
              <a:spcAft>
                <a:spcPts val="0"/>
              </a:spcAft>
              <a:buSzPts val="1400"/>
              <a:buChar char="○"/>
            </a:pPr>
            <a:r>
              <a:rPr lang="en" sz="1800" dirty="0"/>
              <a:t>Potential for extremely thin margins since no central</a:t>
            </a:r>
            <a:br>
              <a:rPr lang="en" sz="1800" dirty="0"/>
            </a:br>
            <a:r>
              <a:rPr lang="en" sz="1800" dirty="0"/>
              <a:t>intermediary is required</a:t>
            </a:r>
            <a:endParaRPr sz="1800" dirty="0"/>
          </a:p>
        </p:txBody>
      </p:sp>
      <p:pic>
        <p:nvPicPr>
          <p:cNvPr id="291" name="Google Shape;291;p44"/>
          <p:cNvPicPr preferRelativeResize="0"/>
          <p:nvPr/>
        </p:nvPicPr>
        <p:blipFill>
          <a:blip r:embed="rId3">
            <a:alphaModFix/>
          </a:blip>
          <a:stretch>
            <a:fillRect/>
          </a:stretch>
        </p:blipFill>
        <p:spPr>
          <a:xfrm>
            <a:off x="6705600" y="361950"/>
            <a:ext cx="2438400" cy="765975"/>
          </a:xfrm>
          <a:prstGeom prst="rect">
            <a:avLst/>
          </a:prstGeom>
          <a:noFill/>
          <a:ln>
            <a:noFill/>
          </a:ln>
        </p:spPr>
      </p:pic>
      <p:pic>
        <p:nvPicPr>
          <p:cNvPr id="292" name="Google Shape;292;p44"/>
          <p:cNvPicPr preferRelativeResize="0"/>
          <p:nvPr/>
        </p:nvPicPr>
        <p:blipFill>
          <a:blip r:embed="rId4">
            <a:alphaModFix/>
          </a:blip>
          <a:stretch>
            <a:fillRect/>
          </a:stretch>
        </p:blipFill>
        <p:spPr>
          <a:xfrm>
            <a:off x="6152822" y="3105002"/>
            <a:ext cx="2991170" cy="1927651"/>
          </a:xfrm>
          <a:prstGeom prst="rect">
            <a:avLst/>
          </a:prstGeom>
          <a:noFill/>
          <a:ln>
            <a:noFill/>
          </a:ln>
        </p:spPr>
      </p:pic>
      <p:sp>
        <p:nvSpPr>
          <p:cNvPr id="2" name="Date Placeholder 1"/>
          <p:cNvSpPr>
            <a:spLocks noGrp="1"/>
          </p:cNvSpPr>
          <p:nvPr>
            <p:ph type="dt" sz="half" idx="11"/>
          </p:nvPr>
        </p:nvSpPr>
        <p:spPr/>
        <p:txBody>
          <a:bodyPr/>
          <a:lstStyle/>
          <a:p>
            <a:pPr>
              <a:defRPr/>
            </a:pPr>
            <a:fld id="{FCDAB7BC-9871-45C6-A94B-6FC7C8E22AE7}" type="datetime1">
              <a:rPr lang="zh-CN" altLang="en-US" smtClean="0"/>
              <a:t>2020/8/14</a:t>
            </a:fld>
            <a:endParaRPr lang="en-US" altLang="en-US"/>
          </a:p>
        </p:txBody>
      </p:sp>
    </p:spTree>
    <p:extLst>
      <p:ext uri="{BB962C8B-B14F-4D97-AF65-F5344CB8AC3E}">
        <p14:creationId xmlns:p14="http://schemas.microsoft.com/office/powerpoint/2010/main" val="33897289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5"/>
          <p:cNvSpPr txBox="1">
            <a:spLocks noGrp="1"/>
          </p:cNvSpPr>
          <p:nvPr>
            <p:ph type="title"/>
          </p:nvPr>
        </p:nvSpPr>
        <p:spPr>
          <a:xfrm>
            <a:off x="152400" y="438150"/>
            <a:ext cx="8520600" cy="583263"/>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200" b="1" dirty="0"/>
              <a:t>Decentralized Prediction Markets</a:t>
            </a:r>
            <a:endParaRPr sz="3200" b="1" dirty="0"/>
          </a:p>
        </p:txBody>
      </p:sp>
      <p:sp>
        <p:nvSpPr>
          <p:cNvPr id="298" name="Google Shape;298;p45"/>
          <p:cNvSpPr txBox="1">
            <a:spLocks noGrp="1"/>
          </p:cNvSpPr>
          <p:nvPr>
            <p:ph type="body" idx="1"/>
          </p:nvPr>
        </p:nvSpPr>
        <p:spPr>
          <a:xfrm>
            <a:off x="304800" y="1127925"/>
            <a:ext cx="8520600" cy="3501225"/>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dirty="0"/>
              <a:t>Use cases</a:t>
            </a:r>
            <a:endParaRPr sz="1800" dirty="0"/>
          </a:p>
          <a:p>
            <a:pPr marR="0" lvl="0" algn="l" rtl="0">
              <a:lnSpc>
                <a:spcPct val="115000"/>
              </a:lnSpc>
              <a:spcBef>
                <a:spcPts val="0"/>
              </a:spcBef>
              <a:spcAft>
                <a:spcPts val="0"/>
              </a:spcAft>
              <a:buClr>
                <a:schemeClr val="dk1"/>
              </a:buClr>
              <a:buSzPts val="1800"/>
              <a:buFont typeface="Wingdings" panose="05000000000000000000" pitchFamily="2" charset="2"/>
              <a:buChar char="Ø"/>
            </a:pPr>
            <a:r>
              <a:rPr lang="en" sz="1400" dirty="0"/>
              <a:t>Set up a security bug bounty</a:t>
            </a:r>
            <a:endParaRPr sz="1400" dirty="0"/>
          </a:p>
          <a:p>
            <a:pPr marL="914400" marR="0" lvl="1" indent="-317500" algn="l" rtl="0">
              <a:lnSpc>
                <a:spcPct val="115000"/>
              </a:lnSpc>
              <a:spcBef>
                <a:spcPts val="0"/>
              </a:spcBef>
              <a:spcAft>
                <a:spcPts val="0"/>
              </a:spcAft>
              <a:buSzPts val="1400"/>
              <a:buChar char="○"/>
            </a:pPr>
            <a:r>
              <a:rPr lang="en" sz="1400" dirty="0"/>
              <a:t>"Will my company be hacked?" Bet heavily against it to create a financial incentive</a:t>
            </a:r>
            <a:endParaRPr sz="1400" dirty="0"/>
          </a:p>
          <a:p>
            <a:pPr marL="914400" marR="0" lvl="1" indent="-317500" algn="l" rtl="0">
              <a:lnSpc>
                <a:spcPct val="115000"/>
              </a:lnSpc>
              <a:spcBef>
                <a:spcPts val="0"/>
              </a:spcBef>
              <a:spcAft>
                <a:spcPts val="0"/>
              </a:spcAft>
              <a:buSzPts val="1400"/>
              <a:buChar char="○"/>
            </a:pPr>
            <a:r>
              <a:rPr lang="en" sz="1400" dirty="0"/>
              <a:t>Someone who finds vulnerability will buy affirmative shares, then perform their hack</a:t>
            </a:r>
            <a:endParaRPr sz="1400" dirty="0"/>
          </a:p>
          <a:p>
            <a:pPr marL="1371600" marR="0" lvl="2" indent="-317500" algn="l" rtl="0">
              <a:lnSpc>
                <a:spcPct val="115000"/>
              </a:lnSpc>
              <a:spcBef>
                <a:spcPts val="0"/>
              </a:spcBef>
              <a:spcAft>
                <a:spcPts val="0"/>
              </a:spcAft>
              <a:buSzPts val="1400"/>
              <a:buChar char="■"/>
            </a:pPr>
            <a:r>
              <a:rPr lang="en" sz="1200" dirty="0"/>
              <a:t>&gt; Profit</a:t>
            </a:r>
            <a:endParaRPr sz="1200" dirty="0"/>
          </a:p>
          <a:p>
            <a:pPr marL="914400" marR="0" lvl="1" indent="-317500" algn="l" rtl="0">
              <a:lnSpc>
                <a:spcPct val="115000"/>
              </a:lnSpc>
              <a:spcBef>
                <a:spcPts val="0"/>
              </a:spcBef>
              <a:spcAft>
                <a:spcPts val="0"/>
              </a:spcAft>
              <a:buSzPts val="1400"/>
              <a:buChar char="○"/>
            </a:pPr>
            <a:r>
              <a:rPr lang="en" sz="1400" dirty="0"/>
              <a:t>Augur secures their own code this way</a:t>
            </a:r>
            <a:endParaRPr sz="1400" dirty="0"/>
          </a:p>
          <a:p>
            <a:pPr marL="1371600" marR="0" lvl="2" indent="-317500" algn="l" rtl="0">
              <a:lnSpc>
                <a:spcPct val="115000"/>
              </a:lnSpc>
              <a:spcBef>
                <a:spcPts val="0"/>
              </a:spcBef>
              <a:spcAft>
                <a:spcPts val="0"/>
              </a:spcAft>
              <a:buSzPts val="1400"/>
              <a:buChar char="■"/>
            </a:pPr>
            <a:r>
              <a:rPr lang="en" sz="1200" dirty="0"/>
              <a:t>"Will someone be able to steal the money in this prediction market?"</a:t>
            </a:r>
            <a:endParaRPr sz="1200" dirty="0"/>
          </a:p>
          <a:p>
            <a:pPr marR="0" lvl="0" algn="l" rtl="0">
              <a:lnSpc>
                <a:spcPct val="115000"/>
              </a:lnSpc>
              <a:spcBef>
                <a:spcPts val="0"/>
              </a:spcBef>
              <a:spcAft>
                <a:spcPts val="0"/>
              </a:spcAft>
              <a:buSzPts val="1800"/>
              <a:buFont typeface="Wingdings" panose="05000000000000000000" pitchFamily="2" charset="2"/>
              <a:buChar char="Ø"/>
            </a:pPr>
            <a:r>
              <a:rPr lang="en" sz="1400" dirty="0"/>
              <a:t>Signaling: "Put your money where your mouth is"</a:t>
            </a:r>
            <a:endParaRPr sz="1400" dirty="0"/>
          </a:p>
          <a:p>
            <a:pPr marL="914400" marR="0" lvl="1" indent="-317500" algn="l" rtl="0">
              <a:lnSpc>
                <a:spcPct val="115000"/>
              </a:lnSpc>
              <a:spcBef>
                <a:spcPts val="0"/>
              </a:spcBef>
              <a:spcAft>
                <a:spcPts val="0"/>
              </a:spcAft>
              <a:buSzPts val="1400"/>
              <a:buChar char="○"/>
            </a:pPr>
            <a:r>
              <a:rPr lang="en" sz="1400" dirty="0"/>
              <a:t>Demonstrate your commitment to something by showing</a:t>
            </a:r>
            <a:br>
              <a:rPr lang="en" sz="1400" dirty="0"/>
            </a:br>
            <a:r>
              <a:rPr lang="en" sz="1400" dirty="0"/>
              <a:t>you will take a large financial loss if you miss your commitment</a:t>
            </a:r>
            <a:endParaRPr sz="1400" dirty="0"/>
          </a:p>
          <a:p>
            <a:pPr marL="914400" marR="0" lvl="1" indent="-317500" algn="l" rtl="0">
              <a:lnSpc>
                <a:spcPct val="115000"/>
              </a:lnSpc>
              <a:spcBef>
                <a:spcPts val="0"/>
              </a:spcBef>
              <a:spcAft>
                <a:spcPts val="0"/>
              </a:spcAft>
              <a:buSzPts val="1400"/>
              <a:buChar char="○"/>
            </a:pPr>
            <a:r>
              <a:rPr lang="en" sz="1400" dirty="0"/>
              <a:t>Ex. Kickstarter campaign; investors are worried you will delay</a:t>
            </a:r>
            <a:br>
              <a:rPr lang="en" sz="1400" dirty="0"/>
            </a:br>
            <a:r>
              <a:rPr lang="en" sz="1400" dirty="0"/>
              <a:t>launch date</a:t>
            </a:r>
            <a:endParaRPr sz="1400" dirty="0"/>
          </a:p>
          <a:p>
            <a:pPr marL="1371600" marR="0" lvl="2" indent="-317500" algn="l" rtl="0">
              <a:lnSpc>
                <a:spcPct val="115000"/>
              </a:lnSpc>
              <a:spcBef>
                <a:spcPts val="0"/>
              </a:spcBef>
              <a:spcAft>
                <a:spcPts val="0"/>
              </a:spcAft>
              <a:buSzPts val="1400"/>
              <a:buChar char="■"/>
            </a:pPr>
            <a:r>
              <a:rPr lang="en" sz="1200" dirty="0"/>
              <a:t>"Will my Kickstarter campaign launch on time?"</a:t>
            </a:r>
            <a:endParaRPr sz="1200" dirty="0"/>
          </a:p>
          <a:p>
            <a:pPr marL="1371600" marR="0" lvl="2" indent="-317500" algn="l" rtl="0">
              <a:lnSpc>
                <a:spcPct val="115000"/>
              </a:lnSpc>
              <a:spcBef>
                <a:spcPts val="0"/>
              </a:spcBef>
              <a:spcAft>
                <a:spcPts val="0"/>
              </a:spcAft>
              <a:buSzPts val="1400"/>
              <a:buChar char="■"/>
            </a:pPr>
            <a:r>
              <a:rPr lang="en" sz="1200" dirty="0"/>
              <a:t>Bet heavily that you WILL launch your produce on time.</a:t>
            </a:r>
            <a:endParaRPr sz="1200" dirty="0"/>
          </a:p>
        </p:txBody>
      </p:sp>
      <p:pic>
        <p:nvPicPr>
          <p:cNvPr id="299" name="Google Shape;299;p45"/>
          <p:cNvPicPr preferRelativeResize="0"/>
          <p:nvPr/>
        </p:nvPicPr>
        <p:blipFill>
          <a:blip r:embed="rId3">
            <a:alphaModFix/>
          </a:blip>
          <a:stretch>
            <a:fillRect/>
          </a:stretch>
        </p:blipFill>
        <p:spPr>
          <a:xfrm>
            <a:off x="6705600" y="285750"/>
            <a:ext cx="2438400" cy="765975"/>
          </a:xfrm>
          <a:prstGeom prst="rect">
            <a:avLst/>
          </a:prstGeom>
          <a:noFill/>
          <a:ln>
            <a:noFill/>
          </a:ln>
        </p:spPr>
      </p:pic>
      <p:pic>
        <p:nvPicPr>
          <p:cNvPr id="300" name="Google Shape;300;p45"/>
          <p:cNvPicPr preferRelativeResize="0"/>
          <p:nvPr/>
        </p:nvPicPr>
        <p:blipFill>
          <a:blip r:embed="rId4">
            <a:alphaModFix/>
          </a:blip>
          <a:stretch>
            <a:fillRect/>
          </a:stretch>
        </p:blipFill>
        <p:spPr>
          <a:xfrm>
            <a:off x="6152822" y="3105002"/>
            <a:ext cx="2991170" cy="1927651"/>
          </a:xfrm>
          <a:prstGeom prst="rect">
            <a:avLst/>
          </a:prstGeom>
          <a:noFill/>
          <a:ln>
            <a:noFill/>
          </a:ln>
        </p:spPr>
      </p:pic>
      <p:sp>
        <p:nvSpPr>
          <p:cNvPr id="2" name="Date Placeholder 1"/>
          <p:cNvSpPr>
            <a:spLocks noGrp="1"/>
          </p:cNvSpPr>
          <p:nvPr>
            <p:ph type="dt" sz="half" idx="11"/>
          </p:nvPr>
        </p:nvSpPr>
        <p:spPr/>
        <p:txBody>
          <a:bodyPr/>
          <a:lstStyle/>
          <a:p>
            <a:pPr>
              <a:defRPr/>
            </a:pPr>
            <a:fld id="{C4D064B6-326B-44E5-8AD9-E6E6F054F2CD}" type="datetime1">
              <a:rPr lang="zh-CN" altLang="en-US" smtClean="0"/>
              <a:t>2020/8/14</a:t>
            </a:fld>
            <a:endParaRPr lang="en-US" altLang="en-US"/>
          </a:p>
        </p:txBody>
      </p:sp>
    </p:spTree>
    <p:extLst>
      <p:ext uri="{BB962C8B-B14F-4D97-AF65-F5344CB8AC3E}">
        <p14:creationId xmlns:p14="http://schemas.microsoft.com/office/powerpoint/2010/main" val="1104917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6"/>
          <p:cNvSpPr txBox="1">
            <a:spLocks noGrp="1"/>
          </p:cNvSpPr>
          <p:nvPr>
            <p:ph type="title"/>
          </p:nvPr>
        </p:nvSpPr>
        <p:spPr>
          <a:xfrm>
            <a:off x="152400" y="361950"/>
            <a:ext cx="8520600" cy="709075"/>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200" b="1" dirty="0"/>
              <a:t>Decentralized Prediction Markets</a:t>
            </a:r>
            <a:endParaRPr sz="3200" b="1" dirty="0"/>
          </a:p>
        </p:txBody>
      </p:sp>
      <p:sp>
        <p:nvSpPr>
          <p:cNvPr id="306" name="Google Shape;306;p46"/>
          <p:cNvSpPr txBox="1">
            <a:spLocks noGrp="1"/>
          </p:cNvSpPr>
          <p:nvPr>
            <p:ph type="body" idx="1"/>
          </p:nvPr>
        </p:nvSpPr>
        <p:spPr>
          <a:xfrm>
            <a:off x="304800" y="1127925"/>
            <a:ext cx="8520600" cy="3354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000" dirty="0"/>
              <a:t>Benefits to being decentralized</a:t>
            </a:r>
            <a:endParaRPr sz="2000" dirty="0"/>
          </a:p>
          <a:p>
            <a:pPr lvl="0" rtl="0">
              <a:spcBef>
                <a:spcPts val="1600"/>
              </a:spcBef>
              <a:spcAft>
                <a:spcPts val="0"/>
              </a:spcAft>
              <a:buSzPts val="1800"/>
              <a:buFont typeface="Wingdings" panose="05000000000000000000" pitchFamily="2" charset="2"/>
              <a:buChar char="Ø"/>
            </a:pPr>
            <a:r>
              <a:rPr lang="en" sz="2000" b="0" dirty="0"/>
              <a:t>No restrictions on market creation</a:t>
            </a:r>
            <a:endParaRPr sz="2000" b="0" dirty="0"/>
          </a:p>
          <a:p>
            <a:pPr lvl="1" rtl="0">
              <a:spcBef>
                <a:spcPts val="0"/>
              </a:spcBef>
              <a:spcAft>
                <a:spcPts val="0"/>
              </a:spcAft>
              <a:buSzPts val="1400"/>
              <a:buFont typeface="Wingdings" panose="05000000000000000000" pitchFamily="2" charset="2"/>
              <a:buChar char="Ø"/>
            </a:pPr>
            <a:r>
              <a:rPr lang="en" sz="2000" dirty="0"/>
              <a:t>But raises ethical questions</a:t>
            </a:r>
            <a:endParaRPr sz="2000" dirty="0"/>
          </a:p>
          <a:p>
            <a:pPr lvl="0" rtl="0">
              <a:spcBef>
                <a:spcPts val="0"/>
              </a:spcBef>
              <a:spcAft>
                <a:spcPts val="0"/>
              </a:spcAft>
              <a:buSzPts val="1800"/>
              <a:buFont typeface="Wingdings" panose="05000000000000000000" pitchFamily="2" charset="2"/>
              <a:buChar char="Ø"/>
            </a:pPr>
            <a:r>
              <a:rPr lang="en" sz="2000" b="0" dirty="0"/>
              <a:t>Shared liquidity pool</a:t>
            </a:r>
            <a:endParaRPr sz="2000" b="0" dirty="0"/>
          </a:p>
          <a:p>
            <a:pPr lvl="1" rtl="0">
              <a:spcBef>
                <a:spcPts val="0"/>
              </a:spcBef>
              <a:spcAft>
                <a:spcPts val="0"/>
              </a:spcAft>
              <a:buSzPts val="1400"/>
              <a:buFont typeface="Wingdings" panose="05000000000000000000" pitchFamily="2" charset="2"/>
              <a:buChar char="Ø"/>
            </a:pPr>
            <a:r>
              <a:rPr lang="en" sz="2000" dirty="0"/>
              <a:t>No reason why the same market should exist in multiple countries</a:t>
            </a:r>
            <a:endParaRPr sz="2000" dirty="0"/>
          </a:p>
          <a:p>
            <a:pPr lvl="1" rtl="0">
              <a:spcBef>
                <a:spcPts val="0"/>
              </a:spcBef>
              <a:spcAft>
                <a:spcPts val="0"/>
              </a:spcAft>
              <a:buSzPts val="1400"/>
              <a:buFont typeface="Wingdings" panose="05000000000000000000" pitchFamily="2" charset="2"/>
              <a:buChar char="Ø"/>
            </a:pPr>
            <a:r>
              <a:rPr lang="en" sz="2000" dirty="0"/>
              <a:t>Allows for more advanced markets;</a:t>
            </a:r>
            <a:br>
              <a:rPr lang="en" sz="2000" dirty="0"/>
            </a:br>
            <a:r>
              <a:rPr lang="en" sz="2000" dirty="0"/>
              <a:t>e.g. combinatorial prediction markets</a:t>
            </a:r>
            <a:endParaRPr sz="2000" dirty="0"/>
          </a:p>
          <a:p>
            <a:pPr lvl="0" rtl="0">
              <a:spcBef>
                <a:spcPts val="0"/>
              </a:spcBef>
              <a:spcAft>
                <a:spcPts val="0"/>
              </a:spcAft>
              <a:buSzPts val="1800"/>
              <a:buFont typeface="Wingdings" panose="05000000000000000000" pitchFamily="2" charset="2"/>
              <a:buChar char="Ø"/>
            </a:pPr>
            <a:r>
              <a:rPr lang="en" sz="2000" b="0" dirty="0"/>
              <a:t>Censorship-resistant</a:t>
            </a:r>
            <a:endParaRPr sz="2000" b="0" dirty="0"/>
          </a:p>
          <a:p>
            <a:pPr lvl="0" rtl="0">
              <a:spcBef>
                <a:spcPts val="0"/>
              </a:spcBef>
              <a:spcAft>
                <a:spcPts val="0"/>
              </a:spcAft>
              <a:buSzPts val="1800"/>
              <a:buFont typeface="Wingdings" panose="05000000000000000000" pitchFamily="2" charset="2"/>
              <a:buChar char="Ø"/>
            </a:pPr>
            <a:r>
              <a:rPr lang="en" sz="2000" b="0" dirty="0"/>
              <a:t>Automatic, trustless payments</a:t>
            </a:r>
            <a:endParaRPr sz="2000" b="0" dirty="0"/>
          </a:p>
        </p:txBody>
      </p:sp>
      <p:pic>
        <p:nvPicPr>
          <p:cNvPr id="307" name="Google Shape;307;p46"/>
          <p:cNvPicPr preferRelativeResize="0"/>
          <p:nvPr/>
        </p:nvPicPr>
        <p:blipFill>
          <a:blip r:embed="rId3">
            <a:alphaModFix/>
          </a:blip>
          <a:stretch>
            <a:fillRect/>
          </a:stretch>
        </p:blipFill>
        <p:spPr>
          <a:xfrm>
            <a:off x="6400800" y="361950"/>
            <a:ext cx="2743200" cy="765975"/>
          </a:xfrm>
          <a:prstGeom prst="rect">
            <a:avLst/>
          </a:prstGeom>
          <a:noFill/>
          <a:ln>
            <a:noFill/>
          </a:ln>
        </p:spPr>
      </p:pic>
      <p:pic>
        <p:nvPicPr>
          <p:cNvPr id="308" name="Google Shape;308;p46"/>
          <p:cNvPicPr preferRelativeResize="0"/>
          <p:nvPr/>
        </p:nvPicPr>
        <p:blipFill>
          <a:blip r:embed="rId4">
            <a:alphaModFix/>
          </a:blip>
          <a:stretch>
            <a:fillRect/>
          </a:stretch>
        </p:blipFill>
        <p:spPr>
          <a:xfrm>
            <a:off x="6152822" y="3105002"/>
            <a:ext cx="2991170" cy="1927651"/>
          </a:xfrm>
          <a:prstGeom prst="rect">
            <a:avLst/>
          </a:prstGeom>
          <a:noFill/>
          <a:ln>
            <a:noFill/>
          </a:ln>
        </p:spPr>
      </p:pic>
      <p:sp>
        <p:nvSpPr>
          <p:cNvPr id="2" name="Date Placeholder 1"/>
          <p:cNvSpPr>
            <a:spLocks noGrp="1"/>
          </p:cNvSpPr>
          <p:nvPr>
            <p:ph type="dt" sz="half" idx="11"/>
          </p:nvPr>
        </p:nvSpPr>
        <p:spPr/>
        <p:txBody>
          <a:bodyPr/>
          <a:lstStyle/>
          <a:p>
            <a:pPr>
              <a:defRPr/>
            </a:pPr>
            <a:fld id="{9C552730-B76C-4C24-BDA8-C33E73DDBFDF}" type="datetime1">
              <a:rPr lang="zh-CN" altLang="en-US" smtClean="0"/>
              <a:t>2020/8/14</a:t>
            </a:fld>
            <a:endParaRPr lang="en-US" altLang="en-US"/>
          </a:p>
        </p:txBody>
      </p:sp>
    </p:spTree>
    <p:extLst>
      <p:ext uri="{BB962C8B-B14F-4D97-AF65-F5344CB8AC3E}">
        <p14:creationId xmlns:p14="http://schemas.microsoft.com/office/powerpoint/2010/main" val="23864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7"/>
          <p:cNvSpPr txBox="1">
            <a:spLocks noGrp="1"/>
          </p:cNvSpPr>
          <p:nvPr>
            <p:ph type="title"/>
          </p:nvPr>
        </p:nvSpPr>
        <p:spPr>
          <a:xfrm>
            <a:off x="311700" y="514349"/>
            <a:ext cx="3650700" cy="632875"/>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200" b="1" dirty="0"/>
              <a:t>Decentralized IoT</a:t>
            </a:r>
            <a:endParaRPr sz="3200" b="1" dirty="0"/>
          </a:p>
        </p:txBody>
      </p:sp>
      <p:sp>
        <p:nvSpPr>
          <p:cNvPr id="314" name="Google Shape;314;p47"/>
          <p:cNvSpPr txBox="1">
            <a:spLocks noGrp="1"/>
          </p:cNvSpPr>
          <p:nvPr>
            <p:ph type="body" idx="2"/>
          </p:nvPr>
        </p:nvSpPr>
        <p:spPr>
          <a:xfrm>
            <a:off x="4539574" y="1147225"/>
            <a:ext cx="4528225" cy="332952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0" dirty="0"/>
              <a:t>Technologies used:</a:t>
            </a:r>
            <a:endParaRPr b="0" dirty="0"/>
          </a:p>
          <a:p>
            <a:pPr lvl="0" rtl="0">
              <a:spcBef>
                <a:spcPts val="0"/>
              </a:spcBef>
              <a:spcAft>
                <a:spcPts val="0"/>
              </a:spcAft>
              <a:buSzPts val="1400"/>
              <a:buFont typeface="Wingdings" panose="05000000000000000000" pitchFamily="2" charset="2"/>
              <a:buChar char="Ø"/>
            </a:pPr>
            <a:r>
              <a:rPr lang="en" b="0" dirty="0"/>
              <a:t>Telehash - end-to-end message encryption</a:t>
            </a:r>
            <a:endParaRPr b="0" dirty="0"/>
          </a:p>
          <a:p>
            <a:pPr lvl="0" rtl="0">
              <a:spcBef>
                <a:spcPts val="0"/>
              </a:spcBef>
              <a:spcAft>
                <a:spcPts val="0"/>
              </a:spcAft>
              <a:buSzPts val="1400"/>
              <a:buFont typeface="Wingdings" panose="05000000000000000000" pitchFamily="2" charset="2"/>
              <a:buChar char="Ø"/>
            </a:pPr>
            <a:r>
              <a:rPr lang="en" b="0" dirty="0"/>
              <a:t>TMesh - self-forming radio mesh networks</a:t>
            </a:r>
            <a:endParaRPr b="0" dirty="0"/>
          </a:p>
          <a:p>
            <a:pPr lvl="0" rtl="0">
              <a:spcBef>
                <a:spcPts val="0"/>
              </a:spcBef>
              <a:spcAft>
                <a:spcPts val="0"/>
              </a:spcAft>
              <a:buSzPts val="1400"/>
              <a:buFont typeface="Wingdings" panose="05000000000000000000" pitchFamily="2" charset="2"/>
              <a:buChar char="Ø"/>
            </a:pPr>
            <a:r>
              <a:rPr lang="en" b="0" dirty="0"/>
              <a:t>Blockname - private device discovery</a:t>
            </a:r>
            <a:endParaRPr b="0" dirty="0"/>
          </a:p>
          <a:p>
            <a:pPr lvl="1" rtl="0">
              <a:spcBef>
                <a:spcPts val="0"/>
              </a:spcBef>
              <a:spcAft>
                <a:spcPts val="0"/>
              </a:spcAft>
              <a:buSzPts val="1200"/>
              <a:buFont typeface="Wingdings" panose="05000000000000000000" pitchFamily="2" charset="2"/>
              <a:buChar char="Ø"/>
            </a:pPr>
            <a:r>
              <a:rPr lang="en" dirty="0"/>
              <a:t>Uses Bitcoin blockchain + public notaries to verify authenticity of name/address bindings</a:t>
            </a:r>
            <a:endParaRPr dirty="0"/>
          </a:p>
          <a:p>
            <a:pPr lvl="0" rtl="0">
              <a:spcBef>
                <a:spcPts val="0"/>
              </a:spcBef>
              <a:spcAft>
                <a:spcPts val="0"/>
              </a:spcAft>
              <a:buSzPts val="1400"/>
              <a:buFont typeface="Wingdings" panose="05000000000000000000" pitchFamily="2" charset="2"/>
              <a:buChar char="Ø"/>
            </a:pPr>
            <a:r>
              <a:rPr lang="en" b="0" dirty="0"/>
              <a:t>Blocklet - smart contracts and microtransactions</a:t>
            </a:r>
            <a:endParaRPr b="0" dirty="0"/>
          </a:p>
          <a:p>
            <a:pPr marL="0" lvl="0" indent="0">
              <a:spcBef>
                <a:spcPts val="1600"/>
              </a:spcBef>
              <a:spcAft>
                <a:spcPts val="0"/>
              </a:spcAft>
              <a:buNone/>
            </a:pPr>
            <a:endParaRPr b="0" dirty="0"/>
          </a:p>
          <a:p>
            <a:pPr marL="0" lvl="0" indent="0">
              <a:spcBef>
                <a:spcPts val="1600"/>
              </a:spcBef>
              <a:spcAft>
                <a:spcPts val="0"/>
              </a:spcAft>
              <a:buNone/>
            </a:pPr>
            <a:endParaRPr b="0" dirty="0"/>
          </a:p>
          <a:p>
            <a:pPr marL="0" lvl="0" indent="0" rtl="0">
              <a:spcBef>
                <a:spcPts val="1600"/>
              </a:spcBef>
              <a:spcAft>
                <a:spcPts val="1600"/>
              </a:spcAft>
              <a:buNone/>
            </a:pPr>
            <a:r>
              <a:rPr lang="en" b="0" dirty="0" smtClean="0"/>
              <a:t>Filament </a:t>
            </a:r>
            <a:r>
              <a:rPr lang="en" b="0" dirty="0"/>
              <a:t>is a great application of decentralized tech especially because of its emphasis on resilience and dependability.</a:t>
            </a:r>
            <a:endParaRPr b="0" dirty="0"/>
          </a:p>
        </p:txBody>
      </p:sp>
      <p:sp>
        <p:nvSpPr>
          <p:cNvPr id="315" name="Google Shape;315;p47"/>
          <p:cNvSpPr txBox="1">
            <a:spLocks noGrp="1"/>
          </p:cNvSpPr>
          <p:nvPr>
            <p:ph type="body" idx="1"/>
          </p:nvPr>
        </p:nvSpPr>
        <p:spPr>
          <a:xfrm>
            <a:off x="76199" y="1225225"/>
            <a:ext cx="4712677" cy="3354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0" dirty="0"/>
              <a:t>Filament</a:t>
            </a:r>
            <a:endParaRPr b="0" dirty="0"/>
          </a:p>
          <a:p>
            <a:pPr lvl="0" rtl="0">
              <a:spcBef>
                <a:spcPts val="1600"/>
              </a:spcBef>
              <a:spcAft>
                <a:spcPts val="0"/>
              </a:spcAft>
              <a:buSzPts val="1400"/>
              <a:buFont typeface="Wingdings" panose="05000000000000000000" pitchFamily="2" charset="2"/>
              <a:buChar char="Ø"/>
            </a:pPr>
            <a:r>
              <a:rPr lang="en" b="0" dirty="0"/>
              <a:t>"Blockchain-based decentralized Internet of Things"</a:t>
            </a:r>
            <a:endParaRPr b="0" dirty="0"/>
          </a:p>
          <a:p>
            <a:pPr lvl="0" rtl="0">
              <a:spcBef>
                <a:spcPts val="0"/>
              </a:spcBef>
              <a:spcAft>
                <a:spcPts val="0"/>
              </a:spcAft>
              <a:buSzPts val="1400"/>
              <a:buFont typeface="Wingdings" panose="05000000000000000000" pitchFamily="2" charset="2"/>
              <a:buChar char="Ø"/>
            </a:pPr>
            <a:r>
              <a:rPr lang="en" b="0" dirty="0"/>
              <a:t>"Ad hoc mesh networks of smart sensors"</a:t>
            </a:r>
            <a:endParaRPr b="0" dirty="0"/>
          </a:p>
          <a:p>
            <a:pPr lvl="0" rtl="0">
              <a:spcBef>
                <a:spcPts val="0"/>
              </a:spcBef>
              <a:spcAft>
                <a:spcPts val="0"/>
              </a:spcAft>
              <a:buSzPts val="1400"/>
              <a:buFont typeface="Wingdings" panose="05000000000000000000" pitchFamily="2" charset="2"/>
              <a:buChar char="Ø"/>
            </a:pPr>
            <a:r>
              <a:rPr lang="en" b="0" dirty="0"/>
              <a:t>Intended for industrial IoT applications</a:t>
            </a:r>
            <a:endParaRPr b="0" dirty="0"/>
          </a:p>
          <a:p>
            <a:pPr marL="0" lvl="0" indent="0" rtl="0">
              <a:spcBef>
                <a:spcPts val="1600"/>
              </a:spcBef>
              <a:spcAft>
                <a:spcPts val="0"/>
              </a:spcAft>
              <a:buNone/>
            </a:pPr>
            <a:r>
              <a:rPr lang="en" b="0" dirty="0"/>
              <a:t>Product</a:t>
            </a:r>
            <a:endParaRPr b="0" dirty="0"/>
          </a:p>
          <a:p>
            <a:pPr lvl="0" rtl="0">
              <a:spcBef>
                <a:spcPts val="0"/>
              </a:spcBef>
              <a:spcAft>
                <a:spcPts val="0"/>
              </a:spcAft>
              <a:buSzPts val="1400"/>
              <a:buFont typeface="Wingdings" panose="05000000000000000000" pitchFamily="2" charset="2"/>
              <a:buChar char="Ø"/>
            </a:pPr>
            <a:r>
              <a:rPr lang="en" b="0" dirty="0"/>
              <a:t>Sensors with 10 mile range</a:t>
            </a:r>
            <a:endParaRPr b="0" dirty="0"/>
          </a:p>
          <a:p>
            <a:pPr lvl="0" rtl="0">
              <a:spcBef>
                <a:spcPts val="0"/>
              </a:spcBef>
              <a:spcAft>
                <a:spcPts val="0"/>
              </a:spcAft>
              <a:buSzPts val="1400"/>
              <a:buFont typeface="Wingdings" panose="05000000000000000000" pitchFamily="2" charset="2"/>
              <a:buChar char="Ø"/>
            </a:pPr>
            <a:r>
              <a:rPr lang="en" b="0" dirty="0"/>
              <a:t>battery lasts years</a:t>
            </a:r>
            <a:endParaRPr b="0" dirty="0"/>
          </a:p>
          <a:p>
            <a:pPr lvl="0" rtl="0">
              <a:spcBef>
                <a:spcPts val="0"/>
              </a:spcBef>
              <a:spcAft>
                <a:spcPts val="0"/>
              </a:spcAft>
              <a:buSzPts val="1400"/>
              <a:buFont typeface="Wingdings" panose="05000000000000000000" pitchFamily="2" charset="2"/>
              <a:buChar char="Ø"/>
            </a:pPr>
            <a:r>
              <a:rPr lang="en" b="0" dirty="0"/>
              <a:t>no internet connection needed - uses mesh networking</a:t>
            </a:r>
            <a:endParaRPr b="0" dirty="0"/>
          </a:p>
          <a:p>
            <a:pPr marL="0" lvl="0" indent="0">
              <a:spcBef>
                <a:spcPts val="1600"/>
              </a:spcBef>
              <a:spcAft>
                <a:spcPts val="0"/>
              </a:spcAft>
              <a:buClr>
                <a:schemeClr val="dk1"/>
              </a:buClr>
              <a:buSzPts val="1100"/>
              <a:buFont typeface="Arial"/>
              <a:buNone/>
            </a:pPr>
            <a:endParaRPr b="0" dirty="0"/>
          </a:p>
          <a:p>
            <a:pPr marL="0" lvl="0" indent="0" rtl="0">
              <a:spcBef>
                <a:spcPts val="1600"/>
              </a:spcBef>
              <a:spcAft>
                <a:spcPts val="1600"/>
              </a:spcAft>
              <a:buNone/>
            </a:pPr>
            <a:endParaRPr b="0" dirty="0"/>
          </a:p>
        </p:txBody>
      </p:sp>
      <p:pic>
        <p:nvPicPr>
          <p:cNvPr id="316" name="Google Shape;316;p47"/>
          <p:cNvPicPr preferRelativeResize="0"/>
          <p:nvPr/>
        </p:nvPicPr>
        <p:blipFill>
          <a:blip r:embed="rId3">
            <a:alphaModFix/>
          </a:blip>
          <a:stretch>
            <a:fillRect/>
          </a:stretch>
        </p:blipFill>
        <p:spPr>
          <a:xfrm>
            <a:off x="4563381" y="146875"/>
            <a:ext cx="3640474" cy="1078350"/>
          </a:xfrm>
          <a:prstGeom prst="rect">
            <a:avLst/>
          </a:prstGeom>
          <a:noFill/>
          <a:ln>
            <a:noFill/>
          </a:ln>
        </p:spPr>
      </p:pic>
      <p:pic>
        <p:nvPicPr>
          <p:cNvPr id="317" name="Google Shape;317;p47"/>
          <p:cNvPicPr preferRelativeResize="0"/>
          <p:nvPr/>
        </p:nvPicPr>
        <p:blipFill>
          <a:blip r:embed="rId4">
            <a:alphaModFix/>
          </a:blip>
          <a:stretch>
            <a:fillRect/>
          </a:stretch>
        </p:blipFill>
        <p:spPr>
          <a:xfrm>
            <a:off x="4788877" y="2724150"/>
            <a:ext cx="3472400" cy="1016600"/>
          </a:xfrm>
          <a:prstGeom prst="rect">
            <a:avLst/>
          </a:prstGeom>
          <a:noFill/>
          <a:ln>
            <a:noFill/>
          </a:ln>
        </p:spPr>
      </p:pic>
      <p:sp>
        <p:nvSpPr>
          <p:cNvPr id="2" name="Date Placeholder 1"/>
          <p:cNvSpPr>
            <a:spLocks noGrp="1"/>
          </p:cNvSpPr>
          <p:nvPr>
            <p:ph type="dt" sz="half" idx="11"/>
          </p:nvPr>
        </p:nvSpPr>
        <p:spPr/>
        <p:txBody>
          <a:bodyPr/>
          <a:lstStyle/>
          <a:p>
            <a:pPr>
              <a:defRPr/>
            </a:pPr>
            <a:fld id="{E9C7E3BD-0D82-4F95-8140-9F864353EAFD}" type="datetime1">
              <a:rPr lang="zh-CN" altLang="en-US" smtClean="0"/>
              <a:t>2020/8/14</a:t>
            </a:fld>
            <a:endParaRPr lang="en-US" altLang="en-US"/>
          </a:p>
        </p:txBody>
      </p:sp>
    </p:spTree>
    <p:extLst>
      <p:ext uri="{BB962C8B-B14F-4D97-AF65-F5344CB8AC3E}">
        <p14:creationId xmlns:p14="http://schemas.microsoft.com/office/powerpoint/2010/main" val="5982085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8"/>
          <p:cNvSpPr txBox="1">
            <a:spLocks noGrp="1"/>
          </p:cNvSpPr>
          <p:nvPr>
            <p:ph type="body" idx="1"/>
          </p:nvPr>
        </p:nvSpPr>
        <p:spPr>
          <a:xfrm>
            <a:off x="76200" y="1225225"/>
            <a:ext cx="4876800" cy="3327725"/>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0" dirty="0"/>
              <a:t>Slock.it: A lock that can be directly opened by paying it</a:t>
            </a:r>
            <a:endParaRPr b="0" dirty="0"/>
          </a:p>
          <a:p>
            <a:pPr lvl="0" rtl="0">
              <a:spcBef>
                <a:spcPts val="1600"/>
              </a:spcBef>
              <a:spcAft>
                <a:spcPts val="0"/>
              </a:spcAft>
              <a:buSzPts val="1400"/>
              <a:buFont typeface="Wingdings" panose="05000000000000000000" pitchFamily="2" charset="2"/>
              <a:buChar char="Ø"/>
            </a:pPr>
            <a:r>
              <a:rPr lang="en" b="0" dirty="0"/>
              <a:t>Owner sets a deposit + price</a:t>
            </a:r>
            <a:endParaRPr b="0" dirty="0"/>
          </a:p>
          <a:p>
            <a:pPr lvl="0" rtl="0">
              <a:spcBef>
                <a:spcPts val="0"/>
              </a:spcBef>
              <a:spcAft>
                <a:spcPts val="0"/>
              </a:spcAft>
              <a:buSzPts val="1400"/>
              <a:buFont typeface="Wingdings" panose="05000000000000000000" pitchFamily="2" charset="2"/>
              <a:buChar char="Ø"/>
            </a:pPr>
            <a:r>
              <a:rPr lang="en" b="0" dirty="0"/>
              <a:t>Renter pays deposit + price into lock connected to Ethereum node</a:t>
            </a:r>
            <a:endParaRPr b="0" dirty="0"/>
          </a:p>
          <a:p>
            <a:pPr lvl="0" rtl="0">
              <a:spcBef>
                <a:spcPts val="0"/>
              </a:spcBef>
              <a:spcAft>
                <a:spcPts val="0"/>
              </a:spcAft>
              <a:buSzPts val="1400"/>
              <a:buFont typeface="Wingdings" panose="05000000000000000000" pitchFamily="2" charset="2"/>
              <a:buChar char="Ø"/>
            </a:pPr>
            <a:r>
              <a:rPr lang="en" b="0" dirty="0"/>
              <a:t>Lock detects payment and unlocks itself</a:t>
            </a:r>
            <a:endParaRPr b="0" dirty="0"/>
          </a:p>
          <a:p>
            <a:pPr marL="0" lvl="0" indent="0" rtl="0">
              <a:spcBef>
                <a:spcPts val="1600"/>
              </a:spcBef>
              <a:spcAft>
                <a:spcPts val="0"/>
              </a:spcAft>
              <a:buNone/>
            </a:pPr>
            <a:r>
              <a:rPr lang="en" b="0" dirty="0"/>
              <a:t>Use Cases (Slock.it):</a:t>
            </a:r>
            <a:endParaRPr b="0" dirty="0"/>
          </a:p>
          <a:p>
            <a:pPr lvl="0" rtl="0">
              <a:spcBef>
                <a:spcPts val="0"/>
              </a:spcBef>
              <a:spcAft>
                <a:spcPts val="0"/>
              </a:spcAft>
              <a:buSzPts val="1400"/>
              <a:buFont typeface="Wingdings" panose="05000000000000000000" pitchFamily="2" charset="2"/>
              <a:buChar char="Ø"/>
            </a:pPr>
            <a:r>
              <a:rPr lang="en" b="0" dirty="0"/>
              <a:t>Fully automated Airbnb apartments</a:t>
            </a:r>
            <a:endParaRPr b="0" dirty="0"/>
          </a:p>
          <a:p>
            <a:pPr lvl="1" rtl="0">
              <a:spcBef>
                <a:spcPts val="0"/>
              </a:spcBef>
              <a:spcAft>
                <a:spcPts val="0"/>
              </a:spcAft>
              <a:buSzPts val="1200"/>
              <a:buFont typeface="Wingdings" panose="05000000000000000000" pitchFamily="2" charset="2"/>
              <a:buChar char="Ø"/>
            </a:pPr>
            <a:r>
              <a:rPr lang="en" dirty="0"/>
              <a:t>no need to meet with owner for key</a:t>
            </a:r>
            <a:endParaRPr dirty="0"/>
          </a:p>
          <a:p>
            <a:pPr lvl="0" rtl="0">
              <a:spcBef>
                <a:spcPts val="0"/>
              </a:spcBef>
              <a:spcAft>
                <a:spcPts val="0"/>
              </a:spcAft>
              <a:buSzPts val="1400"/>
              <a:buFont typeface="Wingdings" panose="05000000000000000000" pitchFamily="2" charset="2"/>
              <a:buChar char="Ø"/>
            </a:pPr>
            <a:r>
              <a:rPr lang="en" b="0" dirty="0"/>
              <a:t>Wifi routers rented on demand</a:t>
            </a:r>
            <a:endParaRPr b="0" dirty="0"/>
          </a:p>
          <a:p>
            <a:pPr lvl="0" rtl="0">
              <a:spcBef>
                <a:spcPts val="0"/>
              </a:spcBef>
              <a:spcAft>
                <a:spcPts val="0"/>
              </a:spcAft>
              <a:buSzPts val="1400"/>
              <a:buFont typeface="Wingdings" panose="05000000000000000000" pitchFamily="2" charset="2"/>
              <a:buChar char="Ø"/>
            </a:pPr>
            <a:r>
              <a:rPr lang="en" b="0" dirty="0"/>
              <a:t>Fully automated shop</a:t>
            </a:r>
            <a:endParaRPr b="0" dirty="0"/>
          </a:p>
          <a:p>
            <a:pPr lvl="1" rtl="0">
              <a:spcBef>
                <a:spcPts val="0"/>
              </a:spcBef>
              <a:spcAft>
                <a:spcPts val="0"/>
              </a:spcAft>
              <a:buSzPts val="1200"/>
              <a:buFont typeface="Wingdings" panose="05000000000000000000" pitchFamily="2" charset="2"/>
              <a:buChar char="Ø"/>
            </a:pPr>
            <a:r>
              <a:rPr lang="en" dirty="0"/>
              <a:t>Purchase goods by sending the price of the good to the lock that holds it</a:t>
            </a:r>
            <a:endParaRPr dirty="0"/>
          </a:p>
          <a:p>
            <a:pPr lvl="0" rtl="0">
              <a:spcBef>
                <a:spcPts val="0"/>
              </a:spcBef>
              <a:spcAft>
                <a:spcPts val="0"/>
              </a:spcAft>
              <a:buSzPts val="1400"/>
              <a:buFont typeface="Wingdings" panose="05000000000000000000" pitchFamily="2" charset="2"/>
              <a:buChar char="Ø"/>
            </a:pPr>
            <a:r>
              <a:rPr lang="en" b="0" dirty="0"/>
              <a:t>Automated bike rentals</a:t>
            </a:r>
            <a:endParaRPr b="0" dirty="0"/>
          </a:p>
        </p:txBody>
      </p:sp>
      <p:sp>
        <p:nvSpPr>
          <p:cNvPr id="323" name="Google Shape;323;p48"/>
          <p:cNvSpPr txBox="1">
            <a:spLocks noGrp="1"/>
          </p:cNvSpPr>
          <p:nvPr>
            <p:ph type="title"/>
          </p:nvPr>
        </p:nvSpPr>
        <p:spPr>
          <a:xfrm>
            <a:off x="311700" y="438149"/>
            <a:ext cx="8520600" cy="709075"/>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200" b="1" dirty="0"/>
              <a:t>Decentralized Sharing Economy</a:t>
            </a:r>
            <a:endParaRPr sz="3200" b="1" dirty="0"/>
          </a:p>
        </p:txBody>
      </p:sp>
      <p:pic>
        <p:nvPicPr>
          <p:cNvPr id="324" name="Google Shape;324;p48"/>
          <p:cNvPicPr preferRelativeResize="0"/>
          <p:nvPr/>
        </p:nvPicPr>
        <p:blipFill>
          <a:blip r:embed="rId3">
            <a:alphaModFix/>
          </a:blip>
          <a:stretch>
            <a:fillRect/>
          </a:stretch>
        </p:blipFill>
        <p:spPr>
          <a:xfrm>
            <a:off x="4953000" y="1391125"/>
            <a:ext cx="4076250" cy="3354000"/>
          </a:xfrm>
          <a:prstGeom prst="rect">
            <a:avLst/>
          </a:prstGeom>
          <a:noFill/>
          <a:ln>
            <a:noFill/>
          </a:ln>
        </p:spPr>
      </p:pic>
      <p:sp>
        <p:nvSpPr>
          <p:cNvPr id="2" name="Date Placeholder 1"/>
          <p:cNvSpPr>
            <a:spLocks noGrp="1"/>
          </p:cNvSpPr>
          <p:nvPr>
            <p:ph type="dt" sz="half" idx="11"/>
          </p:nvPr>
        </p:nvSpPr>
        <p:spPr/>
        <p:txBody>
          <a:bodyPr/>
          <a:lstStyle/>
          <a:p>
            <a:pPr>
              <a:defRPr/>
            </a:pPr>
            <a:fld id="{066F6AF0-73D1-463C-8604-794222D71D0C}" type="datetime1">
              <a:rPr lang="zh-CN" altLang="en-US" smtClean="0"/>
              <a:t>2020/8/14</a:t>
            </a:fld>
            <a:endParaRPr lang="en-US" altLang="en-US"/>
          </a:p>
        </p:txBody>
      </p:sp>
    </p:spTree>
    <p:extLst>
      <p:ext uri="{BB962C8B-B14F-4D97-AF65-F5344CB8AC3E}">
        <p14:creationId xmlns:p14="http://schemas.microsoft.com/office/powerpoint/2010/main" val="1299475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smtClean="0">
                <a:solidFill>
                  <a:schemeClr val="tx2">
                    <a:lumMod val="75000"/>
                  </a:schemeClr>
                </a:solidFill>
                <a:ea typeface="Montserrat"/>
                <a:cs typeface="Montserrat"/>
                <a:sym typeface="Montserrat"/>
              </a:rPr>
              <a:t>Ethereum</a:t>
            </a:r>
            <a:endParaRPr sz="6000" b="1" dirty="0">
              <a:solidFill>
                <a:schemeClr val="tx2">
                  <a:lumMod val="75000"/>
                </a:schemeClr>
              </a:solidFill>
              <a:ea typeface="Montserrat"/>
              <a:cs typeface="Montserrat"/>
              <a:sym typeface="Montserrat"/>
            </a:endParaRPr>
          </a:p>
        </p:txBody>
      </p:sp>
      <p:sp>
        <p:nvSpPr>
          <p:cNvPr id="122" name="Google Shape;122;p22"/>
          <p:cNvSpPr txBox="1">
            <a:spLocks noGrp="1"/>
          </p:cNvSpPr>
          <p:nvPr>
            <p:ph type="body" idx="2"/>
          </p:nvPr>
        </p:nvSpPr>
        <p:spPr>
          <a:xfrm>
            <a:off x="4939500" y="724200"/>
            <a:ext cx="3837000" cy="299055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endParaRPr sz="2000" dirty="0">
              <a:solidFill>
                <a:schemeClr val="bg1"/>
              </a:solidFill>
              <a:latin typeface="+mj-lt"/>
              <a:ea typeface="Montserrat"/>
              <a:cs typeface="Montserrat"/>
              <a:sym typeface="Montserrat"/>
            </a:endParaRPr>
          </a:p>
          <a:p>
            <a:pPr marL="0" lvl="0" indent="0">
              <a:spcBef>
                <a:spcPts val="1600"/>
              </a:spcBef>
              <a:spcAft>
                <a:spcPts val="0"/>
              </a:spcAft>
              <a:buNone/>
            </a:pPr>
            <a:r>
              <a:rPr lang="en" sz="2000" dirty="0">
                <a:solidFill>
                  <a:schemeClr val="bg1"/>
                </a:solidFill>
                <a:latin typeface="+mj-lt"/>
                <a:ea typeface="Montserrat"/>
                <a:cs typeface="Montserrat"/>
                <a:sym typeface="Montserrat"/>
              </a:rPr>
              <a:t>BLOCKCHAIN</a:t>
            </a:r>
            <a:endParaRPr sz="2000" dirty="0">
              <a:solidFill>
                <a:schemeClr val="bg1"/>
              </a:solidFill>
              <a:latin typeface="+mj-lt"/>
              <a:ea typeface="Montserrat"/>
              <a:cs typeface="Montserrat"/>
              <a:sym typeface="Montserrat"/>
            </a:endParaRPr>
          </a:p>
          <a:p>
            <a:pPr marL="0" lvl="0" indent="0">
              <a:spcBef>
                <a:spcPts val="1600"/>
              </a:spcBef>
              <a:spcAft>
                <a:spcPts val="0"/>
              </a:spcAft>
              <a:buClr>
                <a:schemeClr val="dk1"/>
              </a:buClr>
              <a:buSzPts val="1100"/>
              <a:buFont typeface="Arial"/>
              <a:buNone/>
            </a:pPr>
            <a:r>
              <a:rPr lang="en" sz="2000" dirty="0">
                <a:solidFill>
                  <a:schemeClr val="bg1"/>
                </a:solidFill>
                <a:latin typeface="+mj-lt"/>
                <a:ea typeface="Montserrat"/>
                <a:cs typeface="Montserrat"/>
                <a:sym typeface="Montserrat"/>
              </a:rPr>
              <a:t>TRUSTLESS</a:t>
            </a:r>
            <a:endParaRPr sz="2000" dirty="0">
              <a:solidFill>
                <a:schemeClr val="bg1"/>
              </a:solidFill>
              <a:latin typeface="+mj-lt"/>
              <a:ea typeface="Montserrat"/>
              <a:cs typeface="Montserrat"/>
              <a:sym typeface="Montserrat"/>
            </a:endParaRPr>
          </a:p>
          <a:p>
            <a:pPr marL="0" lvl="0" indent="0" rtl="0">
              <a:spcBef>
                <a:spcPts val="1600"/>
              </a:spcBef>
              <a:spcAft>
                <a:spcPts val="0"/>
              </a:spcAft>
              <a:buNone/>
            </a:pPr>
            <a:r>
              <a:rPr lang="en" sz="2000" dirty="0">
                <a:solidFill>
                  <a:schemeClr val="bg1"/>
                </a:solidFill>
                <a:latin typeface="+mj-lt"/>
                <a:ea typeface="Montserrat"/>
                <a:cs typeface="Montserrat"/>
                <a:sym typeface="Montserrat"/>
              </a:rPr>
              <a:t>DECENTRALIZED APPS</a:t>
            </a:r>
            <a:endParaRPr sz="2000" dirty="0">
              <a:solidFill>
                <a:schemeClr val="bg1"/>
              </a:solidFill>
              <a:latin typeface="+mj-lt"/>
              <a:ea typeface="Montserrat"/>
              <a:cs typeface="Montserrat"/>
              <a:sym typeface="Montserrat"/>
            </a:endParaRPr>
          </a:p>
          <a:p>
            <a:pPr marL="0" lvl="0" indent="0" rtl="0">
              <a:spcBef>
                <a:spcPts val="1600"/>
              </a:spcBef>
              <a:spcAft>
                <a:spcPts val="0"/>
              </a:spcAft>
              <a:buNone/>
            </a:pPr>
            <a:r>
              <a:rPr lang="en" sz="2000" dirty="0">
                <a:solidFill>
                  <a:schemeClr val="bg1"/>
                </a:solidFill>
                <a:latin typeface="+mj-lt"/>
                <a:ea typeface="Montserrat"/>
                <a:cs typeface="Montserrat"/>
                <a:sym typeface="Montserrat"/>
              </a:rPr>
              <a:t>SMART </a:t>
            </a:r>
            <a:r>
              <a:rPr lang="en" sz="2000" dirty="0" smtClean="0">
                <a:solidFill>
                  <a:schemeClr val="bg1"/>
                </a:solidFill>
                <a:latin typeface="+mj-lt"/>
                <a:ea typeface="Montserrat"/>
                <a:cs typeface="Montserrat"/>
                <a:sym typeface="Montserrat"/>
              </a:rPr>
              <a:t>CONTRACTS</a:t>
            </a:r>
            <a:endParaRPr sz="2000" dirty="0">
              <a:solidFill>
                <a:schemeClr val="bg1"/>
              </a:solidFill>
              <a:latin typeface="+mj-lt"/>
              <a:ea typeface="Montserrat"/>
              <a:cs typeface="Montserrat"/>
              <a:sym typeface="Montserrat"/>
            </a:endParaRPr>
          </a:p>
        </p:txBody>
      </p:sp>
      <p:sp>
        <p:nvSpPr>
          <p:cNvPr id="123" name="Google Shape;123;p22"/>
          <p:cNvSpPr txBox="1">
            <a:spLocks noGrp="1"/>
          </p:cNvSpPr>
          <p:nvPr>
            <p:ph type="subTitle" idx="1"/>
          </p:nvPr>
        </p:nvSpPr>
        <p:spPr>
          <a:xfrm>
            <a:off x="304800" y="2800350"/>
            <a:ext cx="4045200" cy="157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4200" strike="sngStrike" dirty="0">
                <a:solidFill>
                  <a:schemeClr val="lt2"/>
                </a:solidFill>
                <a:latin typeface="+mj-lt"/>
              </a:rPr>
              <a:t>buzzwords</a:t>
            </a:r>
            <a:endParaRPr sz="4200" strike="sngStrike" dirty="0">
              <a:solidFill>
                <a:schemeClr val="lt2"/>
              </a:solidFill>
              <a:latin typeface="+mj-lt"/>
            </a:endParaRPr>
          </a:p>
          <a:p>
            <a:pPr marL="0" lvl="0" indent="0">
              <a:spcBef>
                <a:spcPts val="0"/>
              </a:spcBef>
              <a:spcAft>
                <a:spcPts val="0"/>
              </a:spcAft>
              <a:buClr>
                <a:schemeClr val="dk1"/>
              </a:buClr>
              <a:buSzPts val="1100"/>
              <a:buFont typeface="Arial"/>
              <a:buNone/>
            </a:pPr>
            <a:r>
              <a:rPr lang="en" sz="4200" dirty="0">
                <a:solidFill>
                  <a:schemeClr val="lt2"/>
                </a:solidFill>
                <a:latin typeface="+mj-lt"/>
              </a:rPr>
              <a:t>overview</a:t>
            </a:r>
            <a:endParaRPr sz="4200" dirty="0">
              <a:solidFill>
                <a:schemeClr val="lt2"/>
              </a:solidFill>
              <a:latin typeface="+mj-lt"/>
            </a:endParaRPr>
          </a:p>
        </p:txBody>
      </p:sp>
      <p:sp>
        <p:nvSpPr>
          <p:cNvPr id="2" name="Date Placeholder 1"/>
          <p:cNvSpPr>
            <a:spLocks noGrp="1"/>
          </p:cNvSpPr>
          <p:nvPr>
            <p:ph type="dt" sz="half" idx="11"/>
          </p:nvPr>
        </p:nvSpPr>
        <p:spPr/>
        <p:txBody>
          <a:bodyPr/>
          <a:lstStyle/>
          <a:p>
            <a:pPr>
              <a:defRPr/>
            </a:pPr>
            <a:fld id="{91733847-39E2-47A7-917B-441074546356}" type="datetime1">
              <a:rPr lang="zh-CN" altLang="en-US" smtClean="0"/>
              <a:t>2020/8/14</a:t>
            </a:fld>
            <a:endParaRPr lang="en-US" altLang="en-US"/>
          </a:p>
        </p:txBody>
      </p:sp>
    </p:spTree>
    <p:extLst>
      <p:ext uri="{BB962C8B-B14F-4D97-AF65-F5344CB8AC3E}">
        <p14:creationId xmlns:p14="http://schemas.microsoft.com/office/powerpoint/2010/main" val="577721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9"/>
          <p:cNvSpPr txBox="1">
            <a:spLocks noGrp="1"/>
          </p:cNvSpPr>
          <p:nvPr>
            <p:ph type="body" idx="1"/>
          </p:nvPr>
        </p:nvSpPr>
        <p:spPr>
          <a:xfrm>
            <a:off x="304800" y="971550"/>
            <a:ext cx="8520600" cy="3354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600" b="0" dirty="0"/>
              <a:t>Benefits of being decentralized (Slock.it):</a:t>
            </a:r>
            <a:endParaRPr sz="1600" b="0" dirty="0"/>
          </a:p>
          <a:p>
            <a:pPr lvl="0" rtl="0">
              <a:spcBef>
                <a:spcPts val="1600"/>
              </a:spcBef>
              <a:spcAft>
                <a:spcPts val="0"/>
              </a:spcAft>
              <a:buSzPts val="1800"/>
              <a:buFont typeface="Wingdings" panose="05000000000000000000" pitchFamily="2" charset="2"/>
              <a:buChar char="Ø"/>
            </a:pPr>
            <a:r>
              <a:rPr lang="en" sz="1600" b="0" dirty="0"/>
              <a:t>...Trustless?</a:t>
            </a:r>
            <a:endParaRPr sz="1600" b="0" dirty="0"/>
          </a:p>
          <a:p>
            <a:pPr marL="914400" lvl="1" indent="-317500" rtl="0">
              <a:spcBef>
                <a:spcPts val="0"/>
              </a:spcBef>
              <a:spcAft>
                <a:spcPts val="0"/>
              </a:spcAft>
              <a:buSzPts val="1400"/>
              <a:buChar char="○"/>
            </a:pPr>
            <a:r>
              <a:rPr lang="en" sz="1600" dirty="0"/>
              <a:t>Decentralized reputation is very hard to implement</a:t>
            </a:r>
            <a:endParaRPr sz="1600" dirty="0"/>
          </a:p>
          <a:p>
            <a:pPr marL="914400" lvl="1" indent="-317500" rtl="0">
              <a:spcBef>
                <a:spcPts val="0"/>
              </a:spcBef>
              <a:spcAft>
                <a:spcPts val="0"/>
              </a:spcAft>
              <a:buSzPts val="1400"/>
              <a:buChar char="○"/>
            </a:pPr>
            <a:r>
              <a:rPr lang="en" sz="1600" dirty="0"/>
              <a:t>Centralized solutions probably better</a:t>
            </a:r>
            <a:endParaRPr sz="1600" dirty="0"/>
          </a:p>
          <a:p>
            <a:pPr lvl="0" rtl="0">
              <a:spcBef>
                <a:spcPts val="0"/>
              </a:spcBef>
              <a:spcAft>
                <a:spcPts val="0"/>
              </a:spcAft>
              <a:buSzPts val="1800"/>
              <a:buFont typeface="Wingdings" panose="05000000000000000000" pitchFamily="2" charset="2"/>
              <a:buChar char="Ø"/>
            </a:pPr>
            <a:r>
              <a:rPr lang="en" sz="1600" b="0" dirty="0"/>
              <a:t>Programmable money</a:t>
            </a:r>
            <a:endParaRPr sz="1600" b="0" dirty="0"/>
          </a:p>
          <a:p>
            <a:pPr marL="914400" lvl="1" indent="-317500" rtl="0">
              <a:spcBef>
                <a:spcPts val="0"/>
              </a:spcBef>
              <a:spcAft>
                <a:spcPts val="0"/>
              </a:spcAft>
              <a:buSzPts val="1400"/>
              <a:buChar char="○"/>
            </a:pPr>
            <a:r>
              <a:rPr lang="en" sz="1600" dirty="0"/>
              <a:t>Centralized solutions still programmable</a:t>
            </a:r>
            <a:endParaRPr sz="1600" dirty="0"/>
          </a:p>
          <a:p>
            <a:pPr marL="914400" lvl="1" indent="-317500" rtl="0">
              <a:spcBef>
                <a:spcPts val="0"/>
              </a:spcBef>
              <a:spcAft>
                <a:spcPts val="0"/>
              </a:spcAft>
              <a:buSzPts val="1400"/>
              <a:buChar char="○"/>
            </a:pPr>
            <a:r>
              <a:rPr lang="en" sz="1600" dirty="0"/>
              <a:t>Public blockchains (Bitcoin/Ethereum etc) have easier technological integration</a:t>
            </a:r>
            <a:endParaRPr sz="1600" dirty="0"/>
          </a:p>
          <a:p>
            <a:pPr marL="914400" lvl="1" indent="-317500" rtl="0">
              <a:spcBef>
                <a:spcPts val="0"/>
              </a:spcBef>
              <a:spcAft>
                <a:spcPts val="0"/>
              </a:spcAft>
              <a:buSzPts val="1400"/>
              <a:buChar char="○"/>
            </a:pPr>
            <a:r>
              <a:rPr lang="en" sz="1600" dirty="0"/>
              <a:t>No personal information needed to conduct transactions</a:t>
            </a:r>
            <a:endParaRPr sz="1600" dirty="0"/>
          </a:p>
          <a:p>
            <a:pPr lvl="0" rtl="0">
              <a:spcBef>
                <a:spcPts val="0"/>
              </a:spcBef>
              <a:spcAft>
                <a:spcPts val="0"/>
              </a:spcAft>
              <a:buSzPts val="1800"/>
              <a:buFont typeface="Wingdings" panose="05000000000000000000" pitchFamily="2" charset="2"/>
              <a:buChar char="Ø"/>
            </a:pPr>
            <a:r>
              <a:rPr lang="en" sz="1600" b="0" dirty="0"/>
              <a:t>IoT: Device autonomy</a:t>
            </a:r>
            <a:endParaRPr sz="1600" b="0" dirty="0"/>
          </a:p>
          <a:p>
            <a:pPr marL="914400" lvl="1" indent="-317500" rtl="0">
              <a:spcBef>
                <a:spcPts val="0"/>
              </a:spcBef>
              <a:spcAft>
                <a:spcPts val="0"/>
              </a:spcAft>
              <a:buSzPts val="1400"/>
              <a:buChar char="○"/>
            </a:pPr>
            <a:r>
              <a:rPr lang="en" sz="1600" dirty="0"/>
              <a:t>Devices can act independently of a central management system</a:t>
            </a:r>
            <a:endParaRPr sz="1600" dirty="0"/>
          </a:p>
          <a:p>
            <a:pPr marL="914400" lvl="1" indent="-317500" rtl="0">
              <a:spcBef>
                <a:spcPts val="0"/>
              </a:spcBef>
              <a:spcAft>
                <a:spcPts val="0"/>
              </a:spcAft>
              <a:buSzPts val="1400"/>
              <a:buChar char="○"/>
            </a:pPr>
            <a:r>
              <a:rPr lang="en" sz="1600" dirty="0"/>
              <a:t>Modular</a:t>
            </a:r>
            <a:endParaRPr sz="1600" dirty="0"/>
          </a:p>
          <a:p>
            <a:pPr lvl="0" rtl="0">
              <a:spcBef>
                <a:spcPts val="0"/>
              </a:spcBef>
              <a:spcAft>
                <a:spcPts val="0"/>
              </a:spcAft>
              <a:buSzPts val="1800"/>
              <a:buFont typeface="Wingdings" panose="05000000000000000000" pitchFamily="2" charset="2"/>
              <a:buChar char="Ø"/>
            </a:pPr>
            <a:r>
              <a:rPr lang="en" sz="1600" b="0" dirty="0"/>
              <a:t>???</a:t>
            </a:r>
            <a:endParaRPr sz="1600" b="0" dirty="0"/>
          </a:p>
        </p:txBody>
      </p:sp>
      <p:sp>
        <p:nvSpPr>
          <p:cNvPr id="330" name="Google Shape;330;p49"/>
          <p:cNvSpPr txBox="1">
            <a:spLocks noGrp="1"/>
          </p:cNvSpPr>
          <p:nvPr>
            <p:ph type="title"/>
          </p:nvPr>
        </p:nvSpPr>
        <p:spPr>
          <a:xfrm>
            <a:off x="268972" y="361950"/>
            <a:ext cx="8520600" cy="579425"/>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200" b="1" dirty="0"/>
              <a:t>Decentralized Sharing Economy</a:t>
            </a:r>
            <a:endParaRPr sz="3200" b="1" dirty="0"/>
          </a:p>
        </p:txBody>
      </p:sp>
      <p:sp>
        <p:nvSpPr>
          <p:cNvPr id="331" name="Google Shape;331;p49"/>
          <p:cNvSpPr txBox="1"/>
          <p:nvPr/>
        </p:nvSpPr>
        <p:spPr>
          <a:xfrm>
            <a:off x="5536350" y="4745125"/>
            <a:ext cx="2625600" cy="195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a:t>from </a:t>
            </a:r>
            <a:r>
              <a:rPr lang="en" sz="1000" u="sng">
                <a:solidFill>
                  <a:schemeClr val="hlink"/>
                </a:solidFill>
                <a:hlinkClick r:id="rId3"/>
              </a:rPr>
              <a:t>slock.it</a:t>
            </a:r>
            <a:endParaRPr sz="1000"/>
          </a:p>
        </p:txBody>
      </p:sp>
      <p:pic>
        <p:nvPicPr>
          <p:cNvPr id="332" name="Google Shape;332;p49"/>
          <p:cNvPicPr preferRelativeResize="0"/>
          <p:nvPr/>
        </p:nvPicPr>
        <p:blipFill>
          <a:blip r:embed="rId4">
            <a:alphaModFix/>
          </a:blip>
          <a:stretch>
            <a:fillRect/>
          </a:stretch>
        </p:blipFill>
        <p:spPr>
          <a:xfrm>
            <a:off x="6781800" y="533816"/>
            <a:ext cx="2180250" cy="2180250"/>
          </a:xfrm>
          <a:prstGeom prst="rect">
            <a:avLst/>
          </a:prstGeom>
          <a:noFill/>
          <a:ln>
            <a:noFill/>
          </a:ln>
        </p:spPr>
      </p:pic>
      <p:sp>
        <p:nvSpPr>
          <p:cNvPr id="2" name="Date Placeholder 1"/>
          <p:cNvSpPr>
            <a:spLocks noGrp="1"/>
          </p:cNvSpPr>
          <p:nvPr>
            <p:ph type="dt" sz="half" idx="11"/>
          </p:nvPr>
        </p:nvSpPr>
        <p:spPr/>
        <p:txBody>
          <a:bodyPr/>
          <a:lstStyle/>
          <a:p>
            <a:pPr>
              <a:defRPr/>
            </a:pPr>
            <a:fld id="{7A7F02D2-34D5-437D-ABB1-55D815DC5C38}" type="datetime1">
              <a:rPr lang="zh-CN" altLang="en-US" smtClean="0"/>
              <a:t>2020/8/14</a:t>
            </a:fld>
            <a:endParaRPr lang="en-US" altLang="en-US"/>
          </a:p>
        </p:txBody>
      </p:sp>
    </p:spTree>
    <p:extLst>
      <p:ext uri="{BB962C8B-B14F-4D97-AF65-F5344CB8AC3E}">
        <p14:creationId xmlns:p14="http://schemas.microsoft.com/office/powerpoint/2010/main" val="1866468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200" b="1" dirty="0"/>
              <a:t>Decentralized Autonomous Organizations</a:t>
            </a:r>
            <a:endParaRPr sz="3200" b="1" dirty="0"/>
          </a:p>
        </p:txBody>
      </p:sp>
      <p:sp>
        <p:nvSpPr>
          <p:cNvPr id="338" name="Google Shape;338;p50"/>
          <p:cNvSpPr txBox="1">
            <a:spLocks noGrp="1"/>
          </p:cNvSpPr>
          <p:nvPr>
            <p:ph type="body" idx="1"/>
          </p:nvPr>
        </p:nvSpPr>
        <p:spPr>
          <a:xfrm>
            <a:off x="381000" y="1276350"/>
            <a:ext cx="3999900" cy="3345575"/>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0" dirty="0"/>
              <a:t>A Decentralized Autonomous Organization, or </a:t>
            </a:r>
            <a:r>
              <a:rPr lang="en" dirty="0">
                <a:solidFill>
                  <a:srgbClr val="7030A0"/>
                </a:solidFill>
              </a:rPr>
              <a:t>DAO</a:t>
            </a:r>
            <a:r>
              <a:rPr lang="en" b="0" dirty="0"/>
              <a:t>, is an organization governed entirely by code (smart contracts)</a:t>
            </a:r>
            <a:endParaRPr b="0" dirty="0"/>
          </a:p>
          <a:p>
            <a:pPr lvl="0" rtl="0">
              <a:spcBef>
                <a:spcPts val="0"/>
              </a:spcBef>
              <a:spcAft>
                <a:spcPts val="0"/>
              </a:spcAft>
              <a:buSzPts val="1400"/>
              <a:buFont typeface="Wingdings" panose="05000000000000000000" pitchFamily="2" charset="2"/>
              <a:buChar char="Ø"/>
            </a:pPr>
            <a:r>
              <a:rPr lang="en" b="0" dirty="0"/>
              <a:t>Create and vote on proposals</a:t>
            </a:r>
            <a:endParaRPr b="0" dirty="0"/>
          </a:p>
          <a:p>
            <a:pPr lvl="0" rtl="0">
              <a:spcBef>
                <a:spcPts val="0"/>
              </a:spcBef>
              <a:spcAft>
                <a:spcPts val="0"/>
              </a:spcAft>
              <a:buSzPts val="1400"/>
              <a:buFont typeface="Wingdings" panose="05000000000000000000" pitchFamily="2" charset="2"/>
              <a:buChar char="Ø"/>
            </a:pPr>
            <a:r>
              <a:rPr lang="en" b="0" dirty="0"/>
              <a:t>Businesses can theoretically exist entirely on a blockchain</a:t>
            </a:r>
            <a:endParaRPr b="0" dirty="0"/>
          </a:p>
          <a:p>
            <a:pPr lvl="1" rtl="0">
              <a:spcBef>
                <a:spcPts val="0"/>
              </a:spcBef>
              <a:spcAft>
                <a:spcPts val="0"/>
              </a:spcAft>
              <a:buSzPts val="1200"/>
              <a:buFont typeface="Wingdings" panose="05000000000000000000" pitchFamily="2" charset="2"/>
              <a:buChar char="Ø"/>
            </a:pPr>
            <a:r>
              <a:rPr lang="en" dirty="0"/>
              <a:t>Uncertain legal status</a:t>
            </a:r>
            <a:endParaRPr dirty="0"/>
          </a:p>
          <a:p>
            <a:pPr lvl="0" rtl="0">
              <a:spcBef>
                <a:spcPts val="0"/>
              </a:spcBef>
              <a:spcAft>
                <a:spcPts val="0"/>
              </a:spcAft>
              <a:buSzPts val="1400"/>
              <a:buFont typeface="Wingdings" panose="05000000000000000000" pitchFamily="2" charset="2"/>
              <a:buChar char="Ø"/>
            </a:pPr>
            <a:r>
              <a:rPr lang="en" b="0" dirty="0"/>
              <a:t>"Code is law"</a:t>
            </a:r>
            <a:endParaRPr b="0" dirty="0"/>
          </a:p>
          <a:p>
            <a:pPr marL="0" lvl="0" indent="0">
              <a:spcBef>
                <a:spcPts val="1600"/>
              </a:spcBef>
              <a:spcAft>
                <a:spcPts val="0"/>
              </a:spcAft>
              <a:buNone/>
            </a:pPr>
            <a:r>
              <a:rPr lang="en" b="0" dirty="0"/>
              <a:t>Issues:</a:t>
            </a:r>
            <a:endParaRPr b="0" dirty="0"/>
          </a:p>
          <a:p>
            <a:pPr lvl="0" rtl="0">
              <a:spcBef>
                <a:spcPts val="0"/>
              </a:spcBef>
              <a:spcAft>
                <a:spcPts val="0"/>
              </a:spcAft>
              <a:buSzPts val="1400"/>
              <a:buFont typeface="Wingdings" panose="05000000000000000000" pitchFamily="2" charset="2"/>
              <a:buChar char="Ø"/>
            </a:pPr>
            <a:r>
              <a:rPr lang="en" b="0" dirty="0"/>
              <a:t>Hard to edit the governing laws (the code) once deployed</a:t>
            </a:r>
            <a:endParaRPr b="0" dirty="0"/>
          </a:p>
          <a:p>
            <a:pPr lvl="1" rtl="0">
              <a:spcBef>
                <a:spcPts val="0"/>
              </a:spcBef>
              <a:spcAft>
                <a:spcPts val="0"/>
              </a:spcAft>
              <a:buSzPts val="1200"/>
              <a:buFont typeface="Wingdings" panose="05000000000000000000" pitchFamily="2" charset="2"/>
              <a:buChar char="Ø"/>
            </a:pPr>
            <a:r>
              <a:rPr lang="en" dirty="0"/>
              <a:t>Possible solution: Child DAO</a:t>
            </a:r>
            <a:endParaRPr dirty="0"/>
          </a:p>
          <a:p>
            <a:pPr lvl="0" rtl="0">
              <a:spcBef>
                <a:spcPts val="0"/>
              </a:spcBef>
              <a:spcAft>
                <a:spcPts val="0"/>
              </a:spcAft>
              <a:buSzPts val="1400"/>
              <a:buFont typeface="Wingdings" panose="05000000000000000000" pitchFamily="2" charset="2"/>
              <a:buChar char="Ø"/>
            </a:pPr>
            <a:r>
              <a:rPr lang="en" b="0" dirty="0"/>
              <a:t>Inactive participants: not enough people vote on proposals</a:t>
            </a:r>
            <a:endParaRPr b="0" dirty="0"/>
          </a:p>
        </p:txBody>
      </p:sp>
      <p:sp>
        <p:nvSpPr>
          <p:cNvPr id="339" name="Google Shape;339;p50"/>
          <p:cNvSpPr txBox="1">
            <a:spLocks noGrp="1"/>
          </p:cNvSpPr>
          <p:nvPr>
            <p:ph type="body" idx="2"/>
          </p:nvPr>
        </p:nvSpPr>
        <p:spPr>
          <a:xfrm>
            <a:off x="4572000" y="1225225"/>
            <a:ext cx="4260300" cy="3354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0" dirty="0"/>
              <a:t>DASH</a:t>
            </a:r>
            <a:endParaRPr b="0" dirty="0"/>
          </a:p>
          <a:p>
            <a:pPr lvl="0" rtl="0">
              <a:spcBef>
                <a:spcPts val="0"/>
              </a:spcBef>
              <a:spcAft>
                <a:spcPts val="0"/>
              </a:spcAft>
              <a:buSzPts val="1400"/>
              <a:buFont typeface="Wingdings" panose="05000000000000000000" pitchFamily="2" charset="2"/>
              <a:buChar char="Ø"/>
            </a:pPr>
            <a:r>
              <a:rPr lang="en" b="0" dirty="0"/>
              <a:t>Privacy-centric cryptocurrency</a:t>
            </a:r>
            <a:endParaRPr b="0" dirty="0"/>
          </a:p>
          <a:p>
            <a:pPr lvl="0" rtl="0">
              <a:spcBef>
                <a:spcPts val="0"/>
              </a:spcBef>
              <a:spcAft>
                <a:spcPts val="0"/>
              </a:spcAft>
              <a:buSzPts val="1400"/>
              <a:buFont typeface="Wingdings" panose="05000000000000000000" pitchFamily="2" charset="2"/>
              <a:buChar char="Ø"/>
            </a:pPr>
            <a:r>
              <a:rPr lang="en" b="0" dirty="0"/>
              <a:t>% of mining reward</a:t>
            </a:r>
            <a:endParaRPr b="0" dirty="0"/>
          </a:p>
          <a:p>
            <a:pPr marL="0" lvl="0" indent="0" rtl="0">
              <a:spcBef>
                <a:spcPts val="1600"/>
              </a:spcBef>
              <a:spcAft>
                <a:spcPts val="0"/>
              </a:spcAft>
              <a:buNone/>
            </a:pPr>
            <a:r>
              <a:rPr lang="en" b="0" dirty="0"/>
              <a:t>TheDAO</a:t>
            </a:r>
            <a:endParaRPr b="0" dirty="0"/>
          </a:p>
          <a:p>
            <a:pPr lvl="0" rtl="0">
              <a:spcBef>
                <a:spcPts val="0"/>
              </a:spcBef>
              <a:spcAft>
                <a:spcPts val="0"/>
              </a:spcAft>
              <a:buSzPts val="1400"/>
              <a:buFont typeface="Wingdings" panose="05000000000000000000" pitchFamily="2" charset="2"/>
              <a:buChar char="Ø"/>
            </a:pPr>
            <a:r>
              <a:rPr lang="en" b="0" dirty="0"/>
              <a:t>Crowd venture fund</a:t>
            </a:r>
            <a:endParaRPr b="0" dirty="0"/>
          </a:p>
          <a:p>
            <a:pPr lvl="0" rtl="0">
              <a:spcBef>
                <a:spcPts val="0"/>
              </a:spcBef>
              <a:spcAft>
                <a:spcPts val="0"/>
              </a:spcAft>
              <a:buSzPts val="1400"/>
              <a:buFont typeface="Wingdings" panose="05000000000000000000" pitchFamily="2" charset="2"/>
              <a:buChar char="Ø"/>
            </a:pPr>
            <a:r>
              <a:rPr lang="en" b="0" dirty="0"/>
              <a:t>Largest crowdfunded project in history</a:t>
            </a:r>
            <a:endParaRPr b="0" dirty="0"/>
          </a:p>
          <a:p>
            <a:pPr lvl="1" rtl="0">
              <a:spcBef>
                <a:spcPts val="0"/>
              </a:spcBef>
              <a:spcAft>
                <a:spcPts val="0"/>
              </a:spcAft>
              <a:buSzPts val="1200"/>
              <a:buFont typeface="Wingdings" panose="05000000000000000000" pitchFamily="2" charset="2"/>
              <a:buChar char="Ø"/>
            </a:pPr>
            <a:r>
              <a:rPr lang="en" dirty="0"/>
              <a:t>Raised &gt;$150 million in Ether</a:t>
            </a:r>
            <a:endParaRPr dirty="0"/>
          </a:p>
          <a:p>
            <a:pPr lvl="0" rtl="0">
              <a:spcBef>
                <a:spcPts val="0"/>
              </a:spcBef>
              <a:spcAft>
                <a:spcPts val="0"/>
              </a:spcAft>
              <a:buSzPts val="1400"/>
              <a:buFont typeface="Wingdings" panose="05000000000000000000" pitchFamily="2" charset="2"/>
              <a:buChar char="Ø"/>
            </a:pPr>
            <a:r>
              <a:rPr lang="en" b="0" dirty="0"/>
              <a:t>Hacked in June 2016, &gt;$60 million worth of Ether stolen (10% of Ethereum market cap)</a:t>
            </a:r>
            <a:endParaRPr b="0" dirty="0"/>
          </a:p>
          <a:p>
            <a:pPr marL="0" lvl="0" indent="0" rtl="0">
              <a:spcBef>
                <a:spcPts val="1000"/>
              </a:spcBef>
              <a:spcAft>
                <a:spcPts val="0"/>
              </a:spcAft>
              <a:buNone/>
            </a:pPr>
            <a:r>
              <a:rPr lang="en" b="0" dirty="0"/>
              <a:t>Other DAOs on Ethereum:</a:t>
            </a:r>
            <a:endParaRPr b="0" dirty="0"/>
          </a:p>
          <a:p>
            <a:pPr lvl="0" rtl="0">
              <a:spcBef>
                <a:spcPts val="0"/>
              </a:spcBef>
              <a:spcAft>
                <a:spcPts val="0"/>
              </a:spcAft>
              <a:buSzPts val="1400"/>
              <a:buFont typeface="Wingdings" panose="05000000000000000000" pitchFamily="2" charset="2"/>
              <a:buChar char="Ø"/>
            </a:pPr>
            <a:r>
              <a:rPr lang="en" b="0" dirty="0"/>
              <a:t>Slock.it</a:t>
            </a:r>
            <a:endParaRPr b="0" dirty="0"/>
          </a:p>
          <a:p>
            <a:pPr lvl="0" rtl="0">
              <a:spcBef>
                <a:spcPts val="0"/>
              </a:spcBef>
              <a:spcAft>
                <a:spcPts val="0"/>
              </a:spcAft>
              <a:buSzPts val="1400"/>
              <a:buFont typeface="Wingdings" panose="05000000000000000000" pitchFamily="2" charset="2"/>
              <a:buChar char="Ø"/>
            </a:pPr>
            <a:r>
              <a:rPr lang="en" b="0" dirty="0"/>
              <a:t>Digix.io</a:t>
            </a:r>
            <a:endParaRPr b="0" dirty="0"/>
          </a:p>
          <a:p>
            <a:pPr lvl="1">
              <a:spcBef>
                <a:spcPts val="0"/>
              </a:spcBef>
              <a:spcAft>
                <a:spcPts val="0"/>
              </a:spcAft>
              <a:buSzPts val="1200"/>
              <a:buFont typeface="Wingdings" panose="05000000000000000000" pitchFamily="2" charset="2"/>
              <a:buChar char="Ø"/>
            </a:pPr>
            <a:r>
              <a:rPr lang="en" dirty="0"/>
              <a:t>Store gold on the Ethereum blockchain</a:t>
            </a:r>
            <a:endParaRPr dirty="0"/>
          </a:p>
          <a:p>
            <a:pPr marL="0" lvl="0" indent="0">
              <a:spcBef>
                <a:spcPts val="1600"/>
              </a:spcBef>
              <a:spcAft>
                <a:spcPts val="1600"/>
              </a:spcAft>
              <a:buNone/>
            </a:pPr>
            <a:endParaRPr b="0" dirty="0"/>
          </a:p>
        </p:txBody>
      </p:sp>
      <p:pic>
        <p:nvPicPr>
          <p:cNvPr id="340" name="Google Shape;340;p50"/>
          <p:cNvPicPr preferRelativeResize="0"/>
          <p:nvPr/>
        </p:nvPicPr>
        <p:blipFill>
          <a:blip r:embed="rId3">
            <a:alphaModFix/>
          </a:blip>
          <a:stretch>
            <a:fillRect/>
          </a:stretch>
        </p:blipFill>
        <p:spPr>
          <a:xfrm>
            <a:off x="8299457" y="3409950"/>
            <a:ext cx="821739" cy="819150"/>
          </a:xfrm>
          <a:prstGeom prst="rect">
            <a:avLst/>
          </a:prstGeom>
          <a:noFill/>
          <a:ln>
            <a:noFill/>
          </a:ln>
        </p:spPr>
      </p:pic>
      <p:pic>
        <p:nvPicPr>
          <p:cNvPr id="341" name="Google Shape;341;p50"/>
          <p:cNvPicPr preferRelativeResize="0"/>
          <p:nvPr/>
        </p:nvPicPr>
        <p:blipFill>
          <a:blip r:embed="rId4">
            <a:alphaModFix/>
          </a:blip>
          <a:stretch>
            <a:fillRect/>
          </a:stretch>
        </p:blipFill>
        <p:spPr>
          <a:xfrm>
            <a:off x="7772401" y="1200150"/>
            <a:ext cx="1385148" cy="1333167"/>
          </a:xfrm>
          <a:prstGeom prst="rect">
            <a:avLst/>
          </a:prstGeom>
          <a:noFill/>
          <a:ln>
            <a:noFill/>
          </a:ln>
        </p:spPr>
      </p:pic>
      <p:sp>
        <p:nvSpPr>
          <p:cNvPr id="2" name="Date Placeholder 1"/>
          <p:cNvSpPr>
            <a:spLocks noGrp="1"/>
          </p:cNvSpPr>
          <p:nvPr>
            <p:ph type="dt" sz="half" idx="11"/>
          </p:nvPr>
        </p:nvSpPr>
        <p:spPr/>
        <p:txBody>
          <a:bodyPr/>
          <a:lstStyle/>
          <a:p>
            <a:pPr>
              <a:defRPr/>
            </a:pPr>
            <a:fld id="{75185570-CDE3-4EAA-A84C-513D63F9B9A2}" type="datetime1">
              <a:rPr lang="zh-CN" altLang="en-US" smtClean="0"/>
              <a:t>2020/8/14</a:t>
            </a:fld>
            <a:endParaRPr lang="en-US" altLang="en-US"/>
          </a:p>
        </p:txBody>
      </p:sp>
    </p:spTree>
    <p:extLst>
      <p:ext uri="{BB962C8B-B14F-4D97-AF65-F5344CB8AC3E}">
        <p14:creationId xmlns:p14="http://schemas.microsoft.com/office/powerpoint/2010/main" val="11593147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1"/>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3600" b="1" dirty="0"/>
              <a:t>Generalizations</a:t>
            </a:r>
            <a:endParaRPr sz="3600" b="1" dirty="0"/>
          </a:p>
        </p:txBody>
      </p:sp>
      <p:sp>
        <p:nvSpPr>
          <p:cNvPr id="2" name="Date Placeholder 1"/>
          <p:cNvSpPr>
            <a:spLocks noGrp="1"/>
          </p:cNvSpPr>
          <p:nvPr>
            <p:ph type="dt" sz="half" idx="11"/>
          </p:nvPr>
        </p:nvSpPr>
        <p:spPr/>
        <p:txBody>
          <a:bodyPr/>
          <a:lstStyle/>
          <a:p>
            <a:pPr>
              <a:defRPr/>
            </a:pPr>
            <a:fld id="{65C8D0DF-EB01-4568-8F6A-D7E67C013390}" type="datetime1">
              <a:rPr lang="zh-CN" altLang="en-US" smtClean="0"/>
              <a:t>2020/8/14</a:t>
            </a:fld>
            <a:endParaRPr lang="en-US" altLang="en-US"/>
          </a:p>
        </p:txBody>
      </p:sp>
    </p:spTree>
    <p:extLst>
      <p:ext uri="{BB962C8B-B14F-4D97-AF65-F5344CB8AC3E}">
        <p14:creationId xmlns:p14="http://schemas.microsoft.com/office/powerpoint/2010/main" val="26077204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52"/>
          <p:cNvSpPr txBox="1">
            <a:spLocks noGrp="1"/>
          </p:cNvSpPr>
          <p:nvPr>
            <p:ph type="title"/>
          </p:nvPr>
        </p:nvSpPr>
        <p:spPr>
          <a:xfrm>
            <a:off x="76200" y="315925"/>
            <a:ext cx="8991600" cy="579425"/>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b="1" dirty="0"/>
              <a:t>Limitations of Smart Contracts and Blockchain tech</a:t>
            </a:r>
            <a:endParaRPr b="1" dirty="0"/>
          </a:p>
        </p:txBody>
      </p:sp>
      <p:sp>
        <p:nvSpPr>
          <p:cNvPr id="352" name="Google Shape;352;p52"/>
          <p:cNvSpPr txBox="1">
            <a:spLocks noGrp="1"/>
          </p:cNvSpPr>
          <p:nvPr>
            <p:ph type="body" idx="1"/>
          </p:nvPr>
        </p:nvSpPr>
        <p:spPr>
          <a:xfrm>
            <a:off x="152400" y="1225225"/>
            <a:ext cx="4159200" cy="317532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0" dirty="0"/>
              <a:t>No trustless way to access outside data</a:t>
            </a:r>
            <a:endParaRPr b="0" dirty="0"/>
          </a:p>
          <a:p>
            <a:pPr lvl="0" rtl="0">
              <a:spcBef>
                <a:spcPts val="0"/>
              </a:spcBef>
              <a:spcAft>
                <a:spcPts val="0"/>
              </a:spcAft>
              <a:buSzPts val="1400"/>
              <a:buFont typeface="Wingdings" panose="05000000000000000000" pitchFamily="2" charset="2"/>
              <a:buChar char="Ø"/>
            </a:pPr>
            <a:r>
              <a:rPr lang="en" b="0" dirty="0"/>
              <a:t>Must rely on oracles to provide information from outside the blockchain</a:t>
            </a:r>
            <a:endParaRPr b="0" dirty="0"/>
          </a:p>
          <a:p>
            <a:pPr marL="914400" lvl="1" indent="-304800" rtl="0">
              <a:spcBef>
                <a:spcPts val="0"/>
              </a:spcBef>
              <a:spcAft>
                <a:spcPts val="0"/>
              </a:spcAft>
              <a:buSzPts val="1200"/>
              <a:buChar char="○"/>
            </a:pPr>
            <a:r>
              <a:rPr lang="en" dirty="0"/>
              <a:t>Problem… Oracles must be trusted</a:t>
            </a:r>
            <a:endParaRPr dirty="0"/>
          </a:p>
          <a:p>
            <a:pPr lvl="0" rtl="0">
              <a:spcBef>
                <a:spcPts val="0"/>
              </a:spcBef>
              <a:spcAft>
                <a:spcPts val="0"/>
              </a:spcAft>
              <a:buSzPts val="1400"/>
              <a:buFont typeface="Wingdings" panose="05000000000000000000" pitchFamily="2" charset="2"/>
              <a:buChar char="Ø"/>
            </a:pPr>
            <a:r>
              <a:rPr lang="en" b="0" dirty="0"/>
              <a:t>Potential Solution: Proven execution (untrusted oracles)</a:t>
            </a:r>
            <a:endParaRPr b="0" dirty="0"/>
          </a:p>
          <a:p>
            <a:pPr marL="914400" lvl="1" indent="-304800" rtl="0">
              <a:spcBef>
                <a:spcPts val="0"/>
              </a:spcBef>
              <a:spcAft>
                <a:spcPts val="0"/>
              </a:spcAft>
              <a:buSzPts val="1200"/>
              <a:buChar char="○"/>
            </a:pPr>
            <a:r>
              <a:rPr lang="en" dirty="0"/>
              <a:t>Oraclize.it has a shoddy implementation</a:t>
            </a:r>
            <a:endParaRPr dirty="0"/>
          </a:p>
          <a:p>
            <a:pPr marL="1371600" lvl="2" indent="-304800" rtl="0">
              <a:spcBef>
                <a:spcPts val="0"/>
              </a:spcBef>
              <a:spcAft>
                <a:spcPts val="0"/>
              </a:spcAft>
              <a:buSzPts val="1200"/>
              <a:buChar char="■"/>
            </a:pPr>
            <a:r>
              <a:rPr lang="en" dirty="0"/>
              <a:t>TLSnotary - modification of TLS protocol to provide cryptographic proof of receiving https page</a:t>
            </a:r>
            <a:endParaRPr dirty="0"/>
          </a:p>
          <a:p>
            <a:pPr lvl="0" rtl="0">
              <a:spcBef>
                <a:spcPts val="0"/>
              </a:spcBef>
              <a:spcAft>
                <a:spcPts val="0"/>
              </a:spcAft>
              <a:buSzPts val="1400"/>
              <a:buFont typeface="Wingdings" panose="05000000000000000000" pitchFamily="2" charset="2"/>
              <a:buChar char="Ø"/>
            </a:pPr>
            <a:r>
              <a:rPr lang="en" b="0" dirty="0"/>
              <a:t>Potential Solution: Oracle network votes on information</a:t>
            </a:r>
            <a:endParaRPr b="0" dirty="0"/>
          </a:p>
          <a:p>
            <a:pPr marL="914400" lvl="1" indent="-304800" rtl="0">
              <a:spcBef>
                <a:spcPts val="0"/>
              </a:spcBef>
              <a:spcAft>
                <a:spcPts val="0"/>
              </a:spcAft>
              <a:buSzPts val="1200"/>
              <a:buChar char="○"/>
            </a:pPr>
            <a:r>
              <a:rPr lang="en" dirty="0"/>
              <a:t>Drawback: Consensus protocol on top of a consensus protocol</a:t>
            </a:r>
            <a:endParaRPr dirty="0"/>
          </a:p>
          <a:p>
            <a:pPr marL="914400" lvl="1" indent="-304800" rtl="0">
              <a:spcBef>
                <a:spcPts val="0"/>
              </a:spcBef>
              <a:spcAft>
                <a:spcPts val="0"/>
              </a:spcAft>
              <a:buSzPts val="1200"/>
              <a:buChar char="○"/>
            </a:pPr>
            <a:r>
              <a:rPr lang="en" dirty="0"/>
              <a:t>Hard to align incentives/reputation</a:t>
            </a:r>
            <a:endParaRPr dirty="0"/>
          </a:p>
        </p:txBody>
      </p:sp>
      <p:sp>
        <p:nvSpPr>
          <p:cNvPr id="353" name="Google Shape;353;p52"/>
          <p:cNvSpPr txBox="1">
            <a:spLocks noGrp="1"/>
          </p:cNvSpPr>
          <p:nvPr>
            <p:ph type="body" idx="2"/>
          </p:nvPr>
        </p:nvSpPr>
        <p:spPr>
          <a:xfrm>
            <a:off x="4267200" y="1225225"/>
            <a:ext cx="4800600" cy="2870525"/>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b="0" dirty="0"/>
              <a:t>No way to enforce on-chain payments</a:t>
            </a:r>
            <a:endParaRPr b="0" dirty="0"/>
          </a:p>
          <a:p>
            <a:pPr lvl="0" rtl="0">
              <a:spcBef>
                <a:spcPts val="0"/>
              </a:spcBef>
              <a:spcAft>
                <a:spcPts val="0"/>
              </a:spcAft>
              <a:buSzPts val="1400"/>
              <a:buFont typeface="Wingdings" panose="05000000000000000000" pitchFamily="2" charset="2"/>
              <a:buChar char="Ø"/>
            </a:pPr>
            <a:r>
              <a:rPr lang="en" b="0" dirty="0"/>
              <a:t>Cannot implement financial products like loans and bonds</a:t>
            </a:r>
            <a:endParaRPr b="0" dirty="0"/>
          </a:p>
          <a:p>
            <a:pPr marL="914400" lvl="1" indent="-304800" rtl="0">
              <a:spcBef>
                <a:spcPts val="0"/>
              </a:spcBef>
              <a:spcAft>
                <a:spcPts val="0"/>
              </a:spcAft>
              <a:buSzPts val="1200"/>
              <a:buChar char="○"/>
            </a:pPr>
            <a:r>
              <a:rPr lang="en" dirty="0"/>
              <a:t>Money must be held on blockchain to ensure payment</a:t>
            </a:r>
            <a:endParaRPr dirty="0"/>
          </a:p>
          <a:p>
            <a:pPr lvl="0">
              <a:spcBef>
                <a:spcPts val="0"/>
              </a:spcBef>
              <a:spcAft>
                <a:spcPts val="0"/>
              </a:spcAft>
              <a:buSzPts val="1400"/>
              <a:buFont typeface="Wingdings" panose="05000000000000000000" pitchFamily="2" charset="2"/>
              <a:buChar char="Ø"/>
            </a:pPr>
            <a:r>
              <a:rPr lang="en" b="0" dirty="0"/>
              <a:t>Intuition: We pay interest on loans partially because of risk of default</a:t>
            </a:r>
            <a:endParaRPr b="0" dirty="0"/>
          </a:p>
          <a:p>
            <a:pPr marL="0" lvl="0" indent="0">
              <a:spcBef>
                <a:spcPts val="1600"/>
              </a:spcBef>
              <a:spcAft>
                <a:spcPts val="0"/>
              </a:spcAft>
              <a:buClr>
                <a:schemeClr val="dk1"/>
              </a:buClr>
              <a:buSzPts val="1100"/>
              <a:buFont typeface="Arial"/>
              <a:buNone/>
            </a:pPr>
            <a:r>
              <a:rPr lang="en" b="0" dirty="0"/>
              <a:t>Contracts cannot manipulate confidential data</a:t>
            </a:r>
            <a:endParaRPr b="0" dirty="0"/>
          </a:p>
          <a:p>
            <a:pPr lvl="0" rtl="0">
              <a:spcBef>
                <a:spcPts val="0"/>
              </a:spcBef>
              <a:spcAft>
                <a:spcPts val="0"/>
              </a:spcAft>
              <a:buSzPts val="1400"/>
              <a:buFont typeface="Wingdings" panose="05000000000000000000" pitchFamily="2" charset="2"/>
              <a:buChar char="Ø"/>
            </a:pPr>
            <a:r>
              <a:rPr lang="en" b="0" dirty="0"/>
              <a:t>Confidential data cannot be assembled on someone else's computer</a:t>
            </a:r>
            <a:endParaRPr b="0" dirty="0"/>
          </a:p>
          <a:p>
            <a:pPr lvl="0" rtl="0">
              <a:spcBef>
                <a:spcPts val="0"/>
              </a:spcBef>
              <a:spcAft>
                <a:spcPts val="0"/>
              </a:spcAft>
              <a:buSzPts val="1400"/>
              <a:buFont typeface="Wingdings" panose="05000000000000000000" pitchFamily="2" charset="2"/>
              <a:buChar char="Ø"/>
            </a:pPr>
            <a:r>
              <a:rPr lang="en" b="0" dirty="0"/>
              <a:t>Very limited access control capabilities</a:t>
            </a:r>
            <a:endParaRPr b="0" dirty="0"/>
          </a:p>
          <a:p>
            <a:pPr lvl="0" rtl="0">
              <a:spcBef>
                <a:spcPts val="0"/>
              </a:spcBef>
              <a:spcAft>
                <a:spcPts val="0"/>
              </a:spcAft>
              <a:buSzPts val="1400"/>
              <a:buFont typeface="Wingdings" panose="05000000000000000000" pitchFamily="2" charset="2"/>
              <a:buChar char="Ø"/>
            </a:pPr>
            <a:r>
              <a:rPr lang="en" b="0" dirty="0"/>
              <a:t>Can only store encrypted data and decrypt it locally</a:t>
            </a:r>
            <a:endParaRPr b="0" dirty="0"/>
          </a:p>
          <a:p>
            <a:pPr lvl="0">
              <a:spcBef>
                <a:spcPts val="0"/>
              </a:spcBef>
              <a:spcAft>
                <a:spcPts val="0"/>
              </a:spcAft>
              <a:buSzPts val="1400"/>
              <a:buFont typeface="Wingdings" panose="05000000000000000000" pitchFamily="2" charset="2"/>
              <a:buChar char="Ø"/>
            </a:pPr>
            <a:r>
              <a:rPr lang="en" b="0" dirty="0"/>
              <a:t>Potential solution: Homomorphic encryption</a:t>
            </a:r>
            <a:endParaRPr b="0" dirty="0"/>
          </a:p>
        </p:txBody>
      </p:sp>
      <p:sp>
        <p:nvSpPr>
          <p:cNvPr id="2" name="Date Placeholder 1"/>
          <p:cNvSpPr>
            <a:spLocks noGrp="1"/>
          </p:cNvSpPr>
          <p:nvPr>
            <p:ph type="dt" sz="half" idx="11"/>
          </p:nvPr>
        </p:nvSpPr>
        <p:spPr/>
        <p:txBody>
          <a:bodyPr/>
          <a:lstStyle/>
          <a:p>
            <a:pPr>
              <a:defRPr/>
            </a:pPr>
            <a:fld id="{738A7A76-69D2-4C9F-B3C1-237EB0EACDB7}" type="datetime1">
              <a:rPr lang="zh-CN" altLang="en-US" smtClean="0"/>
              <a:t>2020/8/14</a:t>
            </a:fld>
            <a:endParaRPr lang="en-US" altLang="en-US"/>
          </a:p>
        </p:txBody>
      </p:sp>
    </p:spTree>
    <p:extLst>
      <p:ext uri="{BB962C8B-B14F-4D97-AF65-F5344CB8AC3E}">
        <p14:creationId xmlns:p14="http://schemas.microsoft.com/office/powerpoint/2010/main" val="19325326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3"/>
          <p:cNvSpPr txBox="1">
            <a:spLocks noGrp="1"/>
          </p:cNvSpPr>
          <p:nvPr>
            <p:ph type="title"/>
          </p:nvPr>
        </p:nvSpPr>
        <p:spPr>
          <a:xfrm>
            <a:off x="0" y="315925"/>
            <a:ext cx="9144000" cy="655625"/>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200" b="1" dirty="0"/>
              <a:t>Essential Properties of Blockchain Killer Apps</a:t>
            </a:r>
            <a:endParaRPr sz="3200" b="1" dirty="0"/>
          </a:p>
        </p:txBody>
      </p:sp>
      <p:sp>
        <p:nvSpPr>
          <p:cNvPr id="359" name="Google Shape;359;p53"/>
          <p:cNvSpPr txBox="1">
            <a:spLocks noGrp="1"/>
          </p:cNvSpPr>
          <p:nvPr>
            <p:ph type="body" idx="1"/>
          </p:nvPr>
        </p:nvSpPr>
        <p:spPr>
          <a:xfrm>
            <a:off x="311700" y="1147225"/>
            <a:ext cx="4051500" cy="3100925"/>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300" b="0" dirty="0"/>
              <a:t>Dapps can be thought of as client-side software - no central manager</a:t>
            </a:r>
            <a:endParaRPr sz="1300" b="0" dirty="0"/>
          </a:p>
          <a:p>
            <a:pPr marL="0" lvl="0" indent="0" rtl="0">
              <a:spcBef>
                <a:spcPts val="1600"/>
              </a:spcBef>
              <a:spcAft>
                <a:spcPts val="0"/>
              </a:spcAft>
              <a:buNone/>
            </a:pPr>
            <a:r>
              <a:rPr lang="en" sz="1300" b="0" dirty="0"/>
              <a:t>Trustless environments that need consensus or coordination (ex. Smart grids, energy markets)</a:t>
            </a:r>
            <a:endParaRPr sz="1300" b="0" dirty="0"/>
          </a:p>
          <a:p>
            <a:pPr marL="0" lvl="0" indent="0" rtl="0">
              <a:spcBef>
                <a:spcPts val="1600"/>
              </a:spcBef>
              <a:spcAft>
                <a:spcPts val="0"/>
              </a:spcAft>
              <a:buNone/>
            </a:pPr>
            <a:r>
              <a:rPr lang="en" sz="1300" b="0" dirty="0"/>
              <a:t>Privacy-centric systems (ex. social networks?)</a:t>
            </a:r>
            <a:endParaRPr sz="1300" b="0" dirty="0"/>
          </a:p>
          <a:p>
            <a:pPr marL="457200" lvl="0" indent="-311150" rtl="0">
              <a:spcBef>
                <a:spcPts val="0"/>
              </a:spcBef>
              <a:spcAft>
                <a:spcPts val="0"/>
              </a:spcAft>
              <a:buSzPts val="1300"/>
              <a:buFont typeface="Wingdings" panose="05000000000000000000" pitchFamily="2" charset="2"/>
              <a:buChar char="Ø"/>
            </a:pPr>
            <a:r>
              <a:rPr lang="en" sz="1300" b="0" dirty="0"/>
              <a:t>Although data shouldn't be stored on the blockchain itself</a:t>
            </a:r>
            <a:endParaRPr sz="1300" b="0" dirty="0"/>
          </a:p>
          <a:p>
            <a:pPr marL="0" lvl="0" indent="0" rtl="0">
              <a:spcBef>
                <a:spcPts val="1000"/>
              </a:spcBef>
              <a:spcAft>
                <a:spcPts val="0"/>
              </a:spcAft>
              <a:buClr>
                <a:schemeClr val="dk1"/>
              </a:buClr>
              <a:buSzPts val="1100"/>
              <a:buFont typeface="Arial"/>
              <a:buNone/>
            </a:pPr>
            <a:r>
              <a:rPr lang="en" sz="1300" b="0" dirty="0"/>
              <a:t>Programmable money with open integration</a:t>
            </a:r>
            <a:endParaRPr sz="1300" b="0" dirty="0"/>
          </a:p>
          <a:p>
            <a:pPr marL="457200" lvl="0" indent="-311150" rtl="0">
              <a:spcBef>
                <a:spcPts val="0"/>
              </a:spcBef>
              <a:spcAft>
                <a:spcPts val="0"/>
              </a:spcAft>
              <a:buSzPts val="1300"/>
              <a:buFont typeface="Wingdings" panose="05000000000000000000" pitchFamily="2" charset="2"/>
              <a:buChar char="Ø"/>
            </a:pPr>
            <a:r>
              <a:rPr lang="en" sz="1300" b="0" dirty="0"/>
              <a:t>IoT, M2M payments, (e.x. IBM ADEPT)</a:t>
            </a:r>
            <a:endParaRPr sz="1300" b="0" dirty="0"/>
          </a:p>
          <a:p>
            <a:pPr marL="457200" lvl="0" indent="-311150" rtl="0">
              <a:spcBef>
                <a:spcPts val="0"/>
              </a:spcBef>
              <a:spcAft>
                <a:spcPts val="0"/>
              </a:spcAft>
              <a:buSzPts val="1300"/>
              <a:buFont typeface="Wingdings" panose="05000000000000000000" pitchFamily="2" charset="2"/>
              <a:buChar char="Ø"/>
            </a:pPr>
            <a:r>
              <a:rPr lang="en" sz="1300" b="0" dirty="0"/>
              <a:t>Easy to send and receive money - no personal information required</a:t>
            </a:r>
            <a:endParaRPr sz="1300" b="0" dirty="0"/>
          </a:p>
          <a:p>
            <a:pPr marL="457200" lvl="0" indent="-311150" rtl="0">
              <a:spcBef>
                <a:spcPts val="0"/>
              </a:spcBef>
              <a:spcAft>
                <a:spcPts val="0"/>
              </a:spcAft>
              <a:buSzPts val="1300"/>
              <a:buFont typeface="Wingdings" panose="05000000000000000000" pitchFamily="2" charset="2"/>
              <a:buChar char="Ø"/>
            </a:pPr>
            <a:r>
              <a:rPr lang="en" sz="1300" b="0" dirty="0"/>
              <a:t>Micropayments possible (ex. Brave</a:t>
            </a:r>
            <a:r>
              <a:rPr lang="en" sz="1300" b="0" dirty="0" smtClean="0"/>
              <a:t>)</a:t>
            </a:r>
            <a:endParaRPr sz="1300" b="0" dirty="0"/>
          </a:p>
          <a:p>
            <a:pPr marL="0" lvl="0" indent="0">
              <a:spcBef>
                <a:spcPts val="0"/>
              </a:spcBef>
              <a:spcAft>
                <a:spcPts val="1600"/>
              </a:spcAft>
              <a:buNone/>
            </a:pPr>
            <a:endParaRPr sz="1300" b="0" dirty="0"/>
          </a:p>
        </p:txBody>
      </p:sp>
      <p:sp>
        <p:nvSpPr>
          <p:cNvPr id="360" name="Google Shape;360;p53"/>
          <p:cNvSpPr txBox="1">
            <a:spLocks noGrp="1"/>
          </p:cNvSpPr>
          <p:nvPr>
            <p:ph type="body" idx="2"/>
          </p:nvPr>
        </p:nvSpPr>
        <p:spPr>
          <a:xfrm>
            <a:off x="4617900" y="1123950"/>
            <a:ext cx="4399800" cy="3177125"/>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300" b="0" dirty="0"/>
              <a:t>Fault-tolerant, resilient systems (ex. Filament)</a:t>
            </a:r>
            <a:endParaRPr sz="1300" b="0" dirty="0"/>
          </a:p>
          <a:p>
            <a:pPr marL="457200" lvl="0" indent="-311150" rtl="0">
              <a:spcBef>
                <a:spcPts val="0"/>
              </a:spcBef>
              <a:spcAft>
                <a:spcPts val="0"/>
              </a:spcAft>
              <a:buSzPts val="1300"/>
              <a:buFont typeface="Wingdings" panose="05000000000000000000" pitchFamily="2" charset="2"/>
              <a:buChar char="Ø"/>
            </a:pPr>
            <a:r>
              <a:rPr lang="en" sz="1300" b="0" dirty="0"/>
              <a:t>Autonomous networks and devices </a:t>
            </a:r>
            <a:endParaRPr sz="1300" b="0" dirty="0"/>
          </a:p>
          <a:p>
            <a:pPr marL="0" lvl="0" indent="0">
              <a:spcBef>
                <a:spcPts val="1600"/>
              </a:spcBef>
              <a:spcAft>
                <a:spcPts val="0"/>
              </a:spcAft>
              <a:buNone/>
            </a:pPr>
            <a:r>
              <a:rPr lang="en" sz="1300" b="0" dirty="0"/>
              <a:t>News ways to creating incentives (ex. Gnosis)</a:t>
            </a:r>
            <a:endParaRPr sz="1300" b="0" dirty="0"/>
          </a:p>
          <a:p>
            <a:pPr marL="0" lvl="0" indent="0">
              <a:spcBef>
                <a:spcPts val="1600"/>
              </a:spcBef>
              <a:spcAft>
                <a:spcPts val="0"/>
              </a:spcAft>
              <a:buNone/>
            </a:pPr>
            <a:r>
              <a:rPr lang="en" sz="1300" b="0" dirty="0"/>
              <a:t>New governance models (ex. DAOs, futarchy)</a:t>
            </a:r>
            <a:endParaRPr sz="1300" b="0" dirty="0"/>
          </a:p>
          <a:p>
            <a:pPr marL="0" lvl="0" indent="0">
              <a:spcBef>
                <a:spcPts val="1600"/>
              </a:spcBef>
              <a:spcAft>
                <a:spcPts val="0"/>
              </a:spcAft>
              <a:buNone/>
            </a:pPr>
            <a:r>
              <a:rPr lang="en" sz="1300" b="0" dirty="0"/>
              <a:t>Disintermediation, censorship-resistance</a:t>
            </a:r>
            <a:endParaRPr sz="1300" b="0" dirty="0"/>
          </a:p>
          <a:p>
            <a:pPr marL="0" lvl="0" indent="0">
              <a:spcBef>
                <a:spcPts val="1600"/>
              </a:spcBef>
              <a:spcAft>
                <a:spcPts val="0"/>
              </a:spcAft>
              <a:buNone/>
            </a:pPr>
            <a:r>
              <a:rPr lang="en" sz="1300" b="0" dirty="0"/>
              <a:t>Trust in math and code, not institutions</a:t>
            </a:r>
            <a:endParaRPr sz="1300" b="0" dirty="0"/>
          </a:p>
          <a:p>
            <a:pPr marL="0" lvl="0" indent="0" rtl="0">
              <a:spcBef>
                <a:spcPts val="1600"/>
              </a:spcBef>
              <a:spcAft>
                <a:spcPts val="0"/>
              </a:spcAft>
              <a:buNone/>
            </a:pPr>
            <a:r>
              <a:rPr lang="en" sz="1800" b="0" dirty="0"/>
              <a:t>Contrast with centralization: </a:t>
            </a:r>
            <a:r>
              <a:rPr lang="en" sz="1300" b="0" dirty="0"/>
              <a:t/>
            </a:r>
            <a:br>
              <a:rPr lang="en" sz="1300" b="0" dirty="0"/>
            </a:br>
            <a:r>
              <a:rPr lang="en" sz="1300" b="0" dirty="0"/>
              <a:t>Deep integration, cohesive user experience</a:t>
            </a:r>
            <a:endParaRPr sz="1300" b="0" dirty="0"/>
          </a:p>
          <a:p>
            <a:pPr marL="457200" lvl="0" indent="-311150" rtl="0">
              <a:spcBef>
                <a:spcPts val="0"/>
              </a:spcBef>
              <a:spcAft>
                <a:spcPts val="0"/>
              </a:spcAft>
              <a:buSzPts val="1300"/>
              <a:buFont typeface="Wingdings" panose="05000000000000000000" pitchFamily="2" charset="2"/>
              <a:buChar char="Ø"/>
            </a:pPr>
            <a:r>
              <a:rPr lang="en" sz="1300" b="0" dirty="0"/>
              <a:t>Efficiency - blockchains are slow in general</a:t>
            </a:r>
            <a:endParaRPr sz="1300" b="0" dirty="0"/>
          </a:p>
          <a:p>
            <a:pPr marL="457200" lvl="0" indent="-311150">
              <a:spcBef>
                <a:spcPts val="0"/>
              </a:spcBef>
              <a:spcAft>
                <a:spcPts val="0"/>
              </a:spcAft>
              <a:buSzPts val="1300"/>
              <a:buFont typeface="Wingdings" panose="05000000000000000000" pitchFamily="2" charset="2"/>
              <a:buChar char="Ø"/>
            </a:pPr>
            <a:r>
              <a:rPr lang="en" sz="1300" b="0" dirty="0"/>
              <a:t>Full control over data and read/write permissions</a:t>
            </a:r>
            <a:endParaRPr sz="1300" b="0" dirty="0"/>
          </a:p>
        </p:txBody>
      </p:sp>
      <p:sp>
        <p:nvSpPr>
          <p:cNvPr id="361" name="Google Shape;361;p53"/>
          <p:cNvSpPr txBox="1"/>
          <p:nvPr/>
        </p:nvSpPr>
        <p:spPr>
          <a:xfrm>
            <a:off x="0" y="4502525"/>
            <a:ext cx="9144000" cy="330000"/>
          </a:xfrm>
          <a:prstGeom prst="rect">
            <a:avLst/>
          </a:prstGeom>
          <a:solidFill>
            <a:srgbClr val="FFFF00"/>
          </a:solidFill>
          <a:ln>
            <a:noFill/>
          </a:ln>
        </p:spPr>
        <p:txBody>
          <a:bodyPr spcFirstLastPara="1" wrap="square" lIns="91425" tIns="91425" rIns="91425" bIns="91425" anchor="t" anchorCtr="0">
            <a:noAutofit/>
          </a:bodyPr>
          <a:lstStyle/>
          <a:p>
            <a:pPr marL="0" lvl="0" indent="0" algn="ctr">
              <a:spcBef>
                <a:spcPts val="0"/>
              </a:spcBef>
              <a:spcAft>
                <a:spcPts val="0"/>
              </a:spcAft>
              <a:buClr>
                <a:schemeClr val="dk1"/>
              </a:buClr>
              <a:buSzPts val="1100"/>
              <a:buFont typeface="Arial"/>
              <a:buNone/>
            </a:pPr>
            <a:r>
              <a:rPr lang="en" sz="1700" b="1" dirty="0"/>
              <a:t>ALWAYS ASK</a:t>
            </a:r>
            <a:r>
              <a:rPr lang="en" sz="1700" b="1" dirty="0" smtClean="0"/>
              <a:t>:   </a:t>
            </a:r>
            <a:r>
              <a:rPr lang="en" sz="1700" b="1" dirty="0"/>
              <a:t>Why is using a blockchain better than a central database?</a:t>
            </a:r>
            <a:endParaRPr sz="1700" b="1" dirty="0"/>
          </a:p>
          <a:p>
            <a:pPr marL="0" lvl="0" indent="0" algn="ctr">
              <a:spcBef>
                <a:spcPts val="0"/>
              </a:spcBef>
              <a:spcAft>
                <a:spcPts val="0"/>
              </a:spcAft>
              <a:buClr>
                <a:schemeClr val="dk1"/>
              </a:buClr>
              <a:buSzPts val="1100"/>
              <a:buFont typeface="Arial"/>
              <a:buNone/>
            </a:pPr>
            <a:endParaRPr sz="1700" b="1" dirty="0"/>
          </a:p>
        </p:txBody>
      </p:sp>
      <p:sp>
        <p:nvSpPr>
          <p:cNvPr id="2" name="Date Placeholder 1"/>
          <p:cNvSpPr>
            <a:spLocks noGrp="1"/>
          </p:cNvSpPr>
          <p:nvPr>
            <p:ph type="dt" sz="half" idx="11"/>
          </p:nvPr>
        </p:nvSpPr>
        <p:spPr/>
        <p:txBody>
          <a:bodyPr/>
          <a:lstStyle/>
          <a:p>
            <a:pPr>
              <a:defRPr/>
            </a:pPr>
            <a:fld id="{D9C6C6BD-5626-45A7-BA1F-6545BEA9461F}" type="datetime1">
              <a:rPr lang="zh-CN" altLang="en-US" smtClean="0"/>
              <a:t>2020/8/14</a:t>
            </a:fld>
            <a:endParaRPr lang="en-US" altLang="en-US"/>
          </a:p>
        </p:txBody>
      </p:sp>
    </p:spTree>
    <p:extLst>
      <p:ext uri="{BB962C8B-B14F-4D97-AF65-F5344CB8AC3E}">
        <p14:creationId xmlns:p14="http://schemas.microsoft.com/office/powerpoint/2010/main" val="20757174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4"/>
          <p:cNvSpPr txBox="1">
            <a:spLocks noGrp="1"/>
          </p:cNvSpPr>
          <p:nvPr>
            <p:ph type="title"/>
          </p:nvPr>
        </p:nvSpPr>
        <p:spPr>
          <a:xfrm>
            <a:off x="311700" y="438150"/>
            <a:ext cx="8679900" cy="609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200" b="1" dirty="0" smtClean="0"/>
              <a:t>Community</a:t>
            </a:r>
            <a:r>
              <a:rPr lang="en" sz="3200" b="1" dirty="0"/>
              <a:t>, Regulation, and Controversy</a:t>
            </a:r>
            <a:endParaRPr sz="3200" b="1" dirty="0"/>
          </a:p>
        </p:txBody>
      </p:sp>
      <p:sp>
        <p:nvSpPr>
          <p:cNvPr id="367" name="Google Shape;367;p54"/>
          <p:cNvSpPr txBox="1">
            <a:spLocks noGrp="1"/>
          </p:cNvSpPr>
          <p:nvPr>
            <p:ph type="body" idx="2"/>
          </p:nvPr>
        </p:nvSpPr>
        <p:spPr>
          <a:xfrm>
            <a:off x="304800" y="3105150"/>
            <a:ext cx="8788200" cy="1557900"/>
          </a:xfrm>
          <a:prstGeom prst="rect">
            <a:avLst/>
          </a:prstGeom>
        </p:spPr>
        <p:txBody>
          <a:bodyPr spcFirstLastPara="1" wrap="square" lIns="91425" tIns="91425" rIns="91425" bIns="91425" anchor="t" anchorCtr="0">
            <a:noAutofit/>
          </a:bodyPr>
          <a:lstStyle/>
          <a:p>
            <a:pPr marL="0" lvl="0" indent="0">
              <a:spcBef>
                <a:spcPts val="1000"/>
              </a:spcBef>
              <a:spcAft>
                <a:spcPts val="0"/>
              </a:spcAft>
              <a:buNone/>
            </a:pPr>
            <a:r>
              <a:rPr lang="en" sz="1200" b="0" i="1" dirty="0" smtClean="0"/>
              <a:t>Optional</a:t>
            </a:r>
            <a:r>
              <a:rPr lang="en" sz="1200" b="0" dirty="0" smtClean="0"/>
              <a:t> </a:t>
            </a:r>
            <a:r>
              <a:rPr lang="en" sz="1200" b="0" dirty="0"/>
              <a:t>reading:</a:t>
            </a:r>
            <a:endParaRPr sz="1200" b="0" dirty="0"/>
          </a:p>
          <a:p>
            <a:pPr marL="457200" lvl="0" indent="-298450" rtl="0">
              <a:spcBef>
                <a:spcPts val="1000"/>
              </a:spcBef>
              <a:spcAft>
                <a:spcPts val="0"/>
              </a:spcAft>
              <a:buSzPts val="1100"/>
              <a:buFont typeface="Wingdings" panose="05000000000000000000" pitchFamily="2" charset="2"/>
              <a:buChar char="Ø"/>
            </a:pPr>
            <a:r>
              <a:rPr lang="en" sz="1200" b="0" dirty="0"/>
              <a:t>A current list of use cases for Ethereum (medium article)</a:t>
            </a:r>
            <a:endParaRPr sz="1200" b="0" dirty="0"/>
          </a:p>
          <a:p>
            <a:pPr marL="914400" lvl="1" indent="-298450" rtl="0">
              <a:spcBef>
                <a:spcPts val="0"/>
              </a:spcBef>
              <a:spcAft>
                <a:spcPts val="0"/>
              </a:spcAft>
              <a:buSzPts val="1100"/>
              <a:buFont typeface="Wingdings" panose="05000000000000000000" pitchFamily="2" charset="2"/>
              <a:buChar char="Ø"/>
            </a:pPr>
            <a:r>
              <a:rPr lang="en" u="sng" dirty="0">
                <a:solidFill>
                  <a:schemeClr val="hlink"/>
                </a:solidFill>
                <a:hlinkClick r:id="rId3"/>
              </a:rPr>
              <a:t>https://medium.com/@AroundTheBlock_/a-current-list-of-use-cases-for-ethereum-b8caa5807553#.2epaf2jud</a:t>
            </a:r>
            <a:endParaRPr dirty="0"/>
          </a:p>
          <a:p>
            <a:pPr marL="457200" lvl="0" indent="-298450" rtl="0">
              <a:spcBef>
                <a:spcPts val="0"/>
              </a:spcBef>
              <a:spcAft>
                <a:spcPts val="0"/>
              </a:spcAft>
              <a:buSzPts val="1100"/>
              <a:buFont typeface="Wingdings" panose="05000000000000000000" pitchFamily="2" charset="2"/>
              <a:buChar char="Ø"/>
            </a:pPr>
            <a:r>
              <a:rPr lang="en" sz="1200" b="0" dirty="0"/>
              <a:t>Demystifying Incentives in the Consensus Computer: Investigates game-theoretic incentive problem in Ethereum similar to our last lecture</a:t>
            </a:r>
            <a:endParaRPr sz="1200" b="0" dirty="0"/>
          </a:p>
          <a:p>
            <a:pPr marL="914400" lvl="1" indent="-285750" rtl="0">
              <a:spcBef>
                <a:spcPts val="0"/>
              </a:spcBef>
              <a:spcAft>
                <a:spcPts val="0"/>
              </a:spcAft>
              <a:buSzPts val="900"/>
              <a:buFont typeface="Wingdings" panose="05000000000000000000" pitchFamily="2" charset="2"/>
              <a:buChar char="Ø"/>
            </a:pPr>
            <a:r>
              <a:rPr lang="en" sz="1000" u="sng" dirty="0">
                <a:solidFill>
                  <a:schemeClr val="hlink"/>
                </a:solidFill>
                <a:hlinkClick r:id="rId4"/>
              </a:rPr>
              <a:t>https://</a:t>
            </a:r>
            <a:r>
              <a:rPr lang="en" sz="1000" u="sng" dirty="0" smtClean="0">
                <a:solidFill>
                  <a:schemeClr val="hlink"/>
                </a:solidFill>
                <a:hlinkClick r:id="rId4"/>
              </a:rPr>
              <a:t>eprint.iacr.org/2015/702.pdf</a:t>
            </a:r>
            <a:endParaRPr sz="1000" dirty="0"/>
          </a:p>
        </p:txBody>
      </p:sp>
      <p:sp>
        <p:nvSpPr>
          <p:cNvPr id="368" name="Google Shape;368;p54"/>
          <p:cNvSpPr txBox="1">
            <a:spLocks noGrp="1"/>
          </p:cNvSpPr>
          <p:nvPr>
            <p:ph type="body" idx="1"/>
          </p:nvPr>
        </p:nvSpPr>
        <p:spPr>
          <a:xfrm>
            <a:off x="304800" y="1047750"/>
            <a:ext cx="8534400" cy="2057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600" b="0" dirty="0" smtClean="0"/>
              <a:t>Readings</a:t>
            </a:r>
            <a:endParaRPr sz="1600" b="0" dirty="0"/>
          </a:p>
          <a:p>
            <a:pPr marL="457200" lvl="0" indent="-304800" rtl="0">
              <a:spcBef>
                <a:spcPts val="0"/>
              </a:spcBef>
              <a:spcAft>
                <a:spcPts val="0"/>
              </a:spcAft>
              <a:buSzPts val="1200"/>
              <a:buFont typeface="Wingdings" panose="05000000000000000000" pitchFamily="2" charset="2"/>
              <a:buChar char="Ø"/>
            </a:pPr>
            <a:r>
              <a:rPr lang="en" sz="1600" b="0" dirty="0"/>
              <a:t>(Wiki) Know Your Customer</a:t>
            </a:r>
            <a:endParaRPr sz="1600" b="0" dirty="0"/>
          </a:p>
          <a:p>
            <a:pPr marL="914400" lvl="1" indent="-292100" rtl="0">
              <a:spcBef>
                <a:spcPts val="0"/>
              </a:spcBef>
              <a:spcAft>
                <a:spcPts val="0"/>
              </a:spcAft>
              <a:buSzPts val="1000"/>
              <a:buFont typeface="Wingdings" panose="05000000000000000000" pitchFamily="2" charset="2"/>
              <a:buChar char="Ø"/>
            </a:pPr>
            <a:r>
              <a:rPr lang="en" sz="1100" u="sng" dirty="0">
                <a:solidFill>
                  <a:schemeClr val="hlink"/>
                </a:solidFill>
                <a:hlinkClick r:id="rId5"/>
              </a:rPr>
              <a:t>https://www.wikiwand.com/en/Know_your_customer</a:t>
            </a:r>
            <a:endParaRPr sz="1100" dirty="0"/>
          </a:p>
          <a:p>
            <a:pPr marL="457200" lvl="0" indent="-304800" rtl="0">
              <a:spcBef>
                <a:spcPts val="0"/>
              </a:spcBef>
              <a:spcAft>
                <a:spcPts val="0"/>
              </a:spcAft>
              <a:buSzPts val="1200"/>
              <a:buFont typeface="Wingdings" panose="05000000000000000000" pitchFamily="2" charset="2"/>
              <a:buChar char="Ø"/>
            </a:pPr>
            <a:r>
              <a:rPr lang="en" sz="1600" b="0" dirty="0"/>
              <a:t>(Wiki) BitLicense</a:t>
            </a:r>
            <a:endParaRPr sz="1600" b="0" dirty="0"/>
          </a:p>
          <a:p>
            <a:pPr marL="914400" lvl="1" indent="-292100" rtl="0">
              <a:spcBef>
                <a:spcPts val="0"/>
              </a:spcBef>
              <a:spcAft>
                <a:spcPts val="0"/>
              </a:spcAft>
              <a:buSzPts val="1000"/>
              <a:buFont typeface="Wingdings" panose="05000000000000000000" pitchFamily="2" charset="2"/>
              <a:buChar char="Ø"/>
            </a:pPr>
            <a:r>
              <a:rPr lang="en" sz="1100" u="sng" dirty="0">
                <a:solidFill>
                  <a:schemeClr val="hlink"/>
                </a:solidFill>
                <a:hlinkClick r:id="rId6"/>
              </a:rPr>
              <a:t>https://www.wikiwand.com/en/BitLicense</a:t>
            </a:r>
            <a:endParaRPr sz="1100" dirty="0"/>
          </a:p>
          <a:p>
            <a:pPr marL="457200" lvl="0" indent="-304800" rtl="0">
              <a:spcBef>
                <a:spcPts val="0"/>
              </a:spcBef>
              <a:spcAft>
                <a:spcPts val="0"/>
              </a:spcAft>
              <a:buSzPts val="1200"/>
              <a:buFont typeface="Wingdings" panose="05000000000000000000" pitchFamily="2" charset="2"/>
              <a:buChar char="Ø"/>
            </a:pPr>
            <a:r>
              <a:rPr lang="en" sz="1600" b="0" dirty="0"/>
              <a:t>(Article) BitLicense 2.0</a:t>
            </a:r>
            <a:endParaRPr sz="1600" b="0" dirty="0"/>
          </a:p>
          <a:p>
            <a:pPr marL="914400" lvl="1" indent="-292100" rtl="0">
              <a:spcBef>
                <a:spcPts val="0"/>
              </a:spcBef>
              <a:spcAft>
                <a:spcPts val="0"/>
              </a:spcAft>
              <a:buSzPts val="1000"/>
              <a:buFont typeface="Wingdings" panose="05000000000000000000" pitchFamily="2" charset="2"/>
              <a:buChar char="Ø"/>
            </a:pPr>
            <a:r>
              <a:rPr lang="en" sz="1100" u="sng" dirty="0">
                <a:solidFill>
                  <a:schemeClr val="hlink"/>
                </a:solidFill>
                <a:hlinkClick r:id="rId7"/>
              </a:rPr>
              <a:t>http://www.coindesk.com/bitlicense-2-0-latest-revisions-mean-bitcoin-businesses/</a:t>
            </a:r>
            <a:endParaRPr sz="1100" dirty="0"/>
          </a:p>
          <a:p>
            <a:pPr marL="457200" lvl="0" indent="-304800" rtl="0">
              <a:spcBef>
                <a:spcPts val="0"/>
              </a:spcBef>
              <a:spcAft>
                <a:spcPts val="0"/>
              </a:spcAft>
              <a:buSzPts val="1200"/>
              <a:buFont typeface="Wingdings" panose="05000000000000000000" pitchFamily="2" charset="2"/>
              <a:buChar char="Ø"/>
            </a:pPr>
            <a:r>
              <a:rPr lang="en" sz="1600" b="0" dirty="0"/>
              <a:t>(Article) Overview of the Blocksize Debate:</a:t>
            </a:r>
            <a:endParaRPr sz="1600" b="0" dirty="0"/>
          </a:p>
          <a:p>
            <a:pPr marL="914400" lvl="1" indent="-292100" rtl="0">
              <a:spcBef>
                <a:spcPts val="0"/>
              </a:spcBef>
              <a:spcAft>
                <a:spcPts val="0"/>
              </a:spcAft>
              <a:buSzPts val="1000"/>
              <a:buFont typeface="Wingdings" panose="05000000000000000000" pitchFamily="2" charset="2"/>
              <a:buChar char="Ø"/>
            </a:pPr>
            <a:r>
              <a:rPr lang="en" sz="1100" u="sng" dirty="0">
                <a:solidFill>
                  <a:schemeClr val="hlink"/>
                </a:solidFill>
                <a:hlinkClick r:id="rId8"/>
              </a:rPr>
              <a:t>http://www.coindesk.com/making-sense-block-size-debate-bitcoin/</a:t>
            </a:r>
            <a:endParaRPr sz="1100" dirty="0"/>
          </a:p>
        </p:txBody>
      </p:sp>
      <p:sp>
        <p:nvSpPr>
          <p:cNvPr id="2" name="Date Placeholder 1"/>
          <p:cNvSpPr>
            <a:spLocks noGrp="1"/>
          </p:cNvSpPr>
          <p:nvPr>
            <p:ph type="dt" sz="half" idx="11"/>
          </p:nvPr>
        </p:nvSpPr>
        <p:spPr/>
        <p:txBody>
          <a:bodyPr/>
          <a:lstStyle/>
          <a:p>
            <a:pPr>
              <a:defRPr/>
            </a:pPr>
            <a:fld id="{7474EDC3-441C-4127-9AA7-D8D976BA2AAF}" type="datetime1">
              <a:rPr lang="zh-CN" altLang="en-US" smtClean="0"/>
              <a:t>2020/8/14</a:t>
            </a:fld>
            <a:endParaRPr lang="en-US" altLang="en-US"/>
          </a:p>
        </p:txBody>
      </p:sp>
    </p:spTree>
    <p:extLst>
      <p:ext uri="{BB962C8B-B14F-4D97-AF65-F5344CB8AC3E}">
        <p14:creationId xmlns:p14="http://schemas.microsoft.com/office/powerpoint/2010/main" val="33268159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754" name="Object 2"/>
          <p:cNvGraphicFramePr>
            <a:graphicFrameLocks noChangeAspect="1"/>
          </p:cNvGraphicFramePr>
          <p:nvPr/>
        </p:nvGraphicFramePr>
        <p:xfrm>
          <a:off x="5715000" y="4135438"/>
          <a:ext cx="2720975" cy="365125"/>
        </p:xfrm>
        <a:graphic>
          <a:graphicData uri="http://schemas.openxmlformats.org/presentationml/2006/ole">
            <mc:AlternateContent xmlns:mc="http://schemas.openxmlformats.org/markup-compatibility/2006">
              <mc:Choice xmlns:v="urn:schemas-microsoft-com:vml" Requires="v">
                <p:oleObj spid="_x0000_s1048" r:id="rId4" imgW="1285212" imgH="785592" progId="">
                  <p:embed/>
                </p:oleObj>
              </mc:Choice>
              <mc:Fallback>
                <p:oleObj r:id="rId4" imgW="1285212" imgH="785592"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4135438"/>
                        <a:ext cx="2720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55" name="Rectangle 3"/>
          <p:cNvSpPr>
            <a:spLocks noChangeArrowheads="1"/>
          </p:cNvSpPr>
          <p:nvPr/>
        </p:nvSpPr>
        <p:spPr bwMode="auto">
          <a:xfrm>
            <a:off x="3084513" y="2312746"/>
            <a:ext cx="25781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tabLst>
                <a:tab pos="723900" algn="l"/>
                <a:tab pos="1447800" algn="l"/>
                <a:tab pos="2171700" algn="l"/>
              </a:tabLst>
              <a:defRPr sz="2800">
                <a:solidFill>
                  <a:schemeClr val="tx1"/>
                </a:solidFill>
                <a:latin typeface="Arial" charset="0"/>
                <a:cs typeface="Arial" charset="0"/>
              </a:defRPr>
            </a:lvl1pPr>
            <a:lvl2pPr marL="742950" indent="-285750">
              <a:tabLst>
                <a:tab pos="723900" algn="l"/>
                <a:tab pos="1447800" algn="l"/>
                <a:tab pos="2171700" algn="l"/>
              </a:tabLst>
              <a:defRPr sz="2800">
                <a:solidFill>
                  <a:schemeClr val="tx1"/>
                </a:solidFill>
                <a:latin typeface="Arial" charset="0"/>
                <a:cs typeface="Arial" charset="0"/>
              </a:defRPr>
            </a:lvl2pPr>
            <a:lvl3pPr marL="1143000" indent="-228600">
              <a:tabLst>
                <a:tab pos="723900" algn="l"/>
                <a:tab pos="1447800" algn="l"/>
                <a:tab pos="2171700" algn="l"/>
              </a:tabLst>
              <a:defRPr sz="2800">
                <a:solidFill>
                  <a:schemeClr val="tx1"/>
                </a:solidFill>
                <a:latin typeface="Arial" charset="0"/>
                <a:cs typeface="Arial" charset="0"/>
              </a:defRPr>
            </a:lvl3pPr>
            <a:lvl4pPr marL="1600200" indent="-228600">
              <a:tabLst>
                <a:tab pos="723900" algn="l"/>
                <a:tab pos="1447800" algn="l"/>
                <a:tab pos="2171700" algn="l"/>
              </a:tabLst>
              <a:defRPr sz="2800">
                <a:solidFill>
                  <a:schemeClr val="tx1"/>
                </a:solidFill>
                <a:latin typeface="Arial" charset="0"/>
                <a:cs typeface="Arial" charset="0"/>
              </a:defRPr>
            </a:lvl4pPr>
            <a:lvl5pPr marL="2057400" indent="-228600">
              <a:tabLst>
                <a:tab pos="723900" algn="l"/>
                <a:tab pos="1447800" algn="l"/>
                <a:tab pos="2171700" algn="l"/>
              </a:tabLst>
              <a:defRPr sz="2800">
                <a:solidFill>
                  <a:schemeClr val="tx1"/>
                </a:solidFill>
                <a:latin typeface="Arial" charset="0"/>
                <a:cs typeface="Arial" charset="0"/>
              </a:defRPr>
            </a:lvl5pPr>
            <a:lvl6pPr marL="2514600" indent="-228600" eaLnBrk="0" fontAlgn="base" hangingPunct="0">
              <a:spcBef>
                <a:spcPct val="0"/>
              </a:spcBef>
              <a:spcAft>
                <a:spcPct val="0"/>
              </a:spcAft>
              <a:tabLst>
                <a:tab pos="723900" algn="l"/>
                <a:tab pos="1447800" algn="l"/>
                <a:tab pos="2171700" algn="l"/>
              </a:tabLst>
              <a:defRPr sz="2800">
                <a:solidFill>
                  <a:schemeClr val="tx1"/>
                </a:solidFill>
                <a:latin typeface="Arial" charset="0"/>
                <a:cs typeface="Arial" charset="0"/>
              </a:defRPr>
            </a:lvl6pPr>
            <a:lvl7pPr marL="2971800" indent="-228600" eaLnBrk="0" fontAlgn="base" hangingPunct="0">
              <a:spcBef>
                <a:spcPct val="0"/>
              </a:spcBef>
              <a:spcAft>
                <a:spcPct val="0"/>
              </a:spcAft>
              <a:tabLst>
                <a:tab pos="723900" algn="l"/>
                <a:tab pos="1447800" algn="l"/>
                <a:tab pos="2171700" algn="l"/>
              </a:tabLst>
              <a:defRPr sz="2800">
                <a:solidFill>
                  <a:schemeClr val="tx1"/>
                </a:solidFill>
                <a:latin typeface="Arial" charset="0"/>
                <a:cs typeface="Arial" charset="0"/>
              </a:defRPr>
            </a:lvl7pPr>
            <a:lvl8pPr marL="3429000" indent="-228600" eaLnBrk="0" fontAlgn="base" hangingPunct="0">
              <a:spcBef>
                <a:spcPct val="0"/>
              </a:spcBef>
              <a:spcAft>
                <a:spcPct val="0"/>
              </a:spcAft>
              <a:tabLst>
                <a:tab pos="723900" algn="l"/>
                <a:tab pos="1447800" algn="l"/>
                <a:tab pos="2171700" algn="l"/>
              </a:tabLst>
              <a:defRPr sz="2800">
                <a:solidFill>
                  <a:schemeClr val="tx1"/>
                </a:solidFill>
                <a:latin typeface="Arial" charset="0"/>
                <a:cs typeface="Arial" charset="0"/>
              </a:defRPr>
            </a:lvl8pPr>
            <a:lvl9pPr marL="3886200" indent="-228600" eaLnBrk="0" fontAlgn="base" hangingPunct="0">
              <a:spcBef>
                <a:spcPct val="0"/>
              </a:spcBef>
              <a:spcAft>
                <a:spcPct val="0"/>
              </a:spcAft>
              <a:tabLst>
                <a:tab pos="723900" algn="l"/>
                <a:tab pos="1447800" algn="l"/>
                <a:tab pos="2171700" algn="l"/>
              </a:tabLst>
              <a:defRPr sz="2800">
                <a:solidFill>
                  <a:schemeClr val="tx1"/>
                </a:solidFill>
                <a:latin typeface="Arial" charset="0"/>
                <a:cs typeface="Arial" charset="0"/>
              </a:defRPr>
            </a:lvl9pPr>
          </a:lstStyle>
          <a:p>
            <a:pPr eaLnBrk="1">
              <a:spcAft>
                <a:spcPts val="275"/>
              </a:spcAft>
              <a:buClr>
                <a:srgbClr val="000000"/>
              </a:buClr>
              <a:buSzPct val="100000"/>
              <a:buFont typeface="Times New Roman" pitchFamily="18" charset="0"/>
              <a:buNone/>
            </a:pPr>
            <a:r>
              <a:rPr lang="en-US" altLang="en-US" sz="4000" dirty="0">
                <a:solidFill>
                  <a:srgbClr val="000000"/>
                </a:solidFill>
                <a:latin typeface="KaiTi" pitchFamily="49" charset="-122"/>
                <a:ea typeface="KaiTi" pitchFamily="49" charset="-122"/>
                <a:cs typeface="Arial Unicode MS" pitchFamily="34" charset="-128"/>
              </a:rPr>
              <a:t>Thank You</a:t>
            </a:r>
          </a:p>
        </p:txBody>
      </p:sp>
      <p:sp>
        <p:nvSpPr>
          <p:cNvPr id="74756" name="Rectangle 4"/>
          <p:cNvSpPr>
            <a:spLocks noChangeArrowheads="1"/>
          </p:cNvSpPr>
          <p:nvPr/>
        </p:nvSpPr>
        <p:spPr bwMode="auto">
          <a:xfrm>
            <a:off x="6196013" y="3678238"/>
            <a:ext cx="14097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tabLst>
                <a:tab pos="723900" algn="l"/>
              </a:tabLst>
              <a:defRPr sz="2800">
                <a:solidFill>
                  <a:schemeClr val="tx1"/>
                </a:solidFill>
                <a:latin typeface="Arial" charset="0"/>
                <a:cs typeface="Arial" charset="0"/>
              </a:defRPr>
            </a:lvl1pPr>
            <a:lvl2pPr marL="742950" indent="-285750">
              <a:tabLst>
                <a:tab pos="723900" algn="l"/>
              </a:tabLst>
              <a:defRPr sz="2800">
                <a:solidFill>
                  <a:schemeClr val="tx1"/>
                </a:solidFill>
                <a:latin typeface="Arial" charset="0"/>
                <a:cs typeface="Arial" charset="0"/>
              </a:defRPr>
            </a:lvl2pPr>
            <a:lvl3pPr marL="1143000" indent="-228600">
              <a:tabLst>
                <a:tab pos="723900" algn="l"/>
              </a:tabLst>
              <a:defRPr sz="2800">
                <a:solidFill>
                  <a:schemeClr val="tx1"/>
                </a:solidFill>
                <a:latin typeface="Arial" charset="0"/>
                <a:cs typeface="Arial" charset="0"/>
              </a:defRPr>
            </a:lvl3pPr>
            <a:lvl4pPr marL="1600200" indent="-228600">
              <a:tabLst>
                <a:tab pos="723900" algn="l"/>
              </a:tabLst>
              <a:defRPr sz="2800">
                <a:solidFill>
                  <a:schemeClr val="tx1"/>
                </a:solidFill>
                <a:latin typeface="Arial" charset="0"/>
                <a:cs typeface="Arial" charset="0"/>
              </a:defRPr>
            </a:lvl4pPr>
            <a:lvl5pPr marL="2057400" indent="-228600">
              <a:tabLst>
                <a:tab pos="723900" algn="l"/>
              </a:tabLst>
              <a:defRPr sz="2800">
                <a:solidFill>
                  <a:schemeClr val="tx1"/>
                </a:solidFill>
                <a:latin typeface="Arial" charset="0"/>
                <a:cs typeface="Arial" charset="0"/>
              </a:defRPr>
            </a:lvl5pPr>
            <a:lvl6pPr marL="2514600" indent="-228600" eaLnBrk="0" fontAlgn="base" hangingPunct="0">
              <a:spcBef>
                <a:spcPct val="0"/>
              </a:spcBef>
              <a:spcAft>
                <a:spcPct val="0"/>
              </a:spcAft>
              <a:tabLst>
                <a:tab pos="723900" algn="l"/>
              </a:tabLst>
              <a:defRPr sz="2800">
                <a:solidFill>
                  <a:schemeClr val="tx1"/>
                </a:solidFill>
                <a:latin typeface="Arial" charset="0"/>
                <a:cs typeface="Arial" charset="0"/>
              </a:defRPr>
            </a:lvl6pPr>
            <a:lvl7pPr marL="2971800" indent="-228600" eaLnBrk="0" fontAlgn="base" hangingPunct="0">
              <a:spcBef>
                <a:spcPct val="0"/>
              </a:spcBef>
              <a:spcAft>
                <a:spcPct val="0"/>
              </a:spcAft>
              <a:tabLst>
                <a:tab pos="723900" algn="l"/>
              </a:tabLst>
              <a:defRPr sz="2800">
                <a:solidFill>
                  <a:schemeClr val="tx1"/>
                </a:solidFill>
                <a:latin typeface="Arial" charset="0"/>
                <a:cs typeface="Arial" charset="0"/>
              </a:defRPr>
            </a:lvl7pPr>
            <a:lvl8pPr marL="3429000" indent="-228600" eaLnBrk="0" fontAlgn="base" hangingPunct="0">
              <a:spcBef>
                <a:spcPct val="0"/>
              </a:spcBef>
              <a:spcAft>
                <a:spcPct val="0"/>
              </a:spcAft>
              <a:tabLst>
                <a:tab pos="723900" algn="l"/>
              </a:tabLst>
              <a:defRPr sz="2800">
                <a:solidFill>
                  <a:schemeClr val="tx1"/>
                </a:solidFill>
                <a:latin typeface="Arial" charset="0"/>
                <a:cs typeface="Arial" charset="0"/>
              </a:defRPr>
            </a:lvl8pPr>
            <a:lvl9pPr marL="3886200" indent="-228600" eaLnBrk="0" fontAlgn="base" hangingPunct="0">
              <a:spcBef>
                <a:spcPct val="0"/>
              </a:spcBef>
              <a:spcAft>
                <a:spcPct val="0"/>
              </a:spcAft>
              <a:tabLst>
                <a:tab pos="723900" algn="l"/>
              </a:tabLst>
              <a:defRPr sz="2800">
                <a:solidFill>
                  <a:schemeClr val="tx1"/>
                </a:solidFill>
                <a:latin typeface="Arial" charset="0"/>
                <a:cs typeface="Arial" charset="0"/>
              </a:defRPr>
            </a:lvl9pPr>
          </a:lstStyle>
          <a:p>
            <a:pPr eaLnBrk="1">
              <a:spcAft>
                <a:spcPts val="275"/>
              </a:spcAft>
              <a:buClr>
                <a:srgbClr val="000000"/>
              </a:buClr>
              <a:buSzPct val="100000"/>
              <a:buFont typeface="Times New Roman" pitchFamily="18" charset="0"/>
              <a:buNone/>
            </a:pPr>
            <a:r>
              <a:rPr lang="en-US" altLang="en-US">
                <a:solidFill>
                  <a:srgbClr val="000000"/>
                </a:solidFill>
                <a:latin typeface="KaiTi" pitchFamily="49" charset="-122"/>
                <a:ea typeface="KaiTi" pitchFamily="49" charset="-122"/>
                <a:cs typeface="Arial Unicode MS" pitchFamily="34" charset="-128"/>
              </a:rPr>
              <a:t>Merci</a:t>
            </a:r>
          </a:p>
        </p:txBody>
      </p:sp>
      <p:sp>
        <p:nvSpPr>
          <p:cNvPr id="74757" name="Rectangle 5"/>
          <p:cNvSpPr>
            <a:spLocks noChangeArrowheads="1"/>
          </p:cNvSpPr>
          <p:nvPr/>
        </p:nvSpPr>
        <p:spPr bwMode="auto">
          <a:xfrm>
            <a:off x="1828800" y="3486150"/>
            <a:ext cx="11430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tabLst>
                <a:tab pos="723900" algn="l"/>
              </a:tabLst>
              <a:defRPr sz="2800">
                <a:solidFill>
                  <a:schemeClr val="tx1"/>
                </a:solidFill>
                <a:latin typeface="Arial" charset="0"/>
                <a:cs typeface="Arial" charset="0"/>
              </a:defRPr>
            </a:lvl1pPr>
            <a:lvl2pPr marL="742950" indent="-285750">
              <a:tabLst>
                <a:tab pos="723900" algn="l"/>
              </a:tabLst>
              <a:defRPr sz="2800">
                <a:solidFill>
                  <a:schemeClr val="tx1"/>
                </a:solidFill>
                <a:latin typeface="Arial" charset="0"/>
                <a:cs typeface="Arial" charset="0"/>
              </a:defRPr>
            </a:lvl2pPr>
            <a:lvl3pPr marL="1143000" indent="-228600">
              <a:tabLst>
                <a:tab pos="723900" algn="l"/>
              </a:tabLst>
              <a:defRPr sz="2800">
                <a:solidFill>
                  <a:schemeClr val="tx1"/>
                </a:solidFill>
                <a:latin typeface="Arial" charset="0"/>
                <a:cs typeface="Arial" charset="0"/>
              </a:defRPr>
            </a:lvl3pPr>
            <a:lvl4pPr marL="1600200" indent="-228600">
              <a:tabLst>
                <a:tab pos="723900" algn="l"/>
              </a:tabLst>
              <a:defRPr sz="2800">
                <a:solidFill>
                  <a:schemeClr val="tx1"/>
                </a:solidFill>
                <a:latin typeface="Arial" charset="0"/>
                <a:cs typeface="Arial" charset="0"/>
              </a:defRPr>
            </a:lvl4pPr>
            <a:lvl5pPr marL="2057400" indent="-228600">
              <a:tabLst>
                <a:tab pos="723900" algn="l"/>
              </a:tabLst>
              <a:defRPr sz="2800">
                <a:solidFill>
                  <a:schemeClr val="tx1"/>
                </a:solidFill>
                <a:latin typeface="Arial" charset="0"/>
                <a:cs typeface="Arial" charset="0"/>
              </a:defRPr>
            </a:lvl5pPr>
            <a:lvl6pPr marL="2514600" indent="-228600" eaLnBrk="0" fontAlgn="base" hangingPunct="0">
              <a:spcBef>
                <a:spcPct val="0"/>
              </a:spcBef>
              <a:spcAft>
                <a:spcPct val="0"/>
              </a:spcAft>
              <a:tabLst>
                <a:tab pos="723900" algn="l"/>
              </a:tabLst>
              <a:defRPr sz="2800">
                <a:solidFill>
                  <a:schemeClr val="tx1"/>
                </a:solidFill>
                <a:latin typeface="Arial" charset="0"/>
                <a:cs typeface="Arial" charset="0"/>
              </a:defRPr>
            </a:lvl6pPr>
            <a:lvl7pPr marL="2971800" indent="-228600" eaLnBrk="0" fontAlgn="base" hangingPunct="0">
              <a:spcBef>
                <a:spcPct val="0"/>
              </a:spcBef>
              <a:spcAft>
                <a:spcPct val="0"/>
              </a:spcAft>
              <a:tabLst>
                <a:tab pos="723900" algn="l"/>
              </a:tabLst>
              <a:defRPr sz="2800">
                <a:solidFill>
                  <a:schemeClr val="tx1"/>
                </a:solidFill>
                <a:latin typeface="Arial" charset="0"/>
                <a:cs typeface="Arial" charset="0"/>
              </a:defRPr>
            </a:lvl7pPr>
            <a:lvl8pPr marL="3429000" indent="-228600" eaLnBrk="0" fontAlgn="base" hangingPunct="0">
              <a:spcBef>
                <a:spcPct val="0"/>
              </a:spcBef>
              <a:spcAft>
                <a:spcPct val="0"/>
              </a:spcAft>
              <a:tabLst>
                <a:tab pos="723900" algn="l"/>
              </a:tabLst>
              <a:defRPr sz="2800">
                <a:solidFill>
                  <a:schemeClr val="tx1"/>
                </a:solidFill>
                <a:latin typeface="Arial" charset="0"/>
                <a:cs typeface="Arial" charset="0"/>
              </a:defRPr>
            </a:lvl8pPr>
            <a:lvl9pPr marL="3886200" indent="-228600" eaLnBrk="0" fontAlgn="base" hangingPunct="0">
              <a:spcBef>
                <a:spcPct val="0"/>
              </a:spcBef>
              <a:spcAft>
                <a:spcPct val="0"/>
              </a:spcAft>
              <a:tabLst>
                <a:tab pos="723900" algn="l"/>
              </a:tabLst>
              <a:defRPr sz="2800">
                <a:solidFill>
                  <a:schemeClr val="tx1"/>
                </a:solidFill>
                <a:latin typeface="Arial" charset="0"/>
                <a:cs typeface="Arial" charset="0"/>
              </a:defRPr>
            </a:lvl9pPr>
          </a:lstStyle>
          <a:p>
            <a:pPr eaLnBrk="1">
              <a:spcAft>
                <a:spcPts val="275"/>
              </a:spcAft>
              <a:buClr>
                <a:srgbClr val="000000"/>
              </a:buClr>
              <a:buSzPct val="100000"/>
              <a:buFont typeface="Times New Roman" pitchFamily="18" charset="0"/>
              <a:buNone/>
            </a:pPr>
            <a:r>
              <a:rPr lang="en-US" altLang="en-US">
                <a:solidFill>
                  <a:srgbClr val="000000"/>
                </a:solidFill>
                <a:latin typeface="KaiTi" pitchFamily="49" charset="-122"/>
                <a:ea typeface="KaiTi" pitchFamily="49" charset="-122"/>
                <a:cs typeface="Arial Unicode MS" pitchFamily="34" charset="-128"/>
              </a:rPr>
              <a:t>Grazie</a:t>
            </a:r>
          </a:p>
        </p:txBody>
      </p:sp>
      <p:sp>
        <p:nvSpPr>
          <p:cNvPr id="74758" name="Rectangle 6"/>
          <p:cNvSpPr>
            <a:spLocks noChangeArrowheads="1"/>
          </p:cNvSpPr>
          <p:nvPr/>
        </p:nvSpPr>
        <p:spPr bwMode="auto">
          <a:xfrm>
            <a:off x="5513388" y="2028825"/>
            <a:ext cx="17510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tabLst>
                <a:tab pos="723900" algn="l"/>
              </a:tabLst>
              <a:defRPr sz="2800">
                <a:solidFill>
                  <a:schemeClr val="tx1"/>
                </a:solidFill>
                <a:latin typeface="Arial" charset="0"/>
                <a:cs typeface="Arial" charset="0"/>
              </a:defRPr>
            </a:lvl1pPr>
            <a:lvl2pPr marL="742950" indent="-285750">
              <a:tabLst>
                <a:tab pos="723900" algn="l"/>
              </a:tabLst>
              <a:defRPr sz="2800">
                <a:solidFill>
                  <a:schemeClr val="tx1"/>
                </a:solidFill>
                <a:latin typeface="Arial" charset="0"/>
                <a:cs typeface="Arial" charset="0"/>
              </a:defRPr>
            </a:lvl2pPr>
            <a:lvl3pPr marL="1143000" indent="-228600">
              <a:tabLst>
                <a:tab pos="723900" algn="l"/>
              </a:tabLst>
              <a:defRPr sz="2800">
                <a:solidFill>
                  <a:schemeClr val="tx1"/>
                </a:solidFill>
                <a:latin typeface="Arial" charset="0"/>
                <a:cs typeface="Arial" charset="0"/>
              </a:defRPr>
            </a:lvl3pPr>
            <a:lvl4pPr marL="1600200" indent="-228600">
              <a:tabLst>
                <a:tab pos="723900" algn="l"/>
              </a:tabLst>
              <a:defRPr sz="2800">
                <a:solidFill>
                  <a:schemeClr val="tx1"/>
                </a:solidFill>
                <a:latin typeface="Arial" charset="0"/>
                <a:cs typeface="Arial" charset="0"/>
              </a:defRPr>
            </a:lvl4pPr>
            <a:lvl5pPr marL="2057400" indent="-228600">
              <a:tabLst>
                <a:tab pos="723900" algn="l"/>
              </a:tabLst>
              <a:defRPr sz="2800">
                <a:solidFill>
                  <a:schemeClr val="tx1"/>
                </a:solidFill>
                <a:latin typeface="Arial" charset="0"/>
                <a:cs typeface="Arial" charset="0"/>
              </a:defRPr>
            </a:lvl5pPr>
            <a:lvl6pPr marL="2514600" indent="-228600" eaLnBrk="0" fontAlgn="base" hangingPunct="0">
              <a:spcBef>
                <a:spcPct val="0"/>
              </a:spcBef>
              <a:spcAft>
                <a:spcPct val="0"/>
              </a:spcAft>
              <a:tabLst>
                <a:tab pos="723900" algn="l"/>
              </a:tabLst>
              <a:defRPr sz="2800">
                <a:solidFill>
                  <a:schemeClr val="tx1"/>
                </a:solidFill>
                <a:latin typeface="Arial" charset="0"/>
                <a:cs typeface="Arial" charset="0"/>
              </a:defRPr>
            </a:lvl6pPr>
            <a:lvl7pPr marL="2971800" indent="-228600" eaLnBrk="0" fontAlgn="base" hangingPunct="0">
              <a:spcBef>
                <a:spcPct val="0"/>
              </a:spcBef>
              <a:spcAft>
                <a:spcPct val="0"/>
              </a:spcAft>
              <a:tabLst>
                <a:tab pos="723900" algn="l"/>
              </a:tabLst>
              <a:defRPr sz="2800">
                <a:solidFill>
                  <a:schemeClr val="tx1"/>
                </a:solidFill>
                <a:latin typeface="Arial" charset="0"/>
                <a:cs typeface="Arial" charset="0"/>
              </a:defRPr>
            </a:lvl7pPr>
            <a:lvl8pPr marL="3429000" indent="-228600" eaLnBrk="0" fontAlgn="base" hangingPunct="0">
              <a:spcBef>
                <a:spcPct val="0"/>
              </a:spcBef>
              <a:spcAft>
                <a:spcPct val="0"/>
              </a:spcAft>
              <a:tabLst>
                <a:tab pos="723900" algn="l"/>
              </a:tabLst>
              <a:defRPr sz="2800">
                <a:solidFill>
                  <a:schemeClr val="tx1"/>
                </a:solidFill>
                <a:latin typeface="Arial" charset="0"/>
                <a:cs typeface="Arial" charset="0"/>
              </a:defRPr>
            </a:lvl8pPr>
            <a:lvl9pPr marL="3886200" indent="-228600" eaLnBrk="0" fontAlgn="base" hangingPunct="0">
              <a:spcBef>
                <a:spcPct val="0"/>
              </a:spcBef>
              <a:spcAft>
                <a:spcPct val="0"/>
              </a:spcAft>
              <a:tabLst>
                <a:tab pos="723900" algn="l"/>
              </a:tabLst>
              <a:defRPr sz="2800">
                <a:solidFill>
                  <a:schemeClr val="tx1"/>
                </a:solidFill>
                <a:latin typeface="Arial" charset="0"/>
                <a:cs typeface="Arial" charset="0"/>
              </a:defRPr>
            </a:lvl9pPr>
          </a:lstStyle>
          <a:p>
            <a:pPr eaLnBrk="1">
              <a:spcAft>
                <a:spcPts val="275"/>
              </a:spcAft>
              <a:buClr>
                <a:srgbClr val="000000"/>
              </a:buClr>
              <a:buSzPct val="100000"/>
              <a:buFont typeface="Times New Roman" pitchFamily="18" charset="0"/>
              <a:buNone/>
            </a:pPr>
            <a:r>
              <a:rPr lang="en-US" altLang="en-US" sz="3400">
                <a:solidFill>
                  <a:srgbClr val="000000"/>
                </a:solidFill>
                <a:latin typeface="KaiTi" pitchFamily="49" charset="-122"/>
                <a:ea typeface="KaiTi" pitchFamily="49" charset="-122"/>
                <a:cs typeface="Arial Unicode MS" pitchFamily="34" charset="-128"/>
              </a:rPr>
              <a:t>Gracias</a:t>
            </a:r>
          </a:p>
        </p:txBody>
      </p:sp>
      <p:sp>
        <p:nvSpPr>
          <p:cNvPr id="74759" name="Rectangle 7"/>
          <p:cNvSpPr>
            <a:spLocks noChangeArrowheads="1"/>
          </p:cNvSpPr>
          <p:nvPr/>
        </p:nvSpPr>
        <p:spPr bwMode="auto">
          <a:xfrm>
            <a:off x="6248400" y="2743200"/>
            <a:ext cx="1511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tabLst>
                <a:tab pos="723900" algn="l"/>
                <a:tab pos="1447800" algn="l"/>
              </a:tabLst>
              <a:defRPr sz="2800">
                <a:solidFill>
                  <a:schemeClr val="tx1"/>
                </a:solidFill>
                <a:latin typeface="Arial" charset="0"/>
                <a:cs typeface="Arial" charset="0"/>
              </a:defRPr>
            </a:lvl1pPr>
            <a:lvl2pPr marL="742950" indent="-285750">
              <a:tabLst>
                <a:tab pos="723900" algn="l"/>
                <a:tab pos="1447800" algn="l"/>
              </a:tabLst>
              <a:defRPr sz="2800">
                <a:solidFill>
                  <a:schemeClr val="tx1"/>
                </a:solidFill>
                <a:latin typeface="Arial" charset="0"/>
                <a:cs typeface="Arial" charset="0"/>
              </a:defRPr>
            </a:lvl2pPr>
            <a:lvl3pPr marL="1143000" indent="-228600">
              <a:tabLst>
                <a:tab pos="723900" algn="l"/>
                <a:tab pos="1447800" algn="l"/>
              </a:tabLst>
              <a:defRPr sz="2800">
                <a:solidFill>
                  <a:schemeClr val="tx1"/>
                </a:solidFill>
                <a:latin typeface="Arial" charset="0"/>
                <a:cs typeface="Arial" charset="0"/>
              </a:defRPr>
            </a:lvl3pPr>
            <a:lvl4pPr marL="1600200" indent="-228600">
              <a:tabLst>
                <a:tab pos="723900" algn="l"/>
                <a:tab pos="1447800" algn="l"/>
              </a:tabLst>
              <a:defRPr sz="2800">
                <a:solidFill>
                  <a:schemeClr val="tx1"/>
                </a:solidFill>
                <a:latin typeface="Arial" charset="0"/>
                <a:cs typeface="Arial" charset="0"/>
              </a:defRPr>
            </a:lvl4pPr>
            <a:lvl5pPr marL="2057400" indent="-228600">
              <a:tabLst>
                <a:tab pos="723900" algn="l"/>
                <a:tab pos="1447800" algn="l"/>
              </a:tabLst>
              <a:defRPr sz="2800">
                <a:solidFill>
                  <a:schemeClr val="tx1"/>
                </a:solidFill>
                <a:latin typeface="Arial" charset="0"/>
                <a:cs typeface="Arial" charset="0"/>
              </a:defRPr>
            </a:lvl5pPr>
            <a:lvl6pPr marL="2514600" indent="-228600" eaLnBrk="0" fontAlgn="base" hangingPunct="0">
              <a:spcBef>
                <a:spcPct val="0"/>
              </a:spcBef>
              <a:spcAft>
                <a:spcPct val="0"/>
              </a:spcAft>
              <a:tabLst>
                <a:tab pos="723900" algn="l"/>
                <a:tab pos="1447800" algn="l"/>
              </a:tabLst>
              <a:defRPr sz="2800">
                <a:solidFill>
                  <a:schemeClr val="tx1"/>
                </a:solidFill>
                <a:latin typeface="Arial" charset="0"/>
                <a:cs typeface="Arial" charset="0"/>
              </a:defRPr>
            </a:lvl6pPr>
            <a:lvl7pPr marL="2971800" indent="-228600" eaLnBrk="0" fontAlgn="base" hangingPunct="0">
              <a:spcBef>
                <a:spcPct val="0"/>
              </a:spcBef>
              <a:spcAft>
                <a:spcPct val="0"/>
              </a:spcAft>
              <a:tabLst>
                <a:tab pos="723900" algn="l"/>
                <a:tab pos="1447800" algn="l"/>
              </a:tabLst>
              <a:defRPr sz="2800">
                <a:solidFill>
                  <a:schemeClr val="tx1"/>
                </a:solidFill>
                <a:latin typeface="Arial" charset="0"/>
                <a:cs typeface="Arial" charset="0"/>
              </a:defRPr>
            </a:lvl7pPr>
            <a:lvl8pPr marL="3429000" indent="-228600" eaLnBrk="0" fontAlgn="base" hangingPunct="0">
              <a:spcBef>
                <a:spcPct val="0"/>
              </a:spcBef>
              <a:spcAft>
                <a:spcPct val="0"/>
              </a:spcAft>
              <a:tabLst>
                <a:tab pos="723900" algn="l"/>
                <a:tab pos="1447800" algn="l"/>
              </a:tabLst>
              <a:defRPr sz="2800">
                <a:solidFill>
                  <a:schemeClr val="tx1"/>
                </a:solidFill>
                <a:latin typeface="Arial" charset="0"/>
                <a:cs typeface="Arial" charset="0"/>
              </a:defRPr>
            </a:lvl8pPr>
            <a:lvl9pPr marL="3886200" indent="-228600" eaLnBrk="0" fontAlgn="base" hangingPunct="0">
              <a:spcBef>
                <a:spcPct val="0"/>
              </a:spcBef>
              <a:spcAft>
                <a:spcPct val="0"/>
              </a:spcAft>
              <a:tabLst>
                <a:tab pos="723900" algn="l"/>
                <a:tab pos="1447800" algn="l"/>
              </a:tabLst>
              <a:defRPr sz="2800">
                <a:solidFill>
                  <a:schemeClr val="tx1"/>
                </a:solidFill>
                <a:latin typeface="Arial" charset="0"/>
                <a:cs typeface="Arial" charset="0"/>
              </a:defRPr>
            </a:lvl9pPr>
          </a:lstStyle>
          <a:p>
            <a:pPr eaLnBrk="1">
              <a:spcAft>
                <a:spcPts val="275"/>
              </a:spcAft>
              <a:buClr>
                <a:srgbClr val="000000"/>
              </a:buClr>
              <a:buSzPct val="100000"/>
              <a:buFont typeface="Times New Roman" pitchFamily="18" charset="0"/>
              <a:buNone/>
            </a:pPr>
            <a:r>
              <a:rPr lang="en-US" altLang="en-US" sz="2400">
                <a:solidFill>
                  <a:srgbClr val="000000"/>
                </a:solidFill>
                <a:latin typeface="KaiTi" pitchFamily="49" charset="-122"/>
                <a:ea typeface="KaiTi" pitchFamily="49" charset="-122"/>
                <a:cs typeface="Arial Unicode MS" pitchFamily="34" charset="-128"/>
              </a:rPr>
              <a:t>Obrigado</a:t>
            </a:r>
          </a:p>
        </p:txBody>
      </p:sp>
      <p:sp>
        <p:nvSpPr>
          <p:cNvPr id="74760" name="Rectangle 8"/>
          <p:cNvSpPr>
            <a:spLocks noChangeArrowheads="1"/>
          </p:cNvSpPr>
          <p:nvPr/>
        </p:nvSpPr>
        <p:spPr bwMode="auto">
          <a:xfrm>
            <a:off x="5257800" y="3313113"/>
            <a:ext cx="115093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tabLst>
                <a:tab pos="723900" algn="l"/>
              </a:tabLst>
              <a:defRPr sz="2800">
                <a:solidFill>
                  <a:schemeClr val="tx1"/>
                </a:solidFill>
                <a:latin typeface="Arial" charset="0"/>
                <a:cs typeface="Arial" charset="0"/>
              </a:defRPr>
            </a:lvl1pPr>
            <a:lvl2pPr marL="742950" indent="-285750">
              <a:tabLst>
                <a:tab pos="723900" algn="l"/>
              </a:tabLst>
              <a:defRPr sz="2800">
                <a:solidFill>
                  <a:schemeClr val="tx1"/>
                </a:solidFill>
                <a:latin typeface="Arial" charset="0"/>
                <a:cs typeface="Arial" charset="0"/>
              </a:defRPr>
            </a:lvl2pPr>
            <a:lvl3pPr marL="1143000" indent="-228600">
              <a:tabLst>
                <a:tab pos="723900" algn="l"/>
              </a:tabLst>
              <a:defRPr sz="2800">
                <a:solidFill>
                  <a:schemeClr val="tx1"/>
                </a:solidFill>
                <a:latin typeface="Arial" charset="0"/>
                <a:cs typeface="Arial" charset="0"/>
              </a:defRPr>
            </a:lvl3pPr>
            <a:lvl4pPr marL="1600200" indent="-228600">
              <a:tabLst>
                <a:tab pos="723900" algn="l"/>
              </a:tabLst>
              <a:defRPr sz="2800">
                <a:solidFill>
                  <a:schemeClr val="tx1"/>
                </a:solidFill>
                <a:latin typeface="Arial" charset="0"/>
                <a:cs typeface="Arial" charset="0"/>
              </a:defRPr>
            </a:lvl4pPr>
            <a:lvl5pPr marL="2057400" indent="-228600">
              <a:tabLst>
                <a:tab pos="723900" algn="l"/>
              </a:tabLst>
              <a:defRPr sz="2800">
                <a:solidFill>
                  <a:schemeClr val="tx1"/>
                </a:solidFill>
                <a:latin typeface="Arial" charset="0"/>
                <a:cs typeface="Arial" charset="0"/>
              </a:defRPr>
            </a:lvl5pPr>
            <a:lvl6pPr marL="2514600" indent="-228600" eaLnBrk="0" fontAlgn="base" hangingPunct="0">
              <a:spcBef>
                <a:spcPct val="0"/>
              </a:spcBef>
              <a:spcAft>
                <a:spcPct val="0"/>
              </a:spcAft>
              <a:tabLst>
                <a:tab pos="723900" algn="l"/>
              </a:tabLst>
              <a:defRPr sz="2800">
                <a:solidFill>
                  <a:schemeClr val="tx1"/>
                </a:solidFill>
                <a:latin typeface="Arial" charset="0"/>
                <a:cs typeface="Arial" charset="0"/>
              </a:defRPr>
            </a:lvl6pPr>
            <a:lvl7pPr marL="2971800" indent="-228600" eaLnBrk="0" fontAlgn="base" hangingPunct="0">
              <a:spcBef>
                <a:spcPct val="0"/>
              </a:spcBef>
              <a:spcAft>
                <a:spcPct val="0"/>
              </a:spcAft>
              <a:tabLst>
                <a:tab pos="723900" algn="l"/>
              </a:tabLst>
              <a:defRPr sz="2800">
                <a:solidFill>
                  <a:schemeClr val="tx1"/>
                </a:solidFill>
                <a:latin typeface="Arial" charset="0"/>
                <a:cs typeface="Arial" charset="0"/>
              </a:defRPr>
            </a:lvl7pPr>
            <a:lvl8pPr marL="3429000" indent="-228600" eaLnBrk="0" fontAlgn="base" hangingPunct="0">
              <a:spcBef>
                <a:spcPct val="0"/>
              </a:spcBef>
              <a:spcAft>
                <a:spcPct val="0"/>
              </a:spcAft>
              <a:tabLst>
                <a:tab pos="723900" algn="l"/>
              </a:tabLst>
              <a:defRPr sz="2800">
                <a:solidFill>
                  <a:schemeClr val="tx1"/>
                </a:solidFill>
                <a:latin typeface="Arial" charset="0"/>
                <a:cs typeface="Arial" charset="0"/>
              </a:defRPr>
            </a:lvl8pPr>
            <a:lvl9pPr marL="3886200" indent="-228600" eaLnBrk="0" fontAlgn="base" hangingPunct="0">
              <a:spcBef>
                <a:spcPct val="0"/>
              </a:spcBef>
              <a:spcAft>
                <a:spcPct val="0"/>
              </a:spcAft>
              <a:tabLst>
                <a:tab pos="723900" algn="l"/>
              </a:tabLst>
              <a:defRPr sz="2800">
                <a:solidFill>
                  <a:schemeClr val="tx1"/>
                </a:solidFill>
                <a:latin typeface="Arial" charset="0"/>
                <a:cs typeface="Arial" charset="0"/>
              </a:defRPr>
            </a:lvl9pPr>
          </a:lstStyle>
          <a:p>
            <a:pPr eaLnBrk="1">
              <a:spcAft>
                <a:spcPts val="275"/>
              </a:spcAft>
              <a:buClr>
                <a:srgbClr val="000000"/>
              </a:buClr>
              <a:buSzPct val="100000"/>
              <a:buFont typeface="Times New Roman" pitchFamily="18" charset="0"/>
              <a:buNone/>
            </a:pPr>
            <a:r>
              <a:rPr lang="en-US" altLang="en-US">
                <a:solidFill>
                  <a:srgbClr val="000000"/>
                </a:solidFill>
                <a:latin typeface="KaiTi" pitchFamily="49" charset="-122"/>
                <a:ea typeface="KaiTi" pitchFamily="49" charset="-122"/>
                <a:cs typeface="Arial Unicode MS" pitchFamily="34" charset="-128"/>
              </a:rPr>
              <a:t>Danke</a:t>
            </a:r>
          </a:p>
        </p:txBody>
      </p:sp>
      <p:pic>
        <p:nvPicPr>
          <p:cNvPr id="74761"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4638" y="2182813"/>
            <a:ext cx="167322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pic>
        <p:nvPicPr>
          <p:cNvPr id="74762"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4114800"/>
            <a:ext cx="3017838"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sp>
        <p:nvSpPr>
          <p:cNvPr id="74763" name="Rectangle 11"/>
          <p:cNvSpPr>
            <a:spLocks noChangeArrowheads="1"/>
          </p:cNvSpPr>
          <p:nvPr/>
        </p:nvSpPr>
        <p:spPr bwMode="auto">
          <a:xfrm>
            <a:off x="4002088" y="4500563"/>
            <a:ext cx="39370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defRPr sz="2800">
                <a:solidFill>
                  <a:schemeClr val="tx1"/>
                </a:solidFill>
                <a:latin typeface="Arial" charset="0"/>
                <a:cs typeface="Arial" charset="0"/>
              </a:defRPr>
            </a:lvl1pPr>
            <a:lvl2pPr marL="742950" indent="-285750">
              <a:defRPr sz="2800">
                <a:solidFill>
                  <a:schemeClr val="tx1"/>
                </a:solidFill>
                <a:latin typeface="Arial" charset="0"/>
                <a:cs typeface="Arial" charset="0"/>
              </a:defRPr>
            </a:lvl2pPr>
            <a:lvl3pPr marL="1143000" indent="-228600">
              <a:defRPr sz="2800">
                <a:solidFill>
                  <a:schemeClr val="tx1"/>
                </a:solidFill>
                <a:latin typeface="Arial" charset="0"/>
                <a:cs typeface="Arial" charset="0"/>
              </a:defRPr>
            </a:lvl3pPr>
            <a:lvl4pPr marL="1600200" indent="-228600">
              <a:defRPr sz="2800">
                <a:solidFill>
                  <a:schemeClr val="tx1"/>
                </a:solidFill>
                <a:latin typeface="Arial" charset="0"/>
                <a:cs typeface="Arial" charset="0"/>
              </a:defRPr>
            </a:lvl4pPr>
            <a:lvl5pPr marL="2057400" indent="-228600">
              <a:defRPr sz="2800">
                <a:solidFill>
                  <a:schemeClr val="tx1"/>
                </a:solidFill>
                <a:latin typeface="Arial" charset="0"/>
                <a:cs typeface="Arial" charset="0"/>
              </a:defRPr>
            </a:lvl5pPr>
            <a:lvl6pPr marL="2514600" indent="-228600" eaLnBrk="0" fontAlgn="base" hangingPunct="0">
              <a:spcBef>
                <a:spcPct val="0"/>
              </a:spcBef>
              <a:spcAft>
                <a:spcPct val="0"/>
              </a:spcAft>
              <a:defRPr sz="2800">
                <a:solidFill>
                  <a:schemeClr val="tx1"/>
                </a:solidFill>
                <a:latin typeface="Arial" charset="0"/>
                <a:cs typeface="Arial" charset="0"/>
              </a:defRPr>
            </a:lvl6pPr>
            <a:lvl7pPr marL="2971800" indent="-228600" eaLnBrk="0" fontAlgn="base" hangingPunct="0">
              <a:spcBef>
                <a:spcPct val="0"/>
              </a:spcBef>
              <a:spcAft>
                <a:spcPct val="0"/>
              </a:spcAft>
              <a:defRPr sz="2800">
                <a:solidFill>
                  <a:schemeClr val="tx1"/>
                </a:solidFill>
                <a:latin typeface="Arial" charset="0"/>
                <a:cs typeface="Arial" charset="0"/>
              </a:defRPr>
            </a:lvl7pPr>
            <a:lvl8pPr marL="3429000" indent="-228600" eaLnBrk="0" fontAlgn="base" hangingPunct="0">
              <a:spcBef>
                <a:spcPct val="0"/>
              </a:spcBef>
              <a:spcAft>
                <a:spcPct val="0"/>
              </a:spcAft>
              <a:defRPr sz="2800">
                <a:solidFill>
                  <a:schemeClr val="tx1"/>
                </a:solidFill>
                <a:latin typeface="Arial" charset="0"/>
                <a:cs typeface="Arial" charset="0"/>
              </a:defRPr>
            </a:lvl8pPr>
            <a:lvl9pPr marL="3886200" indent="-228600" eaLnBrk="0" fontAlgn="base" hangingPunct="0">
              <a:spcBef>
                <a:spcPct val="0"/>
              </a:spcBef>
              <a:spcAft>
                <a:spcPct val="0"/>
              </a:spcAft>
              <a:defRPr sz="2800">
                <a:solidFill>
                  <a:schemeClr val="tx1"/>
                </a:solidFill>
                <a:latin typeface="Arial" charset="0"/>
                <a:cs typeface="Arial" charset="0"/>
              </a:defRPr>
            </a:lvl9pPr>
          </a:lstStyle>
          <a:p>
            <a:pPr eaLnBrk="1">
              <a:spcAft>
                <a:spcPts val="275"/>
              </a:spcAft>
              <a:buClr>
                <a:srgbClr val="000000"/>
              </a:buClr>
              <a:buSzPct val="100000"/>
              <a:buFont typeface="Times New Roman" pitchFamily="18" charset="0"/>
              <a:buNone/>
            </a:pPr>
            <a:r>
              <a:rPr lang="en-US" altLang="en-US" sz="600">
                <a:solidFill>
                  <a:srgbClr val="000000"/>
                </a:solidFill>
                <a:latin typeface="KaiTi" pitchFamily="49" charset="-122"/>
                <a:ea typeface="KaiTi" pitchFamily="49" charset="-122"/>
                <a:cs typeface="Arial Unicode MS" pitchFamily="34" charset="-128"/>
              </a:rPr>
              <a:t>Japanese</a:t>
            </a:r>
          </a:p>
        </p:txBody>
      </p:sp>
      <p:sp>
        <p:nvSpPr>
          <p:cNvPr id="74764" name="Rectangle 12"/>
          <p:cNvSpPr>
            <a:spLocks noChangeArrowheads="1"/>
          </p:cNvSpPr>
          <p:nvPr/>
        </p:nvSpPr>
        <p:spPr bwMode="auto">
          <a:xfrm>
            <a:off x="4002088" y="2865438"/>
            <a:ext cx="3079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defRPr sz="2800">
                <a:solidFill>
                  <a:schemeClr val="tx1"/>
                </a:solidFill>
                <a:latin typeface="Arial" charset="0"/>
                <a:cs typeface="Arial" charset="0"/>
              </a:defRPr>
            </a:lvl1pPr>
            <a:lvl2pPr marL="742950" indent="-285750">
              <a:defRPr sz="2800">
                <a:solidFill>
                  <a:schemeClr val="tx1"/>
                </a:solidFill>
                <a:latin typeface="Arial" charset="0"/>
                <a:cs typeface="Arial" charset="0"/>
              </a:defRPr>
            </a:lvl2pPr>
            <a:lvl3pPr marL="1143000" indent="-228600">
              <a:defRPr sz="2800">
                <a:solidFill>
                  <a:schemeClr val="tx1"/>
                </a:solidFill>
                <a:latin typeface="Arial" charset="0"/>
                <a:cs typeface="Arial" charset="0"/>
              </a:defRPr>
            </a:lvl3pPr>
            <a:lvl4pPr marL="1600200" indent="-228600">
              <a:defRPr sz="2800">
                <a:solidFill>
                  <a:schemeClr val="tx1"/>
                </a:solidFill>
                <a:latin typeface="Arial" charset="0"/>
                <a:cs typeface="Arial" charset="0"/>
              </a:defRPr>
            </a:lvl4pPr>
            <a:lvl5pPr marL="2057400" indent="-228600">
              <a:defRPr sz="2800">
                <a:solidFill>
                  <a:schemeClr val="tx1"/>
                </a:solidFill>
                <a:latin typeface="Arial" charset="0"/>
                <a:cs typeface="Arial" charset="0"/>
              </a:defRPr>
            </a:lvl5pPr>
            <a:lvl6pPr marL="2514600" indent="-228600" eaLnBrk="0" fontAlgn="base" hangingPunct="0">
              <a:spcBef>
                <a:spcPct val="0"/>
              </a:spcBef>
              <a:spcAft>
                <a:spcPct val="0"/>
              </a:spcAft>
              <a:defRPr sz="2800">
                <a:solidFill>
                  <a:schemeClr val="tx1"/>
                </a:solidFill>
                <a:latin typeface="Arial" charset="0"/>
                <a:cs typeface="Arial" charset="0"/>
              </a:defRPr>
            </a:lvl6pPr>
            <a:lvl7pPr marL="2971800" indent="-228600" eaLnBrk="0" fontAlgn="base" hangingPunct="0">
              <a:spcBef>
                <a:spcPct val="0"/>
              </a:spcBef>
              <a:spcAft>
                <a:spcPct val="0"/>
              </a:spcAft>
              <a:defRPr sz="2800">
                <a:solidFill>
                  <a:schemeClr val="tx1"/>
                </a:solidFill>
                <a:latin typeface="Arial" charset="0"/>
                <a:cs typeface="Arial" charset="0"/>
              </a:defRPr>
            </a:lvl7pPr>
            <a:lvl8pPr marL="3429000" indent="-228600" eaLnBrk="0" fontAlgn="base" hangingPunct="0">
              <a:spcBef>
                <a:spcPct val="0"/>
              </a:spcBef>
              <a:spcAft>
                <a:spcPct val="0"/>
              </a:spcAft>
              <a:defRPr sz="2800">
                <a:solidFill>
                  <a:schemeClr val="tx1"/>
                </a:solidFill>
                <a:latin typeface="Arial" charset="0"/>
                <a:cs typeface="Arial" charset="0"/>
              </a:defRPr>
            </a:lvl8pPr>
            <a:lvl9pPr marL="3886200" indent="-228600" eaLnBrk="0" fontAlgn="base" hangingPunct="0">
              <a:spcBef>
                <a:spcPct val="0"/>
              </a:spcBef>
              <a:spcAft>
                <a:spcPct val="0"/>
              </a:spcAft>
              <a:defRPr sz="2800">
                <a:solidFill>
                  <a:schemeClr val="tx1"/>
                </a:solidFill>
                <a:latin typeface="Arial" charset="0"/>
                <a:cs typeface="Arial" charset="0"/>
              </a:defRPr>
            </a:lvl9pPr>
          </a:lstStyle>
          <a:p>
            <a:pPr eaLnBrk="1">
              <a:spcAft>
                <a:spcPts val="275"/>
              </a:spcAft>
              <a:buClr>
                <a:srgbClr val="000000"/>
              </a:buClr>
              <a:buSzPct val="100000"/>
              <a:buFont typeface="Times New Roman" pitchFamily="18" charset="0"/>
              <a:buNone/>
            </a:pPr>
            <a:r>
              <a:rPr lang="en-US" altLang="en-US" sz="600">
                <a:solidFill>
                  <a:srgbClr val="000000"/>
                </a:solidFill>
                <a:latin typeface="KaiTi" pitchFamily="49" charset="-122"/>
                <a:ea typeface="KaiTi" pitchFamily="49" charset="-122"/>
                <a:cs typeface="Arial Unicode MS" pitchFamily="34" charset="-128"/>
              </a:rPr>
              <a:t>English</a:t>
            </a:r>
          </a:p>
        </p:txBody>
      </p:sp>
      <p:sp>
        <p:nvSpPr>
          <p:cNvPr id="74765" name="Rectangle 13"/>
          <p:cNvSpPr>
            <a:spLocks noChangeArrowheads="1"/>
          </p:cNvSpPr>
          <p:nvPr/>
        </p:nvSpPr>
        <p:spPr bwMode="auto">
          <a:xfrm>
            <a:off x="6408738" y="3940175"/>
            <a:ext cx="27781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defRPr sz="2800">
                <a:solidFill>
                  <a:schemeClr val="tx1"/>
                </a:solidFill>
                <a:latin typeface="Arial" charset="0"/>
                <a:cs typeface="Arial" charset="0"/>
              </a:defRPr>
            </a:lvl1pPr>
            <a:lvl2pPr marL="742950" indent="-285750">
              <a:defRPr sz="2800">
                <a:solidFill>
                  <a:schemeClr val="tx1"/>
                </a:solidFill>
                <a:latin typeface="Arial" charset="0"/>
                <a:cs typeface="Arial" charset="0"/>
              </a:defRPr>
            </a:lvl2pPr>
            <a:lvl3pPr marL="1143000" indent="-228600">
              <a:defRPr sz="2800">
                <a:solidFill>
                  <a:schemeClr val="tx1"/>
                </a:solidFill>
                <a:latin typeface="Arial" charset="0"/>
                <a:cs typeface="Arial" charset="0"/>
              </a:defRPr>
            </a:lvl3pPr>
            <a:lvl4pPr marL="1600200" indent="-228600">
              <a:defRPr sz="2800">
                <a:solidFill>
                  <a:schemeClr val="tx1"/>
                </a:solidFill>
                <a:latin typeface="Arial" charset="0"/>
                <a:cs typeface="Arial" charset="0"/>
              </a:defRPr>
            </a:lvl4pPr>
            <a:lvl5pPr marL="2057400" indent="-228600">
              <a:defRPr sz="2800">
                <a:solidFill>
                  <a:schemeClr val="tx1"/>
                </a:solidFill>
                <a:latin typeface="Arial" charset="0"/>
                <a:cs typeface="Arial" charset="0"/>
              </a:defRPr>
            </a:lvl5pPr>
            <a:lvl6pPr marL="2514600" indent="-228600" eaLnBrk="0" fontAlgn="base" hangingPunct="0">
              <a:spcBef>
                <a:spcPct val="0"/>
              </a:spcBef>
              <a:spcAft>
                <a:spcPct val="0"/>
              </a:spcAft>
              <a:defRPr sz="2800">
                <a:solidFill>
                  <a:schemeClr val="tx1"/>
                </a:solidFill>
                <a:latin typeface="Arial" charset="0"/>
                <a:cs typeface="Arial" charset="0"/>
              </a:defRPr>
            </a:lvl6pPr>
            <a:lvl7pPr marL="2971800" indent="-228600" eaLnBrk="0" fontAlgn="base" hangingPunct="0">
              <a:spcBef>
                <a:spcPct val="0"/>
              </a:spcBef>
              <a:spcAft>
                <a:spcPct val="0"/>
              </a:spcAft>
              <a:defRPr sz="2800">
                <a:solidFill>
                  <a:schemeClr val="tx1"/>
                </a:solidFill>
                <a:latin typeface="Arial" charset="0"/>
                <a:cs typeface="Arial" charset="0"/>
              </a:defRPr>
            </a:lvl7pPr>
            <a:lvl8pPr marL="3429000" indent="-228600" eaLnBrk="0" fontAlgn="base" hangingPunct="0">
              <a:spcBef>
                <a:spcPct val="0"/>
              </a:spcBef>
              <a:spcAft>
                <a:spcPct val="0"/>
              </a:spcAft>
              <a:defRPr sz="2800">
                <a:solidFill>
                  <a:schemeClr val="tx1"/>
                </a:solidFill>
                <a:latin typeface="Arial" charset="0"/>
                <a:cs typeface="Arial" charset="0"/>
              </a:defRPr>
            </a:lvl8pPr>
            <a:lvl9pPr marL="3886200" indent="-228600" eaLnBrk="0" fontAlgn="base" hangingPunct="0">
              <a:spcBef>
                <a:spcPct val="0"/>
              </a:spcBef>
              <a:spcAft>
                <a:spcPct val="0"/>
              </a:spcAft>
              <a:defRPr sz="2800">
                <a:solidFill>
                  <a:schemeClr val="tx1"/>
                </a:solidFill>
                <a:latin typeface="Arial" charset="0"/>
                <a:cs typeface="Arial" charset="0"/>
              </a:defRPr>
            </a:lvl9pPr>
          </a:lstStyle>
          <a:p>
            <a:pPr eaLnBrk="1">
              <a:spcAft>
                <a:spcPts val="275"/>
              </a:spcAft>
              <a:buClr>
                <a:srgbClr val="000000"/>
              </a:buClr>
              <a:buSzPct val="100000"/>
              <a:buFont typeface="Times New Roman" pitchFamily="18" charset="0"/>
              <a:buNone/>
            </a:pPr>
            <a:r>
              <a:rPr lang="en-US" altLang="en-US" sz="600">
                <a:solidFill>
                  <a:srgbClr val="000000"/>
                </a:solidFill>
                <a:latin typeface="KaiTi" pitchFamily="49" charset="-122"/>
                <a:ea typeface="KaiTi" pitchFamily="49" charset="-122"/>
                <a:cs typeface="Arial Unicode MS" pitchFamily="34" charset="-128"/>
              </a:rPr>
              <a:t>French</a:t>
            </a:r>
          </a:p>
        </p:txBody>
      </p:sp>
      <p:sp>
        <p:nvSpPr>
          <p:cNvPr id="74766" name="Rectangle 14"/>
          <p:cNvSpPr>
            <a:spLocks noChangeArrowheads="1"/>
          </p:cNvSpPr>
          <p:nvPr/>
        </p:nvSpPr>
        <p:spPr bwMode="auto">
          <a:xfrm>
            <a:off x="2233613" y="2422525"/>
            <a:ext cx="338137"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defRPr sz="2800">
                <a:solidFill>
                  <a:schemeClr val="tx1"/>
                </a:solidFill>
                <a:latin typeface="Arial" charset="0"/>
                <a:cs typeface="Arial" charset="0"/>
              </a:defRPr>
            </a:lvl1pPr>
            <a:lvl2pPr marL="742950" indent="-285750">
              <a:defRPr sz="2800">
                <a:solidFill>
                  <a:schemeClr val="tx1"/>
                </a:solidFill>
                <a:latin typeface="Arial" charset="0"/>
                <a:cs typeface="Arial" charset="0"/>
              </a:defRPr>
            </a:lvl2pPr>
            <a:lvl3pPr marL="1143000" indent="-228600">
              <a:defRPr sz="2800">
                <a:solidFill>
                  <a:schemeClr val="tx1"/>
                </a:solidFill>
                <a:latin typeface="Arial" charset="0"/>
                <a:cs typeface="Arial" charset="0"/>
              </a:defRPr>
            </a:lvl3pPr>
            <a:lvl4pPr marL="1600200" indent="-228600">
              <a:defRPr sz="2800">
                <a:solidFill>
                  <a:schemeClr val="tx1"/>
                </a:solidFill>
                <a:latin typeface="Arial" charset="0"/>
                <a:cs typeface="Arial" charset="0"/>
              </a:defRPr>
            </a:lvl4pPr>
            <a:lvl5pPr marL="2057400" indent="-228600">
              <a:defRPr sz="2800">
                <a:solidFill>
                  <a:schemeClr val="tx1"/>
                </a:solidFill>
                <a:latin typeface="Arial" charset="0"/>
                <a:cs typeface="Arial" charset="0"/>
              </a:defRPr>
            </a:lvl5pPr>
            <a:lvl6pPr marL="2514600" indent="-228600" eaLnBrk="0" fontAlgn="base" hangingPunct="0">
              <a:spcBef>
                <a:spcPct val="0"/>
              </a:spcBef>
              <a:spcAft>
                <a:spcPct val="0"/>
              </a:spcAft>
              <a:defRPr sz="2800">
                <a:solidFill>
                  <a:schemeClr val="tx1"/>
                </a:solidFill>
                <a:latin typeface="Arial" charset="0"/>
                <a:cs typeface="Arial" charset="0"/>
              </a:defRPr>
            </a:lvl6pPr>
            <a:lvl7pPr marL="2971800" indent="-228600" eaLnBrk="0" fontAlgn="base" hangingPunct="0">
              <a:spcBef>
                <a:spcPct val="0"/>
              </a:spcBef>
              <a:spcAft>
                <a:spcPct val="0"/>
              </a:spcAft>
              <a:defRPr sz="2800">
                <a:solidFill>
                  <a:schemeClr val="tx1"/>
                </a:solidFill>
                <a:latin typeface="Arial" charset="0"/>
                <a:cs typeface="Arial" charset="0"/>
              </a:defRPr>
            </a:lvl7pPr>
            <a:lvl8pPr marL="3429000" indent="-228600" eaLnBrk="0" fontAlgn="base" hangingPunct="0">
              <a:spcBef>
                <a:spcPct val="0"/>
              </a:spcBef>
              <a:spcAft>
                <a:spcPct val="0"/>
              </a:spcAft>
              <a:defRPr sz="2800">
                <a:solidFill>
                  <a:schemeClr val="tx1"/>
                </a:solidFill>
                <a:latin typeface="Arial" charset="0"/>
                <a:cs typeface="Arial" charset="0"/>
              </a:defRPr>
            </a:lvl8pPr>
            <a:lvl9pPr marL="3886200" indent="-228600" eaLnBrk="0" fontAlgn="base" hangingPunct="0">
              <a:spcBef>
                <a:spcPct val="0"/>
              </a:spcBef>
              <a:spcAft>
                <a:spcPct val="0"/>
              </a:spcAft>
              <a:defRPr sz="2800">
                <a:solidFill>
                  <a:schemeClr val="tx1"/>
                </a:solidFill>
                <a:latin typeface="Arial" charset="0"/>
                <a:cs typeface="Arial" charset="0"/>
              </a:defRPr>
            </a:lvl9pPr>
          </a:lstStyle>
          <a:p>
            <a:pPr eaLnBrk="1">
              <a:spcAft>
                <a:spcPts val="275"/>
              </a:spcAft>
              <a:buClr>
                <a:srgbClr val="000000"/>
              </a:buClr>
              <a:buSzPct val="100000"/>
              <a:buFont typeface="Times New Roman" pitchFamily="18" charset="0"/>
              <a:buNone/>
            </a:pPr>
            <a:r>
              <a:rPr lang="en-US" altLang="en-US" sz="600">
                <a:solidFill>
                  <a:srgbClr val="000000"/>
                </a:solidFill>
                <a:latin typeface="KaiTi" pitchFamily="49" charset="-122"/>
                <a:ea typeface="KaiTi" pitchFamily="49" charset="-122"/>
                <a:cs typeface="Arial Unicode MS" pitchFamily="34" charset="-128"/>
              </a:rPr>
              <a:t>Russian</a:t>
            </a:r>
          </a:p>
        </p:txBody>
      </p:sp>
      <p:sp>
        <p:nvSpPr>
          <p:cNvPr id="74767" name="Rectangle 15"/>
          <p:cNvSpPr>
            <a:spLocks noChangeArrowheads="1"/>
          </p:cNvSpPr>
          <p:nvPr/>
        </p:nvSpPr>
        <p:spPr bwMode="auto">
          <a:xfrm>
            <a:off x="5486400" y="3681551"/>
            <a:ext cx="33813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defRPr sz="2800">
                <a:solidFill>
                  <a:schemeClr val="tx1"/>
                </a:solidFill>
                <a:latin typeface="Arial" charset="0"/>
                <a:cs typeface="Arial" charset="0"/>
              </a:defRPr>
            </a:lvl1pPr>
            <a:lvl2pPr marL="742950" indent="-285750">
              <a:defRPr sz="2800">
                <a:solidFill>
                  <a:schemeClr val="tx1"/>
                </a:solidFill>
                <a:latin typeface="Arial" charset="0"/>
                <a:cs typeface="Arial" charset="0"/>
              </a:defRPr>
            </a:lvl2pPr>
            <a:lvl3pPr marL="1143000" indent="-228600">
              <a:defRPr sz="2800">
                <a:solidFill>
                  <a:schemeClr val="tx1"/>
                </a:solidFill>
                <a:latin typeface="Arial" charset="0"/>
                <a:cs typeface="Arial" charset="0"/>
              </a:defRPr>
            </a:lvl3pPr>
            <a:lvl4pPr marL="1600200" indent="-228600">
              <a:defRPr sz="2800">
                <a:solidFill>
                  <a:schemeClr val="tx1"/>
                </a:solidFill>
                <a:latin typeface="Arial" charset="0"/>
                <a:cs typeface="Arial" charset="0"/>
              </a:defRPr>
            </a:lvl4pPr>
            <a:lvl5pPr marL="2057400" indent="-228600">
              <a:defRPr sz="2800">
                <a:solidFill>
                  <a:schemeClr val="tx1"/>
                </a:solidFill>
                <a:latin typeface="Arial" charset="0"/>
                <a:cs typeface="Arial" charset="0"/>
              </a:defRPr>
            </a:lvl5pPr>
            <a:lvl6pPr marL="2514600" indent="-228600" eaLnBrk="0" fontAlgn="base" hangingPunct="0">
              <a:spcBef>
                <a:spcPct val="0"/>
              </a:spcBef>
              <a:spcAft>
                <a:spcPct val="0"/>
              </a:spcAft>
              <a:defRPr sz="2800">
                <a:solidFill>
                  <a:schemeClr val="tx1"/>
                </a:solidFill>
                <a:latin typeface="Arial" charset="0"/>
                <a:cs typeface="Arial" charset="0"/>
              </a:defRPr>
            </a:lvl6pPr>
            <a:lvl7pPr marL="2971800" indent="-228600" eaLnBrk="0" fontAlgn="base" hangingPunct="0">
              <a:spcBef>
                <a:spcPct val="0"/>
              </a:spcBef>
              <a:spcAft>
                <a:spcPct val="0"/>
              </a:spcAft>
              <a:defRPr sz="2800">
                <a:solidFill>
                  <a:schemeClr val="tx1"/>
                </a:solidFill>
                <a:latin typeface="Arial" charset="0"/>
                <a:cs typeface="Arial" charset="0"/>
              </a:defRPr>
            </a:lvl7pPr>
            <a:lvl8pPr marL="3429000" indent="-228600" eaLnBrk="0" fontAlgn="base" hangingPunct="0">
              <a:spcBef>
                <a:spcPct val="0"/>
              </a:spcBef>
              <a:spcAft>
                <a:spcPct val="0"/>
              </a:spcAft>
              <a:defRPr sz="2800">
                <a:solidFill>
                  <a:schemeClr val="tx1"/>
                </a:solidFill>
                <a:latin typeface="Arial" charset="0"/>
                <a:cs typeface="Arial" charset="0"/>
              </a:defRPr>
            </a:lvl8pPr>
            <a:lvl9pPr marL="3886200" indent="-228600" eaLnBrk="0" fontAlgn="base" hangingPunct="0">
              <a:spcBef>
                <a:spcPct val="0"/>
              </a:spcBef>
              <a:spcAft>
                <a:spcPct val="0"/>
              </a:spcAft>
              <a:defRPr sz="2800">
                <a:solidFill>
                  <a:schemeClr val="tx1"/>
                </a:solidFill>
                <a:latin typeface="Arial" charset="0"/>
                <a:cs typeface="Arial" charset="0"/>
              </a:defRPr>
            </a:lvl9pPr>
          </a:lstStyle>
          <a:p>
            <a:pPr eaLnBrk="1">
              <a:spcAft>
                <a:spcPts val="275"/>
              </a:spcAft>
              <a:buClr>
                <a:srgbClr val="000000"/>
              </a:buClr>
              <a:buSzPct val="100000"/>
              <a:buFont typeface="Times New Roman" pitchFamily="18" charset="0"/>
              <a:buNone/>
            </a:pPr>
            <a:r>
              <a:rPr lang="en-US" altLang="en-US" sz="600" dirty="0">
                <a:solidFill>
                  <a:srgbClr val="000000"/>
                </a:solidFill>
                <a:latin typeface="KaiTi" pitchFamily="49" charset="-122"/>
                <a:ea typeface="KaiTi" pitchFamily="49" charset="-122"/>
                <a:cs typeface="Arial Unicode MS" pitchFamily="34" charset="-128"/>
              </a:rPr>
              <a:t>German</a:t>
            </a:r>
          </a:p>
        </p:txBody>
      </p:sp>
      <p:sp>
        <p:nvSpPr>
          <p:cNvPr id="74768" name="Rectangle 16"/>
          <p:cNvSpPr>
            <a:spLocks noChangeArrowheads="1"/>
          </p:cNvSpPr>
          <p:nvPr/>
        </p:nvSpPr>
        <p:spPr bwMode="auto">
          <a:xfrm>
            <a:off x="2327275" y="3765550"/>
            <a:ext cx="2555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defRPr sz="2800">
                <a:solidFill>
                  <a:schemeClr val="tx1"/>
                </a:solidFill>
                <a:latin typeface="Arial" charset="0"/>
                <a:cs typeface="Arial" charset="0"/>
              </a:defRPr>
            </a:lvl1pPr>
            <a:lvl2pPr marL="742950" indent="-285750">
              <a:defRPr sz="2800">
                <a:solidFill>
                  <a:schemeClr val="tx1"/>
                </a:solidFill>
                <a:latin typeface="Arial" charset="0"/>
                <a:cs typeface="Arial" charset="0"/>
              </a:defRPr>
            </a:lvl2pPr>
            <a:lvl3pPr marL="1143000" indent="-228600">
              <a:defRPr sz="2800">
                <a:solidFill>
                  <a:schemeClr val="tx1"/>
                </a:solidFill>
                <a:latin typeface="Arial" charset="0"/>
                <a:cs typeface="Arial" charset="0"/>
              </a:defRPr>
            </a:lvl3pPr>
            <a:lvl4pPr marL="1600200" indent="-228600">
              <a:defRPr sz="2800">
                <a:solidFill>
                  <a:schemeClr val="tx1"/>
                </a:solidFill>
                <a:latin typeface="Arial" charset="0"/>
                <a:cs typeface="Arial" charset="0"/>
              </a:defRPr>
            </a:lvl4pPr>
            <a:lvl5pPr marL="2057400" indent="-228600">
              <a:defRPr sz="2800">
                <a:solidFill>
                  <a:schemeClr val="tx1"/>
                </a:solidFill>
                <a:latin typeface="Arial" charset="0"/>
                <a:cs typeface="Arial" charset="0"/>
              </a:defRPr>
            </a:lvl5pPr>
            <a:lvl6pPr marL="2514600" indent="-228600" eaLnBrk="0" fontAlgn="base" hangingPunct="0">
              <a:spcBef>
                <a:spcPct val="0"/>
              </a:spcBef>
              <a:spcAft>
                <a:spcPct val="0"/>
              </a:spcAft>
              <a:defRPr sz="2800">
                <a:solidFill>
                  <a:schemeClr val="tx1"/>
                </a:solidFill>
                <a:latin typeface="Arial" charset="0"/>
                <a:cs typeface="Arial" charset="0"/>
              </a:defRPr>
            </a:lvl6pPr>
            <a:lvl7pPr marL="2971800" indent="-228600" eaLnBrk="0" fontAlgn="base" hangingPunct="0">
              <a:spcBef>
                <a:spcPct val="0"/>
              </a:spcBef>
              <a:spcAft>
                <a:spcPct val="0"/>
              </a:spcAft>
              <a:defRPr sz="2800">
                <a:solidFill>
                  <a:schemeClr val="tx1"/>
                </a:solidFill>
                <a:latin typeface="Arial" charset="0"/>
                <a:cs typeface="Arial" charset="0"/>
              </a:defRPr>
            </a:lvl7pPr>
            <a:lvl8pPr marL="3429000" indent="-228600" eaLnBrk="0" fontAlgn="base" hangingPunct="0">
              <a:spcBef>
                <a:spcPct val="0"/>
              </a:spcBef>
              <a:spcAft>
                <a:spcPct val="0"/>
              </a:spcAft>
              <a:defRPr sz="2800">
                <a:solidFill>
                  <a:schemeClr val="tx1"/>
                </a:solidFill>
                <a:latin typeface="Arial" charset="0"/>
                <a:cs typeface="Arial" charset="0"/>
              </a:defRPr>
            </a:lvl8pPr>
            <a:lvl9pPr marL="3886200" indent="-228600" eaLnBrk="0" fontAlgn="base" hangingPunct="0">
              <a:spcBef>
                <a:spcPct val="0"/>
              </a:spcBef>
              <a:spcAft>
                <a:spcPct val="0"/>
              </a:spcAft>
              <a:defRPr sz="2800">
                <a:solidFill>
                  <a:schemeClr val="tx1"/>
                </a:solidFill>
                <a:latin typeface="Arial" charset="0"/>
                <a:cs typeface="Arial" charset="0"/>
              </a:defRPr>
            </a:lvl9pPr>
          </a:lstStyle>
          <a:p>
            <a:pPr eaLnBrk="1">
              <a:spcAft>
                <a:spcPts val="275"/>
              </a:spcAft>
              <a:buClr>
                <a:srgbClr val="000000"/>
              </a:buClr>
              <a:buSzPct val="100000"/>
              <a:buFont typeface="Times New Roman" pitchFamily="18" charset="0"/>
              <a:buNone/>
            </a:pPr>
            <a:r>
              <a:rPr lang="en-US" altLang="en-US" sz="600">
                <a:solidFill>
                  <a:srgbClr val="000000"/>
                </a:solidFill>
                <a:latin typeface="KaiTi" pitchFamily="49" charset="-122"/>
                <a:ea typeface="KaiTi" pitchFamily="49" charset="-122"/>
                <a:cs typeface="Arial Unicode MS" pitchFamily="34" charset="-128"/>
              </a:rPr>
              <a:t>Italian</a:t>
            </a:r>
          </a:p>
        </p:txBody>
      </p:sp>
      <p:sp>
        <p:nvSpPr>
          <p:cNvPr id="74769" name="Rectangle 17"/>
          <p:cNvSpPr>
            <a:spLocks noChangeArrowheads="1"/>
          </p:cNvSpPr>
          <p:nvPr/>
        </p:nvSpPr>
        <p:spPr bwMode="auto">
          <a:xfrm>
            <a:off x="5562600" y="2514600"/>
            <a:ext cx="3365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defRPr sz="2800">
                <a:solidFill>
                  <a:schemeClr val="tx1"/>
                </a:solidFill>
                <a:latin typeface="Arial" charset="0"/>
                <a:cs typeface="Arial" charset="0"/>
              </a:defRPr>
            </a:lvl1pPr>
            <a:lvl2pPr marL="742950" indent="-285750">
              <a:defRPr sz="2800">
                <a:solidFill>
                  <a:schemeClr val="tx1"/>
                </a:solidFill>
                <a:latin typeface="Arial" charset="0"/>
                <a:cs typeface="Arial" charset="0"/>
              </a:defRPr>
            </a:lvl2pPr>
            <a:lvl3pPr marL="1143000" indent="-228600">
              <a:defRPr sz="2800">
                <a:solidFill>
                  <a:schemeClr val="tx1"/>
                </a:solidFill>
                <a:latin typeface="Arial" charset="0"/>
                <a:cs typeface="Arial" charset="0"/>
              </a:defRPr>
            </a:lvl3pPr>
            <a:lvl4pPr marL="1600200" indent="-228600">
              <a:defRPr sz="2800">
                <a:solidFill>
                  <a:schemeClr val="tx1"/>
                </a:solidFill>
                <a:latin typeface="Arial" charset="0"/>
                <a:cs typeface="Arial" charset="0"/>
              </a:defRPr>
            </a:lvl4pPr>
            <a:lvl5pPr marL="2057400" indent="-228600">
              <a:defRPr sz="2800">
                <a:solidFill>
                  <a:schemeClr val="tx1"/>
                </a:solidFill>
                <a:latin typeface="Arial" charset="0"/>
                <a:cs typeface="Arial" charset="0"/>
              </a:defRPr>
            </a:lvl5pPr>
            <a:lvl6pPr marL="2514600" indent="-228600" eaLnBrk="0" fontAlgn="base" hangingPunct="0">
              <a:spcBef>
                <a:spcPct val="0"/>
              </a:spcBef>
              <a:spcAft>
                <a:spcPct val="0"/>
              </a:spcAft>
              <a:defRPr sz="2800">
                <a:solidFill>
                  <a:schemeClr val="tx1"/>
                </a:solidFill>
                <a:latin typeface="Arial" charset="0"/>
                <a:cs typeface="Arial" charset="0"/>
              </a:defRPr>
            </a:lvl6pPr>
            <a:lvl7pPr marL="2971800" indent="-228600" eaLnBrk="0" fontAlgn="base" hangingPunct="0">
              <a:spcBef>
                <a:spcPct val="0"/>
              </a:spcBef>
              <a:spcAft>
                <a:spcPct val="0"/>
              </a:spcAft>
              <a:defRPr sz="2800">
                <a:solidFill>
                  <a:schemeClr val="tx1"/>
                </a:solidFill>
                <a:latin typeface="Arial" charset="0"/>
                <a:cs typeface="Arial" charset="0"/>
              </a:defRPr>
            </a:lvl7pPr>
            <a:lvl8pPr marL="3429000" indent="-228600" eaLnBrk="0" fontAlgn="base" hangingPunct="0">
              <a:spcBef>
                <a:spcPct val="0"/>
              </a:spcBef>
              <a:spcAft>
                <a:spcPct val="0"/>
              </a:spcAft>
              <a:defRPr sz="2800">
                <a:solidFill>
                  <a:schemeClr val="tx1"/>
                </a:solidFill>
                <a:latin typeface="Arial" charset="0"/>
                <a:cs typeface="Arial" charset="0"/>
              </a:defRPr>
            </a:lvl8pPr>
            <a:lvl9pPr marL="3886200" indent="-228600" eaLnBrk="0" fontAlgn="base" hangingPunct="0">
              <a:spcBef>
                <a:spcPct val="0"/>
              </a:spcBef>
              <a:spcAft>
                <a:spcPct val="0"/>
              </a:spcAft>
              <a:defRPr sz="2800">
                <a:solidFill>
                  <a:schemeClr val="tx1"/>
                </a:solidFill>
                <a:latin typeface="Arial" charset="0"/>
                <a:cs typeface="Arial" charset="0"/>
              </a:defRPr>
            </a:lvl9pPr>
          </a:lstStyle>
          <a:p>
            <a:pPr eaLnBrk="1">
              <a:spcAft>
                <a:spcPts val="275"/>
              </a:spcAft>
              <a:buClr>
                <a:srgbClr val="000000"/>
              </a:buClr>
              <a:buSzPct val="100000"/>
              <a:buFont typeface="Times New Roman" pitchFamily="18" charset="0"/>
              <a:buNone/>
            </a:pPr>
            <a:r>
              <a:rPr lang="en-US" altLang="en-US" sz="600">
                <a:solidFill>
                  <a:srgbClr val="000000"/>
                </a:solidFill>
                <a:latin typeface="KaiTi" pitchFamily="49" charset="-122"/>
                <a:ea typeface="KaiTi" pitchFamily="49" charset="-122"/>
                <a:cs typeface="Arial Unicode MS" pitchFamily="34" charset="-128"/>
              </a:rPr>
              <a:t>Spanish</a:t>
            </a:r>
          </a:p>
        </p:txBody>
      </p:sp>
      <p:sp>
        <p:nvSpPr>
          <p:cNvPr id="74770" name="Rectangle 18"/>
          <p:cNvSpPr>
            <a:spLocks noChangeArrowheads="1"/>
          </p:cNvSpPr>
          <p:nvPr/>
        </p:nvSpPr>
        <p:spPr bwMode="auto">
          <a:xfrm>
            <a:off x="6477000" y="3143250"/>
            <a:ext cx="78740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tabLst>
                <a:tab pos="723900" algn="l"/>
              </a:tabLst>
              <a:defRPr sz="2800">
                <a:solidFill>
                  <a:schemeClr val="tx1"/>
                </a:solidFill>
                <a:latin typeface="Arial" charset="0"/>
                <a:cs typeface="Arial" charset="0"/>
              </a:defRPr>
            </a:lvl1pPr>
            <a:lvl2pPr marL="742950" indent="-285750">
              <a:tabLst>
                <a:tab pos="723900" algn="l"/>
              </a:tabLst>
              <a:defRPr sz="2800">
                <a:solidFill>
                  <a:schemeClr val="tx1"/>
                </a:solidFill>
                <a:latin typeface="Arial" charset="0"/>
                <a:cs typeface="Arial" charset="0"/>
              </a:defRPr>
            </a:lvl2pPr>
            <a:lvl3pPr marL="1143000" indent="-228600">
              <a:tabLst>
                <a:tab pos="723900" algn="l"/>
              </a:tabLst>
              <a:defRPr sz="2800">
                <a:solidFill>
                  <a:schemeClr val="tx1"/>
                </a:solidFill>
                <a:latin typeface="Arial" charset="0"/>
                <a:cs typeface="Arial" charset="0"/>
              </a:defRPr>
            </a:lvl3pPr>
            <a:lvl4pPr marL="1600200" indent="-228600">
              <a:tabLst>
                <a:tab pos="723900" algn="l"/>
              </a:tabLst>
              <a:defRPr sz="2800">
                <a:solidFill>
                  <a:schemeClr val="tx1"/>
                </a:solidFill>
                <a:latin typeface="Arial" charset="0"/>
                <a:cs typeface="Arial" charset="0"/>
              </a:defRPr>
            </a:lvl4pPr>
            <a:lvl5pPr marL="2057400" indent="-228600">
              <a:tabLst>
                <a:tab pos="723900" algn="l"/>
              </a:tabLst>
              <a:defRPr sz="2800">
                <a:solidFill>
                  <a:schemeClr val="tx1"/>
                </a:solidFill>
                <a:latin typeface="Arial" charset="0"/>
                <a:cs typeface="Arial" charset="0"/>
              </a:defRPr>
            </a:lvl5pPr>
            <a:lvl6pPr marL="2514600" indent="-228600" eaLnBrk="0" fontAlgn="base" hangingPunct="0">
              <a:spcBef>
                <a:spcPct val="0"/>
              </a:spcBef>
              <a:spcAft>
                <a:spcPct val="0"/>
              </a:spcAft>
              <a:tabLst>
                <a:tab pos="723900" algn="l"/>
              </a:tabLst>
              <a:defRPr sz="2800">
                <a:solidFill>
                  <a:schemeClr val="tx1"/>
                </a:solidFill>
                <a:latin typeface="Arial" charset="0"/>
                <a:cs typeface="Arial" charset="0"/>
              </a:defRPr>
            </a:lvl6pPr>
            <a:lvl7pPr marL="2971800" indent="-228600" eaLnBrk="0" fontAlgn="base" hangingPunct="0">
              <a:spcBef>
                <a:spcPct val="0"/>
              </a:spcBef>
              <a:spcAft>
                <a:spcPct val="0"/>
              </a:spcAft>
              <a:tabLst>
                <a:tab pos="723900" algn="l"/>
              </a:tabLst>
              <a:defRPr sz="2800">
                <a:solidFill>
                  <a:schemeClr val="tx1"/>
                </a:solidFill>
                <a:latin typeface="Arial" charset="0"/>
                <a:cs typeface="Arial" charset="0"/>
              </a:defRPr>
            </a:lvl7pPr>
            <a:lvl8pPr marL="3429000" indent="-228600" eaLnBrk="0" fontAlgn="base" hangingPunct="0">
              <a:spcBef>
                <a:spcPct val="0"/>
              </a:spcBef>
              <a:spcAft>
                <a:spcPct val="0"/>
              </a:spcAft>
              <a:tabLst>
                <a:tab pos="723900" algn="l"/>
              </a:tabLst>
              <a:defRPr sz="2800">
                <a:solidFill>
                  <a:schemeClr val="tx1"/>
                </a:solidFill>
                <a:latin typeface="Arial" charset="0"/>
                <a:cs typeface="Arial" charset="0"/>
              </a:defRPr>
            </a:lvl8pPr>
            <a:lvl9pPr marL="3886200" indent="-228600" eaLnBrk="0" fontAlgn="base" hangingPunct="0">
              <a:spcBef>
                <a:spcPct val="0"/>
              </a:spcBef>
              <a:spcAft>
                <a:spcPct val="0"/>
              </a:spcAft>
              <a:tabLst>
                <a:tab pos="723900" algn="l"/>
              </a:tabLst>
              <a:defRPr sz="2800">
                <a:solidFill>
                  <a:schemeClr val="tx1"/>
                </a:solidFill>
                <a:latin typeface="Arial" charset="0"/>
                <a:cs typeface="Arial" charset="0"/>
              </a:defRPr>
            </a:lvl9pPr>
          </a:lstStyle>
          <a:p>
            <a:pPr eaLnBrk="1">
              <a:spcAft>
                <a:spcPts val="275"/>
              </a:spcAft>
              <a:buClr>
                <a:srgbClr val="000000"/>
              </a:buClr>
              <a:buSzPct val="100000"/>
              <a:buFont typeface="Times New Roman" pitchFamily="18" charset="0"/>
              <a:buNone/>
            </a:pPr>
            <a:r>
              <a:rPr lang="en-US" altLang="en-US" sz="600">
                <a:solidFill>
                  <a:srgbClr val="000000"/>
                </a:solidFill>
                <a:latin typeface="KaiTi" pitchFamily="49" charset="-122"/>
                <a:ea typeface="KaiTi" pitchFamily="49" charset="-122"/>
                <a:cs typeface="Arial Unicode MS" pitchFamily="34" charset="-128"/>
              </a:rPr>
              <a:t>Brazilian Portuguese</a:t>
            </a:r>
          </a:p>
        </p:txBody>
      </p:sp>
      <p:pic>
        <p:nvPicPr>
          <p:cNvPr id="74771"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2800350"/>
            <a:ext cx="94297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sp>
        <p:nvSpPr>
          <p:cNvPr id="74772" name="Rectangle 20"/>
          <p:cNvSpPr>
            <a:spLocks noChangeArrowheads="1"/>
          </p:cNvSpPr>
          <p:nvPr/>
        </p:nvSpPr>
        <p:spPr bwMode="auto">
          <a:xfrm>
            <a:off x="1295400" y="3257550"/>
            <a:ext cx="31750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defRPr sz="2800">
                <a:solidFill>
                  <a:schemeClr val="tx1"/>
                </a:solidFill>
                <a:latin typeface="Arial" charset="0"/>
                <a:cs typeface="Arial" charset="0"/>
              </a:defRPr>
            </a:lvl1pPr>
            <a:lvl2pPr marL="742950" indent="-285750">
              <a:defRPr sz="2800">
                <a:solidFill>
                  <a:schemeClr val="tx1"/>
                </a:solidFill>
                <a:latin typeface="Arial" charset="0"/>
                <a:cs typeface="Arial" charset="0"/>
              </a:defRPr>
            </a:lvl2pPr>
            <a:lvl3pPr marL="1143000" indent="-228600">
              <a:defRPr sz="2800">
                <a:solidFill>
                  <a:schemeClr val="tx1"/>
                </a:solidFill>
                <a:latin typeface="Arial" charset="0"/>
                <a:cs typeface="Arial" charset="0"/>
              </a:defRPr>
            </a:lvl3pPr>
            <a:lvl4pPr marL="1600200" indent="-228600">
              <a:defRPr sz="2800">
                <a:solidFill>
                  <a:schemeClr val="tx1"/>
                </a:solidFill>
                <a:latin typeface="Arial" charset="0"/>
                <a:cs typeface="Arial" charset="0"/>
              </a:defRPr>
            </a:lvl4pPr>
            <a:lvl5pPr marL="2057400" indent="-228600">
              <a:defRPr sz="2800">
                <a:solidFill>
                  <a:schemeClr val="tx1"/>
                </a:solidFill>
                <a:latin typeface="Arial" charset="0"/>
                <a:cs typeface="Arial" charset="0"/>
              </a:defRPr>
            </a:lvl5pPr>
            <a:lvl6pPr marL="2514600" indent="-228600" eaLnBrk="0" fontAlgn="base" hangingPunct="0">
              <a:spcBef>
                <a:spcPct val="0"/>
              </a:spcBef>
              <a:spcAft>
                <a:spcPct val="0"/>
              </a:spcAft>
              <a:defRPr sz="2800">
                <a:solidFill>
                  <a:schemeClr val="tx1"/>
                </a:solidFill>
                <a:latin typeface="Arial" charset="0"/>
                <a:cs typeface="Arial" charset="0"/>
              </a:defRPr>
            </a:lvl6pPr>
            <a:lvl7pPr marL="2971800" indent="-228600" eaLnBrk="0" fontAlgn="base" hangingPunct="0">
              <a:spcBef>
                <a:spcPct val="0"/>
              </a:spcBef>
              <a:spcAft>
                <a:spcPct val="0"/>
              </a:spcAft>
              <a:defRPr sz="2800">
                <a:solidFill>
                  <a:schemeClr val="tx1"/>
                </a:solidFill>
                <a:latin typeface="Arial" charset="0"/>
                <a:cs typeface="Arial" charset="0"/>
              </a:defRPr>
            </a:lvl7pPr>
            <a:lvl8pPr marL="3429000" indent="-228600" eaLnBrk="0" fontAlgn="base" hangingPunct="0">
              <a:spcBef>
                <a:spcPct val="0"/>
              </a:spcBef>
              <a:spcAft>
                <a:spcPct val="0"/>
              </a:spcAft>
              <a:defRPr sz="2800">
                <a:solidFill>
                  <a:schemeClr val="tx1"/>
                </a:solidFill>
                <a:latin typeface="Arial" charset="0"/>
                <a:cs typeface="Arial" charset="0"/>
              </a:defRPr>
            </a:lvl8pPr>
            <a:lvl9pPr marL="3886200" indent="-228600" eaLnBrk="0" fontAlgn="base" hangingPunct="0">
              <a:spcBef>
                <a:spcPct val="0"/>
              </a:spcBef>
              <a:spcAft>
                <a:spcPct val="0"/>
              </a:spcAft>
              <a:defRPr sz="2800">
                <a:solidFill>
                  <a:schemeClr val="tx1"/>
                </a:solidFill>
                <a:latin typeface="Arial" charset="0"/>
                <a:cs typeface="Arial" charset="0"/>
              </a:defRPr>
            </a:lvl9pPr>
          </a:lstStyle>
          <a:p>
            <a:pPr eaLnBrk="1">
              <a:spcAft>
                <a:spcPts val="275"/>
              </a:spcAft>
              <a:buClr>
                <a:srgbClr val="000000"/>
              </a:buClr>
              <a:buSzPct val="100000"/>
              <a:buFont typeface="Times New Roman" pitchFamily="18" charset="0"/>
              <a:buNone/>
            </a:pPr>
            <a:r>
              <a:rPr lang="en-US" altLang="en-US" sz="600">
                <a:solidFill>
                  <a:srgbClr val="000000"/>
                </a:solidFill>
                <a:latin typeface="KaiTi" pitchFamily="49" charset="-122"/>
                <a:ea typeface="KaiTi" pitchFamily="49" charset="-122"/>
                <a:cs typeface="Arial Unicode MS" pitchFamily="34" charset="-128"/>
              </a:rPr>
              <a:t>Arabic</a:t>
            </a:r>
          </a:p>
        </p:txBody>
      </p:sp>
      <p:sp>
        <p:nvSpPr>
          <p:cNvPr id="74773" name="Rectangle 21"/>
          <p:cNvSpPr>
            <a:spLocks noChangeArrowheads="1"/>
          </p:cNvSpPr>
          <p:nvPr/>
        </p:nvSpPr>
        <p:spPr bwMode="auto">
          <a:xfrm>
            <a:off x="3633788" y="1912938"/>
            <a:ext cx="7397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tabLst>
                <a:tab pos="723900" algn="l"/>
              </a:tabLst>
              <a:defRPr sz="2800">
                <a:solidFill>
                  <a:schemeClr val="tx1"/>
                </a:solidFill>
                <a:latin typeface="Arial" charset="0"/>
                <a:cs typeface="Arial" charset="0"/>
              </a:defRPr>
            </a:lvl1pPr>
            <a:lvl2pPr marL="742950" indent="-285750">
              <a:tabLst>
                <a:tab pos="723900" algn="l"/>
              </a:tabLst>
              <a:defRPr sz="2800">
                <a:solidFill>
                  <a:schemeClr val="tx1"/>
                </a:solidFill>
                <a:latin typeface="Arial" charset="0"/>
                <a:cs typeface="Arial" charset="0"/>
              </a:defRPr>
            </a:lvl2pPr>
            <a:lvl3pPr marL="1143000" indent="-228600">
              <a:tabLst>
                <a:tab pos="723900" algn="l"/>
              </a:tabLst>
              <a:defRPr sz="2800">
                <a:solidFill>
                  <a:schemeClr val="tx1"/>
                </a:solidFill>
                <a:latin typeface="Arial" charset="0"/>
                <a:cs typeface="Arial" charset="0"/>
              </a:defRPr>
            </a:lvl3pPr>
            <a:lvl4pPr marL="1600200" indent="-228600">
              <a:tabLst>
                <a:tab pos="723900" algn="l"/>
              </a:tabLst>
              <a:defRPr sz="2800">
                <a:solidFill>
                  <a:schemeClr val="tx1"/>
                </a:solidFill>
                <a:latin typeface="Arial" charset="0"/>
                <a:cs typeface="Arial" charset="0"/>
              </a:defRPr>
            </a:lvl4pPr>
            <a:lvl5pPr marL="2057400" indent="-228600">
              <a:tabLst>
                <a:tab pos="723900" algn="l"/>
              </a:tabLst>
              <a:defRPr sz="2800">
                <a:solidFill>
                  <a:schemeClr val="tx1"/>
                </a:solidFill>
                <a:latin typeface="Arial" charset="0"/>
                <a:cs typeface="Arial" charset="0"/>
              </a:defRPr>
            </a:lvl5pPr>
            <a:lvl6pPr marL="2514600" indent="-228600" eaLnBrk="0" fontAlgn="base" hangingPunct="0">
              <a:spcBef>
                <a:spcPct val="0"/>
              </a:spcBef>
              <a:spcAft>
                <a:spcPct val="0"/>
              </a:spcAft>
              <a:tabLst>
                <a:tab pos="723900" algn="l"/>
              </a:tabLst>
              <a:defRPr sz="2800">
                <a:solidFill>
                  <a:schemeClr val="tx1"/>
                </a:solidFill>
                <a:latin typeface="Arial" charset="0"/>
                <a:cs typeface="Arial" charset="0"/>
              </a:defRPr>
            </a:lvl6pPr>
            <a:lvl7pPr marL="2971800" indent="-228600" eaLnBrk="0" fontAlgn="base" hangingPunct="0">
              <a:spcBef>
                <a:spcPct val="0"/>
              </a:spcBef>
              <a:spcAft>
                <a:spcPct val="0"/>
              </a:spcAft>
              <a:tabLst>
                <a:tab pos="723900" algn="l"/>
              </a:tabLst>
              <a:defRPr sz="2800">
                <a:solidFill>
                  <a:schemeClr val="tx1"/>
                </a:solidFill>
                <a:latin typeface="Arial" charset="0"/>
                <a:cs typeface="Arial" charset="0"/>
              </a:defRPr>
            </a:lvl7pPr>
            <a:lvl8pPr marL="3429000" indent="-228600" eaLnBrk="0" fontAlgn="base" hangingPunct="0">
              <a:spcBef>
                <a:spcPct val="0"/>
              </a:spcBef>
              <a:spcAft>
                <a:spcPct val="0"/>
              </a:spcAft>
              <a:tabLst>
                <a:tab pos="723900" algn="l"/>
              </a:tabLst>
              <a:defRPr sz="2800">
                <a:solidFill>
                  <a:schemeClr val="tx1"/>
                </a:solidFill>
                <a:latin typeface="Arial" charset="0"/>
                <a:cs typeface="Arial" charset="0"/>
              </a:defRPr>
            </a:lvl8pPr>
            <a:lvl9pPr marL="3886200" indent="-228600" eaLnBrk="0" fontAlgn="base" hangingPunct="0">
              <a:spcBef>
                <a:spcPct val="0"/>
              </a:spcBef>
              <a:spcAft>
                <a:spcPct val="0"/>
              </a:spcAft>
              <a:tabLst>
                <a:tab pos="723900" algn="l"/>
              </a:tabLst>
              <a:defRPr sz="2800">
                <a:solidFill>
                  <a:schemeClr val="tx1"/>
                </a:solidFill>
                <a:latin typeface="Arial" charset="0"/>
                <a:cs typeface="Arial" charset="0"/>
              </a:defRPr>
            </a:lvl9pPr>
          </a:lstStyle>
          <a:p>
            <a:pPr eaLnBrk="1">
              <a:spcAft>
                <a:spcPts val="275"/>
              </a:spcAft>
              <a:buClr>
                <a:srgbClr val="000000"/>
              </a:buClr>
              <a:buSzPct val="100000"/>
              <a:buFont typeface="Times New Roman" pitchFamily="18" charset="0"/>
              <a:buNone/>
            </a:pPr>
            <a:r>
              <a:rPr lang="en-US" altLang="en-US" sz="600">
                <a:solidFill>
                  <a:srgbClr val="000000"/>
                </a:solidFill>
                <a:latin typeface="KaiTi" pitchFamily="49" charset="-122"/>
                <a:ea typeface="KaiTi" pitchFamily="49" charset="-122"/>
                <a:cs typeface="Arial Unicode MS" pitchFamily="34" charset="-128"/>
              </a:rPr>
              <a:t>Traditional Chinese</a:t>
            </a:r>
          </a:p>
        </p:txBody>
      </p:sp>
      <p:sp>
        <p:nvSpPr>
          <p:cNvPr id="74774" name="Rectangle 22"/>
          <p:cNvSpPr>
            <a:spLocks noChangeArrowheads="1"/>
          </p:cNvSpPr>
          <p:nvPr/>
        </p:nvSpPr>
        <p:spPr bwMode="auto">
          <a:xfrm>
            <a:off x="3762375" y="3797300"/>
            <a:ext cx="7016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defRPr sz="2800">
                <a:solidFill>
                  <a:schemeClr val="tx1"/>
                </a:solidFill>
                <a:latin typeface="Arial" charset="0"/>
                <a:cs typeface="Arial" charset="0"/>
              </a:defRPr>
            </a:lvl1pPr>
            <a:lvl2pPr marL="742950" indent="-285750">
              <a:defRPr sz="2800">
                <a:solidFill>
                  <a:schemeClr val="tx1"/>
                </a:solidFill>
                <a:latin typeface="Arial" charset="0"/>
                <a:cs typeface="Arial" charset="0"/>
              </a:defRPr>
            </a:lvl2pPr>
            <a:lvl3pPr marL="1143000" indent="-228600">
              <a:defRPr sz="2800">
                <a:solidFill>
                  <a:schemeClr val="tx1"/>
                </a:solidFill>
                <a:latin typeface="Arial" charset="0"/>
                <a:cs typeface="Arial" charset="0"/>
              </a:defRPr>
            </a:lvl3pPr>
            <a:lvl4pPr marL="1600200" indent="-228600">
              <a:defRPr sz="2800">
                <a:solidFill>
                  <a:schemeClr val="tx1"/>
                </a:solidFill>
                <a:latin typeface="Arial" charset="0"/>
                <a:cs typeface="Arial" charset="0"/>
              </a:defRPr>
            </a:lvl4pPr>
            <a:lvl5pPr marL="2057400" indent="-228600">
              <a:defRPr sz="2800">
                <a:solidFill>
                  <a:schemeClr val="tx1"/>
                </a:solidFill>
                <a:latin typeface="Arial" charset="0"/>
                <a:cs typeface="Arial" charset="0"/>
              </a:defRPr>
            </a:lvl5pPr>
            <a:lvl6pPr marL="2514600" indent="-228600" eaLnBrk="0" fontAlgn="base" hangingPunct="0">
              <a:spcBef>
                <a:spcPct val="0"/>
              </a:spcBef>
              <a:spcAft>
                <a:spcPct val="0"/>
              </a:spcAft>
              <a:defRPr sz="2800">
                <a:solidFill>
                  <a:schemeClr val="tx1"/>
                </a:solidFill>
                <a:latin typeface="Arial" charset="0"/>
                <a:cs typeface="Arial" charset="0"/>
              </a:defRPr>
            </a:lvl6pPr>
            <a:lvl7pPr marL="2971800" indent="-228600" eaLnBrk="0" fontAlgn="base" hangingPunct="0">
              <a:spcBef>
                <a:spcPct val="0"/>
              </a:spcBef>
              <a:spcAft>
                <a:spcPct val="0"/>
              </a:spcAft>
              <a:defRPr sz="2800">
                <a:solidFill>
                  <a:schemeClr val="tx1"/>
                </a:solidFill>
                <a:latin typeface="Arial" charset="0"/>
                <a:cs typeface="Arial" charset="0"/>
              </a:defRPr>
            </a:lvl7pPr>
            <a:lvl8pPr marL="3429000" indent="-228600" eaLnBrk="0" fontAlgn="base" hangingPunct="0">
              <a:spcBef>
                <a:spcPct val="0"/>
              </a:spcBef>
              <a:spcAft>
                <a:spcPct val="0"/>
              </a:spcAft>
              <a:defRPr sz="2800">
                <a:solidFill>
                  <a:schemeClr val="tx1"/>
                </a:solidFill>
                <a:latin typeface="Arial" charset="0"/>
                <a:cs typeface="Arial" charset="0"/>
              </a:defRPr>
            </a:lvl8pPr>
            <a:lvl9pPr marL="3886200" indent="-228600" eaLnBrk="0" fontAlgn="base" hangingPunct="0">
              <a:spcBef>
                <a:spcPct val="0"/>
              </a:spcBef>
              <a:spcAft>
                <a:spcPct val="0"/>
              </a:spcAft>
              <a:defRPr sz="2800">
                <a:solidFill>
                  <a:schemeClr val="tx1"/>
                </a:solidFill>
                <a:latin typeface="Arial" charset="0"/>
                <a:cs typeface="Arial" charset="0"/>
              </a:defRPr>
            </a:lvl9pPr>
          </a:lstStyle>
          <a:p>
            <a:pPr eaLnBrk="1">
              <a:spcAft>
                <a:spcPts val="275"/>
              </a:spcAft>
              <a:buClr>
                <a:srgbClr val="000000"/>
              </a:buClr>
              <a:buSzPct val="100000"/>
              <a:buFont typeface="Times New Roman" pitchFamily="18" charset="0"/>
              <a:buNone/>
            </a:pPr>
            <a:r>
              <a:rPr lang="en-US" altLang="en-US" sz="600">
                <a:solidFill>
                  <a:srgbClr val="000000"/>
                </a:solidFill>
                <a:latin typeface="KaiTi" pitchFamily="49" charset="-122"/>
                <a:ea typeface="KaiTi" pitchFamily="49" charset="-122"/>
                <a:cs typeface="Arial Unicode MS" pitchFamily="34" charset="-128"/>
              </a:rPr>
              <a:t>Simplified Chinese</a:t>
            </a:r>
          </a:p>
        </p:txBody>
      </p:sp>
      <p:pic>
        <p:nvPicPr>
          <p:cNvPr id="74775" name="Picture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63925" y="3273425"/>
            <a:ext cx="1271588"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pic>
        <p:nvPicPr>
          <p:cNvPr id="74776" name="Picture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00425" y="1390650"/>
            <a:ext cx="125253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pic>
        <p:nvPicPr>
          <p:cNvPr id="74777" name="Picture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6950" y="1587500"/>
            <a:ext cx="1368425"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sp>
        <p:nvSpPr>
          <p:cNvPr id="74778" name="Rectangle 26"/>
          <p:cNvSpPr>
            <a:spLocks noChangeArrowheads="1"/>
          </p:cNvSpPr>
          <p:nvPr/>
        </p:nvSpPr>
        <p:spPr bwMode="auto">
          <a:xfrm>
            <a:off x="1563688" y="1825625"/>
            <a:ext cx="223837"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defRPr sz="2800">
                <a:solidFill>
                  <a:schemeClr val="tx1"/>
                </a:solidFill>
                <a:latin typeface="Arial" charset="0"/>
                <a:cs typeface="Arial" charset="0"/>
              </a:defRPr>
            </a:lvl1pPr>
            <a:lvl2pPr marL="742950" indent="-285750">
              <a:defRPr sz="2800">
                <a:solidFill>
                  <a:schemeClr val="tx1"/>
                </a:solidFill>
                <a:latin typeface="Arial" charset="0"/>
                <a:cs typeface="Arial" charset="0"/>
              </a:defRPr>
            </a:lvl2pPr>
            <a:lvl3pPr marL="1143000" indent="-228600">
              <a:defRPr sz="2800">
                <a:solidFill>
                  <a:schemeClr val="tx1"/>
                </a:solidFill>
                <a:latin typeface="Arial" charset="0"/>
                <a:cs typeface="Arial" charset="0"/>
              </a:defRPr>
            </a:lvl3pPr>
            <a:lvl4pPr marL="1600200" indent="-228600">
              <a:defRPr sz="2800">
                <a:solidFill>
                  <a:schemeClr val="tx1"/>
                </a:solidFill>
                <a:latin typeface="Arial" charset="0"/>
                <a:cs typeface="Arial" charset="0"/>
              </a:defRPr>
            </a:lvl4pPr>
            <a:lvl5pPr marL="2057400" indent="-228600">
              <a:defRPr sz="2800">
                <a:solidFill>
                  <a:schemeClr val="tx1"/>
                </a:solidFill>
                <a:latin typeface="Arial" charset="0"/>
                <a:cs typeface="Arial" charset="0"/>
              </a:defRPr>
            </a:lvl5pPr>
            <a:lvl6pPr marL="2514600" indent="-228600" eaLnBrk="0" fontAlgn="base" hangingPunct="0">
              <a:spcBef>
                <a:spcPct val="0"/>
              </a:spcBef>
              <a:spcAft>
                <a:spcPct val="0"/>
              </a:spcAft>
              <a:defRPr sz="2800">
                <a:solidFill>
                  <a:schemeClr val="tx1"/>
                </a:solidFill>
                <a:latin typeface="Arial" charset="0"/>
                <a:cs typeface="Arial" charset="0"/>
              </a:defRPr>
            </a:lvl6pPr>
            <a:lvl7pPr marL="2971800" indent="-228600" eaLnBrk="0" fontAlgn="base" hangingPunct="0">
              <a:spcBef>
                <a:spcPct val="0"/>
              </a:spcBef>
              <a:spcAft>
                <a:spcPct val="0"/>
              </a:spcAft>
              <a:defRPr sz="2800">
                <a:solidFill>
                  <a:schemeClr val="tx1"/>
                </a:solidFill>
                <a:latin typeface="Arial" charset="0"/>
                <a:cs typeface="Arial" charset="0"/>
              </a:defRPr>
            </a:lvl7pPr>
            <a:lvl8pPr marL="3429000" indent="-228600" eaLnBrk="0" fontAlgn="base" hangingPunct="0">
              <a:spcBef>
                <a:spcPct val="0"/>
              </a:spcBef>
              <a:spcAft>
                <a:spcPct val="0"/>
              </a:spcAft>
              <a:defRPr sz="2800">
                <a:solidFill>
                  <a:schemeClr val="tx1"/>
                </a:solidFill>
                <a:latin typeface="Arial" charset="0"/>
                <a:cs typeface="Arial" charset="0"/>
              </a:defRPr>
            </a:lvl8pPr>
            <a:lvl9pPr marL="3886200" indent="-228600" eaLnBrk="0" fontAlgn="base" hangingPunct="0">
              <a:spcBef>
                <a:spcPct val="0"/>
              </a:spcBef>
              <a:spcAft>
                <a:spcPct val="0"/>
              </a:spcAft>
              <a:defRPr sz="2800">
                <a:solidFill>
                  <a:schemeClr val="tx1"/>
                </a:solidFill>
                <a:latin typeface="Arial" charset="0"/>
                <a:cs typeface="Arial" charset="0"/>
              </a:defRPr>
            </a:lvl9pPr>
          </a:lstStyle>
          <a:p>
            <a:pPr eaLnBrk="1">
              <a:spcAft>
                <a:spcPts val="275"/>
              </a:spcAft>
              <a:buClr>
                <a:srgbClr val="000000"/>
              </a:buClr>
              <a:buSzPct val="100000"/>
              <a:buFont typeface="Times New Roman" pitchFamily="18" charset="0"/>
              <a:buNone/>
            </a:pPr>
            <a:r>
              <a:rPr lang="en-US" altLang="en-US" sz="600">
                <a:solidFill>
                  <a:srgbClr val="000000"/>
                </a:solidFill>
                <a:latin typeface="KaiTi" pitchFamily="49" charset="-122"/>
                <a:ea typeface="KaiTi" pitchFamily="49" charset="-122"/>
                <a:cs typeface="Arial Unicode MS" pitchFamily="34" charset="-128"/>
              </a:rPr>
              <a:t>Hindi</a:t>
            </a:r>
          </a:p>
        </p:txBody>
      </p:sp>
      <p:pic>
        <p:nvPicPr>
          <p:cNvPr id="74779"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4400" y="4057650"/>
            <a:ext cx="13700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sp>
        <p:nvSpPr>
          <p:cNvPr id="74780" name="Rectangle 28"/>
          <p:cNvSpPr>
            <a:spLocks noChangeArrowheads="1"/>
          </p:cNvSpPr>
          <p:nvPr/>
        </p:nvSpPr>
        <p:spPr bwMode="auto">
          <a:xfrm>
            <a:off x="1447800" y="4572000"/>
            <a:ext cx="24130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defRPr sz="2800">
                <a:solidFill>
                  <a:schemeClr val="tx1"/>
                </a:solidFill>
                <a:latin typeface="Arial" charset="0"/>
                <a:cs typeface="Arial" charset="0"/>
              </a:defRPr>
            </a:lvl1pPr>
            <a:lvl2pPr marL="742950" indent="-285750">
              <a:defRPr sz="2800">
                <a:solidFill>
                  <a:schemeClr val="tx1"/>
                </a:solidFill>
                <a:latin typeface="Arial" charset="0"/>
                <a:cs typeface="Arial" charset="0"/>
              </a:defRPr>
            </a:lvl2pPr>
            <a:lvl3pPr marL="1143000" indent="-228600">
              <a:defRPr sz="2800">
                <a:solidFill>
                  <a:schemeClr val="tx1"/>
                </a:solidFill>
                <a:latin typeface="Arial" charset="0"/>
                <a:cs typeface="Arial" charset="0"/>
              </a:defRPr>
            </a:lvl3pPr>
            <a:lvl4pPr marL="1600200" indent="-228600">
              <a:defRPr sz="2800">
                <a:solidFill>
                  <a:schemeClr val="tx1"/>
                </a:solidFill>
                <a:latin typeface="Arial" charset="0"/>
                <a:cs typeface="Arial" charset="0"/>
              </a:defRPr>
            </a:lvl4pPr>
            <a:lvl5pPr marL="2057400" indent="-228600">
              <a:defRPr sz="2800">
                <a:solidFill>
                  <a:schemeClr val="tx1"/>
                </a:solidFill>
                <a:latin typeface="Arial" charset="0"/>
                <a:cs typeface="Arial" charset="0"/>
              </a:defRPr>
            </a:lvl5pPr>
            <a:lvl6pPr marL="2514600" indent="-228600" eaLnBrk="0" fontAlgn="base" hangingPunct="0">
              <a:spcBef>
                <a:spcPct val="0"/>
              </a:spcBef>
              <a:spcAft>
                <a:spcPct val="0"/>
              </a:spcAft>
              <a:defRPr sz="2800">
                <a:solidFill>
                  <a:schemeClr val="tx1"/>
                </a:solidFill>
                <a:latin typeface="Arial" charset="0"/>
                <a:cs typeface="Arial" charset="0"/>
              </a:defRPr>
            </a:lvl6pPr>
            <a:lvl7pPr marL="2971800" indent="-228600" eaLnBrk="0" fontAlgn="base" hangingPunct="0">
              <a:spcBef>
                <a:spcPct val="0"/>
              </a:spcBef>
              <a:spcAft>
                <a:spcPct val="0"/>
              </a:spcAft>
              <a:defRPr sz="2800">
                <a:solidFill>
                  <a:schemeClr val="tx1"/>
                </a:solidFill>
                <a:latin typeface="Arial" charset="0"/>
                <a:cs typeface="Arial" charset="0"/>
              </a:defRPr>
            </a:lvl7pPr>
            <a:lvl8pPr marL="3429000" indent="-228600" eaLnBrk="0" fontAlgn="base" hangingPunct="0">
              <a:spcBef>
                <a:spcPct val="0"/>
              </a:spcBef>
              <a:spcAft>
                <a:spcPct val="0"/>
              </a:spcAft>
              <a:defRPr sz="2800">
                <a:solidFill>
                  <a:schemeClr val="tx1"/>
                </a:solidFill>
                <a:latin typeface="Arial" charset="0"/>
                <a:cs typeface="Arial" charset="0"/>
              </a:defRPr>
            </a:lvl8pPr>
            <a:lvl9pPr marL="3886200" indent="-228600" eaLnBrk="0" fontAlgn="base" hangingPunct="0">
              <a:spcBef>
                <a:spcPct val="0"/>
              </a:spcBef>
              <a:spcAft>
                <a:spcPct val="0"/>
              </a:spcAft>
              <a:defRPr sz="2800">
                <a:solidFill>
                  <a:schemeClr val="tx1"/>
                </a:solidFill>
                <a:latin typeface="Arial" charset="0"/>
                <a:cs typeface="Arial" charset="0"/>
              </a:defRPr>
            </a:lvl9pPr>
          </a:lstStyle>
          <a:p>
            <a:pPr eaLnBrk="1">
              <a:spcAft>
                <a:spcPts val="275"/>
              </a:spcAft>
              <a:buClr>
                <a:srgbClr val="000000"/>
              </a:buClr>
              <a:buSzPct val="100000"/>
              <a:buFont typeface="Times New Roman" pitchFamily="18" charset="0"/>
              <a:buNone/>
            </a:pPr>
            <a:r>
              <a:rPr lang="en-US" altLang="en-US" sz="600">
                <a:solidFill>
                  <a:srgbClr val="000000"/>
                </a:solidFill>
                <a:latin typeface="KaiTi" pitchFamily="49" charset="-122"/>
                <a:ea typeface="KaiTi" pitchFamily="49" charset="-122"/>
                <a:cs typeface="Arial Unicode MS" pitchFamily="34" charset="-128"/>
              </a:rPr>
              <a:t>Tamil</a:t>
            </a:r>
          </a:p>
        </p:txBody>
      </p:sp>
      <p:pic>
        <p:nvPicPr>
          <p:cNvPr id="74781" name="Picture 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91200" y="1428750"/>
            <a:ext cx="1614488"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sp>
        <p:nvSpPr>
          <p:cNvPr id="74782" name="Rectangle 30"/>
          <p:cNvSpPr>
            <a:spLocks noChangeArrowheads="1"/>
          </p:cNvSpPr>
          <p:nvPr/>
        </p:nvSpPr>
        <p:spPr bwMode="auto">
          <a:xfrm>
            <a:off x="6477000" y="1885950"/>
            <a:ext cx="19208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defRPr sz="2800">
                <a:solidFill>
                  <a:schemeClr val="tx1"/>
                </a:solidFill>
                <a:latin typeface="Arial" charset="0"/>
                <a:cs typeface="Arial" charset="0"/>
              </a:defRPr>
            </a:lvl1pPr>
            <a:lvl2pPr marL="742950" indent="-285750">
              <a:defRPr sz="2800">
                <a:solidFill>
                  <a:schemeClr val="tx1"/>
                </a:solidFill>
                <a:latin typeface="Arial" charset="0"/>
                <a:cs typeface="Arial" charset="0"/>
              </a:defRPr>
            </a:lvl2pPr>
            <a:lvl3pPr marL="1143000" indent="-228600">
              <a:defRPr sz="2800">
                <a:solidFill>
                  <a:schemeClr val="tx1"/>
                </a:solidFill>
                <a:latin typeface="Arial" charset="0"/>
                <a:cs typeface="Arial" charset="0"/>
              </a:defRPr>
            </a:lvl3pPr>
            <a:lvl4pPr marL="1600200" indent="-228600">
              <a:defRPr sz="2800">
                <a:solidFill>
                  <a:schemeClr val="tx1"/>
                </a:solidFill>
                <a:latin typeface="Arial" charset="0"/>
                <a:cs typeface="Arial" charset="0"/>
              </a:defRPr>
            </a:lvl4pPr>
            <a:lvl5pPr marL="2057400" indent="-228600">
              <a:defRPr sz="2800">
                <a:solidFill>
                  <a:schemeClr val="tx1"/>
                </a:solidFill>
                <a:latin typeface="Arial" charset="0"/>
                <a:cs typeface="Arial" charset="0"/>
              </a:defRPr>
            </a:lvl5pPr>
            <a:lvl6pPr marL="2514600" indent="-228600" eaLnBrk="0" fontAlgn="base" hangingPunct="0">
              <a:spcBef>
                <a:spcPct val="0"/>
              </a:spcBef>
              <a:spcAft>
                <a:spcPct val="0"/>
              </a:spcAft>
              <a:defRPr sz="2800">
                <a:solidFill>
                  <a:schemeClr val="tx1"/>
                </a:solidFill>
                <a:latin typeface="Arial" charset="0"/>
                <a:cs typeface="Arial" charset="0"/>
              </a:defRPr>
            </a:lvl6pPr>
            <a:lvl7pPr marL="2971800" indent="-228600" eaLnBrk="0" fontAlgn="base" hangingPunct="0">
              <a:spcBef>
                <a:spcPct val="0"/>
              </a:spcBef>
              <a:spcAft>
                <a:spcPct val="0"/>
              </a:spcAft>
              <a:defRPr sz="2800">
                <a:solidFill>
                  <a:schemeClr val="tx1"/>
                </a:solidFill>
                <a:latin typeface="Arial" charset="0"/>
                <a:cs typeface="Arial" charset="0"/>
              </a:defRPr>
            </a:lvl7pPr>
            <a:lvl8pPr marL="3429000" indent="-228600" eaLnBrk="0" fontAlgn="base" hangingPunct="0">
              <a:spcBef>
                <a:spcPct val="0"/>
              </a:spcBef>
              <a:spcAft>
                <a:spcPct val="0"/>
              </a:spcAft>
              <a:defRPr sz="2800">
                <a:solidFill>
                  <a:schemeClr val="tx1"/>
                </a:solidFill>
                <a:latin typeface="Arial" charset="0"/>
                <a:cs typeface="Arial" charset="0"/>
              </a:defRPr>
            </a:lvl8pPr>
            <a:lvl9pPr marL="3886200" indent="-228600" eaLnBrk="0" fontAlgn="base" hangingPunct="0">
              <a:spcBef>
                <a:spcPct val="0"/>
              </a:spcBef>
              <a:spcAft>
                <a:spcPct val="0"/>
              </a:spcAft>
              <a:defRPr sz="2800">
                <a:solidFill>
                  <a:schemeClr val="tx1"/>
                </a:solidFill>
                <a:latin typeface="Arial" charset="0"/>
                <a:cs typeface="Arial" charset="0"/>
              </a:defRPr>
            </a:lvl9pPr>
          </a:lstStyle>
          <a:p>
            <a:pPr eaLnBrk="1">
              <a:spcAft>
                <a:spcPts val="275"/>
              </a:spcAft>
              <a:buClr>
                <a:srgbClr val="000000"/>
              </a:buClr>
              <a:buSzPct val="100000"/>
              <a:buFont typeface="Times New Roman" pitchFamily="18" charset="0"/>
              <a:buNone/>
            </a:pPr>
            <a:r>
              <a:rPr lang="en-US" altLang="en-US" sz="600">
                <a:solidFill>
                  <a:srgbClr val="000000"/>
                </a:solidFill>
                <a:latin typeface="KaiTi" pitchFamily="49" charset="-122"/>
                <a:ea typeface="KaiTi" pitchFamily="49" charset="-122"/>
                <a:cs typeface="Arial Unicode MS" pitchFamily="34" charset="-128"/>
              </a:rPr>
              <a:t>Thai</a:t>
            </a:r>
          </a:p>
        </p:txBody>
      </p:sp>
      <p:sp>
        <p:nvSpPr>
          <p:cNvPr id="74783" name="Rectangle 31"/>
          <p:cNvSpPr>
            <a:spLocks noChangeArrowheads="1"/>
          </p:cNvSpPr>
          <p:nvPr/>
        </p:nvSpPr>
        <p:spPr bwMode="auto">
          <a:xfrm>
            <a:off x="6607175" y="4556125"/>
            <a:ext cx="29368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defRPr sz="2800">
                <a:solidFill>
                  <a:schemeClr val="tx1"/>
                </a:solidFill>
                <a:latin typeface="Arial" charset="0"/>
                <a:cs typeface="Arial" charset="0"/>
              </a:defRPr>
            </a:lvl1pPr>
            <a:lvl2pPr marL="742950" indent="-285750">
              <a:defRPr sz="2800">
                <a:solidFill>
                  <a:schemeClr val="tx1"/>
                </a:solidFill>
                <a:latin typeface="Arial" charset="0"/>
                <a:cs typeface="Arial" charset="0"/>
              </a:defRPr>
            </a:lvl2pPr>
            <a:lvl3pPr marL="1143000" indent="-228600">
              <a:defRPr sz="2800">
                <a:solidFill>
                  <a:schemeClr val="tx1"/>
                </a:solidFill>
                <a:latin typeface="Arial" charset="0"/>
                <a:cs typeface="Arial" charset="0"/>
              </a:defRPr>
            </a:lvl3pPr>
            <a:lvl4pPr marL="1600200" indent="-228600">
              <a:defRPr sz="2800">
                <a:solidFill>
                  <a:schemeClr val="tx1"/>
                </a:solidFill>
                <a:latin typeface="Arial" charset="0"/>
                <a:cs typeface="Arial" charset="0"/>
              </a:defRPr>
            </a:lvl4pPr>
            <a:lvl5pPr marL="2057400" indent="-228600">
              <a:defRPr sz="2800">
                <a:solidFill>
                  <a:schemeClr val="tx1"/>
                </a:solidFill>
                <a:latin typeface="Arial" charset="0"/>
                <a:cs typeface="Arial" charset="0"/>
              </a:defRPr>
            </a:lvl5pPr>
            <a:lvl6pPr marL="2514600" indent="-228600" eaLnBrk="0" fontAlgn="base" hangingPunct="0">
              <a:spcBef>
                <a:spcPct val="0"/>
              </a:spcBef>
              <a:spcAft>
                <a:spcPct val="0"/>
              </a:spcAft>
              <a:defRPr sz="2800">
                <a:solidFill>
                  <a:schemeClr val="tx1"/>
                </a:solidFill>
                <a:latin typeface="Arial" charset="0"/>
                <a:cs typeface="Arial" charset="0"/>
              </a:defRPr>
            </a:lvl6pPr>
            <a:lvl7pPr marL="2971800" indent="-228600" eaLnBrk="0" fontAlgn="base" hangingPunct="0">
              <a:spcBef>
                <a:spcPct val="0"/>
              </a:spcBef>
              <a:spcAft>
                <a:spcPct val="0"/>
              </a:spcAft>
              <a:defRPr sz="2800">
                <a:solidFill>
                  <a:schemeClr val="tx1"/>
                </a:solidFill>
                <a:latin typeface="Arial" charset="0"/>
                <a:cs typeface="Arial" charset="0"/>
              </a:defRPr>
            </a:lvl7pPr>
            <a:lvl8pPr marL="3429000" indent="-228600" eaLnBrk="0" fontAlgn="base" hangingPunct="0">
              <a:spcBef>
                <a:spcPct val="0"/>
              </a:spcBef>
              <a:spcAft>
                <a:spcPct val="0"/>
              </a:spcAft>
              <a:defRPr sz="2800">
                <a:solidFill>
                  <a:schemeClr val="tx1"/>
                </a:solidFill>
                <a:latin typeface="Arial" charset="0"/>
                <a:cs typeface="Arial" charset="0"/>
              </a:defRPr>
            </a:lvl8pPr>
            <a:lvl9pPr marL="3886200" indent="-228600" eaLnBrk="0" fontAlgn="base" hangingPunct="0">
              <a:spcBef>
                <a:spcPct val="0"/>
              </a:spcBef>
              <a:spcAft>
                <a:spcPct val="0"/>
              </a:spcAft>
              <a:defRPr sz="2800">
                <a:solidFill>
                  <a:schemeClr val="tx1"/>
                </a:solidFill>
                <a:latin typeface="Arial" charset="0"/>
                <a:cs typeface="Arial" charset="0"/>
              </a:defRPr>
            </a:lvl9pPr>
          </a:lstStyle>
          <a:p>
            <a:pPr eaLnBrk="1">
              <a:spcAft>
                <a:spcPts val="275"/>
              </a:spcAft>
              <a:buClr>
                <a:srgbClr val="000000"/>
              </a:buClr>
              <a:buSzPct val="100000"/>
              <a:buFont typeface="Times New Roman" pitchFamily="18" charset="0"/>
              <a:buNone/>
            </a:pPr>
            <a:r>
              <a:rPr lang="en-US" altLang="en-US" sz="600">
                <a:solidFill>
                  <a:srgbClr val="000000"/>
                </a:solidFill>
                <a:latin typeface="KaiTi" pitchFamily="49" charset="-122"/>
                <a:ea typeface="KaiTi" pitchFamily="49" charset="-122"/>
                <a:cs typeface="Arial Unicode MS" pitchFamily="34" charset="-128"/>
              </a:rPr>
              <a:t>Korean</a:t>
            </a:r>
          </a:p>
        </p:txBody>
      </p:sp>
      <p:sp>
        <p:nvSpPr>
          <p:cNvPr id="74784" name="Rectangle 32"/>
          <p:cNvSpPr>
            <a:spLocks noGrp="1" noChangeArrowheads="1"/>
          </p:cNvSpPr>
          <p:nvPr>
            <p:ph type="title"/>
          </p:nvPr>
        </p:nvSpPr>
        <p:spPr>
          <a:xfrm>
            <a:off x="3124200" y="571500"/>
            <a:ext cx="2484438" cy="514350"/>
          </a:xfrm>
        </p:spPr>
        <p:txBody>
          <a:bodyPr lIns="0" rIns="0"/>
          <a:lstStyle/>
          <a:p>
            <a:pPr eaLnBrk="1" hangingPunct="1">
              <a:tabLst>
                <a:tab pos="723900" algn="l"/>
                <a:tab pos="1447800" algn="l"/>
                <a:tab pos="2171700" algn="l"/>
              </a:tabLst>
            </a:pPr>
            <a:r>
              <a:rPr lang="en-US" altLang="en-US" sz="4400" b="1" smtClean="0">
                <a:solidFill>
                  <a:srgbClr val="0E2AF8"/>
                </a:solidFill>
                <a:latin typeface="KaiTi" pitchFamily="49" charset="-122"/>
                <a:ea typeface="KaiTi" pitchFamily="49" charset="-122"/>
              </a:rPr>
              <a:t>END !</a:t>
            </a:r>
          </a:p>
        </p:txBody>
      </p:sp>
      <p:sp>
        <p:nvSpPr>
          <p:cNvPr id="74785" name="Slide Number Placeholder 1"/>
          <p:cNvSpPr>
            <a:spLocks noGrp="1"/>
          </p:cNvSpPr>
          <p:nvPr>
            <p:ph type="sldNum" sz="quarter" idx="10"/>
          </p:nvPr>
        </p:nvSpPr>
        <p:spPr>
          <a:xfrm>
            <a:off x="153988" y="4876800"/>
            <a:ext cx="1004887" cy="239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sz="2800">
                <a:solidFill>
                  <a:schemeClr val="tx1"/>
                </a:solidFill>
                <a:latin typeface="Arial" charset="0"/>
                <a:cs typeface="Arial" charset="0"/>
              </a:defRPr>
            </a:lvl1pPr>
            <a:lvl2pPr marL="742950" indent="-285750">
              <a:defRPr sz="2800">
                <a:solidFill>
                  <a:schemeClr val="tx1"/>
                </a:solidFill>
                <a:latin typeface="Arial" charset="0"/>
                <a:cs typeface="Arial" charset="0"/>
              </a:defRPr>
            </a:lvl2pPr>
            <a:lvl3pPr marL="1143000" indent="-228600">
              <a:defRPr sz="2800">
                <a:solidFill>
                  <a:schemeClr val="tx1"/>
                </a:solidFill>
                <a:latin typeface="Arial" charset="0"/>
                <a:cs typeface="Arial" charset="0"/>
              </a:defRPr>
            </a:lvl3pPr>
            <a:lvl4pPr marL="1600200" indent="-228600">
              <a:defRPr sz="2800">
                <a:solidFill>
                  <a:schemeClr val="tx1"/>
                </a:solidFill>
                <a:latin typeface="Arial" charset="0"/>
                <a:cs typeface="Arial" charset="0"/>
              </a:defRPr>
            </a:lvl4pPr>
            <a:lvl5pPr marL="2057400" indent="-228600">
              <a:defRPr sz="2800">
                <a:solidFill>
                  <a:schemeClr val="tx1"/>
                </a:solidFill>
                <a:latin typeface="Arial" charset="0"/>
                <a:cs typeface="Arial" charset="0"/>
              </a:defRPr>
            </a:lvl5pPr>
            <a:lvl6pPr marL="2514600" indent="-228600" eaLnBrk="0" fontAlgn="base" hangingPunct="0">
              <a:spcBef>
                <a:spcPct val="0"/>
              </a:spcBef>
              <a:spcAft>
                <a:spcPct val="0"/>
              </a:spcAft>
              <a:defRPr sz="2800">
                <a:solidFill>
                  <a:schemeClr val="tx1"/>
                </a:solidFill>
                <a:latin typeface="Arial" charset="0"/>
                <a:cs typeface="Arial" charset="0"/>
              </a:defRPr>
            </a:lvl6pPr>
            <a:lvl7pPr marL="2971800" indent="-228600" eaLnBrk="0" fontAlgn="base" hangingPunct="0">
              <a:spcBef>
                <a:spcPct val="0"/>
              </a:spcBef>
              <a:spcAft>
                <a:spcPct val="0"/>
              </a:spcAft>
              <a:defRPr sz="2800">
                <a:solidFill>
                  <a:schemeClr val="tx1"/>
                </a:solidFill>
                <a:latin typeface="Arial" charset="0"/>
                <a:cs typeface="Arial" charset="0"/>
              </a:defRPr>
            </a:lvl7pPr>
            <a:lvl8pPr marL="3429000" indent="-228600" eaLnBrk="0" fontAlgn="base" hangingPunct="0">
              <a:spcBef>
                <a:spcPct val="0"/>
              </a:spcBef>
              <a:spcAft>
                <a:spcPct val="0"/>
              </a:spcAft>
              <a:defRPr sz="2800">
                <a:solidFill>
                  <a:schemeClr val="tx1"/>
                </a:solidFill>
                <a:latin typeface="Arial" charset="0"/>
                <a:cs typeface="Arial" charset="0"/>
              </a:defRPr>
            </a:lvl8pPr>
            <a:lvl9pPr marL="3886200" indent="-228600" eaLnBrk="0" fontAlgn="base" hangingPunct="0">
              <a:spcBef>
                <a:spcPct val="0"/>
              </a:spcBef>
              <a:spcAft>
                <a:spcPct val="0"/>
              </a:spcAft>
              <a:defRPr sz="2800">
                <a:solidFill>
                  <a:schemeClr val="tx1"/>
                </a:solidFill>
                <a:latin typeface="Arial" charset="0"/>
                <a:cs typeface="Arial" charset="0"/>
              </a:defRPr>
            </a:lvl9pPr>
          </a:lstStyle>
          <a:p>
            <a:fld id="{A36245A0-89E0-4DF6-8DA6-9417E5EFA45C}" type="slidenum">
              <a:rPr lang="en-US" altLang="en-US" sz="1200" smtClean="0">
                <a:solidFill>
                  <a:srgbClr val="FFFFFF"/>
                </a:solidFill>
              </a:rPr>
              <a:pPr/>
              <a:t>36</a:t>
            </a:fld>
            <a:endParaRPr lang="en-US" altLang="en-US" sz="1200" smtClean="0">
              <a:solidFill>
                <a:srgbClr val="FFFFFF"/>
              </a:solidFill>
            </a:endParaRPr>
          </a:p>
        </p:txBody>
      </p:sp>
      <p:sp>
        <p:nvSpPr>
          <p:cNvPr id="74786" name="Date Placeholder 1"/>
          <p:cNvSpPr>
            <a:spLocks noGrp="1"/>
          </p:cNvSpPr>
          <p:nvPr>
            <p:ph type="dt"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charset="0"/>
                <a:cs typeface="Arial" charset="0"/>
              </a:defRPr>
            </a:lvl1pPr>
            <a:lvl2pPr marL="742950" indent="-285750">
              <a:defRPr sz="2800">
                <a:solidFill>
                  <a:schemeClr val="tx1"/>
                </a:solidFill>
                <a:latin typeface="Arial" charset="0"/>
                <a:cs typeface="Arial" charset="0"/>
              </a:defRPr>
            </a:lvl2pPr>
            <a:lvl3pPr marL="1143000" indent="-228600">
              <a:defRPr sz="2800">
                <a:solidFill>
                  <a:schemeClr val="tx1"/>
                </a:solidFill>
                <a:latin typeface="Arial" charset="0"/>
                <a:cs typeface="Arial" charset="0"/>
              </a:defRPr>
            </a:lvl3pPr>
            <a:lvl4pPr marL="1600200" indent="-228600">
              <a:defRPr sz="2800">
                <a:solidFill>
                  <a:schemeClr val="tx1"/>
                </a:solidFill>
                <a:latin typeface="Arial" charset="0"/>
                <a:cs typeface="Arial" charset="0"/>
              </a:defRPr>
            </a:lvl4pPr>
            <a:lvl5pPr marL="2057400" indent="-228600">
              <a:defRPr sz="2800">
                <a:solidFill>
                  <a:schemeClr val="tx1"/>
                </a:solidFill>
                <a:latin typeface="Arial" charset="0"/>
                <a:cs typeface="Arial" charset="0"/>
              </a:defRPr>
            </a:lvl5pPr>
            <a:lvl6pPr marL="2514600" indent="-228600" eaLnBrk="0" fontAlgn="base" hangingPunct="0">
              <a:spcBef>
                <a:spcPct val="0"/>
              </a:spcBef>
              <a:spcAft>
                <a:spcPct val="0"/>
              </a:spcAft>
              <a:defRPr sz="2800">
                <a:solidFill>
                  <a:schemeClr val="tx1"/>
                </a:solidFill>
                <a:latin typeface="Arial" charset="0"/>
                <a:cs typeface="Arial" charset="0"/>
              </a:defRPr>
            </a:lvl6pPr>
            <a:lvl7pPr marL="2971800" indent="-228600" eaLnBrk="0" fontAlgn="base" hangingPunct="0">
              <a:spcBef>
                <a:spcPct val="0"/>
              </a:spcBef>
              <a:spcAft>
                <a:spcPct val="0"/>
              </a:spcAft>
              <a:defRPr sz="2800">
                <a:solidFill>
                  <a:schemeClr val="tx1"/>
                </a:solidFill>
                <a:latin typeface="Arial" charset="0"/>
                <a:cs typeface="Arial" charset="0"/>
              </a:defRPr>
            </a:lvl7pPr>
            <a:lvl8pPr marL="3429000" indent="-228600" eaLnBrk="0" fontAlgn="base" hangingPunct="0">
              <a:spcBef>
                <a:spcPct val="0"/>
              </a:spcBef>
              <a:spcAft>
                <a:spcPct val="0"/>
              </a:spcAft>
              <a:defRPr sz="2800">
                <a:solidFill>
                  <a:schemeClr val="tx1"/>
                </a:solidFill>
                <a:latin typeface="Arial" charset="0"/>
                <a:cs typeface="Arial" charset="0"/>
              </a:defRPr>
            </a:lvl8pPr>
            <a:lvl9pPr marL="3886200" indent="-228600" eaLnBrk="0" fontAlgn="base" hangingPunct="0">
              <a:spcBef>
                <a:spcPct val="0"/>
              </a:spcBef>
              <a:spcAft>
                <a:spcPct val="0"/>
              </a:spcAft>
              <a:defRPr sz="2800">
                <a:solidFill>
                  <a:schemeClr val="tx1"/>
                </a:solidFill>
                <a:latin typeface="Arial" charset="0"/>
                <a:cs typeface="Arial" charset="0"/>
              </a:defRPr>
            </a:lvl9pPr>
          </a:lstStyle>
          <a:p>
            <a:fld id="{517E4A0A-715D-4BF6-9EEC-5B605B0D897F}" type="datetime1">
              <a:rPr lang="zh-CN" altLang="en-US" sz="1400" smtClean="0">
                <a:solidFill>
                  <a:schemeClr val="bg1"/>
                </a:solidFill>
              </a:rPr>
              <a:t>2020/8/14</a:t>
            </a:fld>
            <a:endParaRPr lang="en-US" altLang="en-US" sz="1400" smtClean="0">
              <a:solidFill>
                <a:schemeClr val="bg1"/>
              </a:solidFill>
            </a:endParaRPr>
          </a:p>
        </p:txBody>
      </p:sp>
    </p:spTree>
    <p:extLst>
      <p:ext uri="{BB962C8B-B14F-4D97-AF65-F5344CB8AC3E}">
        <p14:creationId xmlns:p14="http://schemas.microsoft.com/office/powerpoint/2010/main" val="30164295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200" b="1" dirty="0"/>
              <a:t>References (incomplete)</a:t>
            </a:r>
            <a:endParaRPr sz="3200" b="1" dirty="0"/>
          </a:p>
        </p:txBody>
      </p:sp>
      <p:sp>
        <p:nvSpPr>
          <p:cNvPr id="374" name="Google Shape;374;p55"/>
          <p:cNvSpPr txBox="1">
            <a:spLocks noGrp="1"/>
          </p:cNvSpPr>
          <p:nvPr>
            <p:ph type="body" idx="1"/>
          </p:nvPr>
        </p:nvSpPr>
        <p:spPr>
          <a:xfrm>
            <a:off x="311700" y="1225225"/>
            <a:ext cx="8756100" cy="2032325"/>
          </a:xfrm>
          <a:prstGeom prst="rect">
            <a:avLst/>
          </a:prstGeom>
        </p:spPr>
        <p:txBody>
          <a:bodyPr spcFirstLastPara="1" wrap="square" lIns="91425" tIns="91425" rIns="91425" bIns="91425" anchor="t" anchorCtr="0">
            <a:noAutofit/>
          </a:bodyPr>
          <a:lstStyle/>
          <a:p>
            <a:pPr lvl="0" rtl="0">
              <a:spcBef>
                <a:spcPts val="0"/>
              </a:spcBef>
              <a:spcAft>
                <a:spcPts val="0"/>
              </a:spcAft>
              <a:buSzPts val="1800"/>
              <a:buFont typeface="Wingdings" panose="05000000000000000000" pitchFamily="2" charset="2"/>
              <a:buChar char="Ø"/>
            </a:pPr>
            <a:r>
              <a:rPr lang="en" b="0" dirty="0"/>
              <a:t>Ethereum White Paper</a:t>
            </a:r>
            <a:endParaRPr b="0" dirty="0"/>
          </a:p>
          <a:p>
            <a:pPr lvl="0" rtl="0">
              <a:spcBef>
                <a:spcPts val="0"/>
              </a:spcBef>
              <a:spcAft>
                <a:spcPts val="0"/>
              </a:spcAft>
              <a:buSzPts val="1800"/>
              <a:buFont typeface="Wingdings" panose="05000000000000000000" pitchFamily="2" charset="2"/>
              <a:buChar char="Ø"/>
            </a:pPr>
            <a:r>
              <a:rPr lang="en" b="0" dirty="0"/>
              <a:t>Ether-on-a-stick</a:t>
            </a:r>
            <a:endParaRPr b="0" dirty="0"/>
          </a:p>
          <a:p>
            <a:pPr lvl="1" rtl="0">
              <a:spcBef>
                <a:spcPts val="0"/>
              </a:spcBef>
              <a:spcAft>
                <a:spcPts val="0"/>
              </a:spcAft>
              <a:buSzPts val="1400"/>
              <a:buFont typeface="Wingdings" panose="05000000000000000000" pitchFamily="2" charset="2"/>
              <a:buChar char="Ø"/>
            </a:pPr>
            <a:r>
              <a:rPr lang="en" u="sng" dirty="0">
                <a:solidFill>
                  <a:schemeClr val="hlink"/>
                </a:solidFill>
                <a:hlinkClick r:id="rId3"/>
              </a:rPr>
              <a:t>https://github.com/phlip9/ether-on-a-stick</a:t>
            </a:r>
            <a:endParaRPr dirty="0"/>
          </a:p>
          <a:p>
            <a:pPr lvl="0" rtl="0">
              <a:spcBef>
                <a:spcPts val="0"/>
              </a:spcBef>
              <a:spcAft>
                <a:spcPts val="0"/>
              </a:spcAft>
              <a:buSzPts val="1800"/>
              <a:buFont typeface="Wingdings" panose="05000000000000000000" pitchFamily="2" charset="2"/>
              <a:buChar char="Ø"/>
            </a:pPr>
            <a:r>
              <a:rPr lang="en" b="0" dirty="0"/>
              <a:t>Gnosis Use Cases presentation by Martin Koppelmann</a:t>
            </a:r>
            <a:endParaRPr b="0" dirty="0"/>
          </a:p>
          <a:p>
            <a:pPr lvl="1">
              <a:spcBef>
                <a:spcPts val="0"/>
              </a:spcBef>
              <a:spcAft>
                <a:spcPts val="0"/>
              </a:spcAft>
              <a:buSzPts val="1400"/>
              <a:buFont typeface="Wingdings" panose="05000000000000000000" pitchFamily="2" charset="2"/>
              <a:buChar char="Ø"/>
            </a:pPr>
            <a:r>
              <a:rPr lang="en" sz="1800" u="sng" dirty="0">
                <a:solidFill>
                  <a:schemeClr val="hlink"/>
                </a:solidFill>
                <a:hlinkClick r:id="rId4"/>
              </a:rPr>
              <a:t>http://www.slideshare.net/MartinKppelmann/gnosis-vision-and-crowdsale</a:t>
            </a:r>
            <a:endParaRPr sz="1800" dirty="0"/>
          </a:p>
        </p:txBody>
      </p:sp>
      <p:sp>
        <p:nvSpPr>
          <p:cNvPr id="2" name="Date Placeholder 1"/>
          <p:cNvSpPr>
            <a:spLocks noGrp="1"/>
          </p:cNvSpPr>
          <p:nvPr>
            <p:ph type="dt" sz="half" idx="11"/>
          </p:nvPr>
        </p:nvSpPr>
        <p:spPr/>
        <p:txBody>
          <a:bodyPr/>
          <a:lstStyle/>
          <a:p>
            <a:pPr>
              <a:defRPr/>
            </a:pPr>
            <a:fld id="{209418E7-699C-45D3-AB72-15E89196DCA2}" type="datetime1">
              <a:rPr lang="zh-CN" altLang="en-US" smtClean="0"/>
              <a:t>2020/8/14</a:t>
            </a:fld>
            <a:endParaRPr lang="en-US" altLang="en-US"/>
          </a:p>
        </p:txBody>
      </p:sp>
    </p:spTree>
    <p:extLst>
      <p:ext uri="{BB962C8B-B14F-4D97-AF65-F5344CB8AC3E}">
        <p14:creationId xmlns:p14="http://schemas.microsoft.com/office/powerpoint/2010/main" val="38319119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000" b="0" dirty="0"/>
              <a:t>Computational power requires </a:t>
            </a:r>
            <a:r>
              <a:rPr lang="en" sz="2000" b="0" dirty="0" smtClean="0"/>
              <a:t>electricity, </a:t>
            </a:r>
            <a:r>
              <a:rPr lang="en" sz="2000" b="0" dirty="0"/>
              <a:t>requires $$, reaches equilibrium if miners are breaking even or profitable</a:t>
            </a:r>
            <a:endParaRPr sz="2000" b="0" dirty="0"/>
          </a:p>
          <a:p>
            <a:pPr lvl="0" rtl="0">
              <a:spcBef>
                <a:spcPts val="1600"/>
              </a:spcBef>
              <a:spcAft>
                <a:spcPts val="0"/>
              </a:spcAft>
              <a:buSzPts val="1800"/>
              <a:buFont typeface="Wingdings" panose="05000000000000000000" pitchFamily="2" charset="2"/>
              <a:buChar char="Ø"/>
            </a:pPr>
            <a:r>
              <a:rPr lang="en" sz="2000" b="0" dirty="0"/>
              <a:t>Lemma 1: Mining Reward = Mining Cost</a:t>
            </a:r>
            <a:endParaRPr sz="2000" b="0" dirty="0"/>
          </a:p>
          <a:p>
            <a:pPr marL="0" lvl="0" indent="0" rtl="0">
              <a:spcBef>
                <a:spcPts val="1600"/>
              </a:spcBef>
              <a:spcAft>
                <a:spcPts val="0"/>
              </a:spcAft>
              <a:buNone/>
            </a:pPr>
            <a:r>
              <a:rPr lang="en" sz="2000" b="0" dirty="0"/>
              <a:t>If you are roughly breaking even with the capital you invest, there is little to no marginal cost to getting more hashrate. You simply need more capital to attain 51%</a:t>
            </a:r>
            <a:endParaRPr sz="2000" b="0" dirty="0"/>
          </a:p>
          <a:p>
            <a:pPr lvl="0" rtl="0">
              <a:spcBef>
                <a:spcPts val="1600"/>
              </a:spcBef>
              <a:spcAft>
                <a:spcPts val="0"/>
              </a:spcAft>
              <a:buSzPts val="1800"/>
              <a:buFont typeface="Wingdings" panose="05000000000000000000" pitchFamily="2" charset="2"/>
              <a:buChar char="Ø"/>
            </a:pPr>
            <a:r>
              <a:rPr lang="en" sz="2000" b="0" dirty="0"/>
              <a:t>Lemma 2: Cost of acquiring 51% &lt; Mining cost</a:t>
            </a:r>
            <a:endParaRPr sz="2000" b="0" dirty="0"/>
          </a:p>
        </p:txBody>
      </p:sp>
      <p:sp>
        <p:nvSpPr>
          <p:cNvPr id="69" name="Google Shape;69;p14"/>
          <p:cNvSpPr txBox="1">
            <a:spLocks noGrp="1"/>
          </p:cNvSpPr>
          <p:nvPr>
            <p:ph type="title"/>
          </p:nvPr>
        </p:nvSpPr>
        <p:spPr>
          <a:xfrm>
            <a:off x="304800" y="438150"/>
            <a:ext cx="8520600" cy="579425"/>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600" b="1" dirty="0"/>
              <a:t>Lemmas 1 &amp; 2</a:t>
            </a:r>
            <a:endParaRPr sz="3600" b="1" dirty="0"/>
          </a:p>
        </p:txBody>
      </p:sp>
      <p:sp>
        <p:nvSpPr>
          <p:cNvPr id="2" name="Date Placeholder 1"/>
          <p:cNvSpPr>
            <a:spLocks noGrp="1"/>
          </p:cNvSpPr>
          <p:nvPr>
            <p:ph type="dt" sz="half" idx="11"/>
          </p:nvPr>
        </p:nvSpPr>
        <p:spPr/>
        <p:txBody>
          <a:bodyPr/>
          <a:lstStyle/>
          <a:p>
            <a:pPr>
              <a:defRPr/>
            </a:pPr>
            <a:fld id="{503B5376-7701-46AF-8D33-4DD9B9DC78E9}" type="datetime1">
              <a:rPr lang="zh-CN" altLang="en-US" smtClean="0"/>
              <a:t>2020/8/14</a:t>
            </a:fld>
            <a:endParaRPr lang="en-US" altLang="en-US"/>
          </a:p>
        </p:txBody>
      </p:sp>
    </p:spTree>
    <p:extLst>
      <p:ext uri="{BB962C8B-B14F-4D97-AF65-F5344CB8AC3E}">
        <p14:creationId xmlns:p14="http://schemas.microsoft.com/office/powerpoint/2010/main" val="27209356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315925"/>
            <a:ext cx="8520600" cy="579425"/>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600" b="1" dirty="0"/>
              <a:t>Lemma 3</a:t>
            </a:r>
            <a:endParaRPr sz="3600" b="1" dirty="0"/>
          </a:p>
        </p:txBody>
      </p:sp>
      <p:sp>
        <p:nvSpPr>
          <p:cNvPr id="76" name="Google Shape;76;p15"/>
          <p:cNvSpPr txBox="1">
            <a:spLocks noGrp="1"/>
          </p:cNvSpPr>
          <p:nvPr>
            <p:ph type="body" idx="1"/>
          </p:nvPr>
        </p:nvSpPr>
        <p:spPr>
          <a:xfrm>
            <a:off x="304800" y="1123950"/>
            <a:ext cx="8520600" cy="3354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600" b="0" dirty="0"/>
              <a:t>What profits can you get from owning &gt;51% of the hashrate</a:t>
            </a:r>
            <a:endParaRPr sz="1600" b="0" dirty="0"/>
          </a:p>
          <a:p>
            <a:pPr lvl="0" rtl="0">
              <a:spcBef>
                <a:spcPts val="0"/>
              </a:spcBef>
              <a:spcAft>
                <a:spcPts val="0"/>
              </a:spcAft>
              <a:buSzPts val="1800"/>
              <a:buFont typeface="Wingdings" panose="05000000000000000000" pitchFamily="2" charset="2"/>
              <a:buChar char="Ø"/>
            </a:pPr>
            <a:r>
              <a:rPr lang="en" sz="1600" b="0" dirty="0"/>
              <a:t>Crash the currency? No problem. Regain value (and then some) by shorting Bitcoin on an exchange</a:t>
            </a:r>
            <a:endParaRPr sz="1600" b="0" dirty="0"/>
          </a:p>
          <a:p>
            <a:pPr marL="0" lvl="0" indent="0" rtl="0">
              <a:spcBef>
                <a:spcPts val="1000"/>
              </a:spcBef>
              <a:spcAft>
                <a:spcPts val="0"/>
              </a:spcAft>
              <a:buNone/>
            </a:pPr>
            <a:r>
              <a:rPr lang="en" sz="1600" b="0" dirty="0"/>
              <a:t>You can effectively get 100% of the mining reward</a:t>
            </a:r>
            <a:endParaRPr sz="1600" b="0" dirty="0"/>
          </a:p>
          <a:p>
            <a:pPr lvl="0" rtl="0">
              <a:spcBef>
                <a:spcPts val="0"/>
              </a:spcBef>
              <a:spcAft>
                <a:spcPts val="0"/>
              </a:spcAft>
              <a:buSzPts val="1800"/>
              <a:buFont typeface="Wingdings" panose="05000000000000000000" pitchFamily="2" charset="2"/>
              <a:buChar char="Ø"/>
            </a:pPr>
            <a:r>
              <a:rPr lang="en" sz="1600" b="0" dirty="0"/>
              <a:t>Only mine on your own blocks</a:t>
            </a:r>
            <a:endParaRPr sz="1600" b="0" dirty="0"/>
          </a:p>
          <a:p>
            <a:pPr marL="914400" lvl="1" indent="-317500" rtl="0">
              <a:spcBef>
                <a:spcPts val="0"/>
              </a:spcBef>
              <a:spcAft>
                <a:spcPts val="0"/>
              </a:spcAft>
              <a:buSzPts val="1400"/>
              <a:buChar char="○"/>
            </a:pPr>
            <a:r>
              <a:rPr lang="en" sz="1600" dirty="0"/>
              <a:t>Can prevent anyone else from mining - you always produce longest PoW chain</a:t>
            </a:r>
            <a:endParaRPr sz="1600" dirty="0"/>
          </a:p>
          <a:p>
            <a:pPr marL="0" lvl="0" indent="0" rtl="0">
              <a:spcBef>
                <a:spcPts val="1000"/>
              </a:spcBef>
              <a:spcAft>
                <a:spcPts val="0"/>
              </a:spcAft>
              <a:buNone/>
            </a:pPr>
            <a:r>
              <a:rPr lang="en" sz="1600" b="0" dirty="0"/>
              <a:t>How this would affect the price depends on threshold</a:t>
            </a:r>
            <a:endParaRPr sz="1600" b="0" dirty="0"/>
          </a:p>
          <a:p>
            <a:pPr lvl="0" rtl="0">
              <a:spcBef>
                <a:spcPts val="0"/>
              </a:spcBef>
              <a:spcAft>
                <a:spcPts val="0"/>
              </a:spcAft>
              <a:buSzPts val="1800"/>
              <a:buFont typeface="Wingdings" panose="05000000000000000000" pitchFamily="2" charset="2"/>
              <a:buChar char="Ø"/>
            </a:pPr>
            <a:r>
              <a:rPr lang="en" sz="1600" b="0" dirty="0"/>
              <a:t>q = 51% =&gt; 49% of blocks are orphaned </a:t>
            </a:r>
            <a:endParaRPr sz="1600" b="0" dirty="0"/>
          </a:p>
          <a:p>
            <a:pPr lvl="0" rtl="0">
              <a:spcBef>
                <a:spcPts val="0"/>
              </a:spcBef>
              <a:spcAft>
                <a:spcPts val="0"/>
              </a:spcAft>
              <a:buSzPts val="1800"/>
              <a:buFont typeface="Wingdings" panose="05000000000000000000" pitchFamily="2" charset="2"/>
              <a:buChar char="Ø"/>
            </a:pPr>
            <a:r>
              <a:rPr lang="en" sz="1600" b="0" dirty="0"/>
              <a:t>q = 80% =&gt; 20% of blocks are orphaned</a:t>
            </a:r>
            <a:endParaRPr sz="1600" b="0" dirty="0"/>
          </a:p>
          <a:p>
            <a:pPr marL="914400" lvl="1" indent="-317500" rtl="0">
              <a:spcBef>
                <a:spcPts val="0"/>
              </a:spcBef>
              <a:spcAft>
                <a:spcPts val="0"/>
              </a:spcAft>
              <a:buSzPts val="1400"/>
              <a:buChar char="○"/>
            </a:pPr>
            <a:r>
              <a:rPr lang="en" sz="1600" dirty="0"/>
              <a:t>Average Bitcoin user not really affected, still able to make transactions</a:t>
            </a:r>
            <a:endParaRPr sz="1600" dirty="0"/>
          </a:p>
          <a:p>
            <a:pPr marL="0" lvl="0" indent="0" rtl="0">
              <a:spcBef>
                <a:spcPts val="1000"/>
              </a:spcBef>
              <a:spcAft>
                <a:spcPts val="0"/>
              </a:spcAft>
              <a:buNone/>
            </a:pPr>
            <a:r>
              <a:rPr lang="en" sz="1600" b="0" dirty="0"/>
              <a:t>Lemma 3: Value of 51% attack &gt; Mining Reward</a:t>
            </a:r>
            <a:endParaRPr sz="1600" b="0" dirty="0"/>
          </a:p>
        </p:txBody>
      </p:sp>
      <p:sp>
        <p:nvSpPr>
          <p:cNvPr id="2" name="Date Placeholder 1"/>
          <p:cNvSpPr>
            <a:spLocks noGrp="1"/>
          </p:cNvSpPr>
          <p:nvPr>
            <p:ph type="dt" sz="half" idx="11"/>
          </p:nvPr>
        </p:nvSpPr>
        <p:spPr/>
        <p:txBody>
          <a:bodyPr/>
          <a:lstStyle/>
          <a:p>
            <a:pPr>
              <a:defRPr/>
            </a:pPr>
            <a:fld id="{4E823BA6-4C32-4B8C-91FB-8BD55125C2E9}" type="datetime1">
              <a:rPr lang="zh-CN" altLang="en-US" smtClean="0"/>
              <a:t>2020/8/14</a:t>
            </a:fld>
            <a:endParaRPr lang="en-US" altLang="en-US"/>
          </a:p>
        </p:txBody>
      </p:sp>
    </p:spTree>
    <p:extLst>
      <p:ext uri="{BB962C8B-B14F-4D97-AF65-F5344CB8AC3E}">
        <p14:creationId xmlns:p14="http://schemas.microsoft.com/office/powerpoint/2010/main" val="1433988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200" b="1" dirty="0"/>
              <a:t>Overview</a:t>
            </a:r>
            <a:endParaRPr sz="3200" b="1" dirty="0"/>
          </a:p>
        </p:txBody>
      </p:sp>
      <p:sp>
        <p:nvSpPr>
          <p:cNvPr id="129" name="Google Shape;129;p23"/>
          <p:cNvSpPr txBox="1">
            <a:spLocks noGrp="1"/>
          </p:cNvSpPr>
          <p:nvPr>
            <p:ph type="body" idx="1"/>
          </p:nvPr>
        </p:nvSpPr>
        <p:spPr>
          <a:xfrm>
            <a:off x="152400" y="1225225"/>
            <a:ext cx="4724400" cy="256572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000" dirty="0"/>
              <a:t>What is Ethereum?</a:t>
            </a:r>
            <a:endParaRPr sz="2000" dirty="0"/>
          </a:p>
          <a:p>
            <a:pPr marL="285750" indent="-285750">
              <a:spcBef>
                <a:spcPts val="1600"/>
              </a:spcBef>
              <a:buFont typeface="Wingdings" panose="05000000000000000000" pitchFamily="2" charset="2"/>
              <a:buChar char="u"/>
            </a:pPr>
            <a:r>
              <a:rPr lang="en" sz="1600" b="0" dirty="0"/>
              <a:t>Ethereum is a decentralized platform that runs smart contracts.</a:t>
            </a:r>
            <a:endParaRPr sz="1600" b="0" dirty="0"/>
          </a:p>
          <a:p>
            <a:pPr marL="285750" indent="-285750">
              <a:spcBef>
                <a:spcPts val="1600"/>
              </a:spcBef>
              <a:buFont typeface="Wingdings" panose="05000000000000000000" pitchFamily="2" charset="2"/>
              <a:buChar char="u"/>
            </a:pPr>
            <a:r>
              <a:rPr lang="en" sz="1600" b="0" dirty="0"/>
              <a:t>Ethereum is an account-based blockchain.</a:t>
            </a:r>
            <a:endParaRPr sz="1600" b="0" dirty="0"/>
          </a:p>
          <a:p>
            <a:pPr marL="285750" indent="-285750">
              <a:spcBef>
                <a:spcPts val="1600"/>
              </a:spcBef>
              <a:spcAft>
                <a:spcPts val="1600"/>
              </a:spcAft>
              <a:buFont typeface="Wingdings" panose="05000000000000000000" pitchFamily="2" charset="2"/>
              <a:buChar char="u"/>
            </a:pPr>
            <a:r>
              <a:rPr lang="en" sz="1600" b="0" dirty="0"/>
              <a:t>Ethereum is a distributed state machine that relies on transactions to move between states.</a:t>
            </a:r>
            <a:endParaRPr sz="1600" b="0" dirty="0"/>
          </a:p>
        </p:txBody>
      </p:sp>
      <p:sp>
        <p:nvSpPr>
          <p:cNvPr id="130" name="Google Shape;130;p23"/>
          <p:cNvSpPr txBox="1">
            <a:spLocks noGrp="1"/>
          </p:cNvSpPr>
          <p:nvPr>
            <p:ph type="body" idx="2"/>
          </p:nvPr>
        </p:nvSpPr>
        <p:spPr>
          <a:xfrm>
            <a:off x="4800600" y="361950"/>
            <a:ext cx="4267200" cy="3962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dirty="0">
                <a:solidFill>
                  <a:srgbClr val="7030A0"/>
                </a:solidFill>
              </a:rPr>
              <a:t>Decentralized:</a:t>
            </a:r>
            <a:r>
              <a:rPr lang="en" dirty="0">
                <a:solidFill>
                  <a:srgbClr val="7030A0"/>
                </a:solidFill>
              </a:rPr>
              <a:t> </a:t>
            </a:r>
            <a:r>
              <a:rPr lang="en" b="0" dirty="0"/>
              <a:t>no single point of control/failure; censorship resistant</a:t>
            </a:r>
            <a:endParaRPr b="0" dirty="0"/>
          </a:p>
          <a:p>
            <a:pPr marL="0" lvl="0" indent="0">
              <a:spcBef>
                <a:spcPts val="1600"/>
              </a:spcBef>
              <a:spcAft>
                <a:spcPts val="0"/>
              </a:spcAft>
              <a:buNone/>
            </a:pPr>
            <a:r>
              <a:rPr lang="en" b="1" dirty="0">
                <a:solidFill>
                  <a:srgbClr val="7030A0"/>
                </a:solidFill>
              </a:rPr>
              <a:t>Blockchain:</a:t>
            </a:r>
            <a:r>
              <a:rPr lang="en" dirty="0">
                <a:solidFill>
                  <a:srgbClr val="7030A0"/>
                </a:solidFill>
              </a:rPr>
              <a:t> </a:t>
            </a:r>
            <a:r>
              <a:rPr lang="en" b="0" dirty="0"/>
              <a:t>state is built from a series of blocks, composed of transactions, created by </a:t>
            </a:r>
            <a:r>
              <a:rPr lang="en" b="0" i="1" dirty="0"/>
              <a:t>accounts</a:t>
            </a:r>
            <a:r>
              <a:rPr lang="en" b="0" dirty="0"/>
              <a:t>, + network consensus</a:t>
            </a:r>
            <a:endParaRPr b="0" dirty="0"/>
          </a:p>
          <a:p>
            <a:pPr marL="0" lvl="0" indent="0">
              <a:spcBef>
                <a:spcPts val="1600"/>
              </a:spcBef>
              <a:spcAft>
                <a:spcPts val="0"/>
              </a:spcAft>
              <a:buNone/>
            </a:pPr>
            <a:r>
              <a:rPr lang="en" b="1" dirty="0">
                <a:solidFill>
                  <a:srgbClr val="7030A0"/>
                </a:solidFill>
              </a:rPr>
              <a:t>Smart Contracts:</a:t>
            </a:r>
            <a:r>
              <a:rPr lang="en" dirty="0">
                <a:solidFill>
                  <a:srgbClr val="7030A0"/>
                </a:solidFill>
              </a:rPr>
              <a:t> </a:t>
            </a:r>
            <a:r>
              <a:rPr lang="en" b="0" dirty="0"/>
              <a:t>more sophisticated scripting that allows for (nearly) arbitrary computation</a:t>
            </a:r>
            <a:endParaRPr b="0" dirty="0"/>
          </a:p>
          <a:p>
            <a:pPr marL="0" lvl="0" indent="0">
              <a:spcBef>
                <a:spcPts val="1600"/>
              </a:spcBef>
              <a:spcAft>
                <a:spcPts val="0"/>
              </a:spcAft>
              <a:buNone/>
            </a:pPr>
            <a:r>
              <a:rPr lang="en" b="1" dirty="0">
                <a:solidFill>
                  <a:srgbClr val="7030A0"/>
                </a:solidFill>
              </a:rPr>
              <a:t>Transaction-based:</a:t>
            </a:r>
            <a:r>
              <a:rPr lang="en" dirty="0">
                <a:solidFill>
                  <a:srgbClr val="7030A0"/>
                </a:solidFill>
              </a:rPr>
              <a:t> </a:t>
            </a:r>
            <a:r>
              <a:rPr lang="en" b="0" dirty="0"/>
              <a:t>state transitions occur on new transactions, which transfer value and information between </a:t>
            </a:r>
            <a:r>
              <a:rPr lang="en" b="0" i="1" dirty="0"/>
              <a:t>accounts</a:t>
            </a:r>
            <a:endParaRPr b="0" dirty="0"/>
          </a:p>
          <a:p>
            <a:pPr marL="0" lvl="0" indent="0">
              <a:spcBef>
                <a:spcPts val="1600"/>
              </a:spcBef>
              <a:spcAft>
                <a:spcPts val="1600"/>
              </a:spcAft>
              <a:buNone/>
            </a:pPr>
            <a:r>
              <a:rPr lang="en" b="1" dirty="0">
                <a:solidFill>
                  <a:srgbClr val="7030A0"/>
                </a:solidFill>
              </a:rPr>
              <a:t>Account-based:</a:t>
            </a:r>
            <a:r>
              <a:rPr lang="en" dirty="0">
                <a:solidFill>
                  <a:srgbClr val="7030A0"/>
                </a:solidFill>
              </a:rPr>
              <a:t> </a:t>
            </a:r>
            <a:r>
              <a:rPr lang="en" b="0" dirty="0"/>
              <a:t>state is made up of </a:t>
            </a:r>
            <a:r>
              <a:rPr lang="en" b="0" i="1" dirty="0"/>
              <a:t>accounts</a:t>
            </a:r>
            <a:r>
              <a:rPr lang="en" b="0" dirty="0"/>
              <a:t>, with each </a:t>
            </a:r>
            <a:r>
              <a:rPr lang="en" b="0" i="1" dirty="0"/>
              <a:t>account</a:t>
            </a:r>
            <a:r>
              <a:rPr lang="en" b="0" dirty="0"/>
              <a:t> having an address, some balance of ether, and optionally some contract code and storage</a:t>
            </a:r>
            <a:endParaRPr b="0" dirty="0"/>
          </a:p>
        </p:txBody>
      </p:sp>
      <p:sp>
        <p:nvSpPr>
          <p:cNvPr id="2" name="Date Placeholder 1"/>
          <p:cNvSpPr>
            <a:spLocks noGrp="1"/>
          </p:cNvSpPr>
          <p:nvPr>
            <p:ph type="dt" sz="half" idx="11"/>
          </p:nvPr>
        </p:nvSpPr>
        <p:spPr/>
        <p:txBody>
          <a:bodyPr/>
          <a:lstStyle/>
          <a:p>
            <a:pPr>
              <a:defRPr/>
            </a:pPr>
            <a:fld id="{738A60F1-7EE6-4B57-A022-29D45970DAAD}" type="datetime1">
              <a:rPr lang="zh-CN" altLang="en-US" smtClean="0"/>
              <a:t>2020/8/14</a:t>
            </a:fld>
            <a:endParaRPr lang="en-US" altLang="en-US"/>
          </a:p>
        </p:txBody>
      </p:sp>
    </p:spTree>
    <p:extLst>
      <p:ext uri="{BB962C8B-B14F-4D97-AF65-F5344CB8AC3E}">
        <p14:creationId xmlns:p14="http://schemas.microsoft.com/office/powerpoint/2010/main" val="17084906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00" y="315925"/>
            <a:ext cx="8520600" cy="655625"/>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200" b="1" dirty="0"/>
              <a:t>Combining Lemmas</a:t>
            </a:r>
            <a:endParaRPr sz="3200" b="1" dirty="0"/>
          </a:p>
        </p:txBody>
      </p:sp>
      <p:sp>
        <p:nvSpPr>
          <p:cNvPr id="83" name="Google Shape;83;p16"/>
          <p:cNvSpPr txBox="1">
            <a:spLocks noGrp="1"/>
          </p:cNvSpPr>
          <p:nvPr>
            <p:ph type="body" idx="1"/>
          </p:nvPr>
        </p:nvSpPr>
        <p:spPr>
          <a:xfrm>
            <a:off x="304800" y="1123950"/>
            <a:ext cx="8763000" cy="3354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000" b="0" dirty="0"/>
              <a:t>Lemmas:</a:t>
            </a:r>
            <a:endParaRPr sz="2000" b="0" dirty="0"/>
          </a:p>
          <a:p>
            <a:pPr lvl="0" rtl="0">
              <a:spcBef>
                <a:spcPts val="0"/>
              </a:spcBef>
              <a:spcAft>
                <a:spcPts val="0"/>
              </a:spcAft>
              <a:buSzPts val="1800"/>
              <a:buFont typeface="Wingdings" panose="05000000000000000000" pitchFamily="2" charset="2"/>
              <a:buChar char="Ø"/>
            </a:pPr>
            <a:r>
              <a:rPr lang="en" sz="2000" b="0" dirty="0"/>
              <a:t>Lemma 1: Mining Reward = Mining Cost</a:t>
            </a:r>
            <a:endParaRPr sz="2000" b="0" dirty="0"/>
          </a:p>
          <a:p>
            <a:pPr lvl="0" rtl="0">
              <a:spcBef>
                <a:spcPts val="0"/>
              </a:spcBef>
              <a:spcAft>
                <a:spcPts val="0"/>
              </a:spcAft>
              <a:buSzPts val="1800"/>
              <a:buFont typeface="Wingdings" panose="05000000000000000000" pitchFamily="2" charset="2"/>
              <a:buChar char="Ø"/>
            </a:pPr>
            <a:r>
              <a:rPr lang="en" sz="2000" b="0" dirty="0"/>
              <a:t>Lemma 2: Cost of acquiring 51% &lt; Mining Cost</a:t>
            </a:r>
            <a:endParaRPr sz="2000" b="0" dirty="0"/>
          </a:p>
          <a:p>
            <a:pPr lvl="0" rtl="0">
              <a:spcBef>
                <a:spcPts val="0"/>
              </a:spcBef>
              <a:spcAft>
                <a:spcPts val="0"/>
              </a:spcAft>
              <a:buSzPts val="1800"/>
              <a:buFont typeface="Wingdings" panose="05000000000000000000" pitchFamily="2" charset="2"/>
              <a:buChar char="Ø"/>
            </a:pPr>
            <a:r>
              <a:rPr lang="en" sz="2000" b="0" dirty="0"/>
              <a:t>Lemma 3: Value of 51% attack &gt; Mining Reward</a:t>
            </a:r>
            <a:endParaRPr sz="2000" b="0" dirty="0"/>
          </a:p>
          <a:p>
            <a:pPr marL="0" lvl="0" indent="0" rtl="0">
              <a:spcBef>
                <a:spcPts val="1600"/>
              </a:spcBef>
              <a:spcAft>
                <a:spcPts val="0"/>
              </a:spcAft>
              <a:buNone/>
            </a:pPr>
            <a:r>
              <a:rPr lang="en" sz="2000" b="0" dirty="0"/>
              <a:t>Therefore, Value of 51% attack &gt; Cost of acquiring 51%</a:t>
            </a:r>
            <a:endParaRPr sz="2000" b="0" dirty="0"/>
          </a:p>
          <a:p>
            <a:pPr marL="0" lvl="0" indent="0" rtl="0">
              <a:spcBef>
                <a:spcPts val="1600"/>
              </a:spcBef>
              <a:spcAft>
                <a:spcPts val="1600"/>
              </a:spcAft>
              <a:buNone/>
            </a:pPr>
            <a:r>
              <a:rPr lang="en" sz="2000" b="0" dirty="0"/>
              <a:t>If math is correct, Game Theory says that 51% attacking Bitcoin is profitable</a:t>
            </a:r>
            <a:endParaRPr sz="2000" b="0" dirty="0"/>
          </a:p>
        </p:txBody>
      </p:sp>
      <p:sp>
        <p:nvSpPr>
          <p:cNvPr id="84" name="Google Shape;84;p16"/>
          <p:cNvSpPr txBox="1"/>
          <p:nvPr/>
        </p:nvSpPr>
        <p:spPr>
          <a:xfrm>
            <a:off x="4032482" y="4518900"/>
            <a:ext cx="5111518" cy="265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100" dirty="0"/>
              <a:t>(Originally presented by Martin Koppelmann at SF Bitcoin Devs Seminar)</a:t>
            </a:r>
            <a:endParaRPr sz="1100" dirty="0"/>
          </a:p>
        </p:txBody>
      </p:sp>
      <p:sp>
        <p:nvSpPr>
          <p:cNvPr id="2" name="Date Placeholder 1"/>
          <p:cNvSpPr>
            <a:spLocks noGrp="1"/>
          </p:cNvSpPr>
          <p:nvPr>
            <p:ph type="dt" sz="half" idx="11"/>
          </p:nvPr>
        </p:nvSpPr>
        <p:spPr/>
        <p:txBody>
          <a:bodyPr/>
          <a:lstStyle/>
          <a:p>
            <a:pPr>
              <a:defRPr/>
            </a:pPr>
            <a:fld id="{44482C24-98F3-4755-99D5-98F163FD907D}" type="datetime1">
              <a:rPr lang="zh-CN" altLang="en-US" smtClean="0"/>
              <a:t>2020/8/14</a:t>
            </a:fld>
            <a:endParaRPr lang="en-US" altLang="en-US"/>
          </a:p>
        </p:txBody>
      </p:sp>
    </p:spTree>
    <p:extLst>
      <p:ext uri="{BB962C8B-B14F-4D97-AF65-F5344CB8AC3E}">
        <p14:creationId xmlns:p14="http://schemas.microsoft.com/office/powerpoint/2010/main" val="8617140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000" b="1" dirty="0"/>
              <a:t>Additional Ideas</a:t>
            </a:r>
            <a:endParaRPr sz="4000" b="1" dirty="0"/>
          </a:p>
        </p:txBody>
      </p:sp>
      <p:sp>
        <p:nvSpPr>
          <p:cNvPr id="90" name="Google Shape;90;p17"/>
          <p:cNvSpPr txBox="1">
            <a:spLocks noGrp="1"/>
          </p:cNvSpPr>
          <p:nvPr>
            <p:ph type="body" idx="1"/>
          </p:nvPr>
        </p:nvSpPr>
        <p:spPr>
          <a:xfrm>
            <a:off x="311700" y="1225225"/>
            <a:ext cx="8520600" cy="226092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000" b="0" dirty="0"/>
              <a:t>Insurance Contracts</a:t>
            </a:r>
            <a:endParaRPr sz="2000" b="0" dirty="0"/>
          </a:p>
          <a:p>
            <a:pPr lvl="0" rtl="0">
              <a:spcBef>
                <a:spcPts val="1600"/>
              </a:spcBef>
              <a:spcAft>
                <a:spcPts val="0"/>
              </a:spcAft>
              <a:buSzPts val="1800"/>
              <a:buFont typeface="Wingdings" panose="05000000000000000000" pitchFamily="2" charset="2"/>
              <a:buChar char="Ø"/>
            </a:pPr>
            <a:r>
              <a:rPr lang="en" sz="2000" b="0" dirty="0"/>
              <a:t>A way to offset costs incurred by mining pools</a:t>
            </a:r>
            <a:endParaRPr sz="2000" b="0" dirty="0"/>
          </a:p>
          <a:p>
            <a:pPr lvl="0" rtl="0">
              <a:spcBef>
                <a:spcPts val="0"/>
              </a:spcBef>
              <a:spcAft>
                <a:spcPts val="0"/>
              </a:spcAft>
              <a:buSzPts val="1800"/>
              <a:buFont typeface="Wingdings" panose="05000000000000000000" pitchFamily="2" charset="2"/>
              <a:buChar char="Ø"/>
            </a:pPr>
            <a:r>
              <a:rPr lang="en" sz="2000" b="0" dirty="0"/>
              <a:t>More orphaned blocks are a sign of pool wars</a:t>
            </a:r>
            <a:endParaRPr sz="2000" b="0" dirty="0"/>
          </a:p>
          <a:p>
            <a:pPr lvl="0" rtl="0">
              <a:spcBef>
                <a:spcPts val="0"/>
              </a:spcBef>
              <a:spcAft>
                <a:spcPts val="0"/>
              </a:spcAft>
              <a:buSzPts val="1800"/>
              <a:buFont typeface="Wingdings" panose="05000000000000000000" pitchFamily="2" charset="2"/>
              <a:buChar char="Ø"/>
            </a:pPr>
            <a:r>
              <a:rPr lang="en" sz="2000" b="0" dirty="0"/>
              <a:t>Insurance contracts for bitcoin stakeholders based on number of orphaned blocks</a:t>
            </a:r>
            <a:endParaRPr sz="2000" b="0" dirty="0"/>
          </a:p>
        </p:txBody>
      </p:sp>
      <p:sp>
        <p:nvSpPr>
          <p:cNvPr id="2" name="Date Placeholder 1"/>
          <p:cNvSpPr>
            <a:spLocks noGrp="1"/>
          </p:cNvSpPr>
          <p:nvPr>
            <p:ph type="dt" sz="half" idx="11"/>
          </p:nvPr>
        </p:nvSpPr>
        <p:spPr/>
        <p:txBody>
          <a:bodyPr/>
          <a:lstStyle/>
          <a:p>
            <a:pPr>
              <a:defRPr/>
            </a:pPr>
            <a:fld id="{EE54F875-573E-46DD-B314-35B822430E09}" type="datetime1">
              <a:rPr lang="zh-CN" altLang="en-US" smtClean="0"/>
              <a:t>2020/8/14</a:t>
            </a:fld>
            <a:endParaRPr lang="en-US" altLang="en-US"/>
          </a:p>
        </p:txBody>
      </p:sp>
    </p:spTree>
    <p:extLst>
      <p:ext uri="{BB962C8B-B14F-4D97-AF65-F5344CB8AC3E}">
        <p14:creationId xmlns:p14="http://schemas.microsoft.com/office/powerpoint/2010/main" val="42056866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04800" y="438150"/>
            <a:ext cx="8520600" cy="579425"/>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600" b="1" dirty="0"/>
              <a:t>Generalization of Vulnerabilities</a:t>
            </a:r>
            <a:endParaRPr sz="3600" b="1" dirty="0"/>
          </a:p>
        </p:txBody>
      </p:sp>
      <p:sp>
        <p:nvSpPr>
          <p:cNvPr id="97" name="Google Shape;97;p18"/>
          <p:cNvSpPr txBox="1">
            <a:spLocks noGrp="1"/>
          </p:cNvSpPr>
          <p:nvPr>
            <p:ph type="body" idx="1"/>
          </p:nvPr>
        </p:nvSpPr>
        <p:spPr>
          <a:xfrm>
            <a:off x="304800" y="1047750"/>
            <a:ext cx="4336500" cy="3657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b="0" dirty="0"/>
              <a:t>Bitcoin mining is zero sum</a:t>
            </a:r>
            <a:endParaRPr sz="1600" b="0" dirty="0"/>
          </a:p>
          <a:p>
            <a:pPr lvl="0" rtl="0">
              <a:spcBef>
                <a:spcPts val="1600"/>
              </a:spcBef>
              <a:spcAft>
                <a:spcPts val="0"/>
              </a:spcAft>
              <a:buSzPts val="1400"/>
              <a:buFont typeface="Wingdings" panose="05000000000000000000" pitchFamily="2" charset="2"/>
              <a:buChar char="Ø"/>
            </a:pPr>
            <a:r>
              <a:rPr lang="en" sz="1600" b="0" dirty="0"/>
              <a:t>In general, to increase earnings, someone else needs to be excluded</a:t>
            </a:r>
            <a:endParaRPr sz="1600" b="0" dirty="0"/>
          </a:p>
          <a:p>
            <a:pPr marL="0" lvl="0" indent="0" rtl="0">
              <a:spcBef>
                <a:spcPts val="1600"/>
              </a:spcBef>
              <a:spcAft>
                <a:spcPts val="0"/>
              </a:spcAft>
              <a:buNone/>
            </a:pPr>
            <a:r>
              <a:rPr lang="en" sz="1600" b="0" dirty="0"/>
              <a:t>Members-only Mining</a:t>
            </a:r>
            <a:endParaRPr sz="1600" b="0" dirty="0"/>
          </a:p>
          <a:p>
            <a:pPr lvl="0" rtl="0">
              <a:spcBef>
                <a:spcPts val="1600"/>
              </a:spcBef>
              <a:spcAft>
                <a:spcPts val="0"/>
              </a:spcAft>
              <a:buSzPts val="1400"/>
              <a:buFont typeface="Wingdings" panose="05000000000000000000" pitchFamily="2" charset="2"/>
              <a:buChar char="Ø"/>
            </a:pPr>
            <a:r>
              <a:rPr lang="en" sz="1600" b="0" dirty="0"/>
              <a:t>Let hashrate join a collusion until 80% of the network is in, then exclude the rest</a:t>
            </a:r>
            <a:endParaRPr sz="1600" b="0" dirty="0"/>
          </a:p>
          <a:p>
            <a:pPr lvl="0" rtl="0">
              <a:spcBef>
                <a:spcPts val="0"/>
              </a:spcBef>
              <a:spcAft>
                <a:spcPts val="0"/>
              </a:spcAft>
              <a:buSzPts val="1400"/>
              <a:buFont typeface="Wingdings" panose="05000000000000000000" pitchFamily="2" charset="2"/>
              <a:buChar char="Ø"/>
            </a:pPr>
            <a:r>
              <a:rPr lang="en" sz="1600" b="0" dirty="0"/>
              <a:t>No incentive not to join</a:t>
            </a:r>
            <a:endParaRPr sz="1600" b="0" dirty="0"/>
          </a:p>
          <a:p>
            <a:pPr marL="914400" lvl="1" indent="-304800" rtl="0">
              <a:spcBef>
                <a:spcPts val="0"/>
              </a:spcBef>
              <a:spcAft>
                <a:spcPts val="0"/>
              </a:spcAft>
              <a:buSzPts val="1200"/>
              <a:buChar char="○"/>
            </a:pPr>
            <a:r>
              <a:rPr lang="en" sz="1400" dirty="0"/>
              <a:t>Attack succeeds, get increased reward</a:t>
            </a:r>
            <a:endParaRPr sz="1400" dirty="0"/>
          </a:p>
          <a:p>
            <a:pPr marL="914400" lvl="1" indent="-304800" rtl="0">
              <a:spcBef>
                <a:spcPts val="0"/>
              </a:spcBef>
              <a:spcAft>
                <a:spcPts val="0"/>
              </a:spcAft>
              <a:buSzPts val="1200"/>
              <a:buChar char="○"/>
            </a:pPr>
            <a:r>
              <a:rPr lang="en" sz="1400" dirty="0"/>
              <a:t>Attack wouldn't fail: conduct attack in such a way that it wouldn't start until the threshold is </a:t>
            </a:r>
            <a:r>
              <a:rPr lang="en" sz="1400" dirty="0" smtClean="0"/>
              <a:t>reached</a:t>
            </a:r>
            <a:endParaRPr sz="1400" dirty="0"/>
          </a:p>
        </p:txBody>
      </p:sp>
      <p:sp>
        <p:nvSpPr>
          <p:cNvPr id="98" name="Google Shape;98;p18"/>
          <p:cNvSpPr txBox="1">
            <a:spLocks noGrp="1"/>
          </p:cNvSpPr>
          <p:nvPr>
            <p:ph type="body" idx="2"/>
          </p:nvPr>
        </p:nvSpPr>
        <p:spPr>
          <a:xfrm>
            <a:off x="4832400" y="1225225"/>
            <a:ext cx="4311600" cy="1803725"/>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600" b="0" dirty="0"/>
              <a:t>Naive Example</a:t>
            </a:r>
            <a:endParaRPr sz="1600" b="0" dirty="0"/>
          </a:p>
          <a:p>
            <a:pPr lvl="0" rtl="0">
              <a:spcBef>
                <a:spcPts val="1600"/>
              </a:spcBef>
              <a:spcAft>
                <a:spcPts val="0"/>
              </a:spcAft>
              <a:buSzPts val="1400"/>
              <a:buFont typeface="Wingdings" panose="05000000000000000000" pitchFamily="2" charset="2"/>
              <a:buChar char="Ø"/>
            </a:pPr>
            <a:r>
              <a:rPr lang="en" sz="1600" b="0" dirty="0"/>
              <a:t>3 pools collude, own more than 51%</a:t>
            </a:r>
            <a:endParaRPr sz="1600" b="0" dirty="0"/>
          </a:p>
          <a:p>
            <a:pPr lvl="0" rtl="0">
              <a:spcBef>
                <a:spcPts val="0"/>
              </a:spcBef>
              <a:spcAft>
                <a:spcPts val="0"/>
              </a:spcAft>
              <a:buSzPts val="1400"/>
              <a:buFont typeface="Wingdings" panose="05000000000000000000" pitchFamily="2" charset="2"/>
              <a:buChar char="Ø"/>
            </a:pPr>
            <a:r>
              <a:rPr lang="en" sz="1600" b="0" dirty="0"/>
              <a:t>Ignore every 10th block of another pool</a:t>
            </a:r>
            <a:endParaRPr sz="1600" b="0" dirty="0"/>
          </a:p>
          <a:p>
            <a:pPr lvl="0" rtl="0">
              <a:spcBef>
                <a:spcPts val="0"/>
              </a:spcBef>
              <a:spcAft>
                <a:spcPts val="0"/>
              </a:spcAft>
              <a:buSzPts val="1400"/>
              <a:buFont typeface="Wingdings" panose="05000000000000000000" pitchFamily="2" charset="2"/>
              <a:buChar char="Ø"/>
            </a:pPr>
            <a:r>
              <a:rPr lang="en" sz="1600" b="0" dirty="0"/>
              <a:t>Undetectable</a:t>
            </a:r>
            <a:endParaRPr sz="1600" b="0" dirty="0"/>
          </a:p>
          <a:p>
            <a:pPr marL="0" lvl="0" indent="0" rtl="0">
              <a:spcBef>
                <a:spcPts val="1600"/>
              </a:spcBef>
              <a:spcAft>
                <a:spcPts val="1600"/>
              </a:spcAft>
              <a:buNone/>
            </a:pPr>
            <a:r>
              <a:rPr lang="en" sz="1600" b="0" dirty="0"/>
              <a:t>More profitable than honest strategy</a:t>
            </a:r>
            <a:endParaRPr sz="1600" b="0" dirty="0"/>
          </a:p>
        </p:txBody>
      </p:sp>
      <p:sp>
        <p:nvSpPr>
          <p:cNvPr id="2" name="Date Placeholder 1"/>
          <p:cNvSpPr>
            <a:spLocks noGrp="1"/>
          </p:cNvSpPr>
          <p:nvPr>
            <p:ph type="dt" sz="half" idx="11"/>
          </p:nvPr>
        </p:nvSpPr>
        <p:spPr/>
        <p:txBody>
          <a:bodyPr/>
          <a:lstStyle/>
          <a:p>
            <a:pPr>
              <a:defRPr/>
            </a:pPr>
            <a:fld id="{328D5767-914B-4D0C-A273-F32BC51948C9}" type="datetime1">
              <a:rPr lang="zh-CN" altLang="en-US" smtClean="0"/>
              <a:t>2020/8/14</a:t>
            </a:fld>
            <a:endParaRPr lang="en-US" altLang="en-US"/>
          </a:p>
        </p:txBody>
      </p:sp>
    </p:spTree>
    <p:extLst>
      <p:ext uri="{BB962C8B-B14F-4D97-AF65-F5344CB8AC3E}">
        <p14:creationId xmlns:p14="http://schemas.microsoft.com/office/powerpoint/2010/main" val="37327637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315925"/>
            <a:ext cx="8520600" cy="655625"/>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600" b="1" dirty="0">
                <a:latin typeface="+mn-lt"/>
              </a:rPr>
              <a:t>Post-block Reward Bitcoin</a:t>
            </a:r>
            <a:endParaRPr sz="3600" b="1" dirty="0">
              <a:latin typeface="+mn-lt"/>
            </a:endParaRPr>
          </a:p>
        </p:txBody>
      </p:sp>
      <p:sp>
        <p:nvSpPr>
          <p:cNvPr id="104" name="Google Shape;104;p19"/>
          <p:cNvSpPr txBox="1">
            <a:spLocks noGrp="1"/>
          </p:cNvSpPr>
          <p:nvPr>
            <p:ph type="body" idx="1"/>
          </p:nvPr>
        </p:nvSpPr>
        <p:spPr>
          <a:xfrm>
            <a:off x="0" y="1047750"/>
            <a:ext cx="9144000" cy="1828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600" b="0" dirty="0"/>
              <a:t>Assumption: average Bitcoin user holds $100,000 in Bitcoin, willing to pay $1000 in fees</a:t>
            </a:r>
            <a:endParaRPr sz="1600" b="0" dirty="0"/>
          </a:p>
          <a:p>
            <a:pPr lvl="0" rtl="0">
              <a:spcBef>
                <a:spcPts val="1600"/>
              </a:spcBef>
              <a:spcAft>
                <a:spcPts val="0"/>
              </a:spcAft>
              <a:buSzPts val="1400"/>
              <a:buFont typeface="Wingdings" panose="05000000000000000000" pitchFamily="2" charset="2"/>
              <a:buChar char="Ø"/>
            </a:pPr>
            <a:r>
              <a:rPr lang="en" sz="1600" b="0" dirty="0"/>
              <a:t>(This is when Bitcoin is near 0 block reward)</a:t>
            </a:r>
            <a:endParaRPr sz="1600" b="0" dirty="0"/>
          </a:p>
          <a:p>
            <a:pPr lvl="0" rtl="0">
              <a:spcBef>
                <a:spcPts val="0"/>
              </a:spcBef>
              <a:spcAft>
                <a:spcPts val="0"/>
              </a:spcAft>
              <a:buSzPts val="1400"/>
              <a:buFont typeface="Wingdings" panose="05000000000000000000" pitchFamily="2" charset="2"/>
              <a:buChar char="Ø"/>
            </a:pPr>
            <a:r>
              <a:rPr lang="en" sz="1600" b="0" dirty="0"/>
              <a:t>Is mining based off transaction fees sustainable?</a:t>
            </a:r>
            <a:endParaRPr sz="1600" b="0" dirty="0"/>
          </a:p>
          <a:p>
            <a:pPr lvl="0" rtl="0">
              <a:spcBef>
                <a:spcPts val="0"/>
              </a:spcBef>
              <a:spcAft>
                <a:spcPts val="0"/>
              </a:spcAft>
              <a:buSzPts val="1400"/>
              <a:buFont typeface="Wingdings" panose="05000000000000000000" pitchFamily="2" charset="2"/>
              <a:buChar char="Ø"/>
            </a:pPr>
            <a:r>
              <a:rPr lang="en" sz="1600" b="0" dirty="0"/>
              <a:t>Money must move, must be paid in transaction fees so that miners can collect it as mining reward</a:t>
            </a:r>
            <a:endParaRPr sz="1600" b="0" dirty="0"/>
          </a:p>
          <a:p>
            <a:pPr lvl="0" rtl="0">
              <a:spcBef>
                <a:spcPts val="0"/>
              </a:spcBef>
              <a:spcAft>
                <a:spcPts val="0"/>
              </a:spcAft>
              <a:buSzPts val="1400"/>
              <a:buFont typeface="Wingdings" panose="05000000000000000000" pitchFamily="2" charset="2"/>
              <a:buChar char="Ø"/>
            </a:pPr>
            <a:r>
              <a:rPr lang="en" sz="1600" b="0" dirty="0"/>
              <a:t>Amount of hashpower going into Bitcoin dependent on mining reward</a:t>
            </a:r>
            <a:endParaRPr sz="1600" b="0" dirty="0"/>
          </a:p>
        </p:txBody>
      </p:sp>
      <p:sp>
        <p:nvSpPr>
          <p:cNvPr id="105" name="Google Shape;105;p19"/>
          <p:cNvSpPr txBox="1">
            <a:spLocks noGrp="1"/>
          </p:cNvSpPr>
          <p:nvPr>
            <p:ph type="body" idx="2"/>
          </p:nvPr>
        </p:nvSpPr>
        <p:spPr>
          <a:xfrm>
            <a:off x="1447800" y="3105150"/>
            <a:ext cx="7352700" cy="144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0" dirty="0"/>
              <a:t>Therefore</a:t>
            </a:r>
            <a:endParaRPr b="0" dirty="0"/>
          </a:p>
          <a:p>
            <a:pPr lvl="0" rtl="0">
              <a:spcBef>
                <a:spcPts val="1600"/>
              </a:spcBef>
              <a:spcAft>
                <a:spcPts val="0"/>
              </a:spcAft>
              <a:buSzPts val="1400"/>
              <a:buFont typeface="Wingdings" panose="05000000000000000000" pitchFamily="2" charset="2"/>
              <a:buChar char="Ø"/>
            </a:pPr>
            <a:r>
              <a:rPr lang="en" b="0" dirty="0"/>
              <a:t>(average fees paid) / (avg holdings) = (cost of attacking) / (market cap)</a:t>
            </a:r>
            <a:endParaRPr b="0" dirty="0"/>
          </a:p>
          <a:p>
            <a:pPr lvl="0" rtl="0">
              <a:spcBef>
                <a:spcPts val="0"/>
              </a:spcBef>
              <a:spcAft>
                <a:spcPts val="0"/>
              </a:spcAft>
              <a:buSzPts val="1400"/>
              <a:buFont typeface="Wingdings" panose="05000000000000000000" pitchFamily="2" charset="2"/>
              <a:buChar char="Ø"/>
            </a:pPr>
            <a:r>
              <a:rPr lang="en" b="0" dirty="0"/>
              <a:t>In our example, attacker only needs to pay 1% of the market cap of Bitcoin to attack</a:t>
            </a:r>
            <a:endParaRPr b="0" dirty="0"/>
          </a:p>
          <a:p>
            <a:pPr marL="0" lvl="0" indent="0" rtl="0">
              <a:spcBef>
                <a:spcPts val="1600"/>
              </a:spcBef>
              <a:spcAft>
                <a:spcPts val="1600"/>
              </a:spcAft>
              <a:buNone/>
            </a:pPr>
            <a:r>
              <a:rPr lang="en" b="0" dirty="0"/>
              <a:t>Post reward Bitcoin must have a high velocity of money to be secure</a:t>
            </a:r>
            <a:endParaRPr b="0" dirty="0"/>
          </a:p>
        </p:txBody>
      </p:sp>
      <p:sp>
        <p:nvSpPr>
          <p:cNvPr id="2" name="Date Placeholder 1"/>
          <p:cNvSpPr>
            <a:spLocks noGrp="1"/>
          </p:cNvSpPr>
          <p:nvPr>
            <p:ph type="dt" sz="half" idx="11"/>
          </p:nvPr>
        </p:nvSpPr>
        <p:spPr/>
        <p:txBody>
          <a:bodyPr/>
          <a:lstStyle/>
          <a:p>
            <a:pPr>
              <a:defRPr/>
            </a:pPr>
            <a:fld id="{1529FAFE-E1D9-4B9E-838F-B51CCAF9BE7E}" type="datetime1">
              <a:rPr lang="zh-CN" altLang="en-US" smtClean="0"/>
              <a:t>2020/8/14</a:t>
            </a:fld>
            <a:endParaRPr lang="en-US" altLang="en-US"/>
          </a:p>
        </p:txBody>
      </p:sp>
    </p:spTree>
    <p:extLst>
      <p:ext uri="{BB962C8B-B14F-4D97-AF65-F5344CB8AC3E}">
        <p14:creationId xmlns:p14="http://schemas.microsoft.com/office/powerpoint/2010/main" val="2434955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311700" y="315925"/>
            <a:ext cx="8520600" cy="655625"/>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200" b="1" dirty="0"/>
              <a:t>Some Differences from Bitcoin</a:t>
            </a:r>
            <a:endParaRPr sz="3200" b="1" dirty="0"/>
          </a:p>
        </p:txBody>
      </p:sp>
      <p:sp>
        <p:nvSpPr>
          <p:cNvPr id="136" name="Google Shape;136;p24"/>
          <p:cNvSpPr txBox="1">
            <a:spLocks noGrp="1"/>
          </p:cNvSpPr>
          <p:nvPr>
            <p:ph type="body" idx="1"/>
          </p:nvPr>
        </p:nvSpPr>
        <p:spPr>
          <a:xfrm>
            <a:off x="152400" y="1047750"/>
            <a:ext cx="4724400" cy="2667000"/>
          </a:xfrm>
          <a:prstGeom prst="rect">
            <a:avLst/>
          </a:prstGeom>
        </p:spPr>
        <p:txBody>
          <a:bodyPr spcFirstLastPara="1" wrap="square" lIns="91425" tIns="91425" rIns="91425" bIns="91425" anchor="t" anchorCtr="0">
            <a:noAutofit/>
          </a:bodyPr>
          <a:lstStyle/>
          <a:p>
            <a:pPr lvl="0" rtl="0">
              <a:spcBef>
                <a:spcPts val="0"/>
              </a:spcBef>
              <a:spcAft>
                <a:spcPts val="0"/>
              </a:spcAft>
              <a:buSzPts val="1400"/>
              <a:buFont typeface="Wingdings" panose="05000000000000000000" pitchFamily="2" charset="2"/>
              <a:buChar char="Ø"/>
            </a:pPr>
            <a:r>
              <a:rPr lang="en" b="0" dirty="0"/>
              <a:t>Though </a:t>
            </a:r>
            <a:r>
              <a:rPr lang="en" dirty="0"/>
              <a:t>Ethereum </a:t>
            </a:r>
            <a:r>
              <a:rPr lang="en" b="0" dirty="0"/>
              <a:t>and</a:t>
            </a:r>
            <a:r>
              <a:rPr lang="en" dirty="0"/>
              <a:t> Bitcoin </a:t>
            </a:r>
            <a:r>
              <a:rPr lang="en" b="0" dirty="0"/>
              <a:t>have similar features, both are billed quite differently:</a:t>
            </a:r>
            <a:endParaRPr b="0" dirty="0"/>
          </a:p>
          <a:p>
            <a:pPr marL="914400" lvl="1" indent="-304800" rtl="0">
              <a:spcBef>
                <a:spcPts val="0"/>
              </a:spcBef>
              <a:spcAft>
                <a:spcPts val="0"/>
              </a:spcAft>
              <a:buSzPts val="1200"/>
              <a:buChar char="○"/>
            </a:pPr>
            <a:r>
              <a:rPr lang="en" dirty="0"/>
              <a:t>Ethereum: </a:t>
            </a:r>
            <a:r>
              <a:rPr lang="en" b="1" dirty="0"/>
              <a:t>Smart Contract Platform</a:t>
            </a:r>
            <a:endParaRPr b="1" dirty="0"/>
          </a:p>
          <a:p>
            <a:pPr marL="914400" lvl="1" indent="-304800" rtl="0">
              <a:spcBef>
                <a:spcPts val="0"/>
              </a:spcBef>
              <a:spcAft>
                <a:spcPts val="0"/>
              </a:spcAft>
              <a:buSzPts val="1200"/>
              <a:buChar char="○"/>
            </a:pPr>
            <a:r>
              <a:rPr lang="en" dirty="0"/>
              <a:t>Bitcoin: </a:t>
            </a:r>
            <a:r>
              <a:rPr lang="en" b="1" dirty="0"/>
              <a:t>Decentralized Asset</a:t>
            </a:r>
            <a:endParaRPr b="1" dirty="0"/>
          </a:p>
          <a:p>
            <a:pPr lvl="0" rtl="0">
              <a:spcBef>
                <a:spcPts val="0"/>
              </a:spcBef>
              <a:spcAft>
                <a:spcPts val="0"/>
              </a:spcAft>
              <a:buSzPts val="1400"/>
              <a:buFont typeface="Wingdings" panose="05000000000000000000" pitchFamily="2" charset="2"/>
              <a:buChar char="Ø"/>
            </a:pPr>
            <a:r>
              <a:rPr lang="en" b="0" dirty="0"/>
              <a:t>Account-based instead of UTXO-based</a:t>
            </a:r>
            <a:endParaRPr b="0" dirty="0"/>
          </a:p>
          <a:p>
            <a:pPr lvl="0" rtl="0">
              <a:spcBef>
                <a:spcPts val="0"/>
              </a:spcBef>
              <a:spcAft>
                <a:spcPts val="0"/>
              </a:spcAft>
              <a:buSzPts val="1400"/>
              <a:buFont typeface="Wingdings" panose="05000000000000000000" pitchFamily="2" charset="2"/>
              <a:buChar char="Ø"/>
            </a:pPr>
            <a:r>
              <a:rPr lang="en" b="0" dirty="0"/>
              <a:t>Ethereum has a Turing complete</a:t>
            </a:r>
            <a:r>
              <a:rPr lang="en" b="0" i="1" dirty="0"/>
              <a:t> </a:t>
            </a:r>
            <a:r>
              <a:rPr lang="en" b="0" dirty="0"/>
              <a:t>scripting language that is significantly more powerful than Bitcoin Script. Enables smart contracts.</a:t>
            </a:r>
            <a:endParaRPr b="0" dirty="0"/>
          </a:p>
          <a:p>
            <a:pPr lvl="0" rtl="0">
              <a:spcBef>
                <a:spcPts val="0"/>
              </a:spcBef>
              <a:spcAft>
                <a:spcPts val="0"/>
              </a:spcAft>
              <a:buSzPts val="1400"/>
              <a:buFont typeface="Wingdings" panose="05000000000000000000" pitchFamily="2" charset="2"/>
              <a:buChar char="Ø"/>
            </a:pPr>
            <a:r>
              <a:rPr lang="en" b="0" dirty="0"/>
              <a:t>The Ether asset is, in some ways, a side effect of having an incentive-aligned smart contract platform.</a:t>
            </a:r>
            <a:endParaRPr b="0" dirty="0"/>
          </a:p>
          <a:p>
            <a:pPr lvl="0" rtl="0">
              <a:spcBef>
                <a:spcPts val="0"/>
              </a:spcBef>
              <a:spcAft>
                <a:spcPts val="1600"/>
              </a:spcAft>
              <a:buSzPts val="1400"/>
              <a:buFont typeface="Wingdings" panose="05000000000000000000" pitchFamily="2" charset="2"/>
              <a:buChar char="Ø"/>
            </a:pPr>
            <a:r>
              <a:rPr lang="en" b="0" dirty="0"/>
              <a:t>Ethereum plans to move to Proof-of-stake in the near future.</a:t>
            </a:r>
            <a:endParaRPr b="0" dirty="0"/>
          </a:p>
        </p:txBody>
      </p:sp>
      <p:sp>
        <p:nvSpPr>
          <p:cNvPr id="137" name="Google Shape;137;p24"/>
          <p:cNvSpPr txBox="1">
            <a:spLocks noGrp="1"/>
          </p:cNvSpPr>
          <p:nvPr>
            <p:ph type="body" idx="2"/>
          </p:nvPr>
        </p:nvSpPr>
        <p:spPr>
          <a:xfrm>
            <a:off x="4953000" y="1046550"/>
            <a:ext cx="3999900" cy="2896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0" dirty="0"/>
              <a:t>Misc. Implementation details:</a:t>
            </a:r>
            <a:endParaRPr b="0" dirty="0"/>
          </a:p>
          <a:p>
            <a:pPr marL="0" lvl="0" indent="0">
              <a:spcBef>
                <a:spcPts val="1600"/>
              </a:spcBef>
              <a:spcAft>
                <a:spcPts val="0"/>
              </a:spcAft>
              <a:buNone/>
            </a:pPr>
            <a:r>
              <a:rPr lang="en" b="0" dirty="0"/>
              <a:t>Block creation time: (~12 sec vs ~10 min)</a:t>
            </a:r>
            <a:endParaRPr b="0" dirty="0"/>
          </a:p>
          <a:p>
            <a:pPr marL="0" lvl="0" indent="0">
              <a:spcBef>
                <a:spcPts val="1600"/>
              </a:spcBef>
              <a:spcAft>
                <a:spcPts val="0"/>
              </a:spcAft>
              <a:buNone/>
            </a:pPr>
            <a:r>
              <a:rPr lang="en" b="0" dirty="0"/>
              <a:t>Proof-of-work: (Ethash vs Sha256)</a:t>
            </a:r>
            <a:endParaRPr b="0" dirty="0"/>
          </a:p>
          <a:p>
            <a:pPr marL="0" lvl="0" indent="0">
              <a:spcBef>
                <a:spcPts val="1600"/>
              </a:spcBef>
              <a:spcAft>
                <a:spcPts val="0"/>
              </a:spcAft>
              <a:buNone/>
            </a:pPr>
            <a:r>
              <a:rPr lang="en" b="0" dirty="0"/>
              <a:t>Ethash is (currently) ASIC resistant</a:t>
            </a:r>
            <a:endParaRPr b="0" dirty="0"/>
          </a:p>
          <a:p>
            <a:pPr marL="0" lvl="0" indent="0">
              <a:spcBef>
                <a:spcPts val="1600"/>
              </a:spcBef>
              <a:spcAft>
                <a:spcPts val="0"/>
              </a:spcAft>
              <a:buNone/>
            </a:pPr>
            <a:r>
              <a:rPr lang="en" b="0" dirty="0"/>
              <a:t>Exchange Rate:	</a:t>
            </a:r>
            <a:r>
              <a:rPr lang="en" sz="1200" b="0" dirty="0">
                <a:solidFill>
                  <a:srgbClr val="666666"/>
                </a:solidFill>
              </a:rPr>
              <a:t>(2016-10-19  00:37 PST)</a:t>
            </a:r>
            <a:endParaRPr sz="1200" b="0" dirty="0">
              <a:solidFill>
                <a:srgbClr val="666666"/>
              </a:solidFill>
            </a:endParaRPr>
          </a:p>
          <a:p>
            <a:pPr marL="0" lvl="0" indent="457200">
              <a:spcBef>
                <a:spcPts val="1600"/>
              </a:spcBef>
              <a:spcAft>
                <a:spcPts val="0"/>
              </a:spcAft>
              <a:buNone/>
            </a:pPr>
            <a:r>
              <a:rPr lang="en" b="0" dirty="0"/>
              <a:t>ETH ⇒ USD : $12.45</a:t>
            </a:r>
            <a:endParaRPr b="0" dirty="0"/>
          </a:p>
          <a:p>
            <a:pPr marL="0" lvl="0" indent="457200">
              <a:spcBef>
                <a:spcPts val="1600"/>
              </a:spcBef>
              <a:spcAft>
                <a:spcPts val="0"/>
              </a:spcAft>
              <a:buNone/>
            </a:pPr>
            <a:r>
              <a:rPr lang="en" b="0" dirty="0"/>
              <a:t>BTC ⇒ USD : $635.38</a:t>
            </a:r>
            <a:endParaRPr b="0" dirty="0"/>
          </a:p>
          <a:p>
            <a:pPr marL="0" lvl="0" indent="0">
              <a:spcBef>
                <a:spcPts val="1600"/>
              </a:spcBef>
              <a:spcAft>
                <a:spcPts val="1600"/>
              </a:spcAft>
              <a:buNone/>
            </a:pPr>
            <a:endParaRPr b="0" dirty="0"/>
          </a:p>
        </p:txBody>
      </p:sp>
      <p:sp>
        <p:nvSpPr>
          <p:cNvPr id="3" name="Rectangle 2"/>
          <p:cNvSpPr/>
          <p:nvPr/>
        </p:nvSpPr>
        <p:spPr>
          <a:xfrm>
            <a:off x="0" y="4400550"/>
            <a:ext cx="9144000" cy="430887"/>
          </a:xfrm>
          <a:prstGeom prst="rect">
            <a:avLst/>
          </a:prstGeom>
          <a:solidFill>
            <a:srgbClr val="FFFFCC"/>
          </a:solidFill>
        </p:spPr>
        <p:txBody>
          <a:bodyPr wrap="square">
            <a:spAutoFit/>
          </a:bodyPr>
          <a:lstStyle/>
          <a:p>
            <a:r>
              <a:rPr lang="en-US" altLang="zh-CN" sz="1050" dirty="0"/>
              <a:t>In </a:t>
            </a:r>
            <a:r>
              <a:rPr lang="en-US" altLang="zh-CN" sz="1050" dirty="0" smtClean="0"/>
              <a:t>computability theory</a:t>
            </a:r>
            <a:r>
              <a:rPr lang="en-US" altLang="zh-CN" sz="1050" dirty="0"/>
              <a:t>, a system of data-manipulation rules (such as a computer's instruction set, a programming language, or a cellular automaton) is said to be Turing complete or computationally universal if it can be used to simulate any Turing machine. </a:t>
            </a:r>
          </a:p>
        </p:txBody>
      </p:sp>
      <p:sp>
        <p:nvSpPr>
          <p:cNvPr id="2" name="Date Placeholder 1"/>
          <p:cNvSpPr>
            <a:spLocks noGrp="1"/>
          </p:cNvSpPr>
          <p:nvPr>
            <p:ph type="dt" sz="half" idx="11"/>
          </p:nvPr>
        </p:nvSpPr>
        <p:spPr/>
        <p:txBody>
          <a:bodyPr/>
          <a:lstStyle/>
          <a:p>
            <a:pPr>
              <a:defRPr/>
            </a:pPr>
            <a:fld id="{9F8D631B-D2D5-416C-9FBE-B1A84D2FE83A}" type="datetime1">
              <a:rPr lang="zh-CN" altLang="en-US" smtClean="0"/>
              <a:t>2020/8/14</a:t>
            </a:fld>
            <a:endParaRPr lang="en-US" altLang="en-US"/>
          </a:p>
        </p:txBody>
      </p:sp>
    </p:spTree>
    <p:extLst>
      <p:ext uri="{BB962C8B-B14F-4D97-AF65-F5344CB8AC3E}">
        <p14:creationId xmlns:p14="http://schemas.microsoft.com/office/powerpoint/2010/main" val="1854161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04800" y="438150"/>
            <a:ext cx="4184100" cy="579425"/>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200" b="1" dirty="0"/>
              <a:t>Accounts vs. UTXOs</a:t>
            </a:r>
            <a:endParaRPr sz="3200" b="1" dirty="0"/>
          </a:p>
        </p:txBody>
      </p:sp>
      <p:sp>
        <p:nvSpPr>
          <p:cNvPr id="143" name="Google Shape;143;p25"/>
          <p:cNvSpPr txBox="1">
            <a:spLocks noGrp="1"/>
          </p:cNvSpPr>
          <p:nvPr>
            <p:ph type="body" idx="1"/>
          </p:nvPr>
        </p:nvSpPr>
        <p:spPr>
          <a:xfrm>
            <a:off x="76200" y="1225225"/>
            <a:ext cx="4953000" cy="127032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0" dirty="0"/>
              <a:t>Recall: A Bitcoin user’s available balance is the sum of unspent transaction outputs for which they own the private keys to the output addresses.</a:t>
            </a:r>
            <a:endParaRPr b="0" dirty="0"/>
          </a:p>
          <a:p>
            <a:pPr marL="0" lvl="0" indent="0">
              <a:spcBef>
                <a:spcPts val="1600"/>
              </a:spcBef>
              <a:spcAft>
                <a:spcPts val="1600"/>
              </a:spcAft>
              <a:buNone/>
            </a:pPr>
            <a:r>
              <a:rPr lang="en" b="0" dirty="0"/>
              <a:t>Instead Ethereum uses a different concept, called Accounts.</a:t>
            </a:r>
            <a:endParaRPr b="0" dirty="0"/>
          </a:p>
        </p:txBody>
      </p:sp>
      <p:sp>
        <p:nvSpPr>
          <p:cNvPr id="144" name="Google Shape;144;p25"/>
          <p:cNvSpPr txBox="1">
            <a:spLocks noGrp="1"/>
          </p:cNvSpPr>
          <p:nvPr>
            <p:ph type="body" idx="2"/>
          </p:nvPr>
        </p:nvSpPr>
        <p:spPr>
          <a:xfrm>
            <a:off x="4800600" y="666780"/>
            <a:ext cx="4235400" cy="404442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0" dirty="0"/>
              <a:t>Externally Owned Accounts (EOAs):</a:t>
            </a:r>
            <a:endParaRPr b="0" dirty="0"/>
          </a:p>
          <a:p>
            <a:pPr lvl="0" rtl="0">
              <a:spcBef>
                <a:spcPts val="1600"/>
              </a:spcBef>
              <a:spcAft>
                <a:spcPts val="0"/>
              </a:spcAft>
              <a:buSzPts val="1400"/>
              <a:buFont typeface="Wingdings" panose="05000000000000000000" pitchFamily="2" charset="2"/>
              <a:buChar char="Ø"/>
            </a:pPr>
            <a:r>
              <a:rPr lang="en" b="0" dirty="0"/>
              <a:t>Generally owned by some external entity</a:t>
            </a:r>
            <a:endParaRPr b="0" dirty="0"/>
          </a:p>
          <a:p>
            <a:pPr lvl="0" rtl="0">
              <a:spcBef>
                <a:spcPts val="0"/>
              </a:spcBef>
              <a:spcAft>
                <a:spcPts val="0"/>
              </a:spcAft>
              <a:buSzPts val="1400"/>
              <a:buFont typeface="Wingdings" panose="05000000000000000000" pitchFamily="2" charset="2"/>
              <a:buChar char="Ø"/>
            </a:pPr>
            <a:r>
              <a:rPr lang="en" b="0" dirty="0"/>
              <a:t>Identified by an </a:t>
            </a:r>
            <a:r>
              <a:rPr lang="en" i="1" dirty="0">
                <a:solidFill>
                  <a:srgbClr val="C00000"/>
                </a:solidFill>
              </a:rPr>
              <a:t>address</a:t>
            </a:r>
            <a:endParaRPr dirty="0">
              <a:solidFill>
                <a:srgbClr val="C00000"/>
              </a:solidFill>
            </a:endParaRPr>
          </a:p>
          <a:p>
            <a:pPr lvl="0" rtl="0">
              <a:spcBef>
                <a:spcPts val="0"/>
              </a:spcBef>
              <a:spcAft>
                <a:spcPts val="0"/>
              </a:spcAft>
              <a:buSzPts val="1400"/>
              <a:buFont typeface="Wingdings" panose="05000000000000000000" pitchFamily="2" charset="2"/>
              <a:buChar char="Ø"/>
            </a:pPr>
            <a:r>
              <a:rPr lang="en" b="0" dirty="0"/>
              <a:t>Holds some balance of </a:t>
            </a:r>
            <a:r>
              <a:rPr lang="en" i="1" dirty="0">
                <a:solidFill>
                  <a:srgbClr val="7030A0"/>
                </a:solidFill>
              </a:rPr>
              <a:t>ether</a:t>
            </a:r>
            <a:r>
              <a:rPr lang="en" b="0" dirty="0"/>
              <a:t> (unit of Ethereum currency)</a:t>
            </a:r>
            <a:endParaRPr b="0" dirty="0"/>
          </a:p>
          <a:p>
            <a:pPr lvl="0" rtl="0">
              <a:spcBef>
                <a:spcPts val="0"/>
              </a:spcBef>
              <a:spcAft>
                <a:spcPts val="0"/>
              </a:spcAft>
              <a:buSzPts val="1400"/>
              <a:buFont typeface="Wingdings" panose="05000000000000000000" pitchFamily="2" charset="2"/>
              <a:buChar char="Ø"/>
            </a:pPr>
            <a:r>
              <a:rPr lang="en" b="0" dirty="0"/>
              <a:t>Can send transactions (transfer ether to other accounts, trigger contract code)</a:t>
            </a:r>
            <a:endParaRPr b="0" dirty="0"/>
          </a:p>
          <a:p>
            <a:pPr marL="0" lvl="0" indent="0" rtl="0">
              <a:spcBef>
                <a:spcPts val="1600"/>
              </a:spcBef>
              <a:spcAft>
                <a:spcPts val="0"/>
              </a:spcAft>
              <a:buNone/>
            </a:pPr>
            <a:r>
              <a:rPr lang="en" b="0" dirty="0"/>
              <a:t>Contract Accounts (Contracts):</a:t>
            </a:r>
            <a:endParaRPr b="0" dirty="0"/>
          </a:p>
          <a:p>
            <a:pPr lvl="0" rtl="0">
              <a:spcBef>
                <a:spcPts val="1600"/>
              </a:spcBef>
              <a:spcAft>
                <a:spcPts val="0"/>
              </a:spcAft>
              <a:buSzPts val="1400"/>
              <a:buFont typeface="Wingdings" panose="05000000000000000000" pitchFamily="2" charset="2"/>
              <a:buChar char="Ø"/>
            </a:pPr>
            <a:r>
              <a:rPr lang="en" b="0" dirty="0"/>
              <a:t>Identified by an </a:t>
            </a:r>
            <a:r>
              <a:rPr lang="en" b="0" i="1" dirty="0"/>
              <a:t>address</a:t>
            </a:r>
            <a:endParaRPr b="0" i="1" dirty="0"/>
          </a:p>
          <a:p>
            <a:pPr lvl="0" rtl="0">
              <a:spcBef>
                <a:spcPts val="0"/>
              </a:spcBef>
              <a:spcAft>
                <a:spcPts val="0"/>
              </a:spcAft>
              <a:buSzPts val="1400"/>
              <a:buFont typeface="Wingdings" panose="05000000000000000000" pitchFamily="2" charset="2"/>
              <a:buChar char="Ø"/>
            </a:pPr>
            <a:r>
              <a:rPr lang="en" b="0" dirty="0"/>
              <a:t>Has some </a:t>
            </a:r>
            <a:r>
              <a:rPr lang="en" i="1" dirty="0">
                <a:solidFill>
                  <a:srgbClr val="7030A0"/>
                </a:solidFill>
              </a:rPr>
              <a:t>ether</a:t>
            </a:r>
            <a:r>
              <a:rPr lang="en" b="0" dirty="0"/>
              <a:t> balance</a:t>
            </a:r>
            <a:endParaRPr b="0" dirty="0"/>
          </a:p>
          <a:p>
            <a:pPr lvl="0" rtl="0">
              <a:spcBef>
                <a:spcPts val="0"/>
              </a:spcBef>
              <a:spcAft>
                <a:spcPts val="0"/>
              </a:spcAft>
              <a:buSzPts val="1400"/>
              <a:buFont typeface="Wingdings" panose="05000000000000000000" pitchFamily="2" charset="2"/>
              <a:buChar char="Ø"/>
            </a:pPr>
            <a:r>
              <a:rPr lang="en" b="0" dirty="0"/>
              <a:t>Has associated contract code</a:t>
            </a:r>
            <a:endParaRPr b="0" dirty="0"/>
          </a:p>
          <a:p>
            <a:pPr lvl="0" rtl="0">
              <a:spcBef>
                <a:spcPts val="0"/>
              </a:spcBef>
              <a:spcAft>
                <a:spcPts val="0"/>
              </a:spcAft>
              <a:buSzPts val="1400"/>
              <a:buFont typeface="Wingdings" panose="05000000000000000000" pitchFamily="2" charset="2"/>
              <a:buChar char="Ø"/>
            </a:pPr>
            <a:r>
              <a:rPr lang="en" b="0" dirty="0"/>
              <a:t>Code execution is triggered by transactions or messages (function calls) received from other contracts</a:t>
            </a:r>
            <a:endParaRPr b="0" dirty="0"/>
          </a:p>
          <a:p>
            <a:pPr lvl="0" rtl="0">
              <a:spcBef>
                <a:spcPts val="0"/>
              </a:spcBef>
              <a:spcAft>
                <a:spcPts val="0"/>
              </a:spcAft>
              <a:buSzPts val="1400"/>
              <a:buFont typeface="Wingdings" panose="05000000000000000000" pitchFamily="2" charset="2"/>
              <a:buChar char="Ø"/>
            </a:pPr>
            <a:r>
              <a:rPr lang="en" b="0" dirty="0"/>
              <a:t>Contracts have persistent storage</a:t>
            </a:r>
            <a:endParaRPr b="0" dirty="0"/>
          </a:p>
        </p:txBody>
      </p:sp>
      <p:sp>
        <p:nvSpPr>
          <p:cNvPr id="145" name="Google Shape;145;p25"/>
          <p:cNvSpPr txBox="1"/>
          <p:nvPr/>
        </p:nvSpPr>
        <p:spPr>
          <a:xfrm>
            <a:off x="430154" y="2694794"/>
            <a:ext cx="786900" cy="317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200" dirty="0"/>
              <a:t>Bitcoin:</a:t>
            </a:r>
            <a:endParaRPr sz="1200" dirty="0"/>
          </a:p>
        </p:txBody>
      </p:sp>
      <p:sp>
        <p:nvSpPr>
          <p:cNvPr id="146" name="Google Shape;146;p25"/>
          <p:cNvSpPr txBox="1"/>
          <p:nvPr/>
        </p:nvSpPr>
        <p:spPr>
          <a:xfrm>
            <a:off x="2487729" y="2694794"/>
            <a:ext cx="1069200" cy="317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dirty="0"/>
              <a:t>Ethereum:</a:t>
            </a:r>
            <a:endParaRPr sz="1200" dirty="0"/>
          </a:p>
        </p:txBody>
      </p:sp>
      <p:sp>
        <p:nvSpPr>
          <p:cNvPr id="147" name="Google Shape;147;p25"/>
          <p:cNvSpPr/>
          <p:nvPr/>
        </p:nvSpPr>
        <p:spPr>
          <a:xfrm>
            <a:off x="430154" y="3440680"/>
            <a:ext cx="1456800" cy="1083900"/>
          </a:xfrm>
          <a:prstGeom prst="roundRect">
            <a:avLst>
              <a:gd name="adj" fmla="val 16667"/>
            </a:avLst>
          </a:prstGeom>
          <a:noFill/>
          <a:ln w="9525" cap="flat" cmpd="sng">
            <a:solidFill>
              <a:srgbClr val="B7B7B7"/>
            </a:solidFill>
            <a:prstDash val="dashDot"/>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Google Shape;148;p25"/>
          <p:cNvSpPr txBox="1"/>
          <p:nvPr/>
        </p:nvSpPr>
        <p:spPr>
          <a:xfrm>
            <a:off x="430154" y="2956888"/>
            <a:ext cx="1574100" cy="435905"/>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dirty="0">
                <a:solidFill>
                  <a:srgbClr val="434343"/>
                </a:solidFill>
              </a:rPr>
              <a:t>Bob owns private keys to set of UTXOs</a:t>
            </a:r>
            <a:endParaRPr sz="1000" dirty="0">
              <a:solidFill>
                <a:srgbClr val="434343"/>
              </a:solidFill>
            </a:endParaRPr>
          </a:p>
        </p:txBody>
      </p:sp>
      <p:sp>
        <p:nvSpPr>
          <p:cNvPr id="149" name="Google Shape;149;p25"/>
          <p:cNvSpPr/>
          <p:nvPr/>
        </p:nvSpPr>
        <p:spPr>
          <a:xfrm>
            <a:off x="526304" y="3619930"/>
            <a:ext cx="609600" cy="2622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sz="800">
                <a:solidFill>
                  <a:srgbClr val="666666"/>
                </a:solidFill>
              </a:rPr>
              <a:t> 5 BTC -&gt; Alice</a:t>
            </a:r>
            <a:endParaRPr sz="800">
              <a:solidFill>
                <a:srgbClr val="666666"/>
              </a:solidFill>
            </a:endParaRPr>
          </a:p>
        </p:txBody>
      </p:sp>
      <p:sp>
        <p:nvSpPr>
          <p:cNvPr id="150" name="Google Shape;150;p25"/>
          <p:cNvSpPr/>
          <p:nvPr/>
        </p:nvSpPr>
        <p:spPr>
          <a:xfrm>
            <a:off x="2487554" y="3440680"/>
            <a:ext cx="1456800" cy="1083900"/>
          </a:xfrm>
          <a:prstGeom prst="roundRect">
            <a:avLst>
              <a:gd name="adj" fmla="val 16667"/>
            </a:avLst>
          </a:prstGeom>
          <a:noFill/>
          <a:ln w="9525" cap="flat" cmpd="sng">
            <a:solidFill>
              <a:srgbClr val="B7B7B7"/>
            </a:solidFill>
            <a:prstDash val="dashDot"/>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sz="1000">
                <a:solidFill>
                  <a:srgbClr val="666666"/>
                </a:solidFill>
              </a:rPr>
              <a:t>address: “123abc…”</a:t>
            </a:r>
            <a:endParaRPr sz="1000">
              <a:solidFill>
                <a:srgbClr val="666666"/>
              </a:solidFill>
            </a:endParaRPr>
          </a:p>
          <a:p>
            <a:pPr marL="0" lvl="0" indent="0">
              <a:spcBef>
                <a:spcPts val="0"/>
              </a:spcBef>
              <a:spcAft>
                <a:spcPts val="0"/>
              </a:spcAft>
              <a:buNone/>
            </a:pPr>
            <a:endParaRPr sz="1000">
              <a:solidFill>
                <a:srgbClr val="666666"/>
              </a:solidFill>
            </a:endParaRPr>
          </a:p>
          <a:p>
            <a:pPr marL="0" lvl="0" indent="0">
              <a:spcBef>
                <a:spcPts val="0"/>
              </a:spcBef>
              <a:spcAft>
                <a:spcPts val="0"/>
              </a:spcAft>
              <a:buNone/>
            </a:pPr>
            <a:r>
              <a:rPr lang="en" sz="1000">
                <a:solidFill>
                  <a:srgbClr val="666666"/>
                </a:solidFill>
              </a:rPr>
              <a:t>balance: 10 ETH</a:t>
            </a:r>
            <a:endParaRPr sz="1000">
              <a:solidFill>
                <a:srgbClr val="666666"/>
              </a:solidFill>
            </a:endParaRPr>
          </a:p>
          <a:p>
            <a:pPr marL="0" lvl="0" indent="0">
              <a:spcBef>
                <a:spcPts val="0"/>
              </a:spcBef>
              <a:spcAft>
                <a:spcPts val="0"/>
              </a:spcAft>
              <a:buNone/>
            </a:pPr>
            <a:endParaRPr sz="1000">
              <a:solidFill>
                <a:srgbClr val="666666"/>
              </a:solidFill>
            </a:endParaRPr>
          </a:p>
          <a:p>
            <a:pPr marL="0" lvl="0" indent="0">
              <a:spcBef>
                <a:spcPts val="0"/>
              </a:spcBef>
              <a:spcAft>
                <a:spcPts val="0"/>
              </a:spcAft>
              <a:buNone/>
            </a:pPr>
            <a:r>
              <a:rPr lang="en" sz="1000">
                <a:solidFill>
                  <a:srgbClr val="666666"/>
                </a:solidFill>
              </a:rPr>
              <a:t>code: c := a + b</a:t>
            </a:r>
            <a:endParaRPr sz="1000">
              <a:solidFill>
                <a:srgbClr val="666666"/>
              </a:solidFill>
            </a:endParaRPr>
          </a:p>
        </p:txBody>
      </p:sp>
      <p:sp>
        <p:nvSpPr>
          <p:cNvPr id="151" name="Google Shape;151;p25"/>
          <p:cNvSpPr txBox="1"/>
          <p:nvPr/>
        </p:nvSpPr>
        <p:spPr>
          <a:xfrm>
            <a:off x="2487729" y="2956893"/>
            <a:ext cx="1574100" cy="435899"/>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dirty="0">
                <a:solidFill>
                  <a:srgbClr val="434343"/>
                </a:solidFill>
              </a:rPr>
              <a:t>Evan owns private keys to an account</a:t>
            </a:r>
            <a:endParaRPr sz="1000" dirty="0">
              <a:solidFill>
                <a:srgbClr val="434343"/>
              </a:solidFill>
            </a:endParaRPr>
          </a:p>
        </p:txBody>
      </p:sp>
      <p:sp>
        <p:nvSpPr>
          <p:cNvPr id="152" name="Google Shape;152;p25"/>
          <p:cNvSpPr/>
          <p:nvPr/>
        </p:nvSpPr>
        <p:spPr>
          <a:xfrm>
            <a:off x="754904" y="4153330"/>
            <a:ext cx="609600" cy="2622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800">
                <a:solidFill>
                  <a:srgbClr val="666666"/>
                </a:solidFill>
              </a:rPr>
              <a:t> 2 BTC -&gt; Alice</a:t>
            </a:r>
            <a:endParaRPr sz="800">
              <a:solidFill>
                <a:srgbClr val="666666"/>
              </a:solidFill>
            </a:endParaRPr>
          </a:p>
        </p:txBody>
      </p:sp>
      <p:sp>
        <p:nvSpPr>
          <p:cNvPr id="153" name="Google Shape;153;p25"/>
          <p:cNvSpPr/>
          <p:nvPr/>
        </p:nvSpPr>
        <p:spPr>
          <a:xfrm>
            <a:off x="1212104" y="3772330"/>
            <a:ext cx="609600" cy="2622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800">
                <a:solidFill>
                  <a:srgbClr val="666666"/>
                </a:solidFill>
              </a:rPr>
              <a:t> 3 BTC -&gt; Alice</a:t>
            </a:r>
            <a:endParaRPr sz="800">
              <a:solidFill>
                <a:srgbClr val="666666"/>
              </a:solidFill>
            </a:endParaRPr>
          </a:p>
        </p:txBody>
      </p:sp>
      <p:sp>
        <p:nvSpPr>
          <p:cNvPr id="2" name="Date Placeholder 1"/>
          <p:cNvSpPr>
            <a:spLocks noGrp="1"/>
          </p:cNvSpPr>
          <p:nvPr>
            <p:ph type="dt" sz="half" idx="11"/>
          </p:nvPr>
        </p:nvSpPr>
        <p:spPr/>
        <p:txBody>
          <a:bodyPr/>
          <a:lstStyle/>
          <a:p>
            <a:pPr>
              <a:defRPr/>
            </a:pPr>
            <a:fld id="{2422144B-A4B9-460E-B0BF-D5483069E5BF}" type="datetime1">
              <a:rPr lang="zh-CN" altLang="en-US" smtClean="0"/>
              <a:t>2020/8/14</a:t>
            </a:fld>
            <a:endParaRPr lang="en-US" altLang="en-US"/>
          </a:p>
        </p:txBody>
      </p:sp>
    </p:spTree>
    <p:extLst>
      <p:ext uri="{BB962C8B-B14F-4D97-AF65-F5344CB8AC3E}">
        <p14:creationId xmlns:p14="http://schemas.microsoft.com/office/powerpoint/2010/main" val="2415156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200" b="1" dirty="0"/>
              <a:t>All Accounts == Network State</a:t>
            </a:r>
            <a:endParaRPr sz="3200" b="1" dirty="0"/>
          </a:p>
        </p:txBody>
      </p:sp>
      <p:sp>
        <p:nvSpPr>
          <p:cNvPr id="159" name="Google Shape;159;p26"/>
          <p:cNvSpPr txBox="1">
            <a:spLocks noGrp="1"/>
          </p:cNvSpPr>
          <p:nvPr>
            <p:ph type="body" idx="1"/>
          </p:nvPr>
        </p:nvSpPr>
        <p:spPr>
          <a:xfrm>
            <a:off x="304800" y="1276350"/>
            <a:ext cx="4565100" cy="348012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b="0" dirty="0"/>
              <a:t>The state of all accounts is the state of the Ethereum network, i.e., the </a:t>
            </a:r>
            <a:r>
              <a:rPr lang="en" sz="1600" i="1" dirty="0">
                <a:solidFill>
                  <a:srgbClr val="0070C0"/>
                </a:solidFill>
              </a:rPr>
              <a:t>entire</a:t>
            </a:r>
            <a:r>
              <a:rPr lang="en" sz="1600" dirty="0">
                <a:solidFill>
                  <a:srgbClr val="0070C0"/>
                </a:solidFill>
              </a:rPr>
              <a:t> </a:t>
            </a:r>
            <a:r>
              <a:rPr lang="en" sz="1600" b="0" dirty="0"/>
              <a:t>Ethereum network agrees on the current balance, storage state, contract code, etc... of </a:t>
            </a:r>
            <a:r>
              <a:rPr lang="en" sz="1600" i="1" dirty="0"/>
              <a:t>every single account</a:t>
            </a:r>
            <a:r>
              <a:rPr lang="en" sz="1600" b="0" dirty="0"/>
              <a:t>.</a:t>
            </a:r>
            <a:endParaRPr sz="1600" b="0" dirty="0"/>
          </a:p>
          <a:p>
            <a:pPr marL="0" lvl="0" indent="0" rtl="0">
              <a:spcBef>
                <a:spcPts val="1600"/>
              </a:spcBef>
              <a:spcAft>
                <a:spcPts val="1600"/>
              </a:spcAft>
              <a:buNone/>
            </a:pPr>
            <a:r>
              <a:rPr lang="en" sz="1600" b="0" dirty="0"/>
              <a:t>The network state is updated with every </a:t>
            </a:r>
            <a:r>
              <a:rPr lang="en" sz="1600" b="0" dirty="0" smtClean="0"/>
              <a:t>block.</a:t>
            </a:r>
          </a:p>
          <a:p>
            <a:pPr marL="0" lvl="0" indent="0" rtl="0">
              <a:spcBef>
                <a:spcPts val="1600"/>
              </a:spcBef>
              <a:spcAft>
                <a:spcPts val="1600"/>
              </a:spcAft>
              <a:buNone/>
            </a:pPr>
            <a:r>
              <a:rPr lang="en" sz="1600" b="0" dirty="0" smtClean="0"/>
              <a:t>You </a:t>
            </a:r>
            <a:r>
              <a:rPr lang="en" sz="1600" b="0" dirty="0"/>
              <a:t>can think of the block as the state transition function; it takes the previous state and produces a new network state, which every node has to agree upon.</a:t>
            </a:r>
            <a:endParaRPr sz="1600" b="0" dirty="0"/>
          </a:p>
        </p:txBody>
      </p:sp>
      <p:sp>
        <p:nvSpPr>
          <p:cNvPr id="160" name="Google Shape;160;p26"/>
          <p:cNvSpPr txBox="1">
            <a:spLocks noGrp="1"/>
          </p:cNvSpPr>
          <p:nvPr>
            <p:ph type="body" idx="2"/>
          </p:nvPr>
        </p:nvSpPr>
        <p:spPr>
          <a:xfrm>
            <a:off x="5257800" y="1809750"/>
            <a:ext cx="3726900" cy="1371600"/>
          </a:xfrm>
          <a:prstGeom prst="rect">
            <a:avLst/>
          </a:prstGeom>
        </p:spPr>
        <p:txBody>
          <a:bodyPr spcFirstLastPara="1" wrap="square" lIns="91425" tIns="91425" rIns="91425" bIns="91425" anchor="t" anchorCtr="0">
            <a:noAutofit/>
          </a:bodyPr>
          <a:lstStyle/>
          <a:p>
            <a:pPr marL="0" lvl="0" indent="0">
              <a:spcBef>
                <a:spcPts val="0"/>
              </a:spcBef>
              <a:spcAft>
                <a:spcPts val="1600"/>
              </a:spcAft>
              <a:buClr>
                <a:schemeClr val="dk1"/>
              </a:buClr>
              <a:buSzPts val="1100"/>
              <a:buFont typeface="Arial"/>
              <a:buNone/>
            </a:pPr>
            <a:r>
              <a:rPr lang="en" sz="2000" b="0" dirty="0"/>
              <a:t>Accounts interact with the network, other accounts, other contracts, and contract state through transactions.</a:t>
            </a:r>
            <a:endParaRPr sz="2000" b="0" dirty="0"/>
          </a:p>
        </p:txBody>
      </p:sp>
      <p:sp>
        <p:nvSpPr>
          <p:cNvPr id="2" name="Date Placeholder 1"/>
          <p:cNvSpPr>
            <a:spLocks noGrp="1"/>
          </p:cNvSpPr>
          <p:nvPr>
            <p:ph type="dt" sz="half" idx="11"/>
          </p:nvPr>
        </p:nvSpPr>
        <p:spPr/>
        <p:txBody>
          <a:bodyPr/>
          <a:lstStyle/>
          <a:p>
            <a:pPr>
              <a:defRPr/>
            </a:pPr>
            <a:fld id="{2EC30EBB-4A43-4729-839D-79A77E5EF371}" type="datetime1">
              <a:rPr lang="zh-CN" altLang="en-US" smtClean="0"/>
              <a:t>2020/8/14</a:t>
            </a:fld>
            <a:endParaRPr lang="en-US" altLang="en-US"/>
          </a:p>
        </p:txBody>
      </p:sp>
    </p:spTree>
    <p:extLst>
      <p:ext uri="{BB962C8B-B14F-4D97-AF65-F5344CB8AC3E}">
        <p14:creationId xmlns:p14="http://schemas.microsoft.com/office/powerpoint/2010/main" val="7028915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2050" name="Picture 2" descr="什么是重放攻击Replay atta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4791" y="2329859"/>
            <a:ext cx="4749209" cy="2488905"/>
          </a:xfrm>
          <a:prstGeom prst="rect">
            <a:avLst/>
          </a:prstGeom>
          <a:noFill/>
          <a:extLst>
            <a:ext uri="{909E8E84-426E-40DD-AFC4-6F175D3DCCD1}">
              <a14:hiddenFill xmlns:a14="http://schemas.microsoft.com/office/drawing/2010/main">
                <a:solidFill>
                  <a:srgbClr val="FFFFFF"/>
                </a:solidFill>
              </a14:hiddenFill>
            </a:ext>
          </a:extLst>
        </p:spPr>
      </p:pic>
      <p:sp>
        <p:nvSpPr>
          <p:cNvPr id="165" name="Google Shape;165;p27"/>
          <p:cNvSpPr txBox="1">
            <a:spLocks noGrp="1"/>
          </p:cNvSpPr>
          <p:nvPr>
            <p:ph type="title"/>
          </p:nvPr>
        </p:nvSpPr>
        <p:spPr>
          <a:xfrm>
            <a:off x="311700" y="315925"/>
            <a:ext cx="41841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200" b="1" dirty="0"/>
              <a:t>Accounts Rationale</a:t>
            </a:r>
            <a:endParaRPr sz="3200" b="1" dirty="0"/>
          </a:p>
        </p:txBody>
      </p:sp>
      <p:sp>
        <p:nvSpPr>
          <p:cNvPr id="166" name="Google Shape;166;p27"/>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600" b="0" dirty="0"/>
              <a:t>Space Savings: only need to update each account’s balance instead of storing every UTXO</a:t>
            </a:r>
            <a:endParaRPr sz="1600" b="0" dirty="0"/>
          </a:p>
          <a:p>
            <a:pPr marL="0" lvl="0" indent="0" rtl="0">
              <a:spcBef>
                <a:spcPts val="1600"/>
              </a:spcBef>
              <a:spcAft>
                <a:spcPts val="0"/>
              </a:spcAft>
              <a:buNone/>
            </a:pPr>
            <a:r>
              <a:rPr lang="en" sz="1600" b="0" dirty="0"/>
              <a:t>Most importantly, smart contracts are more intuitive to program when transferring between accounts with a balance vs. constantly updating a UTXO set to compute user’s available balance.</a:t>
            </a:r>
            <a:endParaRPr sz="1600" b="0" dirty="0"/>
          </a:p>
          <a:p>
            <a:pPr marL="0" lvl="0" indent="0">
              <a:spcBef>
                <a:spcPts val="1600"/>
              </a:spcBef>
              <a:spcAft>
                <a:spcPts val="1600"/>
              </a:spcAft>
              <a:buNone/>
            </a:pPr>
            <a:r>
              <a:rPr lang="en" sz="1600" b="0" dirty="0"/>
              <a:t>One weakness of the account model is that in order to prevent </a:t>
            </a:r>
            <a:r>
              <a:rPr lang="en" sz="1600" dirty="0"/>
              <a:t>replay attacks</a:t>
            </a:r>
            <a:r>
              <a:rPr lang="en" sz="1600" b="0" dirty="0"/>
              <a:t>, every transaction must have a "nonce".</a:t>
            </a:r>
            <a:endParaRPr sz="1600" b="0" dirty="0"/>
          </a:p>
        </p:txBody>
      </p:sp>
      <p:sp>
        <p:nvSpPr>
          <p:cNvPr id="167" name="Google Shape;167;p27"/>
          <p:cNvSpPr txBox="1">
            <a:spLocks noGrp="1"/>
          </p:cNvSpPr>
          <p:nvPr>
            <p:ph type="body" idx="2"/>
          </p:nvPr>
        </p:nvSpPr>
        <p:spPr>
          <a:xfrm>
            <a:off x="4435548" y="285750"/>
            <a:ext cx="4632252" cy="2057400"/>
          </a:xfrm>
          <a:prstGeom prst="rect">
            <a:avLst/>
          </a:prstGeom>
        </p:spPr>
        <p:txBody>
          <a:bodyPr spcFirstLastPara="1" wrap="square" lIns="91425" tIns="91425" rIns="91425" bIns="91425" anchor="t" anchorCtr="0">
            <a:noAutofit/>
          </a:bodyPr>
          <a:lstStyle/>
          <a:p>
            <a:pPr marL="0" lvl="0" indent="0" rtl="0">
              <a:spcAft>
                <a:spcPts val="0"/>
              </a:spcAft>
              <a:buNone/>
            </a:pPr>
            <a:r>
              <a:rPr lang="en" sz="1000" b="0" dirty="0"/>
              <a:t>Every account has a nonce attached that increments every time it sends a new transaction. A transaction is valid if its nonce value is 1 + account’s nonce.</a:t>
            </a:r>
            <a:endParaRPr sz="1000" b="0" dirty="0"/>
          </a:p>
          <a:p>
            <a:pPr marL="0" lvl="0" indent="0" rtl="0">
              <a:spcAft>
                <a:spcPts val="0"/>
              </a:spcAft>
              <a:buNone/>
            </a:pPr>
            <a:endParaRPr lang="en" sz="1000" b="0" dirty="0" smtClean="0"/>
          </a:p>
          <a:p>
            <a:pPr marL="0" lvl="0" indent="0" rtl="0">
              <a:spcAft>
                <a:spcPts val="0"/>
              </a:spcAft>
              <a:buNone/>
            </a:pPr>
            <a:r>
              <a:rPr lang="en" sz="1000" b="0" dirty="0" smtClean="0"/>
              <a:t>This </a:t>
            </a:r>
            <a:r>
              <a:rPr lang="en" sz="1000" b="0" dirty="0"/>
              <a:t>means that even no-longer-used accounts can never be pruned from the account state</a:t>
            </a:r>
            <a:r>
              <a:rPr lang="en" sz="1000" b="0" dirty="0" smtClean="0"/>
              <a:t>!</a:t>
            </a:r>
          </a:p>
          <a:p>
            <a:pPr marL="0" lvl="0" indent="0" rtl="0">
              <a:spcAft>
                <a:spcPts val="0"/>
              </a:spcAft>
              <a:buNone/>
            </a:pPr>
            <a:endParaRPr sz="100" b="0" dirty="0"/>
          </a:p>
          <a:p>
            <a:pPr marL="0" lvl="0" indent="0" rtl="0">
              <a:spcAft>
                <a:spcPts val="0"/>
              </a:spcAft>
              <a:buNone/>
            </a:pPr>
            <a:endParaRPr lang="en" sz="1000" b="0" dirty="0" smtClean="0"/>
          </a:p>
          <a:p>
            <a:pPr marL="0" lvl="0" indent="0" rtl="0">
              <a:spcAft>
                <a:spcPts val="0"/>
              </a:spcAft>
              <a:buNone/>
            </a:pPr>
            <a:r>
              <a:rPr lang="en" sz="1000" b="0" dirty="0" smtClean="0"/>
              <a:t>Example </a:t>
            </a:r>
            <a:r>
              <a:rPr lang="en" sz="1000" b="0" dirty="0"/>
              <a:t>of a replay attack:</a:t>
            </a:r>
            <a:endParaRPr sz="1000" b="0" dirty="0"/>
          </a:p>
          <a:p>
            <a:pPr marL="457200" lvl="0" indent="-317500" rtl="0">
              <a:spcAft>
                <a:spcPts val="0"/>
              </a:spcAft>
              <a:buSzPts val="1400"/>
              <a:buAutoNum type="arabicPeriod"/>
            </a:pPr>
            <a:r>
              <a:rPr lang="en" sz="1000" b="0" dirty="0"/>
              <a:t>Bob receives 5 ETH from Alice.</a:t>
            </a:r>
            <a:endParaRPr sz="1000" b="0" dirty="0"/>
          </a:p>
          <a:p>
            <a:pPr marL="457200" lvl="0" indent="-317500" rtl="0">
              <a:spcAft>
                <a:spcPts val="0"/>
              </a:spcAft>
              <a:buSzPts val="1400"/>
              <a:buAutoNum type="arabicPeriod"/>
            </a:pPr>
            <a:r>
              <a:rPr lang="en" sz="1000" b="0" dirty="0"/>
              <a:t>Bob broadcasts the same exact txn…</a:t>
            </a:r>
            <a:endParaRPr sz="1000" b="0" dirty="0"/>
          </a:p>
          <a:p>
            <a:pPr marL="457200" lvl="0" indent="-317500" rtl="0">
              <a:spcAft>
                <a:spcPts val="0"/>
              </a:spcAft>
              <a:buSzPts val="1400"/>
              <a:buAutoNum type="arabicPeriod"/>
            </a:pPr>
            <a:r>
              <a:rPr lang="en" sz="1000" b="0" dirty="0"/>
              <a:t>Without a nonce, network sees another totally valid txn! With nonce, Bob can’t modify new txn’s nonce since he doesn’t have access to Alice’s private keys.</a:t>
            </a:r>
            <a:endParaRPr sz="1000" b="0" dirty="0"/>
          </a:p>
        </p:txBody>
      </p:sp>
      <p:sp>
        <p:nvSpPr>
          <p:cNvPr id="2" name="Date Placeholder 1"/>
          <p:cNvSpPr>
            <a:spLocks noGrp="1"/>
          </p:cNvSpPr>
          <p:nvPr>
            <p:ph type="dt" sz="half" idx="11"/>
          </p:nvPr>
        </p:nvSpPr>
        <p:spPr/>
        <p:txBody>
          <a:bodyPr/>
          <a:lstStyle/>
          <a:p>
            <a:pPr>
              <a:defRPr/>
            </a:pPr>
            <a:fld id="{1DE1821B-0718-4313-8B47-21C6E53C6215}" type="datetime1">
              <a:rPr lang="zh-CN" altLang="en-US" smtClean="0"/>
              <a:t>2020/8/14</a:t>
            </a:fld>
            <a:endParaRPr lang="en-US" altLang="en-US"/>
          </a:p>
        </p:txBody>
      </p:sp>
    </p:spTree>
    <p:extLst>
      <p:ext uri="{BB962C8B-B14F-4D97-AF65-F5344CB8AC3E}">
        <p14:creationId xmlns:p14="http://schemas.microsoft.com/office/powerpoint/2010/main" val="1961455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a:t>Smart Contracts - Introduction</a:t>
            </a:r>
            <a:endParaRPr sz="3600" b="1" dirty="0"/>
          </a:p>
        </p:txBody>
      </p:sp>
      <p:sp>
        <p:nvSpPr>
          <p:cNvPr id="173" name="Google Shape;173;p28"/>
          <p:cNvSpPr txBox="1">
            <a:spLocks noGrp="1"/>
          </p:cNvSpPr>
          <p:nvPr>
            <p:ph type="body" idx="1"/>
          </p:nvPr>
        </p:nvSpPr>
        <p:spPr>
          <a:xfrm>
            <a:off x="311700" y="1225225"/>
            <a:ext cx="4260300" cy="3354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b="1" dirty="0"/>
              <a:t>con·tract</a:t>
            </a:r>
            <a:endParaRPr sz="1600" dirty="0"/>
          </a:p>
          <a:p>
            <a:pPr marL="0" lvl="0" indent="0">
              <a:spcBef>
                <a:spcPts val="1600"/>
              </a:spcBef>
              <a:spcAft>
                <a:spcPts val="0"/>
              </a:spcAft>
              <a:buNone/>
            </a:pPr>
            <a:r>
              <a:rPr lang="en" b="0" i="1" dirty="0"/>
              <a:t>(noun)</a:t>
            </a:r>
            <a:r>
              <a:rPr lang="en" b="0" dirty="0"/>
              <a:t> /ˈkäntrakt/</a:t>
            </a:r>
            <a:endParaRPr b="0" dirty="0"/>
          </a:p>
          <a:p>
            <a:pPr marL="457200" lvl="0" indent="-304800" rtl="0">
              <a:spcBef>
                <a:spcPts val="1600"/>
              </a:spcBef>
              <a:spcAft>
                <a:spcPts val="0"/>
              </a:spcAft>
              <a:buSzPts val="1200"/>
              <a:buAutoNum type="arabicPeriod"/>
            </a:pPr>
            <a:r>
              <a:rPr lang="en" b="0" dirty="0"/>
              <a:t>a written or spoken agreement, especially one concerning employment, sales, or tenancy, that is intended to be enforceable by law.</a:t>
            </a:r>
            <a:endParaRPr b="0" dirty="0"/>
          </a:p>
          <a:p>
            <a:pPr marL="0" lvl="0" indent="0" rtl="0">
              <a:spcBef>
                <a:spcPts val="1600"/>
              </a:spcBef>
              <a:spcAft>
                <a:spcPts val="0"/>
              </a:spcAft>
              <a:buNone/>
            </a:pPr>
            <a:r>
              <a:rPr lang="en" sz="1600" b="1" dirty="0"/>
              <a:t>smart con·tract</a:t>
            </a:r>
            <a:endParaRPr sz="1600" dirty="0"/>
          </a:p>
          <a:p>
            <a:pPr marL="0" lvl="0" indent="0">
              <a:spcBef>
                <a:spcPts val="1600"/>
              </a:spcBef>
              <a:spcAft>
                <a:spcPts val="0"/>
              </a:spcAft>
              <a:buNone/>
            </a:pPr>
            <a:r>
              <a:rPr lang="en" b="0" i="1" dirty="0"/>
              <a:t>(noun)</a:t>
            </a:r>
            <a:r>
              <a:rPr lang="en" b="0" dirty="0"/>
              <a:t> /smärt ˈkäntrakt/</a:t>
            </a:r>
            <a:endParaRPr b="0" dirty="0"/>
          </a:p>
          <a:p>
            <a:pPr marL="457200" lvl="0" indent="-304800">
              <a:spcBef>
                <a:spcPts val="1600"/>
              </a:spcBef>
              <a:spcAft>
                <a:spcPts val="0"/>
              </a:spcAft>
              <a:buSzPts val="1200"/>
              <a:buAutoNum type="arabicPeriod"/>
            </a:pPr>
            <a:r>
              <a:rPr lang="en" b="0" dirty="0"/>
              <a:t>code that facilitates, verifies, or enforces the negotiation or execution of a digital contract.</a:t>
            </a:r>
            <a:endParaRPr b="0" dirty="0"/>
          </a:p>
        </p:txBody>
      </p:sp>
      <p:sp>
        <p:nvSpPr>
          <p:cNvPr id="174" name="Google Shape;174;p28"/>
          <p:cNvSpPr txBox="1">
            <a:spLocks noGrp="1"/>
          </p:cNvSpPr>
          <p:nvPr>
            <p:ph type="body" idx="2"/>
          </p:nvPr>
        </p:nvSpPr>
        <p:spPr>
          <a:xfrm>
            <a:off x="4832400" y="1225225"/>
            <a:ext cx="3999900" cy="2718125"/>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600" dirty="0"/>
              <a:t>In the case of Ethereum, a smart contract is just an account with code.</a:t>
            </a:r>
            <a:endParaRPr sz="1600" dirty="0"/>
          </a:p>
          <a:p>
            <a:pPr marL="0" lvl="0" indent="0" rtl="0">
              <a:spcBef>
                <a:spcPts val="1600"/>
              </a:spcBef>
              <a:spcAft>
                <a:spcPts val="1600"/>
              </a:spcAft>
              <a:buNone/>
            </a:pPr>
            <a:r>
              <a:rPr lang="en" sz="1600" b="0" dirty="0"/>
              <a:t>Contracts in Ethereum are like autonomous agents that live inside of the Ethereum execution environment, always executing a specific piece of code when “poked” by a transaction or message, and having direct control over their own ether balance and their own permanent state.</a:t>
            </a:r>
            <a:endParaRPr sz="1600" b="0" dirty="0"/>
          </a:p>
        </p:txBody>
      </p:sp>
      <p:sp>
        <p:nvSpPr>
          <p:cNvPr id="2" name="Date Placeholder 1"/>
          <p:cNvSpPr>
            <a:spLocks noGrp="1"/>
          </p:cNvSpPr>
          <p:nvPr>
            <p:ph type="dt" sz="half" idx="11"/>
          </p:nvPr>
        </p:nvSpPr>
        <p:spPr/>
        <p:txBody>
          <a:bodyPr/>
          <a:lstStyle/>
          <a:p>
            <a:pPr>
              <a:defRPr/>
            </a:pPr>
            <a:fld id="{21AA6B03-74C2-4CBF-9E72-6CEAA7A45C84}" type="datetime1">
              <a:rPr lang="zh-CN" altLang="en-US" smtClean="0"/>
              <a:t>2020/8/14</a:t>
            </a:fld>
            <a:endParaRPr lang="en-US" altLang="en-US"/>
          </a:p>
        </p:txBody>
      </p:sp>
    </p:spTree>
    <p:extLst>
      <p:ext uri="{BB962C8B-B14F-4D97-AF65-F5344CB8AC3E}">
        <p14:creationId xmlns:p14="http://schemas.microsoft.com/office/powerpoint/2010/main" val="268801648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MTOOLS" val="&lt;WMTools ver=&quot;1.0&quot;&gt;&lt;Timings&gt;&lt;Slide id=&quot;257&quot; dur=&quot;1.332&quot;/&gt;&lt;/Timings&gt;&lt;/WMTools&gt;"/>
</p:tagLst>
</file>

<file path=ppt/theme/theme1.xml><?xml version="1.0" encoding="utf-8"?>
<a:theme xmlns:a="http://schemas.openxmlformats.org/drawingml/2006/main" name="Blue Pearl DeLuxe">
  <a:themeElements>
    <a:clrScheme name="Blue Pearl DeLuxe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fontScheme name="Blue Pearl DeLux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
            <a:schemeClr val="accent2"/>
          </a:buClr>
          <a:buSzTx/>
          <a:buFont typeface="Wingdings" pitchFamily="2" charset="2"/>
          <a:buNone/>
          <a:tabLst/>
          <a:defRPr kumimoji="0" lang="en-US" sz="2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
            <a:schemeClr val="accent2"/>
          </a:buClr>
          <a:buSzTx/>
          <a:buFont typeface="Wingdings" pitchFamily="2" charset="2"/>
          <a:buNone/>
          <a:tabLst/>
          <a:defRPr kumimoji="0" lang="en-US" sz="2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Blue Pearl DeLuxe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clrMap bg1="lt1" tx1="dk1" bg2="lt2" tx2="dk2" accent1="accent1" accent2="accent2" accent3="accent3" accent4="accent4" accent5="accent5" accent6="accent6" hlink="hlink" folHlink="folHlink"/>
    </a:extraClrScheme>
    <a:extraClrScheme>
      <a:clrScheme name="Blue Pearl DeLuxe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68816</TotalTime>
  <Words>3984</Words>
  <Application>Microsoft Office PowerPoint</Application>
  <PresentationFormat>On-screen Show (16:9)</PresentationFormat>
  <Paragraphs>530</Paragraphs>
  <Slides>43</Slides>
  <Notes>43</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43</vt:i4>
      </vt:variant>
    </vt:vector>
  </HeadingPairs>
  <TitlesOfParts>
    <vt:vector size="44" baseType="lpstr">
      <vt:lpstr>Blue Pearl DeLuxe</vt:lpstr>
      <vt:lpstr>Ethereum &amp; Smart Contracts  --Enabling a Decentralized Future</vt:lpstr>
      <vt:lpstr>PowerPoint Presentation</vt:lpstr>
      <vt:lpstr>Ethereum</vt:lpstr>
      <vt:lpstr>Overview</vt:lpstr>
      <vt:lpstr>Some Differences from Bitcoin</vt:lpstr>
      <vt:lpstr>Accounts vs. UTXOs</vt:lpstr>
      <vt:lpstr>All Accounts == Network State</vt:lpstr>
      <vt:lpstr>Accounts Rationale</vt:lpstr>
      <vt:lpstr>Smart Contracts - Introduction</vt:lpstr>
      <vt:lpstr>Smart Contracts in Ethereum</vt:lpstr>
      <vt:lpstr>Ethereum Virtual Machine</vt:lpstr>
      <vt:lpstr>EVM Code Compilation</vt:lpstr>
      <vt:lpstr>EVM Gas and Fees</vt:lpstr>
      <vt:lpstr>EVM Gas and Fees</vt:lpstr>
      <vt:lpstr>Ethereum Smart Contracts</vt:lpstr>
      <vt:lpstr>Smart Contracts</vt:lpstr>
      <vt:lpstr>Basic Use Cases</vt:lpstr>
      <vt:lpstr>Token Systems</vt:lpstr>
      <vt:lpstr>Minimum Viable Token  PhilipToken is a stripped down version of a digital token contract, written in Solidity.  You can instantiate it with some initial supply of tokens which can be transferred between different accounts.  Remember, the contract is an account! It has its own ether balance, address, storage, etc...</vt:lpstr>
      <vt:lpstr>Public Registry / Public database</vt:lpstr>
      <vt:lpstr>Crowdfunding and Incentivization</vt:lpstr>
      <vt:lpstr>Advanced Use Cases</vt:lpstr>
      <vt:lpstr>Decentralized File Storage</vt:lpstr>
      <vt:lpstr>Decentralized Prediction Markets</vt:lpstr>
      <vt:lpstr>Decentralized Prediction Markets</vt:lpstr>
      <vt:lpstr>Decentralized Prediction Markets</vt:lpstr>
      <vt:lpstr>Decentralized Prediction Markets</vt:lpstr>
      <vt:lpstr>Decentralized IoT</vt:lpstr>
      <vt:lpstr>Decentralized Sharing Economy</vt:lpstr>
      <vt:lpstr>Decentralized Sharing Economy</vt:lpstr>
      <vt:lpstr>Decentralized Autonomous Organizations</vt:lpstr>
      <vt:lpstr>Generalizations</vt:lpstr>
      <vt:lpstr>Limitations of Smart Contracts and Blockchain tech</vt:lpstr>
      <vt:lpstr>Essential Properties of Blockchain Killer Apps</vt:lpstr>
      <vt:lpstr>Community, Regulation, and Controversy</vt:lpstr>
      <vt:lpstr>END !</vt:lpstr>
      <vt:lpstr>References (incomplete)</vt:lpstr>
      <vt:lpstr>Lemmas 1 &amp; 2</vt:lpstr>
      <vt:lpstr>Lemma 3</vt:lpstr>
      <vt:lpstr>Combining Lemmas</vt:lpstr>
      <vt:lpstr>Additional Ideas</vt:lpstr>
      <vt:lpstr>Generalization of Vulnerabilities</vt:lpstr>
      <vt:lpstr>Post-block Reward Bitcoin</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c:title>
  <dc:creator>LING Zong</dc:creator>
  <cp:lastModifiedBy>Zong Ling</cp:lastModifiedBy>
  <cp:revision>1262</cp:revision>
  <dcterms:created xsi:type="dcterms:W3CDTF">2003-05-28T17:22:15Z</dcterms:created>
  <dcterms:modified xsi:type="dcterms:W3CDTF">2020-08-15T07:55:46Z</dcterms:modified>
</cp:coreProperties>
</file>