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544" r:id="rId3"/>
  </p:sldMasterIdLst>
  <p:notesMasterIdLst>
    <p:notesMasterId r:id="rId52"/>
  </p:notesMasterIdLst>
  <p:handoutMasterIdLst>
    <p:handoutMasterId r:id="rId53"/>
  </p:handoutMasterIdLst>
  <p:sldIdLst>
    <p:sldId id="476" r:id="rId4"/>
    <p:sldId id="705" r:id="rId5"/>
    <p:sldId id="706" r:id="rId6"/>
    <p:sldId id="707" r:id="rId7"/>
    <p:sldId id="708" r:id="rId8"/>
    <p:sldId id="709" r:id="rId9"/>
    <p:sldId id="710" r:id="rId10"/>
    <p:sldId id="711" r:id="rId11"/>
    <p:sldId id="712" r:id="rId12"/>
    <p:sldId id="713" r:id="rId13"/>
    <p:sldId id="714" r:id="rId14"/>
    <p:sldId id="715" r:id="rId15"/>
    <p:sldId id="716" r:id="rId16"/>
    <p:sldId id="717" r:id="rId17"/>
    <p:sldId id="718" r:id="rId18"/>
    <p:sldId id="719" r:id="rId19"/>
    <p:sldId id="720" r:id="rId20"/>
    <p:sldId id="721" r:id="rId21"/>
    <p:sldId id="722" r:id="rId22"/>
    <p:sldId id="723" r:id="rId23"/>
    <p:sldId id="724" r:id="rId24"/>
    <p:sldId id="752" r:id="rId25"/>
    <p:sldId id="725" r:id="rId26"/>
    <p:sldId id="726" r:id="rId27"/>
    <p:sldId id="751" r:id="rId28"/>
    <p:sldId id="727" r:id="rId29"/>
    <p:sldId id="728" r:id="rId30"/>
    <p:sldId id="750" r:id="rId31"/>
    <p:sldId id="730" r:id="rId32"/>
    <p:sldId id="731" r:id="rId33"/>
    <p:sldId id="732" r:id="rId34"/>
    <p:sldId id="733" r:id="rId35"/>
    <p:sldId id="734" r:id="rId36"/>
    <p:sldId id="735" r:id="rId37"/>
    <p:sldId id="736" r:id="rId38"/>
    <p:sldId id="737" r:id="rId39"/>
    <p:sldId id="739" r:id="rId40"/>
    <p:sldId id="740" r:id="rId41"/>
    <p:sldId id="741" r:id="rId42"/>
    <p:sldId id="742" r:id="rId43"/>
    <p:sldId id="743" r:id="rId44"/>
    <p:sldId id="744" r:id="rId45"/>
    <p:sldId id="745" r:id="rId46"/>
    <p:sldId id="746" r:id="rId47"/>
    <p:sldId id="747" r:id="rId48"/>
    <p:sldId id="748" r:id="rId49"/>
    <p:sldId id="753" r:id="rId50"/>
    <p:sldId id="645" r:id="rId51"/>
  </p:sldIdLst>
  <p:sldSz cx="9144000" cy="5143500" type="screen16x9"/>
  <p:notesSz cx="7315200" cy="9601200"/>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44D9"/>
    <a:srgbClr val="51A7F9"/>
    <a:srgbClr val="45D7BB"/>
    <a:srgbClr val="268ABF"/>
    <a:srgbClr val="CCECFF"/>
    <a:srgbClr val="ECF0F2"/>
    <a:srgbClr val="E71D32"/>
    <a:srgbClr val="7171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62" autoAdjust="0"/>
    <p:restoredTop sz="95195" autoAdjust="0"/>
  </p:normalViewPr>
  <p:slideViewPr>
    <p:cSldViewPr snapToGrid="0" snapToObjects="1">
      <p:cViewPr varScale="1">
        <p:scale>
          <a:sx n="89" d="100"/>
          <a:sy n="89" d="100"/>
        </p:scale>
        <p:origin x="-162" y="-102"/>
      </p:cViewPr>
      <p:guideLst>
        <p:guide orient="horz" pos="1620"/>
        <p:guide orient="horz" pos="747"/>
        <p:guide orient="horz" pos="2890"/>
        <p:guide orient="horz" pos="206"/>
        <p:guide orient="horz" pos="676"/>
        <p:guide pos="2880"/>
        <p:guide pos="232"/>
      </p:guideLst>
    </p:cSldViewPr>
  </p:slideViewPr>
  <p:outlineViewPr>
    <p:cViewPr>
      <p:scale>
        <a:sx n="33" d="100"/>
        <a:sy n="33" d="100"/>
      </p:scale>
      <p:origin x="0" y="-235"/>
    </p:cViewPr>
  </p:outlineViewPr>
  <p:notesTextViewPr>
    <p:cViewPr>
      <p:scale>
        <a:sx n="100" d="100"/>
        <a:sy n="100" d="100"/>
      </p:scale>
      <p:origin x="0" y="0"/>
    </p:cViewPr>
  </p:notesTextViewPr>
  <p:sorterViewPr>
    <p:cViewPr>
      <p:scale>
        <a:sx n="100" d="100"/>
        <a:sy n="100" d="100"/>
      </p:scale>
      <p:origin x="0" y="50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handoutMaster" Target="handoutMasters/handoutMaster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48" tIns="48324" rIns="96648" bIns="48324" numCol="1" anchor="t" anchorCtr="0" compatLnSpc="1">
            <a:prstTxWarp prst="textNoShape">
              <a:avLst/>
            </a:prstTxWarp>
          </a:bodyPr>
          <a:lstStyle>
            <a:lvl1pPr eaLnBrk="1" hangingPunct="1">
              <a:defRPr sz="1200" smtClean="0"/>
            </a:lvl1pPr>
          </a:lstStyle>
          <a:p>
            <a:pPr>
              <a:defRPr/>
            </a:pPr>
            <a:endParaRPr lang="zh-CN" altLang="zh-CN"/>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48" tIns="48324" rIns="96648" bIns="48324" numCol="1" anchor="t" anchorCtr="0" compatLnSpc="1">
            <a:prstTxWarp prst="textNoShape">
              <a:avLst/>
            </a:prstTxWarp>
          </a:bodyPr>
          <a:lstStyle>
            <a:lvl1pPr algn="r" eaLnBrk="1" hangingPunct="1">
              <a:defRPr sz="1200" smtClean="0"/>
            </a:lvl1pPr>
          </a:lstStyle>
          <a:p>
            <a:pPr>
              <a:defRPr/>
            </a:pPr>
            <a:fld id="{235EF914-EA48-48EC-8EDC-127479499A25}" type="datetimeFigureOut">
              <a:rPr lang="en-US" altLang="zh-CN"/>
              <a:pPr>
                <a:defRPr/>
              </a:pPr>
              <a:t>8/19/2020</a:t>
            </a:fld>
            <a:endParaRPr lang="en-US" altLang="zh-CN"/>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48" tIns="48324" rIns="96648" bIns="48324" numCol="1" anchor="b" anchorCtr="0" compatLnSpc="1">
            <a:prstTxWarp prst="textNoShape">
              <a:avLst/>
            </a:prstTxWarp>
          </a:bodyPr>
          <a:lstStyle>
            <a:lvl1pPr eaLnBrk="1" hangingPunct="1">
              <a:defRPr sz="1200" smtClean="0"/>
            </a:lvl1pPr>
          </a:lstStyle>
          <a:p>
            <a:pPr>
              <a:defRPr/>
            </a:pPr>
            <a:endParaRPr lang="zh-CN" altLang="zh-CN"/>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48" tIns="48324" rIns="96648" bIns="48324" numCol="1" anchor="b" anchorCtr="0" compatLnSpc="1">
            <a:prstTxWarp prst="textNoShape">
              <a:avLst/>
            </a:prstTxWarp>
          </a:bodyPr>
          <a:lstStyle>
            <a:lvl1pPr algn="r" eaLnBrk="1" hangingPunct="1">
              <a:defRPr sz="1200" smtClean="0"/>
            </a:lvl1pPr>
          </a:lstStyle>
          <a:p>
            <a:pPr>
              <a:defRPr/>
            </a:pPr>
            <a:fld id="{A613E990-DC21-40F0-9C1C-0B335006B6B1}" type="slidenum">
              <a:rPr lang="en-US" altLang="zh-CN"/>
              <a:pPr>
                <a:defRPr/>
              </a:pPr>
              <a:t>‹#›</a:t>
            </a:fld>
            <a:endParaRPr lang="en-US" altLang="zh-CN"/>
          </a:p>
        </p:txBody>
      </p:sp>
    </p:spTree>
    <p:extLst>
      <p:ext uri="{BB962C8B-B14F-4D97-AF65-F5344CB8AC3E}">
        <p14:creationId xmlns:p14="http://schemas.microsoft.com/office/powerpoint/2010/main" val="39522745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48" tIns="48324" rIns="96648" bIns="48324" numCol="1" anchor="t" anchorCtr="0" compatLnSpc="1">
            <a:prstTxWarp prst="textNoShape">
              <a:avLst/>
            </a:prstTxWarp>
          </a:bodyPr>
          <a:lstStyle>
            <a:lvl1pPr eaLnBrk="1" hangingPunct="1">
              <a:defRPr sz="1200" smtClean="0"/>
            </a:lvl1pPr>
          </a:lstStyle>
          <a:p>
            <a:pPr>
              <a:defRPr/>
            </a:pPr>
            <a:endParaRPr lang="zh-CN" altLang="zh-CN"/>
          </a:p>
        </p:txBody>
      </p:sp>
      <p:sp>
        <p:nvSpPr>
          <p:cNvPr id="3" name="Date Placeholder 2"/>
          <p:cNvSpPr>
            <a:spLocks noGrp="1"/>
          </p:cNvSpPr>
          <p:nvPr>
            <p:ph type="dt" idx="1"/>
          </p:nvPr>
        </p:nvSpPr>
        <p:spPr>
          <a:xfrm>
            <a:off x="4143375" y="0"/>
            <a:ext cx="3170238" cy="479425"/>
          </a:xfrm>
          <a:prstGeom prst="rect">
            <a:avLst/>
          </a:prstGeom>
        </p:spPr>
        <p:txBody>
          <a:bodyPr vert="horz" wrap="square" lIns="96648" tIns="48324" rIns="96648" bIns="48324" numCol="1" anchor="t" anchorCtr="0" compatLnSpc="1">
            <a:prstTxWarp prst="textNoShape">
              <a:avLst/>
            </a:prstTxWarp>
          </a:bodyPr>
          <a:lstStyle>
            <a:lvl1pPr algn="r" eaLnBrk="1" hangingPunct="1">
              <a:defRPr sz="1200" smtClean="0"/>
            </a:lvl1pPr>
          </a:lstStyle>
          <a:p>
            <a:pPr>
              <a:defRPr/>
            </a:pPr>
            <a:fld id="{750EE9F1-E32D-4CC9-B7E9-198DE71F4AB0}" type="datetimeFigureOut">
              <a:rPr lang="en-US" altLang="zh-CN"/>
              <a:pPr>
                <a:defRPr/>
              </a:pPr>
              <a:t>8/19/2020</a:t>
            </a:fld>
            <a:endParaRPr lang="en-US" altLang="zh-CN"/>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48" tIns="48324" rIns="96648" bIns="48324"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48" tIns="48324" rIns="96648" bIns="48324"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48" tIns="48324" rIns="96648" bIns="48324" numCol="1" anchor="b" anchorCtr="0" compatLnSpc="1">
            <a:prstTxWarp prst="textNoShape">
              <a:avLst/>
            </a:prstTxWarp>
          </a:bodyPr>
          <a:lstStyle>
            <a:lvl1pPr eaLnBrk="1" hangingPunct="1">
              <a:defRPr sz="1200" smtClean="0"/>
            </a:lvl1pPr>
          </a:lstStyle>
          <a:p>
            <a:pPr>
              <a:defRPr/>
            </a:pPr>
            <a:endParaRPr lang="zh-CN" altLang="zh-CN"/>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48" tIns="48324" rIns="96648" bIns="48324" numCol="1" anchor="b" anchorCtr="0" compatLnSpc="1">
            <a:prstTxWarp prst="textNoShape">
              <a:avLst/>
            </a:prstTxWarp>
          </a:bodyPr>
          <a:lstStyle>
            <a:lvl1pPr algn="r" eaLnBrk="1" hangingPunct="1">
              <a:defRPr sz="1200" smtClean="0"/>
            </a:lvl1pPr>
          </a:lstStyle>
          <a:p>
            <a:pPr>
              <a:defRPr/>
            </a:pPr>
            <a:fld id="{6D2AA03D-246C-456A-B724-D1800DEA900A}" type="slidenum">
              <a:rPr lang="en-US" altLang="zh-CN"/>
              <a:pPr>
                <a:defRPr/>
              </a:pPr>
              <a:t>‹#›</a:t>
            </a:fld>
            <a:endParaRPr lang="en-US" altLang="zh-CN"/>
          </a:p>
        </p:txBody>
      </p:sp>
    </p:spTree>
    <p:extLst>
      <p:ext uri="{BB962C8B-B14F-4D97-AF65-F5344CB8AC3E}">
        <p14:creationId xmlns:p14="http://schemas.microsoft.com/office/powerpoint/2010/main" val="363953065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lnSpc>
                <a:spcPct val="90000"/>
              </a:lnSpc>
              <a:spcBef>
                <a:spcPct val="0"/>
              </a:spcBef>
              <a:buFont typeface="Calibri" pitchFamily="34" charset="0"/>
              <a:buNone/>
            </a:pPr>
            <a:r>
              <a:rPr lang="en-US" altLang="en-US" dirty="0" smtClean="0"/>
              <a:t>The Fight for Privacy: Anonymization Techniques, Protocols, and Altcoins</a:t>
            </a:r>
          </a:p>
          <a:p>
            <a:pPr marL="0" indent="0" eaLnBrk="1" hangingPunct="1">
              <a:lnSpc>
                <a:spcPct val="90000"/>
              </a:lnSpc>
              <a:spcBef>
                <a:spcPct val="0"/>
              </a:spcBef>
              <a:buFont typeface="Calibri" pitchFamily="34" charset="0"/>
              <a:buNone/>
            </a:pPr>
            <a:endParaRPr lang="en-US" altLang="en-US" dirty="0" smtClean="0"/>
          </a:p>
          <a:p>
            <a:pPr marL="241300" indent="-241300" eaLnBrk="1" hangingPunct="1">
              <a:lnSpc>
                <a:spcPct val="90000"/>
              </a:lnSpc>
              <a:spcBef>
                <a:spcPct val="0"/>
              </a:spcBef>
              <a:buFont typeface="Calibri" pitchFamily="34" charset="0"/>
              <a:buAutoNum type="arabicPeriod"/>
            </a:pPr>
            <a:r>
              <a:rPr lang="en-US" altLang="en-US" dirty="0" smtClean="0"/>
              <a:t>There is much hype around Blockchain.  </a:t>
            </a:r>
          </a:p>
          <a:p>
            <a:pPr marL="241300" indent="-241300" eaLnBrk="1" hangingPunct="1">
              <a:lnSpc>
                <a:spcPct val="90000"/>
              </a:lnSpc>
              <a:spcBef>
                <a:spcPct val="0"/>
              </a:spcBef>
              <a:buFont typeface="Calibri" pitchFamily="34" charset="0"/>
              <a:buAutoNum type="arabicPeriod"/>
            </a:pPr>
            <a:endParaRPr lang="en-US" altLang="en-US" dirty="0" smtClean="0"/>
          </a:p>
          <a:p>
            <a:pPr marL="241300" indent="-241300" eaLnBrk="1" hangingPunct="1">
              <a:lnSpc>
                <a:spcPct val="90000"/>
              </a:lnSpc>
              <a:spcBef>
                <a:spcPct val="0"/>
              </a:spcBef>
              <a:buFont typeface="Calibri" pitchFamily="34" charset="0"/>
              <a:buAutoNum type="arabicPeriod"/>
            </a:pPr>
            <a:r>
              <a:rPr lang="en-US" altLang="en-US" dirty="0" smtClean="0"/>
              <a:t>Most of this relates to the use of Blockchain to underpin the Bitcoin crypto currency.  </a:t>
            </a:r>
          </a:p>
          <a:p>
            <a:pPr marL="241300" indent="-241300" eaLnBrk="1" hangingPunct="1">
              <a:lnSpc>
                <a:spcPct val="90000"/>
              </a:lnSpc>
              <a:spcBef>
                <a:spcPct val="0"/>
              </a:spcBef>
              <a:buFont typeface="Calibri" pitchFamily="34" charset="0"/>
              <a:buAutoNum type="arabicPeriod"/>
            </a:pPr>
            <a:endParaRPr lang="en-US" altLang="en-US" dirty="0" smtClean="0"/>
          </a:p>
          <a:p>
            <a:pPr marL="241300" indent="-241300" eaLnBrk="1" hangingPunct="1">
              <a:lnSpc>
                <a:spcPct val="90000"/>
              </a:lnSpc>
              <a:spcBef>
                <a:spcPct val="0"/>
              </a:spcBef>
              <a:buFont typeface="Calibri" pitchFamily="34" charset="0"/>
              <a:buAutoNum type="arabicPeriod"/>
            </a:pPr>
            <a:r>
              <a:rPr lang="en-US" altLang="en-US" dirty="0" smtClean="0"/>
              <a:t>Whilst IBM are not interested in Crypto currency, we are very interested in exploring the broader business application of Blockchain technology.  This is a transformational opportunity for many of our clients</a:t>
            </a:r>
          </a:p>
          <a:p>
            <a:pPr marL="241300" indent="-241300" eaLnBrk="1" hangingPunct="1">
              <a:lnSpc>
                <a:spcPct val="90000"/>
              </a:lnSpc>
              <a:spcBef>
                <a:spcPct val="0"/>
              </a:spcBef>
              <a:buFont typeface="Calibri" pitchFamily="34" charset="0"/>
              <a:buAutoNum type="arabicPeriod"/>
            </a:pPr>
            <a:endParaRPr lang="en-US" altLang="en-US" dirty="0" smtClean="0"/>
          </a:p>
          <a:p>
            <a:pPr marL="241300" indent="-241300" eaLnBrk="1" hangingPunct="1">
              <a:lnSpc>
                <a:spcPct val="90000"/>
              </a:lnSpc>
              <a:spcBef>
                <a:spcPct val="0"/>
              </a:spcBef>
              <a:buFont typeface="Calibri" pitchFamily="34" charset="0"/>
              <a:buAutoNum type="arabicPeriod"/>
            </a:pPr>
            <a:r>
              <a:rPr lang="en-US" altLang="en-US" dirty="0" smtClean="0"/>
              <a:t>This touches most all industries – we are making Blockchain REAL for business.</a:t>
            </a:r>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eaLnBrk="0" fontAlgn="base" hangingPunct="0">
              <a:spcBef>
                <a:spcPct val="0"/>
              </a:spcBef>
              <a:spcAft>
                <a:spcPct val="0"/>
              </a:spcAft>
              <a:defRPr>
                <a:solidFill>
                  <a:schemeClr val="tx1"/>
                </a:solidFill>
                <a:latin typeface="Calibri" pitchFamily="34" charset="0"/>
              </a:defRPr>
            </a:lvl6pPr>
            <a:lvl7pPr marL="2971800" indent="-228600" defTabSz="457200" eaLnBrk="0" fontAlgn="base" hangingPunct="0">
              <a:spcBef>
                <a:spcPct val="0"/>
              </a:spcBef>
              <a:spcAft>
                <a:spcPct val="0"/>
              </a:spcAft>
              <a:defRPr>
                <a:solidFill>
                  <a:schemeClr val="tx1"/>
                </a:solidFill>
                <a:latin typeface="Calibri" pitchFamily="34" charset="0"/>
              </a:defRPr>
            </a:lvl7pPr>
            <a:lvl8pPr marL="3429000" indent="-228600" defTabSz="457200" eaLnBrk="0" fontAlgn="base" hangingPunct="0">
              <a:spcBef>
                <a:spcPct val="0"/>
              </a:spcBef>
              <a:spcAft>
                <a:spcPct val="0"/>
              </a:spcAft>
              <a:defRPr>
                <a:solidFill>
                  <a:schemeClr val="tx1"/>
                </a:solidFill>
                <a:latin typeface="Calibri" pitchFamily="34" charset="0"/>
              </a:defRPr>
            </a:lvl8pPr>
            <a:lvl9pPr marL="3886200" indent="-228600" defTabSz="457200" eaLnBrk="0" fontAlgn="base" hangingPunct="0">
              <a:spcBef>
                <a:spcPct val="0"/>
              </a:spcBef>
              <a:spcAft>
                <a:spcPct val="0"/>
              </a:spcAft>
              <a:defRPr>
                <a:solidFill>
                  <a:schemeClr val="tx1"/>
                </a:solidFill>
                <a:latin typeface="Calibri" pitchFamily="34" charset="0"/>
              </a:defRPr>
            </a:lvl9pPr>
          </a:lstStyle>
          <a:p>
            <a:fld id="{72BB6A5A-2D2F-44FA-820B-B91721DDA5D2}" type="slidenum">
              <a:rPr lang="en-US" altLang="en-US"/>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8a51fe976_1_45: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Google Shape;118;g18a51fe976_1_4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Tor is free and open-source software for enabling anonymous communication. The name derived from the acronym for the original software project name "The Onion Router". Tor directs Internet traffic through a free, worldwide, volunteer overlay network consisting of more than seven thousand relays to conceal a user's location and usage from anyone conducting network surveillance or traffic analysis. Using Tor makes it more difficult to trace Internet activity to the user: this includes "visits to Web sites, online posts, instant messages, and other communication forms". Tor's intended use is to protect the personal privacy of its users, as well as their freedom and ability to conduct confidential communication by keeping their Internet activities unmonitored.</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8a51fe976_1_0: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Google Shape;124;g18a51fe976_1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8a51fe976_1_74: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Google Shape;129;g18a51fe976_1_7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8a51fe976_1_79: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Google Shape;137;g18a51fe976_1_79: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8a51fe976_1_120: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Google Shape;159;g18a51fe976_1_12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8a51fe976_1_128: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Google Shape;167;g18a51fe976_1_128: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8a51fe976_1_115: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Google Shape;182;g18a51fe976_1_11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8a51fe976_1_214: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Google Shape;244;g18a51fe976_1_21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8a51fe976_0_0: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Google Shape;250;g18a51fe976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8a51fe976_2_55: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Google Shape;255;g18a51fe976_2_5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lang="en-US" dirty="0" smtClean="0"/>
          </a:p>
          <a:p>
            <a:r>
              <a:rPr lang="en-US" dirty="0" smtClean="0"/>
              <a:t>layering	n.	</a:t>
            </a:r>
            <a:r>
              <a:rPr lang="zh-CN" altLang="en-US" dirty="0" smtClean="0"/>
              <a:t>分层</a:t>
            </a:r>
            <a:r>
              <a:rPr lang="en-US" altLang="zh-CN" dirty="0" smtClean="0"/>
              <a:t>; </a:t>
            </a:r>
            <a:r>
              <a:rPr lang="en-US" altLang="zh-CN" sz="1200" b="0" i="0" kern="1200" dirty="0" smtClean="0">
                <a:solidFill>
                  <a:schemeClr val="tx1"/>
                </a:solidFill>
                <a:effectLst/>
                <a:latin typeface="+mn-lt"/>
                <a:ea typeface="+mn-ea"/>
                <a:cs typeface="+mn-cs"/>
              </a:rPr>
              <a:t>obfuscate</a:t>
            </a:r>
            <a:r>
              <a:rPr lang="en-US" altLang="zh-CN" sz="1200" b="0" i="0" kern="1200" baseline="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vt.</a:t>
            </a:r>
            <a:r>
              <a:rPr lang="zh-CN" altLang="en-US" sz="1200" kern="1200" dirty="0" smtClean="0">
                <a:solidFill>
                  <a:schemeClr val="tx1"/>
                </a:solidFill>
                <a:effectLst/>
                <a:latin typeface="+mn-lt"/>
                <a:ea typeface="+mn-ea"/>
                <a:cs typeface="+mn-cs"/>
              </a:rPr>
              <a:t>使模糊，</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8a9b018b8_0_5: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Google Shape;66;g18a9b018b8_0_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8a51fe976_1_273: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Google Shape;266;g18a51fe976_1_27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plausibly	adv.	</a:t>
            </a:r>
            <a:r>
              <a:rPr lang="zh-CN" altLang="en-US" dirty="0" smtClean="0"/>
              <a:t>似真地</a:t>
            </a:r>
            <a:r>
              <a:rPr lang="en-US" altLang="zh-CN" dirty="0" smtClean="0"/>
              <a:t>;</a:t>
            </a:r>
          </a:p>
          <a:p>
            <a:pPr>
              <a:spcBef>
                <a:spcPts val="0"/>
              </a:spcBef>
              <a:spcAft>
                <a:spcPts val="0"/>
              </a:spcAft>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8a51fe976_0_5: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Google Shape;273;g18a51fe976_0_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8a51fe976_6_21: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0" name="Google Shape;540;g18a51fe976_6_2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8a51fe976_0_20: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Google Shape;280;g18a51fe976_0_2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slush	</a:t>
            </a:r>
            <a:r>
              <a:rPr lang="zh-CN" altLang="en-US" baseline="0" dirty="0" smtClean="0"/>
              <a:t>  </a:t>
            </a:r>
            <a:r>
              <a:rPr lang="en-US" dirty="0" smtClean="0"/>
              <a:t>n.	</a:t>
            </a:r>
            <a:r>
              <a:rPr lang="zh-CN" altLang="en-US" dirty="0" smtClean="0"/>
              <a:t>烂泥，稀泥浆</a:t>
            </a:r>
            <a:r>
              <a:rPr lang="en-US" altLang="zh-CN" dirty="0" smtClean="0"/>
              <a:t>;</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8a51fe976_0_25: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Google Shape;311;g18a51fe976_0_2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Adversary</a:t>
            </a:r>
            <a:r>
              <a:rPr lang="en-US" baseline="0" dirty="0" smtClean="0"/>
              <a:t>    </a:t>
            </a:r>
            <a:r>
              <a:rPr lang="en-US" dirty="0" smtClean="0"/>
              <a:t>n.	</a:t>
            </a:r>
            <a:r>
              <a:rPr lang="zh-CN" altLang="en-US" dirty="0" smtClean="0"/>
              <a:t>对手，敌手</a:t>
            </a:r>
            <a:r>
              <a:rPr lang="en-US" altLang="zh-CN" dirty="0" smtClean="0"/>
              <a:t>; </a:t>
            </a:r>
            <a:r>
              <a:rPr lang="zh-CN" altLang="en-US" dirty="0" smtClean="0"/>
              <a:t>魔鬼</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8a51fe976_6_21: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0" name="Google Shape;540;g18a51fe976_6_2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8a51fe976_0_30: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8" name="Google Shape;318;g18a51fe976_0_3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8a51fe976_0_35: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7" name="Google Shape;357;g18a51fe976_0_3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altLang="zh-CN" dirty="0" smtClean="0"/>
              <a:t>KYC</a:t>
            </a:r>
            <a:r>
              <a:rPr lang="zh-CN" altLang="en-US" dirty="0" smtClean="0"/>
              <a:t>规则是指了解客户</a:t>
            </a:r>
            <a:r>
              <a:rPr lang="en-US" altLang="zh-CN" dirty="0" smtClean="0"/>
              <a:t>(know-your-customer, KYC)</a:t>
            </a:r>
            <a:r>
              <a:rPr lang="zh-CN" altLang="en-US" dirty="0" smtClean="0"/>
              <a:t>规则。金融机构如不能清晰识别客户身份，便更不愿贷款给客户，阻碍金融普惠，是国际社会努力实现金融诚信和金融普惠不可或缺的。</a:t>
            </a:r>
            <a:endParaRPr lang="en-US" altLang="zh-CN" dirty="0" smtClean="0"/>
          </a:p>
          <a:p>
            <a:pPr>
              <a:spcBef>
                <a:spcPts val="0"/>
              </a:spcBef>
              <a:spcAft>
                <a:spcPts val="0"/>
              </a:spcAft>
            </a:pPr>
            <a:r>
              <a:rPr lang="en-US" altLang="zh-CN" dirty="0" smtClean="0"/>
              <a:t>https://baike.baidu.com/item/KYC%E8%A7%84%E5%88%99/22415276?fr=aladdin</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8a51fe976_6_21: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0" name="Google Shape;540;g18a51fe976_6_2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8a51fe976_0_40: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8" name="Google Shape;368;g18a51fe976_0_4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8a51fe976_1_4: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Google Shape;73;g18a51fe976_1_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8a51fe976_1_237: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Google Shape;374;g18a51fe976_1_23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8a51fe976_1_265: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0" name="Google Shape;380;g18a51fe976_1_26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r>
              <a:rPr lang="en-US" altLang="zh-CN" dirty="0" smtClean="0"/>
              <a:t>nuances	</a:t>
            </a:r>
            <a:r>
              <a:rPr lang="zh-CN" altLang="en-US" dirty="0" smtClean="0"/>
              <a:t>细微差别</a:t>
            </a:r>
            <a:r>
              <a:rPr lang="en-US" altLang="zh-CN" dirty="0" smtClean="0"/>
              <a:t>; </a:t>
            </a:r>
            <a:r>
              <a:rPr lang="zh-CN" altLang="en-US" dirty="0" smtClean="0"/>
              <a:t>细微差异</a:t>
            </a:r>
            <a:r>
              <a:rPr lang="en-US" altLang="zh-CN" dirty="0" smtClean="0"/>
              <a:t>; </a:t>
            </a:r>
            <a:r>
              <a:rPr lang="zh-CN" altLang="en-US" dirty="0" smtClean="0"/>
              <a:t>细微的差别</a:t>
            </a:r>
            <a:r>
              <a:rPr lang="en-US" altLang="zh-CN" dirty="0" smtClean="0"/>
              <a:t>; </a:t>
            </a:r>
            <a:r>
              <a:rPr lang="zh-CN" altLang="en-US" dirty="0" smtClean="0"/>
              <a:t>微妙</a:t>
            </a:r>
            <a:r>
              <a:rPr lang="en-US" altLang="zh-CN" dirty="0" smtClean="0"/>
              <a:t>;                  </a:t>
            </a:r>
            <a:r>
              <a:rPr lang="en-US" altLang="zh-CN" sz="1200" b="0" i="0" kern="1200" dirty="0" smtClean="0">
                <a:solidFill>
                  <a:schemeClr val="tx1"/>
                </a:solidFill>
                <a:effectLst/>
                <a:latin typeface="+mn-lt"/>
                <a:ea typeface="+mn-ea"/>
                <a:cs typeface="+mn-cs"/>
              </a:rPr>
              <a:t>abstain</a:t>
            </a:r>
            <a:r>
              <a:rPr lang="zh-CN" altLang="en-US" sz="1200" b="0" i="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v.(</a:t>
            </a:r>
            <a:r>
              <a:rPr lang="zh-CN" altLang="en-US" sz="1200" kern="1200" dirty="0" smtClean="0">
                <a:solidFill>
                  <a:schemeClr val="tx1"/>
                </a:solidFill>
                <a:effectLst/>
                <a:latin typeface="+mn-lt"/>
                <a:ea typeface="+mn-ea"/>
                <a:cs typeface="+mn-cs"/>
              </a:rPr>
              <a:t>投票时</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弃权</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戒</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戒除</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离开</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回避</a:t>
            </a:r>
            <a:r>
              <a:rPr lang="en-US" altLang="zh-CN" sz="1200" kern="1200" dirty="0" smtClean="0">
                <a:solidFill>
                  <a:schemeClr val="tx1"/>
                </a:solidFill>
                <a:effectLst/>
                <a:latin typeface="+mn-lt"/>
                <a:ea typeface="+mn-ea"/>
                <a:cs typeface="+mn-cs"/>
              </a:rPr>
              <a:t>;</a:t>
            </a:r>
            <a:r>
              <a:rPr lang="zh-CN" altLang="en-US" dirty="0" smtClean="0"/>
              <a:t/>
            </a:r>
            <a:br>
              <a:rPr lang="zh-CN" altLang="en-US" dirty="0" smtClean="0"/>
            </a:b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8a51fe976_6_6: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7" name="Google Shape;387;g18a51fe976_6_6: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altLang="zh-CN" dirty="0" smtClean="0"/>
              <a:t>Sybil Attack</a:t>
            </a:r>
            <a:r>
              <a:rPr lang="zh-CN" altLang="en-US" dirty="0" smtClean="0"/>
              <a:t>可译作女巫攻击。即在对等网络中，单一节点具有多个身份标识，通过控制系统的大部分节点来削弱冗余备份的作用。</a:t>
            </a:r>
            <a:r>
              <a:rPr lang="en-US" altLang="zh-CN" dirty="0" smtClean="0"/>
              <a:t>https://baike.baidu.com/item/Sybil%20Attack/7567996?fr=aladdin</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8a51fe976_2_15: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3" name="Google Shape;393;g18a51fe976_2_1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https://en.bitcoinwiki.org/wiki/Coin_Swap</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8a51fe976_2_20: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0" name="Google Shape;400;g18a51fe976_2_2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https://cs-people.bu.edu/heilman/tumblebit/</a:t>
            </a:r>
          </a:p>
          <a:p>
            <a:pPr>
              <a:spcBef>
                <a:spcPts val="0"/>
              </a:spcBef>
              <a:spcAft>
                <a:spcPts val="0"/>
              </a:spcAft>
            </a:pPr>
            <a:endParaRPr lang="en-US" dirty="0" smtClean="0"/>
          </a:p>
          <a:p>
            <a:r>
              <a:rPr lang="en-US" altLang="zh-CN" sz="1200" b="0" i="0" kern="1200" dirty="0" smtClean="0">
                <a:solidFill>
                  <a:schemeClr val="tx1"/>
                </a:solidFill>
                <a:effectLst/>
                <a:latin typeface="+mn-lt"/>
                <a:ea typeface="+mn-ea"/>
                <a:cs typeface="+mn-cs"/>
              </a:rPr>
              <a:t>Voucher</a:t>
            </a:r>
            <a:r>
              <a:rPr lang="zh-CN" altLang="en-US" sz="1200" b="0" i="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n.</a:t>
            </a:r>
            <a:r>
              <a:rPr lang="zh-CN" altLang="en-US" sz="1200" kern="1200" dirty="0" smtClean="0">
                <a:solidFill>
                  <a:schemeClr val="tx1"/>
                </a:solidFill>
                <a:effectLst/>
                <a:latin typeface="+mn-lt"/>
                <a:ea typeface="+mn-ea"/>
                <a:cs typeface="+mn-cs"/>
              </a:rPr>
              <a:t>凭证</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收据</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证件</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证人</a:t>
            </a:r>
            <a:r>
              <a:rPr lang="en-US" altLang="zh-CN" sz="1200" kern="1200" dirty="0" smtClean="0">
                <a:solidFill>
                  <a:schemeClr val="tx1"/>
                </a:solidFill>
                <a:effectLst/>
                <a:latin typeface="+mn-lt"/>
                <a:ea typeface="+mn-ea"/>
                <a:cs typeface="+mn-cs"/>
              </a:rPr>
              <a:t>;</a:t>
            </a:r>
            <a:r>
              <a:rPr lang="zh-CN" altLang="en-US" dirty="0" smtClean="0"/>
              <a:t/>
            </a:r>
            <a:br>
              <a:rPr lang="zh-CN" altLang="en-US" dirty="0" smtClean="0"/>
            </a:b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8a51fe976_2_5: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Google Shape;426;g18a51fe976_2_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https://en.bitcoin.it/wiki/CoinJoin</a:t>
            </a: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18a51fe976_6_0: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1" name="Google Shape;451;g18a51fe976_6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https://github.com/JoinMarket-Org/joinmarket/wiki</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8a51fe976_2_24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6" name="Google Shape;466;g18a51fe976_2_24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https://www.researchgate.net/publication/271445761_CoinParty_Secure_Multi-Party_Mixing_of_Bitcoins</a:t>
            </a:r>
          </a:p>
          <a:p>
            <a:pPr>
              <a:spcBef>
                <a:spcPts val="0"/>
              </a:spcBef>
              <a:spcAft>
                <a:spcPts val="0"/>
              </a:spcAft>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18a51fe976_2_250: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6" name="Google Shape;526;g18a51fe976_2_25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18a51fe976_6_15: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3" name="Google Shape;533;g18a51fe976_6_1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8a51fe976_1_8: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Google Shape;78;g18a51fe976_1_8: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8a51fe976_6_21: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0" name="Google Shape;540;g18a51fe976_6_2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18a51fe976_2_35: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5" name="Google Shape;545;g18a51fe976_2_3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https://en.wikipedia.org/wiki/Dash_(cryptocurrency)</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18a51fe976_2_40: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2" name="Google Shape;552;g18a51fe976_2_4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https://en.wikipedia.org/wiki/Monero_(cryptocurrency) </a:t>
            </a:r>
          </a:p>
          <a:p>
            <a:pPr>
              <a:spcBef>
                <a:spcPts val="0"/>
              </a:spcBef>
              <a:spcAft>
                <a:spcPts val="0"/>
              </a:spcAft>
            </a:pP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8a51fe976_2_45: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8" name="Google Shape;558;g18a51fe976_2_4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https://en.wikipedia.org/wiki/Zcash</a:t>
            </a:r>
            <a:endParaRPr lang="en-US" altLang="zh-CN" dirty="0" smtClean="0"/>
          </a:p>
          <a:p>
            <a:r>
              <a:rPr lang="en-US" altLang="zh-CN" sz="1200" b="0" i="0" kern="1200" dirty="0" smtClean="0">
                <a:solidFill>
                  <a:schemeClr val="tx1"/>
                </a:solidFill>
                <a:effectLst/>
                <a:latin typeface="+mn-lt"/>
                <a:ea typeface="+mn-ea"/>
                <a:cs typeface="+mn-cs"/>
              </a:rPr>
              <a:t>Succinct</a:t>
            </a:r>
            <a:r>
              <a:rPr lang="en-US" altLang="zh-CN" sz="1200" b="0" i="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adj.</a:t>
            </a:r>
            <a:r>
              <a:rPr lang="zh-CN" altLang="en-US" sz="1200" kern="1200" dirty="0" smtClean="0">
                <a:solidFill>
                  <a:schemeClr val="tx1"/>
                </a:solidFill>
                <a:effectLst/>
                <a:latin typeface="+mn-lt"/>
                <a:ea typeface="+mn-ea"/>
                <a:cs typeface="+mn-cs"/>
              </a:rPr>
              <a:t>简明的</a:t>
            </a:r>
            <a:endParaRPr lang="zh-CN" altLang="en-US" dirty="0" smtClean="0"/>
          </a:p>
          <a:p>
            <a:pPr>
              <a:spcBef>
                <a:spcPts val="0"/>
              </a:spcBef>
              <a:spcAft>
                <a:spcPts val="0"/>
              </a:spcAft>
            </a:pPr>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18a51fe976_2_35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1" name="Google Shape;571;g18a51fe976_2_35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8a51fe976_0_10: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7" name="Google Shape;577;g18a51fe976_0_1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caveats	n.	</a:t>
            </a:r>
            <a:r>
              <a:rPr lang="zh-CN" altLang="en-US" dirty="0" smtClean="0"/>
              <a:t>警告，附加说明</a:t>
            </a:r>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18a51fe976_1_260: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3" name="Google Shape;583;g18a51fe976_1_26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8a9b018b8_0_5: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Google Shape;66;g18a9b018b8_0_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50888" algn="l"/>
                <a:tab pos="1501775" algn="l"/>
                <a:tab pos="2252663" algn="l"/>
                <a:tab pos="3003550" algn="l"/>
              </a:tabLst>
              <a:defRPr>
                <a:solidFill>
                  <a:schemeClr val="tx1"/>
                </a:solidFill>
                <a:latin typeface="Calibri" pitchFamily="34" charset="0"/>
              </a:defRPr>
            </a:lvl1pPr>
            <a:lvl2pPr marL="742950" indent="-285750">
              <a:tabLst>
                <a:tab pos="750888" algn="l"/>
                <a:tab pos="1501775" algn="l"/>
                <a:tab pos="2252663" algn="l"/>
                <a:tab pos="3003550" algn="l"/>
              </a:tabLst>
              <a:defRPr>
                <a:solidFill>
                  <a:schemeClr val="tx1"/>
                </a:solidFill>
                <a:latin typeface="Calibri" pitchFamily="34" charset="0"/>
              </a:defRPr>
            </a:lvl2pPr>
            <a:lvl3pPr marL="1143000" indent="-228600">
              <a:tabLst>
                <a:tab pos="750888" algn="l"/>
                <a:tab pos="1501775" algn="l"/>
                <a:tab pos="2252663" algn="l"/>
                <a:tab pos="3003550" algn="l"/>
              </a:tabLst>
              <a:defRPr>
                <a:solidFill>
                  <a:schemeClr val="tx1"/>
                </a:solidFill>
                <a:latin typeface="Calibri" pitchFamily="34" charset="0"/>
              </a:defRPr>
            </a:lvl3pPr>
            <a:lvl4pPr marL="1600200" indent="-228600">
              <a:tabLst>
                <a:tab pos="750888" algn="l"/>
                <a:tab pos="1501775" algn="l"/>
                <a:tab pos="2252663" algn="l"/>
                <a:tab pos="3003550" algn="l"/>
              </a:tabLst>
              <a:defRPr>
                <a:solidFill>
                  <a:schemeClr val="tx1"/>
                </a:solidFill>
                <a:latin typeface="Calibri" pitchFamily="34" charset="0"/>
              </a:defRPr>
            </a:lvl4pPr>
            <a:lvl5pPr marL="2057400" indent="-228600">
              <a:tabLst>
                <a:tab pos="750888" algn="l"/>
                <a:tab pos="1501775" algn="l"/>
                <a:tab pos="2252663" algn="l"/>
                <a:tab pos="3003550" algn="l"/>
              </a:tabLst>
              <a:defRPr>
                <a:solidFill>
                  <a:schemeClr val="tx1"/>
                </a:solidFill>
                <a:latin typeface="Calibri" pitchFamily="34" charset="0"/>
              </a:defRPr>
            </a:lvl5pPr>
            <a:lvl6pPr marL="2514600" indent="-228600" defTabSz="457200" eaLnBrk="0" fontAlgn="base" hangingPunct="0">
              <a:spcBef>
                <a:spcPct val="0"/>
              </a:spcBef>
              <a:spcAft>
                <a:spcPct val="0"/>
              </a:spcAft>
              <a:tabLst>
                <a:tab pos="750888" algn="l"/>
                <a:tab pos="1501775" algn="l"/>
                <a:tab pos="2252663" algn="l"/>
                <a:tab pos="3003550" algn="l"/>
              </a:tabLst>
              <a:defRPr>
                <a:solidFill>
                  <a:schemeClr val="tx1"/>
                </a:solidFill>
                <a:latin typeface="Calibri" pitchFamily="34" charset="0"/>
              </a:defRPr>
            </a:lvl6pPr>
            <a:lvl7pPr marL="2971800" indent="-228600" defTabSz="457200" eaLnBrk="0" fontAlgn="base" hangingPunct="0">
              <a:spcBef>
                <a:spcPct val="0"/>
              </a:spcBef>
              <a:spcAft>
                <a:spcPct val="0"/>
              </a:spcAft>
              <a:tabLst>
                <a:tab pos="750888" algn="l"/>
                <a:tab pos="1501775" algn="l"/>
                <a:tab pos="2252663" algn="l"/>
                <a:tab pos="3003550" algn="l"/>
              </a:tabLst>
              <a:defRPr>
                <a:solidFill>
                  <a:schemeClr val="tx1"/>
                </a:solidFill>
                <a:latin typeface="Calibri" pitchFamily="34" charset="0"/>
              </a:defRPr>
            </a:lvl7pPr>
            <a:lvl8pPr marL="3429000" indent="-228600" defTabSz="457200" eaLnBrk="0" fontAlgn="base" hangingPunct="0">
              <a:spcBef>
                <a:spcPct val="0"/>
              </a:spcBef>
              <a:spcAft>
                <a:spcPct val="0"/>
              </a:spcAft>
              <a:tabLst>
                <a:tab pos="750888" algn="l"/>
                <a:tab pos="1501775" algn="l"/>
                <a:tab pos="2252663" algn="l"/>
                <a:tab pos="3003550" algn="l"/>
              </a:tabLst>
              <a:defRPr>
                <a:solidFill>
                  <a:schemeClr val="tx1"/>
                </a:solidFill>
                <a:latin typeface="Calibri" pitchFamily="34" charset="0"/>
              </a:defRPr>
            </a:lvl8pPr>
            <a:lvl9pPr marL="3886200" indent="-228600" defTabSz="457200" eaLnBrk="0" fontAlgn="base" hangingPunct="0">
              <a:spcBef>
                <a:spcPct val="0"/>
              </a:spcBef>
              <a:spcAft>
                <a:spcPct val="0"/>
              </a:spcAft>
              <a:tabLst>
                <a:tab pos="750888" algn="l"/>
                <a:tab pos="1501775" algn="l"/>
                <a:tab pos="2252663" algn="l"/>
                <a:tab pos="3003550" algn="l"/>
              </a:tabLst>
              <a:defRPr>
                <a:solidFill>
                  <a:schemeClr val="tx1"/>
                </a:solidFill>
                <a:latin typeface="Calibri" pitchFamily="34" charset="0"/>
              </a:defRPr>
            </a:lvl9pPr>
          </a:lstStyle>
          <a:p>
            <a:pPr>
              <a:buClr>
                <a:srgbClr val="000000"/>
              </a:buClr>
              <a:buSzPct val="100000"/>
              <a:buFont typeface="Times New Roman" pitchFamily="18" charset="0"/>
              <a:buNone/>
            </a:pPr>
            <a:fld id="{F0448B00-76AE-46BD-88A5-CCF60A0CE7E4}" type="slidenum">
              <a:rPr lang="en-US" altLang="en-US" sz="1500">
                <a:solidFill>
                  <a:srgbClr val="000000"/>
                </a:solidFill>
                <a:latin typeface="Times New Roman" pitchFamily="18" charset="0"/>
              </a:rPr>
              <a:pPr>
                <a:buClr>
                  <a:srgbClr val="000000"/>
                </a:buClr>
                <a:buSzPct val="100000"/>
                <a:buFont typeface="Times New Roman" pitchFamily="18" charset="0"/>
                <a:buNone/>
              </a:pPr>
              <a:t>48</a:t>
            </a:fld>
            <a:endParaRPr lang="en-US" altLang="en-US" sz="1500">
              <a:solidFill>
                <a:srgbClr val="000000"/>
              </a:solidFill>
              <a:latin typeface="Times New Roman" pitchFamily="18" charset="0"/>
            </a:endParaRPr>
          </a:p>
        </p:txBody>
      </p:sp>
      <p:sp>
        <p:nvSpPr>
          <p:cNvPr id="129027" name="Text Box 1"/>
          <p:cNvSpPr txBox="1">
            <a:spLocks noChangeArrowheads="1"/>
          </p:cNvSpPr>
          <p:nvPr/>
        </p:nvSpPr>
        <p:spPr bwMode="auto">
          <a:xfrm>
            <a:off x="0" y="0"/>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3357" tIns="46679" rIns="93357" bIns="46679"/>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eaLnBrk="0" fontAlgn="base" hangingPunct="0">
              <a:spcBef>
                <a:spcPct val="0"/>
              </a:spcBef>
              <a:spcAft>
                <a:spcPct val="0"/>
              </a:spcAft>
              <a:defRPr>
                <a:solidFill>
                  <a:schemeClr val="tx1"/>
                </a:solidFill>
                <a:latin typeface="Calibri" pitchFamily="34" charset="0"/>
              </a:defRPr>
            </a:lvl6pPr>
            <a:lvl7pPr marL="2971800" indent="-228600" defTabSz="457200" eaLnBrk="0" fontAlgn="base" hangingPunct="0">
              <a:spcBef>
                <a:spcPct val="0"/>
              </a:spcBef>
              <a:spcAft>
                <a:spcPct val="0"/>
              </a:spcAft>
              <a:defRPr>
                <a:solidFill>
                  <a:schemeClr val="tx1"/>
                </a:solidFill>
                <a:latin typeface="Calibri" pitchFamily="34" charset="0"/>
              </a:defRPr>
            </a:lvl7pPr>
            <a:lvl8pPr marL="3429000" indent="-228600" defTabSz="457200" eaLnBrk="0" fontAlgn="base" hangingPunct="0">
              <a:spcBef>
                <a:spcPct val="0"/>
              </a:spcBef>
              <a:spcAft>
                <a:spcPct val="0"/>
              </a:spcAft>
              <a:defRPr>
                <a:solidFill>
                  <a:schemeClr val="tx1"/>
                </a:solidFill>
                <a:latin typeface="Calibri" pitchFamily="34" charset="0"/>
              </a:defRPr>
            </a:lvl8pPr>
            <a:lvl9pPr marL="3886200" indent="-228600" defTabSz="457200" eaLnBrk="0" fontAlgn="base" hangingPunct="0">
              <a:spcBef>
                <a:spcPct val="0"/>
              </a:spcBef>
              <a:spcAft>
                <a:spcPct val="0"/>
              </a:spcAft>
              <a:defRPr>
                <a:solidFill>
                  <a:schemeClr val="tx1"/>
                </a:solidFill>
                <a:latin typeface="Calibri" pitchFamily="34" charset="0"/>
              </a:defRPr>
            </a:lvl9pPr>
          </a:lstStyle>
          <a:p>
            <a:pPr eaLnBrk="1" hangingPunct="1">
              <a:spcBef>
                <a:spcPts val="313"/>
              </a:spcBef>
              <a:buClr>
                <a:srgbClr val="000000"/>
              </a:buClr>
              <a:buSzPct val="100000"/>
            </a:pPr>
            <a:fld id="{C36E3F33-6B4B-4D1D-9E75-A79C754D4D6C}" type="slidenum">
              <a:rPr lang="en-US" altLang="en-US" sz="1000">
                <a:solidFill>
                  <a:srgbClr val="FFFFFF"/>
                </a:solidFill>
              </a:rPr>
              <a:pPr eaLnBrk="1" hangingPunct="1">
                <a:spcBef>
                  <a:spcPts val="313"/>
                </a:spcBef>
                <a:buClr>
                  <a:srgbClr val="000000"/>
                </a:buClr>
                <a:buSzPct val="100000"/>
              </a:pPr>
              <a:t>48</a:t>
            </a:fld>
            <a:endParaRPr lang="en-US" altLang="en-US" sz="1000">
              <a:solidFill>
                <a:srgbClr val="FFFFFF"/>
              </a:solidFill>
            </a:endParaRPr>
          </a:p>
        </p:txBody>
      </p:sp>
      <p:sp>
        <p:nvSpPr>
          <p:cNvPr id="129028" name="Rectangle 2"/>
          <p:cNvSpPr>
            <a:spLocks noGrp="1" noRot="1" noChangeAspect="1" noChangeArrowheads="1" noTextEdit="1"/>
          </p:cNvSpPr>
          <p:nvPr>
            <p:ph type="sldImg"/>
          </p:nvPr>
        </p:nvSpPr>
        <p:spPr bwMode="auto">
          <a:xfrm>
            <a:off x="512763" y="744538"/>
            <a:ext cx="6608762" cy="3717925"/>
          </a:xfrm>
          <a:solidFill>
            <a:srgbClr val="FFFFFF"/>
          </a:solidFill>
          <a:ln>
            <a:solidFill>
              <a:srgbClr val="000000"/>
            </a:solidFill>
            <a:miter lim="800000"/>
            <a:headEnd/>
            <a:tailEnd/>
          </a:ln>
        </p:spPr>
      </p:sp>
      <p:sp>
        <p:nvSpPr>
          <p:cNvPr id="129029" name="Text Box 3"/>
          <p:cNvSpPr>
            <a:spLocks noGrp="1" noChangeArrowheads="1"/>
          </p:cNvSpPr>
          <p:nvPr>
            <p:ph type="body" idx="1"/>
          </p:nvPr>
        </p:nvSpPr>
        <p:spPr bwMode="auto">
          <a:xfrm>
            <a:off x="763588" y="4710113"/>
            <a:ext cx="6105525" cy="446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357" tIns="46679" rIns="93357" bIns="46679" numCol="1" anchor="t" anchorCtr="0" compatLnSpc="1">
            <a:prstTxWarp prst="textNoShape">
              <a:avLst/>
            </a:prstTxWarp>
          </a:bodyPr>
          <a:lstStyle/>
          <a:p>
            <a:pPr marL="223838" indent="-222250" eaLnBrk="1" hangingPunct="1">
              <a:spcBef>
                <a:spcPct val="0"/>
              </a:spcBef>
              <a:tabLst>
                <a:tab pos="750888" algn="l"/>
                <a:tab pos="1501775" algn="l"/>
                <a:tab pos="2252663" algn="l"/>
                <a:tab pos="3003550" algn="l"/>
                <a:tab pos="3754438" algn="l"/>
                <a:tab pos="4505325" algn="l"/>
                <a:tab pos="5256213" algn="l"/>
                <a:tab pos="6007100" algn="l"/>
              </a:tabLst>
            </a:pPr>
            <a:endParaRPr lang="en-US" altLang="en-US" sz="2100" dirty="0" smtClean="0">
              <a:latin typeface="Arial" pitchFamily="34" charset="0"/>
              <a:ea typeface="Microsoft YaHei"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8a51fe976_1_27: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Google Shape;84;g18a51fe976_1_2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8a51fe976_1_242: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Google Shape;90;g18a51fe976_1_24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8a51fe976_1_33: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Google Shape;96;g18a51fe976_1_3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altLang="zh-CN" dirty="0" smtClean="0"/>
              <a:t>stash	</a:t>
            </a:r>
            <a:r>
              <a:rPr lang="zh-CN" altLang="en-US" baseline="0" dirty="0" smtClean="0"/>
              <a:t>    </a:t>
            </a:r>
            <a:r>
              <a:rPr lang="en-US" altLang="zh-CN" dirty="0" smtClean="0"/>
              <a:t>n.	</a:t>
            </a:r>
            <a:r>
              <a:rPr lang="zh-CN" altLang="en-US" dirty="0" smtClean="0"/>
              <a:t>隐（贮）藏物</a:t>
            </a:r>
            <a:r>
              <a:rPr lang="en-US" altLang="zh-CN" dirty="0" smtClean="0"/>
              <a:t>; </a:t>
            </a:r>
            <a:r>
              <a:rPr lang="zh-CN" altLang="en-US" dirty="0" smtClean="0"/>
              <a:t>（旧） 藏身处</a:t>
            </a:r>
            <a:r>
              <a:rPr lang="en-US" altLang="zh-CN" dirty="0" smtClean="0"/>
              <a:t>;</a:t>
            </a:r>
          </a:p>
          <a:p>
            <a:pPr>
              <a:spcBef>
                <a:spcPts val="0"/>
              </a:spcBef>
              <a:spcAft>
                <a:spcPts val="0"/>
              </a:spcAft>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8a51fe976_1_39: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Google Shape;102;g18a51fe976_1_39: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r>
              <a:rPr lang="en-US" dirty="0" smtClean="0"/>
              <a:t>fungibility	</a:t>
            </a:r>
            <a:r>
              <a:rPr lang="en-US" baseline="0" dirty="0" smtClean="0"/>
              <a:t>  </a:t>
            </a:r>
            <a:r>
              <a:rPr lang="en-US" dirty="0" smtClean="0"/>
              <a:t>n.	</a:t>
            </a:r>
            <a:r>
              <a:rPr lang="zh-CN" altLang="en-US" dirty="0" smtClean="0"/>
              <a:t>可替代性</a:t>
            </a:r>
            <a:r>
              <a:rPr lang="en-US" altLang="zh-CN" dirty="0" smtClean="0"/>
              <a:t>;</a:t>
            </a:r>
          </a:p>
          <a:p>
            <a:pPr>
              <a:spcBef>
                <a:spcPts val="0"/>
              </a:spcBef>
              <a:spcAft>
                <a:spcPts val="0"/>
              </a:spcAft>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8a51fe976_1_54:notes"/>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Google Shape;110;g18a51fe976_1_5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a:spcBef>
                <a:spcPts val="0"/>
              </a:spcBef>
              <a:spcAft>
                <a:spcPts val="0"/>
              </a:spcAft>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5"/>
          <p:cNvSpPr>
            <a:spLocks noGrp="1"/>
          </p:cNvSpPr>
          <p:nvPr>
            <p:ph type="dt" sz="half" idx="10"/>
          </p:nvPr>
        </p:nvSpPr>
        <p:spPr/>
        <p:txBody>
          <a:bodyPr/>
          <a:lstStyle>
            <a:lvl1pPr defTabSz="514350">
              <a:defRPr smtClean="0"/>
            </a:lvl1pPr>
          </a:lstStyle>
          <a:p>
            <a:pPr>
              <a:defRPr/>
            </a:pPr>
            <a:fld id="{7EF7A1DB-FC20-4531-8966-F620B71DEE0D}" type="datetime1">
              <a:rPr lang="zh-CN" altLang="en-US" smtClean="0"/>
              <a:t>2020/8/19</a:t>
            </a:fld>
            <a:endParaRPr lang="en-US" altLang="zh-CN"/>
          </a:p>
        </p:txBody>
      </p:sp>
    </p:spTree>
    <p:extLst>
      <p:ext uri="{BB962C8B-B14F-4D97-AF65-F5344CB8AC3E}">
        <p14:creationId xmlns:p14="http://schemas.microsoft.com/office/powerpoint/2010/main" val="1262358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1D3548">
            <a:alpha val="90195"/>
          </a:srgbClr>
        </a:solidFill>
        <a:effectLst/>
      </p:bgPr>
    </p:bg>
    <p:spTree>
      <p:nvGrpSpPr>
        <p:cNvPr id="1" name=""/>
        <p:cNvGrpSpPr/>
        <p:nvPr/>
      </p:nvGrpSpPr>
      <p:grpSpPr>
        <a:xfrm>
          <a:off x="0" y="0"/>
          <a:ext cx="0" cy="0"/>
          <a:chOff x="0" y="0"/>
          <a:chExt cx="0" cy="0"/>
        </a:xfrm>
      </p:grpSpPr>
      <p:sp>
        <p:nvSpPr>
          <p:cNvPr id="3" name="Shape 5"/>
          <p:cNvSpPr/>
          <p:nvPr userDrawn="1"/>
        </p:nvSpPr>
        <p:spPr>
          <a:xfrm>
            <a:off x="0" y="3995738"/>
            <a:ext cx="9153525" cy="1147762"/>
          </a:xfrm>
          <a:prstGeom prst="rect">
            <a:avLst/>
          </a:prstGeom>
          <a:solidFill>
            <a:srgbClr val="FFFFFF"/>
          </a:solidFill>
          <a:ln w="25400">
            <a:round/>
          </a:ln>
        </p:spPr>
        <p:txBody>
          <a:bodyPr lIns="0" tIns="0" rIns="0" bIns="0" anchor="ctr"/>
          <a:lstStyle>
            <a:lvl1pPr marL="22225" defTabSz="500063">
              <a:defRPr>
                <a:solidFill>
                  <a:schemeClr val="tx1"/>
                </a:solidFill>
                <a:latin typeface="Calibri" pitchFamily="34" charset="0"/>
              </a:defRPr>
            </a:lvl1pPr>
            <a:lvl2pPr marL="742950" indent="-285750" defTabSz="500063">
              <a:defRPr>
                <a:solidFill>
                  <a:schemeClr val="tx1"/>
                </a:solidFill>
                <a:latin typeface="Calibri" pitchFamily="34" charset="0"/>
              </a:defRPr>
            </a:lvl2pPr>
            <a:lvl3pPr marL="1143000" indent="-228600" defTabSz="500063">
              <a:defRPr>
                <a:solidFill>
                  <a:schemeClr val="tx1"/>
                </a:solidFill>
                <a:latin typeface="Calibri" pitchFamily="34" charset="0"/>
              </a:defRPr>
            </a:lvl3pPr>
            <a:lvl4pPr marL="1600200" indent="-228600" defTabSz="500063">
              <a:defRPr>
                <a:solidFill>
                  <a:schemeClr val="tx1"/>
                </a:solidFill>
                <a:latin typeface="Calibri" pitchFamily="34" charset="0"/>
              </a:defRPr>
            </a:lvl4pPr>
            <a:lvl5pPr marL="2057400" indent="-228600" defTabSz="500063">
              <a:defRPr>
                <a:solidFill>
                  <a:schemeClr val="tx1"/>
                </a:solidFill>
                <a:latin typeface="Calibri" pitchFamily="34" charset="0"/>
              </a:defRPr>
            </a:lvl5pPr>
            <a:lvl6pPr marL="2514600" indent="-228600" defTabSz="500063" eaLnBrk="0" fontAlgn="base" hangingPunct="0">
              <a:spcBef>
                <a:spcPct val="0"/>
              </a:spcBef>
              <a:spcAft>
                <a:spcPct val="0"/>
              </a:spcAft>
              <a:defRPr>
                <a:solidFill>
                  <a:schemeClr val="tx1"/>
                </a:solidFill>
                <a:latin typeface="Calibri" pitchFamily="34" charset="0"/>
              </a:defRPr>
            </a:lvl6pPr>
            <a:lvl7pPr marL="2971800" indent="-228600" defTabSz="500063" eaLnBrk="0" fontAlgn="base" hangingPunct="0">
              <a:spcBef>
                <a:spcPct val="0"/>
              </a:spcBef>
              <a:spcAft>
                <a:spcPct val="0"/>
              </a:spcAft>
              <a:defRPr>
                <a:solidFill>
                  <a:schemeClr val="tx1"/>
                </a:solidFill>
                <a:latin typeface="Calibri" pitchFamily="34" charset="0"/>
              </a:defRPr>
            </a:lvl7pPr>
            <a:lvl8pPr marL="3429000" indent="-228600" defTabSz="500063" eaLnBrk="0" fontAlgn="base" hangingPunct="0">
              <a:spcBef>
                <a:spcPct val="0"/>
              </a:spcBef>
              <a:spcAft>
                <a:spcPct val="0"/>
              </a:spcAft>
              <a:defRPr>
                <a:solidFill>
                  <a:schemeClr val="tx1"/>
                </a:solidFill>
                <a:latin typeface="Calibri" pitchFamily="34" charset="0"/>
              </a:defRPr>
            </a:lvl8pPr>
            <a:lvl9pPr marL="3886200" indent="-228600" defTabSz="500063" eaLnBrk="0" fontAlgn="base" hangingPunct="0">
              <a:spcBef>
                <a:spcPct val="0"/>
              </a:spcBef>
              <a:spcAft>
                <a:spcPct val="0"/>
              </a:spcAft>
              <a:defRPr>
                <a:solidFill>
                  <a:schemeClr val="tx1"/>
                </a:solidFill>
                <a:latin typeface="Calibri" pitchFamily="34" charset="0"/>
              </a:defRPr>
            </a:lvl9pPr>
          </a:lstStyle>
          <a:p>
            <a:pPr eaLnBrk="1" hangingPunct="1">
              <a:defRPr/>
            </a:pPr>
            <a:endParaRPr lang="en-US" altLang="en-US" sz="5800" smtClean="0">
              <a:latin typeface="+mn-lt"/>
              <a:ea typeface="Gill Sans"/>
              <a:cs typeface="Gill Sans"/>
              <a:sym typeface="Gill Sans"/>
            </a:endParaRPr>
          </a:p>
        </p:txBody>
      </p:sp>
      <p:sp>
        <p:nvSpPr>
          <p:cNvPr id="4" name="Rectangle 12"/>
          <p:cNvSpPr txBox="1">
            <a:spLocks noChangeArrowheads="1"/>
          </p:cNvSpPr>
          <p:nvPr userDrawn="1"/>
        </p:nvSpPr>
        <p:spPr>
          <a:xfrm>
            <a:off x="0" y="4767263"/>
            <a:ext cx="630238" cy="361950"/>
          </a:xfrm>
          <a:prstGeom prst="rect">
            <a:avLst/>
          </a:prstGeom>
          <a:ln/>
        </p:spPr>
        <p:txBody>
          <a:bodyPr/>
          <a:lstStyle>
            <a:lvl1pPr defTabSz="584200">
              <a:defRPr>
                <a:solidFill>
                  <a:schemeClr val="tx1"/>
                </a:solidFill>
                <a:latin typeface="Calibri" pitchFamily="34" charset="0"/>
              </a:defRPr>
            </a:lvl1pPr>
            <a:lvl2pPr indent="-228600" defTabSz="584200">
              <a:defRPr>
                <a:solidFill>
                  <a:schemeClr val="tx1"/>
                </a:solidFill>
                <a:latin typeface="Calibri" pitchFamily="34" charset="0"/>
              </a:defRPr>
            </a:lvl2pPr>
            <a:lvl3pPr indent="-457200" defTabSz="584200">
              <a:defRPr>
                <a:solidFill>
                  <a:schemeClr val="tx1"/>
                </a:solidFill>
                <a:latin typeface="Calibri" pitchFamily="34" charset="0"/>
              </a:defRPr>
            </a:lvl3pPr>
            <a:lvl4pPr indent="-685800" defTabSz="584200">
              <a:defRPr>
                <a:solidFill>
                  <a:schemeClr val="tx1"/>
                </a:solidFill>
                <a:latin typeface="Calibri" pitchFamily="34" charset="0"/>
              </a:defRPr>
            </a:lvl4pPr>
            <a:lvl5pPr indent="-914400" defTabSz="584200">
              <a:defRPr>
                <a:solidFill>
                  <a:schemeClr val="tx1"/>
                </a:solidFill>
                <a:latin typeface="Calibri" pitchFamily="34" charset="0"/>
              </a:defRPr>
            </a:lvl5pPr>
            <a:lvl6pPr indent="-914400" defTabSz="584200" eaLnBrk="0" fontAlgn="base" hangingPunct="0">
              <a:spcBef>
                <a:spcPct val="0"/>
              </a:spcBef>
              <a:spcAft>
                <a:spcPct val="0"/>
              </a:spcAft>
              <a:defRPr>
                <a:solidFill>
                  <a:schemeClr val="tx1"/>
                </a:solidFill>
                <a:latin typeface="Calibri" pitchFamily="34" charset="0"/>
              </a:defRPr>
            </a:lvl6pPr>
            <a:lvl7pPr indent="-914400" defTabSz="584200" eaLnBrk="0" fontAlgn="base" hangingPunct="0">
              <a:spcBef>
                <a:spcPct val="0"/>
              </a:spcBef>
              <a:spcAft>
                <a:spcPct val="0"/>
              </a:spcAft>
              <a:defRPr>
                <a:solidFill>
                  <a:schemeClr val="tx1"/>
                </a:solidFill>
                <a:latin typeface="Calibri" pitchFamily="34" charset="0"/>
              </a:defRPr>
            </a:lvl7pPr>
            <a:lvl8pPr indent="-914400" defTabSz="584200" eaLnBrk="0" fontAlgn="base" hangingPunct="0">
              <a:spcBef>
                <a:spcPct val="0"/>
              </a:spcBef>
              <a:spcAft>
                <a:spcPct val="0"/>
              </a:spcAft>
              <a:defRPr>
                <a:solidFill>
                  <a:schemeClr val="tx1"/>
                </a:solidFill>
                <a:latin typeface="Calibri" pitchFamily="34" charset="0"/>
              </a:defRPr>
            </a:lvl8pPr>
            <a:lvl9pPr indent="-914400" defTabSz="584200" eaLnBrk="0" fontAlgn="base" hangingPunct="0">
              <a:spcBef>
                <a:spcPct val="0"/>
              </a:spcBef>
              <a:spcAft>
                <a:spcPct val="0"/>
              </a:spcAft>
              <a:defRPr>
                <a:solidFill>
                  <a:schemeClr val="tx1"/>
                </a:solidFill>
                <a:latin typeface="Calibri" pitchFamily="34" charset="0"/>
              </a:defRPr>
            </a:lvl9pPr>
          </a:lstStyle>
          <a:p>
            <a:pPr>
              <a:defRPr/>
            </a:pPr>
            <a:fld id="{3E97405A-A60E-481E-ACAC-F6094A0E34E2}" type="slidenum">
              <a:rPr lang="en-US" altLang="en-US" sz="2400" b="1" smtClean="0">
                <a:solidFill>
                  <a:srgbClr val="0000FF"/>
                </a:solidFill>
                <a:latin typeface="+mn-lt"/>
                <a:ea typeface="Helvetica Light"/>
                <a:cs typeface="Helvetica Light"/>
                <a:sym typeface="Helvetica Light"/>
              </a:rPr>
              <a:pPr>
                <a:defRPr/>
              </a:pPr>
              <a:t>‹#›</a:t>
            </a:fld>
            <a:endParaRPr lang="en-US" altLang="en-US" sz="2400" b="1" smtClean="0">
              <a:solidFill>
                <a:srgbClr val="0000FF"/>
              </a:solidFill>
              <a:latin typeface="+mn-lt"/>
              <a:ea typeface="Helvetica Light"/>
              <a:cs typeface="Helvetica Light"/>
              <a:sym typeface="Helvetica Light"/>
            </a:endParaRPr>
          </a:p>
        </p:txBody>
      </p:sp>
      <p:sp>
        <p:nvSpPr>
          <p:cNvPr id="7" name="Shape 8"/>
          <p:cNvSpPr>
            <a:spLocks noGrp="1"/>
          </p:cNvSpPr>
          <p:nvPr>
            <p:ph type="title"/>
          </p:nvPr>
        </p:nvSpPr>
        <p:spPr>
          <a:xfrm>
            <a:off x="365559" y="556247"/>
            <a:ext cx="6038850" cy="2114851"/>
          </a:xfrm>
          <a:prstGeom prst="rect">
            <a:avLst/>
          </a:prstGeom>
        </p:spPr>
        <p:txBody>
          <a:bodyPr anchor="t"/>
          <a:lstStyle>
            <a:lvl1pPr marR="22289" algn="l" defTabSz="227838">
              <a:lnSpc>
                <a:spcPct val="80000"/>
              </a:lnSpc>
              <a:defRPr sz="4400" b="1" strike="noStrike" spc="-61">
                <a:solidFill>
                  <a:srgbClr val="FFFFFF"/>
                </a:solidFill>
                <a:uFill>
                  <a:solidFill>
                    <a:srgbClr val="5E5E5E"/>
                  </a:solidFill>
                </a:uFill>
                <a:latin typeface="+mn-lt"/>
                <a:ea typeface="Helvetica Neue"/>
                <a:cs typeface="Helvetica Neue"/>
                <a:sym typeface="Helvetica Neue"/>
              </a:defRPr>
            </a:lvl1pPr>
          </a:lstStyle>
          <a:p>
            <a:pPr lvl="0"/>
            <a:endParaRPr dirty="0"/>
          </a:p>
        </p:txBody>
      </p:sp>
      <p:sp>
        <p:nvSpPr>
          <p:cNvPr id="5" name="Date Placeholder 6"/>
          <p:cNvSpPr>
            <a:spLocks noGrp="1"/>
          </p:cNvSpPr>
          <p:nvPr>
            <p:ph type="dt" sz="half" idx="10"/>
          </p:nvPr>
        </p:nvSpPr>
        <p:spPr/>
        <p:txBody>
          <a:bodyPr/>
          <a:lstStyle>
            <a:lvl1pPr defTabSz="514350">
              <a:defRPr smtClean="0">
                <a:solidFill>
                  <a:schemeClr val="tx1"/>
                </a:solidFill>
                <a:latin typeface="+mn-lt"/>
              </a:defRPr>
            </a:lvl1pPr>
          </a:lstStyle>
          <a:p>
            <a:pPr>
              <a:defRPr/>
            </a:pPr>
            <a:fld id="{B45C38EF-8B41-45AB-852E-009B8F5B4E1C}" type="datetime1">
              <a:rPr lang="zh-CN" altLang="en-US" smtClean="0"/>
              <a:t>2020/8/19</a:t>
            </a:fld>
            <a:endParaRPr lang="en-US" altLang="zh-CN"/>
          </a:p>
        </p:txBody>
      </p:sp>
      <p:pic>
        <p:nvPicPr>
          <p:cNvPr id="14950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49648" y="146672"/>
            <a:ext cx="15906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938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pPr lvl="0"/>
            <a:r>
              <a:rPr/>
              <a:t>Title Text</a:t>
            </a:r>
          </a:p>
        </p:txBody>
      </p:sp>
      <p:sp>
        <p:nvSpPr>
          <p:cNvPr id="21" name="Shape 21"/>
          <p:cNvSpPr>
            <a:spLocks noGrp="1"/>
          </p:cNvSpPr>
          <p:nvPr>
            <p:ph type="body" idx="1"/>
          </p:nvPr>
        </p:nvSpPr>
        <p:spPr>
          <a:prstGeom prst="rect">
            <a:avLst/>
          </a:prstGeom>
        </p:spPr>
        <p:txBody>
          <a:body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4" name="Date Placeholder 6"/>
          <p:cNvSpPr>
            <a:spLocks noGrp="1"/>
          </p:cNvSpPr>
          <p:nvPr>
            <p:ph type="dt" sz="half" idx="10"/>
          </p:nvPr>
        </p:nvSpPr>
        <p:spPr/>
        <p:txBody>
          <a:bodyPr/>
          <a:lstStyle>
            <a:lvl1pPr defTabSz="514350">
              <a:defRPr smtClean="0"/>
            </a:lvl1pPr>
          </a:lstStyle>
          <a:p>
            <a:pPr>
              <a:defRPr/>
            </a:pPr>
            <a:fld id="{8324A9A1-6D67-4B43-BBED-E0185D673607}" type="datetime1">
              <a:rPr lang="zh-CN" altLang="en-US" smtClean="0"/>
              <a:t>2020/8/19</a:t>
            </a:fld>
            <a:endParaRPr lang="en-US" altLang="zh-CN"/>
          </a:p>
        </p:txBody>
      </p:sp>
      <p:pic>
        <p:nvPicPr>
          <p:cNvPr id="1454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5014" y="185580"/>
            <a:ext cx="15049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669550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7" name="Google Shape;17;p3"/>
          <p:cNvSpPr/>
          <p:nvPr/>
        </p:nvSpPr>
        <p:spPr>
          <a:xfrm rot="10800000" flipH="1">
            <a:off x="466425" y="35583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pic>
        <p:nvPicPr>
          <p:cNvPr id="14643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83345" y="131079"/>
            <a:ext cx="15049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Date Placeholder 6"/>
          <p:cNvSpPr>
            <a:spLocks noGrp="1"/>
          </p:cNvSpPr>
          <p:nvPr>
            <p:ph type="dt" sz="half" idx="10"/>
          </p:nvPr>
        </p:nvSpPr>
        <p:spPr>
          <a:xfrm>
            <a:off x="822325" y="4845050"/>
            <a:ext cx="1855788" cy="273050"/>
          </a:xfrm>
        </p:spPr>
        <p:txBody>
          <a:bodyPr/>
          <a:lstStyle>
            <a:lvl1pPr defTabSz="514350">
              <a:defRPr smtClean="0"/>
            </a:lvl1pPr>
          </a:lstStyle>
          <a:p>
            <a:pPr>
              <a:defRPr/>
            </a:pPr>
            <a:fld id="{75C24C16-9FE5-49BE-8171-8AED26D31C11}" type="datetime1">
              <a:rPr lang="zh-CN" altLang="en-US" smtClean="0"/>
              <a:t>2020/8/19</a:t>
            </a:fld>
            <a:endParaRPr lang="en-US" altLang="zh-CN"/>
          </a:p>
        </p:txBody>
      </p:sp>
    </p:spTree>
    <p:extLst>
      <p:ext uri="{BB962C8B-B14F-4D97-AF65-F5344CB8AC3E}">
        <p14:creationId xmlns:p14="http://schemas.microsoft.com/office/powerpoint/2010/main" val="1179528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1"/>
        <p:cNvGrpSpPr/>
        <p:nvPr/>
      </p:nvGrpSpPr>
      <p:grpSpPr>
        <a:xfrm>
          <a:off x="0" y="0"/>
          <a:ext cx="0" cy="0"/>
          <a:chOff x="0" y="0"/>
          <a:chExt cx="0" cy="0"/>
        </a:xfrm>
      </p:grpSpPr>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dirty="0"/>
          </a:p>
        </p:txBody>
      </p:sp>
      <p:pic>
        <p:nvPicPr>
          <p:cNvPr id="14848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92346" y="0"/>
            <a:ext cx="15049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Google Shape;42;p9"/>
          <p:cNvSpPr/>
          <p:nvPr/>
        </p:nvSpPr>
        <p:spPr>
          <a:xfrm>
            <a:off x="457200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Date Placeholder 6"/>
          <p:cNvSpPr>
            <a:spLocks noGrp="1"/>
          </p:cNvSpPr>
          <p:nvPr>
            <p:ph type="dt" sz="half" idx="10"/>
          </p:nvPr>
        </p:nvSpPr>
        <p:spPr>
          <a:xfrm>
            <a:off x="822325" y="4845050"/>
            <a:ext cx="1855788" cy="273050"/>
          </a:xfrm>
        </p:spPr>
        <p:txBody>
          <a:bodyPr/>
          <a:lstStyle>
            <a:lvl1pPr defTabSz="514350">
              <a:defRPr smtClean="0"/>
            </a:lvl1pPr>
          </a:lstStyle>
          <a:p>
            <a:pPr>
              <a:defRPr/>
            </a:pPr>
            <a:fld id="{72BFBCF3-6C3E-4FDF-9357-A7458A16B52C}" type="datetime1">
              <a:rPr lang="zh-CN" altLang="en-US" smtClean="0"/>
              <a:t>2020/8/19</a:t>
            </a:fld>
            <a:endParaRPr lang="en-US" altLang="zh-CN"/>
          </a:p>
        </p:txBody>
      </p:sp>
    </p:spTree>
    <p:extLst>
      <p:ext uri="{BB962C8B-B14F-4D97-AF65-F5344CB8AC3E}">
        <p14:creationId xmlns:p14="http://schemas.microsoft.com/office/powerpoint/2010/main" val="3609637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dirty="0"/>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pic>
        <p:nvPicPr>
          <p:cNvPr id="14745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5014" y="49225"/>
            <a:ext cx="15049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ate Placeholder 6"/>
          <p:cNvSpPr>
            <a:spLocks noGrp="1"/>
          </p:cNvSpPr>
          <p:nvPr>
            <p:ph type="dt" sz="half" idx="10"/>
          </p:nvPr>
        </p:nvSpPr>
        <p:spPr>
          <a:xfrm>
            <a:off x="822325" y="4845050"/>
            <a:ext cx="1855788" cy="273050"/>
          </a:xfrm>
        </p:spPr>
        <p:txBody>
          <a:bodyPr/>
          <a:lstStyle>
            <a:lvl1pPr defTabSz="514350">
              <a:defRPr smtClean="0"/>
            </a:lvl1pPr>
          </a:lstStyle>
          <a:p>
            <a:pPr>
              <a:defRPr/>
            </a:pPr>
            <a:fld id="{E15488C0-2796-4D99-A66C-FAD1E953600F}" type="datetime1">
              <a:rPr lang="zh-CN" altLang="en-US" smtClean="0"/>
              <a:t>2020/8/19</a:t>
            </a:fld>
            <a:endParaRPr lang="en-US" altLang="zh-CN"/>
          </a:p>
        </p:txBody>
      </p:sp>
    </p:spTree>
    <p:extLst>
      <p:ext uri="{BB962C8B-B14F-4D97-AF65-F5344CB8AC3E}">
        <p14:creationId xmlns:p14="http://schemas.microsoft.com/office/powerpoint/2010/main" val="324801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5" name="Date Placeholder 6"/>
          <p:cNvSpPr>
            <a:spLocks noGrp="1"/>
          </p:cNvSpPr>
          <p:nvPr>
            <p:ph type="dt" sz="half" idx="10"/>
          </p:nvPr>
        </p:nvSpPr>
        <p:spPr>
          <a:xfrm>
            <a:off x="822325" y="4845050"/>
            <a:ext cx="1855788" cy="273050"/>
          </a:xfrm>
        </p:spPr>
        <p:txBody>
          <a:bodyPr/>
          <a:lstStyle>
            <a:lvl1pPr defTabSz="514350">
              <a:defRPr smtClean="0"/>
            </a:lvl1pPr>
          </a:lstStyle>
          <a:p>
            <a:pPr>
              <a:defRPr/>
            </a:pPr>
            <a:fld id="{5931A93D-8F1E-4F0A-BD2C-FF19A2685682}" type="datetime1">
              <a:rPr lang="zh-CN" altLang="en-US" smtClean="0"/>
              <a:t>2020/8/19</a:t>
            </a:fld>
            <a:endParaRPr lang="en-US" altLang="zh-CN"/>
          </a:p>
        </p:txBody>
      </p:sp>
    </p:spTree>
    <p:extLst>
      <p:ext uri="{BB962C8B-B14F-4D97-AF65-F5344CB8AC3E}">
        <p14:creationId xmlns:p14="http://schemas.microsoft.com/office/powerpoint/2010/main" val="2980057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4" name="Date Placeholder 6"/>
          <p:cNvSpPr>
            <a:spLocks noGrp="1"/>
          </p:cNvSpPr>
          <p:nvPr>
            <p:ph type="dt" sz="half" idx="10"/>
          </p:nvPr>
        </p:nvSpPr>
        <p:spPr>
          <a:xfrm>
            <a:off x="822325" y="4845050"/>
            <a:ext cx="1855788" cy="273050"/>
          </a:xfrm>
        </p:spPr>
        <p:txBody>
          <a:bodyPr/>
          <a:lstStyle>
            <a:lvl1pPr defTabSz="514350">
              <a:defRPr smtClean="0"/>
            </a:lvl1pPr>
          </a:lstStyle>
          <a:p>
            <a:pPr>
              <a:defRPr/>
            </a:pPr>
            <a:fld id="{A2987A0E-7315-46EE-9906-7CC62A3CF82A}" type="datetime1">
              <a:rPr lang="zh-CN" altLang="en-US" smtClean="0"/>
              <a:t>2020/8/19</a:t>
            </a:fld>
            <a:endParaRPr lang="en-US" altLang="zh-CN"/>
          </a:p>
        </p:txBody>
      </p:sp>
    </p:spTree>
    <p:extLst>
      <p:ext uri="{BB962C8B-B14F-4D97-AF65-F5344CB8AC3E}">
        <p14:creationId xmlns:p14="http://schemas.microsoft.com/office/powerpoint/2010/main" val="2889747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4767263"/>
            <a:ext cx="9144000" cy="377825"/>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68300" y="561975"/>
            <a:ext cx="8294688" cy="741363"/>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1028" name="Text Placeholder 2"/>
          <p:cNvSpPr>
            <a:spLocks noGrp="1"/>
          </p:cNvSpPr>
          <p:nvPr>
            <p:ph type="body" idx="1"/>
          </p:nvPr>
        </p:nvSpPr>
        <p:spPr bwMode="auto">
          <a:xfrm>
            <a:off x="368300" y="1384300"/>
            <a:ext cx="8294688"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22325" y="4845050"/>
            <a:ext cx="1855788" cy="273050"/>
          </a:xfrm>
          <a:prstGeom prst="rect">
            <a:avLst/>
          </a:prstGeom>
        </p:spPr>
        <p:txBody>
          <a:bodyPr vert="horz" wrap="square" lIns="91440" tIns="45720" rIns="91440" bIns="45720" numCol="1" anchor="ctr" anchorCtr="0" compatLnSpc="1">
            <a:prstTxWarp prst="textNoShape">
              <a:avLst/>
            </a:prstTxWarp>
          </a:bodyPr>
          <a:lstStyle>
            <a:lvl1pPr defTabSz="257175" eaLnBrk="1" hangingPunct="1">
              <a:defRPr sz="1100" smtClean="0">
                <a:solidFill>
                  <a:srgbClr val="FFFFFF"/>
                </a:solidFill>
                <a:cs typeface="Arial" pitchFamily="34" charset="0"/>
              </a:defRPr>
            </a:lvl1pPr>
          </a:lstStyle>
          <a:p>
            <a:pPr>
              <a:defRPr/>
            </a:pPr>
            <a:fld id="{D5ADCBE4-C0F3-4CE9-9FAA-9345ACEAA91D}" type="datetime1">
              <a:rPr lang="zh-CN" altLang="en-US" smtClean="0"/>
              <a:t>2020/8/19</a:t>
            </a:fld>
            <a:endParaRPr lang="en-US" altLang="zh-CN"/>
          </a:p>
        </p:txBody>
      </p:sp>
      <p:sp>
        <p:nvSpPr>
          <p:cNvPr id="15" name="Rectangle 12"/>
          <p:cNvSpPr txBox="1">
            <a:spLocks noChangeArrowheads="1"/>
          </p:cNvSpPr>
          <p:nvPr userDrawn="1"/>
        </p:nvSpPr>
        <p:spPr>
          <a:xfrm>
            <a:off x="0" y="4767263"/>
            <a:ext cx="630238" cy="361950"/>
          </a:xfrm>
          <a:prstGeom prst="rect">
            <a:avLst/>
          </a:prstGeom>
          <a:ln/>
        </p:spPr>
        <p:txBody>
          <a:bodyPr/>
          <a:lstStyle>
            <a:lvl1pPr defTabSz="584200">
              <a:defRPr>
                <a:solidFill>
                  <a:schemeClr val="tx1"/>
                </a:solidFill>
                <a:latin typeface="Calibri" pitchFamily="34" charset="0"/>
              </a:defRPr>
            </a:lvl1pPr>
            <a:lvl2pPr indent="-228600" defTabSz="584200">
              <a:defRPr>
                <a:solidFill>
                  <a:schemeClr val="tx1"/>
                </a:solidFill>
                <a:latin typeface="Calibri" pitchFamily="34" charset="0"/>
              </a:defRPr>
            </a:lvl2pPr>
            <a:lvl3pPr indent="-457200" defTabSz="584200">
              <a:defRPr>
                <a:solidFill>
                  <a:schemeClr val="tx1"/>
                </a:solidFill>
                <a:latin typeface="Calibri" pitchFamily="34" charset="0"/>
              </a:defRPr>
            </a:lvl3pPr>
            <a:lvl4pPr indent="-685800" defTabSz="584200">
              <a:defRPr>
                <a:solidFill>
                  <a:schemeClr val="tx1"/>
                </a:solidFill>
                <a:latin typeface="Calibri" pitchFamily="34" charset="0"/>
              </a:defRPr>
            </a:lvl4pPr>
            <a:lvl5pPr indent="-914400" defTabSz="584200">
              <a:defRPr>
                <a:solidFill>
                  <a:schemeClr val="tx1"/>
                </a:solidFill>
                <a:latin typeface="Calibri" pitchFamily="34" charset="0"/>
              </a:defRPr>
            </a:lvl5pPr>
            <a:lvl6pPr indent="-914400" defTabSz="584200" eaLnBrk="0" fontAlgn="base" hangingPunct="0">
              <a:spcBef>
                <a:spcPct val="0"/>
              </a:spcBef>
              <a:spcAft>
                <a:spcPct val="0"/>
              </a:spcAft>
              <a:defRPr>
                <a:solidFill>
                  <a:schemeClr val="tx1"/>
                </a:solidFill>
                <a:latin typeface="Calibri" pitchFamily="34" charset="0"/>
              </a:defRPr>
            </a:lvl6pPr>
            <a:lvl7pPr indent="-914400" defTabSz="584200" eaLnBrk="0" fontAlgn="base" hangingPunct="0">
              <a:spcBef>
                <a:spcPct val="0"/>
              </a:spcBef>
              <a:spcAft>
                <a:spcPct val="0"/>
              </a:spcAft>
              <a:defRPr>
                <a:solidFill>
                  <a:schemeClr val="tx1"/>
                </a:solidFill>
                <a:latin typeface="Calibri" pitchFamily="34" charset="0"/>
              </a:defRPr>
            </a:lvl7pPr>
            <a:lvl8pPr indent="-914400" defTabSz="584200" eaLnBrk="0" fontAlgn="base" hangingPunct="0">
              <a:spcBef>
                <a:spcPct val="0"/>
              </a:spcBef>
              <a:spcAft>
                <a:spcPct val="0"/>
              </a:spcAft>
              <a:defRPr>
                <a:solidFill>
                  <a:schemeClr val="tx1"/>
                </a:solidFill>
                <a:latin typeface="Calibri" pitchFamily="34" charset="0"/>
              </a:defRPr>
            </a:lvl8pPr>
            <a:lvl9pPr indent="-914400" defTabSz="584200" eaLnBrk="0" fontAlgn="base" hangingPunct="0">
              <a:spcBef>
                <a:spcPct val="0"/>
              </a:spcBef>
              <a:spcAft>
                <a:spcPct val="0"/>
              </a:spcAft>
              <a:defRPr>
                <a:solidFill>
                  <a:schemeClr val="tx1"/>
                </a:solidFill>
                <a:latin typeface="Calibri" pitchFamily="34" charset="0"/>
              </a:defRPr>
            </a:lvl9pPr>
          </a:lstStyle>
          <a:p>
            <a:pPr>
              <a:defRPr/>
            </a:pPr>
            <a:fld id="{83CE206C-B735-42A9-A35B-5399400A4EBC}" type="slidenum">
              <a:rPr lang="en-US" altLang="en-US" sz="2400" b="1" smtClean="0">
                <a:solidFill>
                  <a:srgbClr val="0000FF"/>
                </a:solidFill>
                <a:latin typeface="+mn-lt"/>
                <a:ea typeface="Helvetica Light"/>
                <a:cs typeface="Helvetica Light"/>
                <a:sym typeface="Helvetica Light"/>
              </a:rPr>
              <a:pPr>
                <a:defRPr/>
              </a:pPr>
              <a:t>‹#›</a:t>
            </a:fld>
            <a:endParaRPr lang="en-US" altLang="en-US" sz="2400" b="1" smtClean="0">
              <a:solidFill>
                <a:srgbClr val="0000FF"/>
              </a:solidFill>
              <a:latin typeface="+mn-lt"/>
              <a:ea typeface="Helvetica Light"/>
              <a:cs typeface="Helvetica Light"/>
              <a:sym typeface="Helvetica Light"/>
            </a:endParaRPr>
          </a:p>
        </p:txBody>
      </p:sp>
    </p:spTree>
  </p:cSld>
  <p:clrMap bg1="lt1" tx1="dk1" bg2="lt2" tx2="dk2" accent1="accent1" accent2="accent2" accent3="accent3" accent4="accent4" accent5="accent5" accent6="accent6" hlink="hlink" folHlink="folHlink"/>
  <p:sldLayoutIdLst>
    <p:sldLayoutId id="2147493835" r:id="rId1"/>
    <p:sldLayoutId id="2147493837" r:id="rId2"/>
    <p:sldLayoutId id="2147493838" r:id="rId3"/>
    <p:sldLayoutId id="2147493844" r:id="rId4"/>
    <p:sldLayoutId id="2147493845" r:id="rId5"/>
    <p:sldLayoutId id="2147493846" r:id="rId6"/>
    <p:sldLayoutId id="2147493847" r:id="rId7"/>
    <p:sldLayoutId id="2147493848" r:id="rId8"/>
  </p:sldLayoutIdLst>
  <p:timing>
    <p:tnLst>
      <p:par>
        <p:cTn id="1" dur="indefinite" restart="never" nodeType="tmRoot"/>
      </p:par>
    </p:tnLst>
  </p:timing>
  <p:hf hdr="0" ftr="0"/>
  <p:txStyles>
    <p:titleStyle>
      <a:lvl1pPr algn="l" rtl="0" eaLnBrk="0" fontAlgn="base" hangingPunct="0">
        <a:lnSpc>
          <a:spcPct val="85000"/>
        </a:lnSpc>
        <a:spcBef>
          <a:spcPct val="0"/>
        </a:spcBef>
        <a:spcAft>
          <a:spcPct val="0"/>
        </a:spcAft>
        <a:defRPr sz="2200" kern="1200" spc="-28">
          <a:solidFill>
            <a:srgbClr val="404040"/>
          </a:solidFill>
          <a:latin typeface="+mj-lt"/>
          <a:ea typeface="+mj-ea"/>
          <a:cs typeface="+mj-cs"/>
        </a:defRPr>
      </a:lvl1pPr>
      <a:lvl2pPr algn="l" rtl="0" eaLnBrk="0" fontAlgn="base" hangingPunct="0">
        <a:lnSpc>
          <a:spcPct val="85000"/>
        </a:lnSpc>
        <a:spcBef>
          <a:spcPct val="0"/>
        </a:spcBef>
        <a:spcAft>
          <a:spcPct val="0"/>
        </a:spcAft>
        <a:defRPr sz="22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22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22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2200">
          <a:solidFill>
            <a:srgbClr val="404040"/>
          </a:solidFill>
          <a:latin typeface="Calibri Light" panose="020F0302020204030204" pitchFamily="34" charset="0"/>
        </a:defRPr>
      </a:lvl5pPr>
      <a:lvl6pPr marL="257175" algn="l" rtl="0" fontAlgn="base">
        <a:lnSpc>
          <a:spcPct val="85000"/>
        </a:lnSpc>
        <a:spcBef>
          <a:spcPct val="0"/>
        </a:spcBef>
        <a:spcAft>
          <a:spcPct val="0"/>
        </a:spcAft>
        <a:defRPr sz="2700">
          <a:solidFill>
            <a:srgbClr val="404040"/>
          </a:solidFill>
          <a:latin typeface="Calibri Light" panose="020F0302020204030204" pitchFamily="34" charset="0"/>
        </a:defRPr>
      </a:lvl6pPr>
      <a:lvl7pPr marL="514350" algn="l" rtl="0" fontAlgn="base">
        <a:lnSpc>
          <a:spcPct val="85000"/>
        </a:lnSpc>
        <a:spcBef>
          <a:spcPct val="0"/>
        </a:spcBef>
        <a:spcAft>
          <a:spcPct val="0"/>
        </a:spcAft>
        <a:defRPr sz="2700">
          <a:solidFill>
            <a:srgbClr val="404040"/>
          </a:solidFill>
          <a:latin typeface="Calibri Light" panose="020F0302020204030204" pitchFamily="34" charset="0"/>
        </a:defRPr>
      </a:lvl7pPr>
      <a:lvl8pPr marL="771525" algn="l" rtl="0" fontAlgn="base">
        <a:lnSpc>
          <a:spcPct val="85000"/>
        </a:lnSpc>
        <a:spcBef>
          <a:spcPct val="0"/>
        </a:spcBef>
        <a:spcAft>
          <a:spcPct val="0"/>
        </a:spcAft>
        <a:defRPr sz="2700">
          <a:solidFill>
            <a:srgbClr val="404040"/>
          </a:solidFill>
          <a:latin typeface="Calibri Light" panose="020F0302020204030204" pitchFamily="34" charset="0"/>
        </a:defRPr>
      </a:lvl8pPr>
      <a:lvl9pPr marL="1028700" algn="l" rtl="0" fontAlgn="base">
        <a:lnSpc>
          <a:spcPct val="85000"/>
        </a:lnSpc>
        <a:spcBef>
          <a:spcPct val="0"/>
        </a:spcBef>
        <a:spcAft>
          <a:spcPct val="0"/>
        </a:spcAft>
        <a:defRPr sz="2700">
          <a:solidFill>
            <a:srgbClr val="404040"/>
          </a:solidFill>
          <a:latin typeface="Calibri Light" panose="020F0302020204030204" pitchFamily="34" charset="0"/>
        </a:defRPr>
      </a:lvl9pPr>
    </p:titleStyle>
    <p:bodyStyle>
      <a:lvl1pPr marL="50800" indent="-50800" algn="l" rtl="0" eaLnBrk="0" fontAlgn="base" hangingPunct="0">
        <a:lnSpc>
          <a:spcPct val="90000"/>
        </a:lnSpc>
        <a:spcBef>
          <a:spcPts val="675"/>
        </a:spcBef>
        <a:spcAft>
          <a:spcPts val="113"/>
        </a:spcAft>
        <a:buClr>
          <a:schemeClr val="accent1"/>
        </a:buClr>
        <a:buSzPct val="100000"/>
        <a:buFont typeface="Calibri" panose="020F0502020204030204" pitchFamily="34" charset="0"/>
        <a:buChar char=" "/>
        <a:defRPr sz="1100" kern="1200">
          <a:solidFill>
            <a:srgbClr val="404040"/>
          </a:solidFill>
          <a:latin typeface="+mn-lt"/>
          <a:ea typeface="+mn-ea"/>
          <a:cs typeface="+mn-cs"/>
        </a:defRPr>
      </a:lvl1pPr>
      <a:lvl2pPr marL="214313" indent="-101600" algn="l" rtl="0" eaLnBrk="0" fontAlgn="base" hangingPunct="0">
        <a:lnSpc>
          <a:spcPct val="90000"/>
        </a:lnSpc>
        <a:spcBef>
          <a:spcPts val="113"/>
        </a:spcBef>
        <a:spcAft>
          <a:spcPts val="225"/>
        </a:spcAft>
        <a:buClr>
          <a:schemeClr val="accent1"/>
        </a:buClr>
        <a:buFont typeface="Calibri" pitchFamily="34" charset="0"/>
        <a:buChar char="◦"/>
        <a:defRPr kern="1200">
          <a:solidFill>
            <a:srgbClr val="404040"/>
          </a:solidFill>
          <a:latin typeface="+mn-lt"/>
          <a:ea typeface="+mn-ea"/>
          <a:cs typeface="+mn-cs"/>
        </a:defRPr>
      </a:lvl2pPr>
      <a:lvl3pPr marL="317500" indent="-101600" algn="l" rtl="0" eaLnBrk="0" fontAlgn="base" hangingPunct="0">
        <a:lnSpc>
          <a:spcPct val="90000"/>
        </a:lnSpc>
        <a:spcBef>
          <a:spcPts val="113"/>
        </a:spcBef>
        <a:spcAft>
          <a:spcPts val="225"/>
        </a:spcAft>
        <a:buClr>
          <a:schemeClr val="accent1"/>
        </a:buClr>
        <a:buFont typeface="Calibri" pitchFamily="34" charset="0"/>
        <a:buChar char="◦"/>
        <a:defRPr sz="700" kern="1200">
          <a:solidFill>
            <a:srgbClr val="404040"/>
          </a:solidFill>
          <a:latin typeface="+mn-lt"/>
          <a:ea typeface="+mn-ea"/>
          <a:cs typeface="+mn-cs"/>
        </a:defRPr>
      </a:lvl3pPr>
      <a:lvl4pPr marL="420688" indent="-101600" algn="l" rtl="0" eaLnBrk="0" fontAlgn="base" hangingPunct="0">
        <a:lnSpc>
          <a:spcPct val="90000"/>
        </a:lnSpc>
        <a:spcBef>
          <a:spcPts val="113"/>
        </a:spcBef>
        <a:spcAft>
          <a:spcPts val="225"/>
        </a:spcAft>
        <a:buClr>
          <a:schemeClr val="accent1"/>
        </a:buClr>
        <a:buFont typeface="Calibri" pitchFamily="34" charset="0"/>
        <a:buChar char="◦"/>
        <a:defRPr sz="700" kern="1200">
          <a:solidFill>
            <a:srgbClr val="404040"/>
          </a:solidFill>
          <a:latin typeface="+mn-lt"/>
          <a:ea typeface="+mn-ea"/>
          <a:cs typeface="+mn-cs"/>
        </a:defRPr>
      </a:lvl4pPr>
      <a:lvl5pPr marL="523875" indent="-101600" algn="l" rtl="0" eaLnBrk="0" fontAlgn="base" hangingPunct="0">
        <a:lnSpc>
          <a:spcPct val="90000"/>
        </a:lnSpc>
        <a:spcBef>
          <a:spcPts val="113"/>
        </a:spcBef>
        <a:spcAft>
          <a:spcPts val="225"/>
        </a:spcAft>
        <a:buClr>
          <a:schemeClr val="accent1"/>
        </a:buClr>
        <a:buFont typeface="Calibri" pitchFamily="34" charset="0"/>
        <a:buChar char="◦"/>
        <a:defRPr sz="700" kern="1200">
          <a:solidFill>
            <a:srgbClr val="404040"/>
          </a:solidFill>
          <a:latin typeface="+mn-lt"/>
          <a:ea typeface="+mn-ea"/>
          <a:cs typeface="+mn-cs"/>
        </a:defRPr>
      </a:lvl5pPr>
      <a:lvl6pPr marL="6187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6pPr>
      <a:lvl7pPr marL="7312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7pPr>
      <a:lvl8pPr marL="8437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8pPr>
      <a:lvl9pPr marL="956250" indent="-128588" algn="l" defTabSz="514350" rtl="0" eaLnBrk="1" latinLnBrk="0" hangingPunct="1">
        <a:lnSpc>
          <a:spcPct val="90000"/>
        </a:lnSpc>
        <a:spcBef>
          <a:spcPts val="113"/>
        </a:spcBef>
        <a:spcAft>
          <a:spcPts val="225"/>
        </a:spcAft>
        <a:buClr>
          <a:schemeClr val="accent1"/>
        </a:buClr>
        <a:buFont typeface="Calibri" pitchFamily="34" charset="0"/>
        <a:buChar char="◦"/>
        <a:defRPr sz="788" kern="1200">
          <a:solidFill>
            <a:schemeClr val="tx1">
              <a:lumMod val="75000"/>
              <a:lumOff val="25000"/>
            </a:schemeClr>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Tor_(anonymity_network)"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hyperlink" Target="https://cseweb.ucsd.edu/~smeiklejohn/files/imc13.pd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hyperlink" Target="https://cseweb.ucsd.edu/~smeiklejohn/files/imc13.pdf"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skry.tech"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bitcointalk.org/index.php?topic=321228.0"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eprint.iacr.org/2016/575.pdf"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bitcointalk.org/index.php?topic=279249.0"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hyperlink" Target="http://weis2016.econinfosec.org/wp-content/uploads/sites/2/2016/05/WEIS_2016_paper_58.pdf" TargetMode="External"/><Relationship Id="rId4" Type="http://schemas.openxmlformats.org/officeDocument/2006/relationships/hyperlink" Target="https://github.com/JoinMarket-Org/joinmarket"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8" Type="http://schemas.openxmlformats.org/officeDocument/2006/relationships/hyperlink" Target="https://en.wikipedia.org/wiki/Adi_Shamir" TargetMode="External"/><Relationship Id="rId3" Type="http://schemas.openxmlformats.org/officeDocument/2006/relationships/hyperlink" Target="https://en.wikipedia.org/wiki/Cryptography" TargetMode="External"/><Relationship Id="rId7" Type="http://schemas.openxmlformats.org/officeDocument/2006/relationships/hyperlink" Target="https://en.wikipedia.org/wiki/Ron_Rivest"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hyperlink" Target="https://en.wikipedia.org/wiki/Group_signature" TargetMode="External"/><Relationship Id="rId11" Type="http://schemas.openxmlformats.org/officeDocument/2006/relationships/hyperlink" Target="https://en.wikipedia.org/wiki/Ring_signature" TargetMode="External"/><Relationship Id="rId5" Type="http://schemas.openxmlformats.org/officeDocument/2006/relationships/hyperlink" Target="https://en.wikipedia.org/wiki/Key_(cryptography)" TargetMode="External"/><Relationship Id="rId10" Type="http://schemas.openxmlformats.org/officeDocument/2006/relationships/hyperlink" Target="https://en.wikipedia.org/wiki/ASIACRYPT" TargetMode="External"/><Relationship Id="rId4" Type="http://schemas.openxmlformats.org/officeDocument/2006/relationships/hyperlink" Target="https://en.wikipedia.org/wiki/Digital_signature" TargetMode="External"/><Relationship Id="rId9" Type="http://schemas.openxmlformats.org/officeDocument/2006/relationships/hyperlink" Target="https://en.wikipedia.org/w/index.php?title=Yael_Tauman&amp;action=edit&amp;redlink=1"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jpeg"/><Relationship Id="rId3" Type="http://schemas.openxmlformats.org/officeDocument/2006/relationships/notesSlide" Target="../notesSlides/notesSlide48.xml"/><Relationship Id="rId7" Type="http://schemas.openxmlformats.org/officeDocument/2006/relationships/image" Target="../media/image20.jpeg"/><Relationship Id="rId12" Type="http://schemas.openxmlformats.org/officeDocument/2006/relationships/image" Target="../media/image25.jpe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9.jpeg"/><Relationship Id="rId11" Type="http://schemas.openxmlformats.org/officeDocument/2006/relationships/image" Target="../media/image24.jpeg"/><Relationship Id="rId5" Type="http://schemas.openxmlformats.org/officeDocument/2006/relationships/image" Target="../media/image18.wmf"/><Relationship Id="rId10" Type="http://schemas.openxmlformats.org/officeDocument/2006/relationships/image" Target="../media/image23.png"/><Relationship Id="rId4" Type="http://schemas.openxmlformats.org/officeDocument/2006/relationships/oleObject" Target="../embeddings/oleObject1.bin"/><Relationship Id="rId9" Type="http://schemas.openxmlformats.org/officeDocument/2006/relationships/image" Target="../media/image22.png"/><Relationship Id="rId14" Type="http://schemas.openxmlformats.org/officeDocument/2006/relationships/image" Target="../media/image2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hyperlink" Target="http://www.forbes.com/sites/kashmirhill/2013/11/13/sanitizing-bitcoin-coin-validation/#6bb370ed6a45"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5" y="555624"/>
            <a:ext cx="7629525" cy="1566521"/>
          </a:xfrm>
        </p:spPr>
        <p:txBody>
          <a:bodyPr wrap="square" numCol="1" anchorCtr="0" compatLnSpc="1">
            <a:prstTxWarp prst="textNoShape">
              <a:avLst/>
            </a:prstTxWarp>
            <a:normAutofit fontScale="90000"/>
          </a:bodyPr>
          <a:lstStyle/>
          <a:p>
            <a:pPr marR="0" defTabSz="227013">
              <a:defRPr/>
            </a:pPr>
            <a:r>
              <a:rPr lang="en-US" altLang="en-US" sz="5300" dirty="0" smtClean="0">
                <a:solidFill>
                  <a:srgbClr val="FFFF00"/>
                </a:solidFill>
              </a:rPr>
              <a:t>B</a:t>
            </a:r>
            <a:r>
              <a:rPr lang="en-US" altLang="zh-CN" sz="5300" dirty="0" smtClean="0">
                <a:solidFill>
                  <a:srgbClr val="FFFF00"/>
                </a:solidFill>
              </a:rPr>
              <a:t>lockchain</a:t>
            </a:r>
            <a:r>
              <a:rPr lang="en-US" altLang="en-US" sz="5300" dirty="0" smtClean="0">
                <a:solidFill>
                  <a:srgbClr val="FFFF00"/>
                </a:solidFill>
              </a:rPr>
              <a:t> </a:t>
            </a:r>
            <a:r>
              <a:rPr lang="en" altLang="zh-CN" sz="5300" dirty="0">
                <a:solidFill>
                  <a:srgbClr val="FFFF00"/>
                </a:solidFill>
              </a:rPr>
              <a:t>Anonymization </a:t>
            </a:r>
            <a:r>
              <a:rPr lang="en" altLang="zh-CN" sz="7200" dirty="0" smtClean="0"/>
              <a:t/>
            </a:r>
            <a:br>
              <a:rPr lang="en" altLang="zh-CN" sz="7200" dirty="0" smtClean="0"/>
            </a:br>
            <a:r>
              <a:rPr lang="en" altLang="zh-CN" sz="5300" dirty="0" smtClean="0"/>
              <a:t/>
            </a:r>
            <a:br>
              <a:rPr lang="en" altLang="zh-CN" sz="5300" dirty="0" smtClean="0"/>
            </a:br>
            <a:r>
              <a:rPr lang="en-US" altLang="en-US" sz="2700" dirty="0" smtClean="0">
                <a:solidFill>
                  <a:schemeClr val="bg1"/>
                </a:solidFill>
              </a:rPr>
              <a:t>--</a:t>
            </a:r>
            <a:r>
              <a:rPr lang="en" altLang="zh-CN" sz="2400" dirty="0">
                <a:solidFill>
                  <a:schemeClr val="bg1"/>
                </a:solidFill>
              </a:rPr>
              <a:t> The Fight for Privacy</a:t>
            </a:r>
            <a:endParaRPr lang="en-US" altLang="en-US" sz="2700" dirty="0" smtClean="0">
              <a:solidFill>
                <a:schemeClr val="bg1"/>
              </a:solidFill>
              <a:latin typeface="KaiTi" pitchFamily="49" charset="-122"/>
              <a:ea typeface="KaiTi" pitchFamily="49" charset="-122"/>
            </a:endParaRPr>
          </a:p>
        </p:txBody>
      </p:sp>
      <p:pic>
        <p:nvPicPr>
          <p:cNvPr id="14340" name="Picture 4"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963" y="2122146"/>
            <a:ext cx="4889500"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37463" y="155575"/>
            <a:ext cx="1238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14350">
              <a:defRPr>
                <a:solidFill>
                  <a:schemeClr val="tx1"/>
                </a:solidFill>
                <a:latin typeface="Calibri" pitchFamily="34" charset="0"/>
              </a:defRPr>
            </a:lvl1pPr>
            <a:lvl2pPr marL="742950" indent="-285750" defTabSz="514350">
              <a:defRPr>
                <a:solidFill>
                  <a:schemeClr val="tx1"/>
                </a:solidFill>
                <a:latin typeface="Calibri" pitchFamily="34" charset="0"/>
              </a:defRPr>
            </a:lvl2pPr>
            <a:lvl3pPr marL="1143000" indent="-228600" defTabSz="514350">
              <a:defRPr>
                <a:solidFill>
                  <a:schemeClr val="tx1"/>
                </a:solidFill>
                <a:latin typeface="Calibri" pitchFamily="34" charset="0"/>
              </a:defRPr>
            </a:lvl3pPr>
            <a:lvl4pPr marL="1600200" indent="-228600" defTabSz="514350">
              <a:defRPr>
                <a:solidFill>
                  <a:schemeClr val="tx1"/>
                </a:solidFill>
                <a:latin typeface="Calibri" pitchFamily="34" charset="0"/>
              </a:defRPr>
            </a:lvl4pPr>
            <a:lvl5pPr marL="2057400" indent="-228600" defTabSz="514350">
              <a:defRPr>
                <a:solidFill>
                  <a:schemeClr val="tx1"/>
                </a:solidFill>
                <a:latin typeface="Calibri" pitchFamily="34" charset="0"/>
              </a:defRPr>
            </a:lvl5pPr>
            <a:lvl6pPr marL="2514600" indent="-228600" defTabSz="514350" eaLnBrk="0" fontAlgn="base" hangingPunct="0">
              <a:spcBef>
                <a:spcPct val="0"/>
              </a:spcBef>
              <a:spcAft>
                <a:spcPct val="0"/>
              </a:spcAft>
              <a:defRPr>
                <a:solidFill>
                  <a:schemeClr val="tx1"/>
                </a:solidFill>
                <a:latin typeface="Calibri" pitchFamily="34" charset="0"/>
              </a:defRPr>
            </a:lvl6pPr>
            <a:lvl7pPr marL="2971800" indent="-228600" defTabSz="514350" eaLnBrk="0" fontAlgn="base" hangingPunct="0">
              <a:spcBef>
                <a:spcPct val="0"/>
              </a:spcBef>
              <a:spcAft>
                <a:spcPct val="0"/>
              </a:spcAft>
              <a:defRPr>
                <a:solidFill>
                  <a:schemeClr val="tx1"/>
                </a:solidFill>
                <a:latin typeface="Calibri" pitchFamily="34" charset="0"/>
              </a:defRPr>
            </a:lvl7pPr>
            <a:lvl8pPr marL="3429000" indent="-228600" defTabSz="514350" eaLnBrk="0" fontAlgn="base" hangingPunct="0">
              <a:spcBef>
                <a:spcPct val="0"/>
              </a:spcBef>
              <a:spcAft>
                <a:spcPct val="0"/>
              </a:spcAft>
              <a:defRPr>
                <a:solidFill>
                  <a:schemeClr val="tx1"/>
                </a:solidFill>
                <a:latin typeface="Calibri" pitchFamily="34" charset="0"/>
              </a:defRPr>
            </a:lvl8pPr>
            <a:lvl9pPr marL="3886200" indent="-228600" defTabSz="514350" eaLnBrk="0" fontAlgn="base" hangingPunct="0">
              <a:spcBef>
                <a:spcPct val="0"/>
              </a:spcBef>
              <a:spcAft>
                <a:spcPct val="0"/>
              </a:spcAft>
              <a:defRPr>
                <a:solidFill>
                  <a:schemeClr val="tx1"/>
                </a:solidFill>
                <a:latin typeface="Calibri" pitchFamily="34" charset="0"/>
              </a:defRPr>
            </a:lvl9pPr>
          </a:lstStyle>
          <a:p>
            <a:fld id="{675BEAEE-A408-40C1-A946-BE3A849F2FCD}" type="datetime1">
              <a:rPr lang="zh-CN" altLang="en-US" smtClean="0"/>
              <a:t>2020/8/19</a:t>
            </a:fld>
            <a:endParaRPr lang="en-US" altLang="zh-CN"/>
          </a:p>
        </p:txBody>
      </p:sp>
      <p:sp>
        <p:nvSpPr>
          <p:cNvPr id="3" name="Rectangle 2"/>
          <p:cNvSpPr/>
          <p:nvPr/>
        </p:nvSpPr>
        <p:spPr>
          <a:xfrm>
            <a:off x="5307724" y="3943171"/>
            <a:ext cx="3836276" cy="1200329"/>
          </a:xfrm>
          <a:prstGeom prst="rect">
            <a:avLst/>
          </a:prstGeom>
          <a:solidFill>
            <a:srgbClr val="FFFF00"/>
          </a:solidFill>
        </p:spPr>
        <p:txBody>
          <a:bodyPr wrap="square">
            <a:spAutoFit/>
          </a:bodyPr>
          <a:lstStyle/>
          <a:p>
            <a:pPr algn="ctr" defTabSz="914400" eaLnBrk="1" fontAlgn="ctr" hangingPunct="1"/>
            <a:r>
              <a:rPr lang="en-US" altLang="en-US" b="1" dirty="0">
                <a:solidFill>
                  <a:srgbClr val="1544D9"/>
                </a:solidFill>
              </a:rPr>
              <a:t>LING Zong,    Ph. D.</a:t>
            </a:r>
          </a:p>
          <a:p>
            <a:pPr algn="ctr" defTabSz="914400">
              <a:buClr>
                <a:schemeClr val="accent2"/>
              </a:buClr>
            </a:pPr>
            <a:r>
              <a:rPr lang="en-US" altLang="zh-CN" b="1" dirty="0"/>
              <a:t>Senior Software Engineer / Scientist</a:t>
            </a:r>
          </a:p>
          <a:p>
            <a:pPr algn="ctr" defTabSz="914400">
              <a:buClr>
                <a:schemeClr val="accent2"/>
              </a:buClr>
            </a:pPr>
            <a:r>
              <a:rPr lang="en-US" altLang="zh-CN" b="1" dirty="0"/>
              <a:t>IBM Almaden Research Center</a:t>
            </a:r>
          </a:p>
          <a:p>
            <a:pPr algn="ctr" defTabSz="914400">
              <a:buClr>
                <a:schemeClr val="accent2"/>
              </a:buClr>
            </a:pPr>
            <a:r>
              <a:rPr lang="en-US" altLang="zh-CN" b="1" dirty="0"/>
              <a:t>San Jose, California, U.S.A.</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body" idx="1"/>
          </p:nvPr>
        </p:nvSpPr>
        <p:spPr>
          <a:xfrm>
            <a:off x="311700" y="812091"/>
            <a:ext cx="8520600" cy="376678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dirty="0"/>
              <a:t>Anonymous cryptocurrencies can indeed be used for money laundering and online drug purchases.</a:t>
            </a:r>
            <a:endParaRPr sz="1800" dirty="0"/>
          </a:p>
          <a:p>
            <a:pPr marL="457200" lvl="0" indent="-342900" rtl="0">
              <a:spcBef>
                <a:spcPts val="0"/>
              </a:spcBef>
              <a:spcAft>
                <a:spcPts val="0"/>
              </a:spcAft>
              <a:buSzPts val="1800"/>
              <a:buChar char="●"/>
            </a:pPr>
            <a:r>
              <a:rPr lang="en" sz="1800" dirty="0"/>
              <a:t>Partial solution: the interfaces between cryptocurrencies and fiat currencies are highly regulated</a:t>
            </a:r>
            <a:endParaRPr sz="1800" dirty="0"/>
          </a:p>
          <a:p>
            <a:pPr marL="914400" lvl="1" indent="-317500" rtl="0">
              <a:spcBef>
                <a:spcPts val="0"/>
              </a:spcBef>
              <a:spcAft>
                <a:spcPts val="0"/>
              </a:spcAft>
              <a:buSzPts val="1400"/>
              <a:buChar char="○"/>
            </a:pPr>
            <a:r>
              <a:rPr lang="en" dirty="0"/>
              <a:t>Recall AML/KYC </a:t>
            </a:r>
            <a:r>
              <a:rPr lang="en" dirty="0" smtClean="0"/>
              <a:t>: </a:t>
            </a:r>
            <a:r>
              <a:rPr lang="en" dirty="0"/>
              <a:t>can trade cryptocurrencies almost anonymously but can't touch USD/GBP/EUR without a picture of your passport</a:t>
            </a:r>
            <a:endParaRPr dirty="0"/>
          </a:p>
          <a:p>
            <a:pPr marL="457200" lvl="0" indent="-342900" rtl="0">
              <a:spcBef>
                <a:spcPts val="0"/>
              </a:spcBef>
              <a:spcAft>
                <a:spcPts val="0"/>
              </a:spcAft>
              <a:buSzPts val="1800"/>
              <a:buChar char="●"/>
            </a:pPr>
            <a:r>
              <a:rPr lang="en" sz="1800" dirty="0"/>
              <a:t>Hard to implement "morality" at a technological level</a:t>
            </a:r>
            <a:endParaRPr sz="1800" dirty="0"/>
          </a:p>
          <a:p>
            <a:pPr marL="914400" lvl="1" indent="-317500" rtl="0">
              <a:spcBef>
                <a:spcPts val="0"/>
              </a:spcBef>
              <a:spcAft>
                <a:spcPts val="0"/>
              </a:spcAft>
              <a:buSzPts val="1400"/>
              <a:buChar char="○"/>
            </a:pPr>
            <a:r>
              <a:rPr lang="en" dirty="0"/>
              <a:t>Moral and immoral use cases look identical from a technological standpoint</a:t>
            </a:r>
            <a:endParaRPr dirty="0"/>
          </a:p>
          <a:p>
            <a:pPr marL="457200" lvl="0" indent="-342900" rtl="0">
              <a:spcBef>
                <a:spcPts val="0"/>
              </a:spcBef>
              <a:spcAft>
                <a:spcPts val="0"/>
              </a:spcAft>
              <a:buSzPts val="1800"/>
              <a:buChar char="●"/>
            </a:pPr>
            <a:r>
              <a:rPr lang="en" sz="1800" dirty="0"/>
              <a:t>Do the positive benefits to society outweigh the costs?</a:t>
            </a:r>
            <a:endParaRPr sz="1800" dirty="0"/>
          </a:p>
          <a:p>
            <a:pPr marL="914400" lvl="1" indent="-317500">
              <a:spcBef>
                <a:spcPts val="0"/>
              </a:spcBef>
              <a:spcAft>
                <a:spcPts val="0"/>
              </a:spcAft>
              <a:buSzPts val="1400"/>
              <a:buChar char="○"/>
            </a:pPr>
            <a:r>
              <a:rPr lang="en" dirty="0"/>
              <a:t>Example: </a:t>
            </a:r>
            <a:r>
              <a:rPr lang="en" dirty="0" smtClean="0"/>
              <a:t>Tor (</a:t>
            </a:r>
            <a:r>
              <a:rPr lang="en-US" sz="1400" dirty="0">
                <a:hlinkClick r:id="rId3"/>
              </a:rPr>
              <a:t>https://en.wikipedia.org/wiki/Tor_(anonymity_network</a:t>
            </a:r>
            <a:r>
              <a:rPr lang="en-US" sz="1400" dirty="0" smtClean="0">
                <a:hlinkClick r:id="rId3"/>
              </a:rPr>
              <a:t>)</a:t>
            </a:r>
            <a:r>
              <a:rPr lang="en-US" sz="1400" dirty="0" smtClean="0"/>
              <a:t> </a:t>
            </a:r>
            <a:r>
              <a:rPr lang="en-US" dirty="0" smtClean="0"/>
              <a:t>)</a:t>
            </a:r>
            <a:endParaRPr dirty="0"/>
          </a:p>
          <a:p>
            <a:pPr marL="1371600" lvl="2" indent="-317500" rtl="0">
              <a:spcBef>
                <a:spcPts val="0"/>
              </a:spcBef>
              <a:spcAft>
                <a:spcPts val="0"/>
              </a:spcAft>
              <a:buSzPts val="1400"/>
              <a:buChar char="■"/>
            </a:pPr>
            <a:r>
              <a:rPr lang="en" sz="1800" dirty="0"/>
              <a:t>Created by the U.S. government. </a:t>
            </a:r>
            <a:endParaRPr lang="en" sz="1800" dirty="0" smtClean="0"/>
          </a:p>
          <a:p>
            <a:pPr marL="1577975" lvl="4" indent="-317500">
              <a:spcBef>
                <a:spcPts val="0"/>
              </a:spcBef>
              <a:spcAft>
                <a:spcPts val="0"/>
              </a:spcAft>
              <a:buSzPts val="1400"/>
              <a:buFont typeface="Wingdings" panose="05000000000000000000" pitchFamily="2" charset="2"/>
              <a:buChar char="l"/>
            </a:pPr>
            <a:r>
              <a:rPr lang="en-US" altLang="zh-CN" sz="1100" dirty="0"/>
              <a:t>Tor directs Internet traffic through a free, worldwide, volunteer overlay network consisting of more than seven thousand relays to conceal a user's location and usage from anyone conducting network surveillance or traffic analysis. </a:t>
            </a:r>
            <a:endParaRPr lang="en-US" altLang="zh-CN" sz="1100" dirty="0" smtClean="0"/>
          </a:p>
          <a:p>
            <a:pPr marL="1104900" indent="-317500">
              <a:spcBef>
                <a:spcPts val="0"/>
              </a:spcBef>
              <a:spcAft>
                <a:spcPts val="0"/>
              </a:spcAft>
              <a:buSzPts val="1400"/>
              <a:buChar char="■"/>
            </a:pPr>
            <a:r>
              <a:rPr lang="en" sz="1600" dirty="0" smtClean="0"/>
              <a:t>Makes </a:t>
            </a:r>
            <a:r>
              <a:rPr lang="en" sz="1600" dirty="0"/>
              <a:t>it difficult for the officials to monitor web traffic, but they've found other ways</a:t>
            </a:r>
            <a:endParaRPr sz="1600" dirty="0"/>
          </a:p>
          <a:p>
            <a:pPr marL="1104900" indent="-317500">
              <a:spcBef>
                <a:spcPts val="0"/>
              </a:spcBef>
              <a:spcAft>
                <a:spcPts val="0"/>
              </a:spcAft>
              <a:buSzPts val="1400"/>
              <a:buChar char="■"/>
            </a:pPr>
            <a:r>
              <a:rPr lang="en" sz="1600" dirty="0"/>
              <a:t>Enables free speech for reporters in oppressive regimes</a:t>
            </a:r>
            <a:endParaRPr sz="1600" dirty="0"/>
          </a:p>
        </p:txBody>
      </p:sp>
      <p:sp>
        <p:nvSpPr>
          <p:cNvPr id="121" name="Google Shape;121;p22"/>
          <p:cNvSpPr txBox="1">
            <a:spLocks noGrp="1"/>
          </p:cNvSpPr>
          <p:nvPr>
            <p:ph type="title"/>
          </p:nvPr>
        </p:nvSpPr>
        <p:spPr>
          <a:xfrm>
            <a:off x="311700" y="159861"/>
            <a:ext cx="8520600" cy="65223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Anonymity and Ethics</a:t>
            </a:r>
            <a:endParaRPr sz="3600" b="1" dirty="0">
              <a:solidFill>
                <a:srgbClr val="1544D9"/>
              </a:solidFill>
            </a:endParaRPr>
          </a:p>
        </p:txBody>
      </p:sp>
      <p:sp>
        <p:nvSpPr>
          <p:cNvPr id="2" name="Date Placeholder 1"/>
          <p:cNvSpPr>
            <a:spLocks noGrp="1"/>
          </p:cNvSpPr>
          <p:nvPr>
            <p:ph type="dt" sz="half" idx="10"/>
          </p:nvPr>
        </p:nvSpPr>
        <p:spPr/>
        <p:txBody>
          <a:bodyPr/>
          <a:lstStyle/>
          <a:p>
            <a:pPr>
              <a:defRPr/>
            </a:pPr>
            <a:fld id="{80183256-2DB0-4228-9909-62C73168F822}" type="datetime1">
              <a:rPr lang="zh-CN" altLang="en-US" smtClean="0"/>
              <a:t>2020/8/19</a:t>
            </a:fld>
            <a:endParaRPr lang="en-US" altLang="zh-CN"/>
          </a:p>
        </p:txBody>
      </p:sp>
    </p:spTree>
    <p:extLst>
      <p:ext uri="{BB962C8B-B14F-4D97-AF65-F5344CB8AC3E}">
        <p14:creationId xmlns:p14="http://schemas.microsoft.com/office/powerpoint/2010/main" val="337675566"/>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3600" b="1" dirty="0" smtClean="0">
                <a:solidFill>
                  <a:srgbClr val="1544D9"/>
                </a:solidFill>
              </a:rPr>
              <a:t>Deanonymization </a:t>
            </a:r>
            <a:r>
              <a:rPr lang="en" sz="3600" b="1" dirty="0">
                <a:solidFill>
                  <a:srgbClr val="1544D9"/>
                </a:solidFill>
              </a:rPr>
              <a:t>Techniques</a:t>
            </a:r>
            <a:endParaRPr sz="3600" b="1" dirty="0">
              <a:solidFill>
                <a:srgbClr val="1544D9"/>
              </a:solidFill>
            </a:endParaRPr>
          </a:p>
        </p:txBody>
      </p:sp>
      <p:sp>
        <p:nvSpPr>
          <p:cNvPr id="2" name="Date Placeholder 1"/>
          <p:cNvSpPr>
            <a:spLocks noGrp="1"/>
          </p:cNvSpPr>
          <p:nvPr>
            <p:ph type="dt" sz="half" idx="10"/>
          </p:nvPr>
        </p:nvSpPr>
        <p:spPr/>
        <p:txBody>
          <a:bodyPr/>
          <a:lstStyle/>
          <a:p>
            <a:pPr>
              <a:defRPr/>
            </a:pPr>
            <a:fld id="{25457865-BDEA-4563-8E5D-1298F3B6190A}" type="datetime1">
              <a:rPr lang="zh-CN" altLang="en-US" smtClean="0"/>
              <a:t>2020/8/19</a:t>
            </a:fld>
            <a:endParaRPr lang="en-US" altLang="zh-CN"/>
          </a:p>
        </p:txBody>
      </p:sp>
    </p:spTree>
    <p:extLst>
      <p:ext uri="{BB962C8B-B14F-4D97-AF65-F5344CB8AC3E}">
        <p14:creationId xmlns:p14="http://schemas.microsoft.com/office/powerpoint/2010/main" val="3915558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body" idx="1"/>
          </p:nvPr>
        </p:nvSpPr>
        <p:spPr>
          <a:xfrm>
            <a:off x="362856" y="1476090"/>
            <a:ext cx="3102912" cy="234776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b="1" dirty="0"/>
              <a:t>Transaction Graph Analysis</a:t>
            </a:r>
            <a:r>
              <a:rPr lang="en" sz="1600" dirty="0"/>
              <a:t>: Analyzing the graphs of transactions in the blockchain</a:t>
            </a:r>
            <a:endParaRPr sz="1600" dirty="0"/>
          </a:p>
          <a:p>
            <a:pPr marL="0" lvl="0" indent="0">
              <a:spcBef>
                <a:spcPts val="1600"/>
              </a:spcBef>
              <a:spcAft>
                <a:spcPts val="0"/>
              </a:spcAft>
              <a:buNone/>
            </a:pPr>
            <a:r>
              <a:rPr lang="en" sz="1600" dirty="0"/>
              <a:t>Goal of deanonymization: </a:t>
            </a:r>
            <a:r>
              <a:rPr lang="en" sz="1600" b="1" dirty="0"/>
              <a:t>Link</a:t>
            </a:r>
            <a:r>
              <a:rPr lang="en" sz="1600" dirty="0"/>
              <a:t> an entity's real world identity with their pseudonym(s)</a:t>
            </a:r>
            <a:endParaRPr sz="1600" dirty="0"/>
          </a:p>
          <a:p>
            <a:pPr marL="0" lvl="0" indent="0" rtl="0">
              <a:spcBef>
                <a:spcPts val="1600"/>
              </a:spcBef>
              <a:spcAft>
                <a:spcPts val="1600"/>
              </a:spcAft>
              <a:buNone/>
            </a:pPr>
            <a:r>
              <a:rPr lang="en" sz="1600" b="1" dirty="0"/>
              <a:t>Clustering</a:t>
            </a:r>
            <a:r>
              <a:rPr lang="en" sz="1600" dirty="0"/>
              <a:t>: Attributing a </a:t>
            </a:r>
            <a:r>
              <a:rPr lang="en" sz="1600" b="1" dirty="0"/>
              <a:t>cluster </a:t>
            </a:r>
            <a:r>
              <a:rPr lang="en" sz="1600" dirty="0"/>
              <a:t>of addresses to the same entity</a:t>
            </a:r>
            <a:endParaRPr sz="1600" dirty="0"/>
          </a:p>
        </p:txBody>
      </p:sp>
      <p:pic>
        <p:nvPicPr>
          <p:cNvPr id="133" name="Google Shape;133;p24"/>
          <p:cNvPicPr preferRelativeResize="0"/>
          <p:nvPr/>
        </p:nvPicPr>
        <p:blipFill>
          <a:blip r:embed="rId3">
            <a:alphaModFix/>
          </a:blip>
          <a:stretch>
            <a:fillRect/>
          </a:stretch>
        </p:blipFill>
        <p:spPr>
          <a:xfrm>
            <a:off x="3312025" y="0"/>
            <a:ext cx="5831976" cy="4555051"/>
          </a:xfrm>
          <a:prstGeom prst="rect">
            <a:avLst/>
          </a:prstGeom>
          <a:noFill/>
          <a:ln>
            <a:noFill/>
          </a:ln>
        </p:spPr>
      </p:pic>
      <p:sp>
        <p:nvSpPr>
          <p:cNvPr id="134" name="Google Shape;134;p24"/>
          <p:cNvSpPr txBox="1"/>
          <p:nvPr/>
        </p:nvSpPr>
        <p:spPr>
          <a:xfrm>
            <a:off x="3913375" y="4224927"/>
            <a:ext cx="5230625" cy="51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Bitcoin's transaction graph in 2013.</a:t>
            </a:r>
            <a:endParaRPr dirty="0"/>
          </a:p>
          <a:p>
            <a:pPr marL="0" lvl="0" indent="0" algn="ctr" rtl="0">
              <a:spcBef>
                <a:spcPts val="0"/>
              </a:spcBef>
              <a:spcAft>
                <a:spcPts val="0"/>
              </a:spcAft>
              <a:buNone/>
            </a:pPr>
            <a:r>
              <a:rPr lang="en" sz="1000" u="sng" dirty="0">
                <a:solidFill>
                  <a:schemeClr val="hlink"/>
                </a:solidFill>
                <a:hlinkClick r:id="rId4"/>
              </a:rPr>
              <a:t>A Fistful of Bitcoins: Characterizing Payments Among Men with No Names (Meiklejohn et al)</a:t>
            </a:r>
            <a:endParaRPr sz="1000" dirty="0"/>
          </a:p>
        </p:txBody>
      </p:sp>
      <p:sp>
        <p:nvSpPr>
          <p:cNvPr id="132" name="Google Shape;132;p24"/>
          <p:cNvSpPr txBox="1">
            <a:spLocks noGrp="1"/>
          </p:cNvSpPr>
          <p:nvPr>
            <p:ph type="title"/>
          </p:nvPr>
        </p:nvSpPr>
        <p:spPr>
          <a:xfrm>
            <a:off x="311700" y="379174"/>
            <a:ext cx="5430476" cy="918889"/>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b="1" dirty="0">
                <a:solidFill>
                  <a:srgbClr val="1544D9"/>
                </a:solidFill>
              </a:rPr>
              <a:t>Deanonymization via Transaction Graph Analysis</a:t>
            </a:r>
            <a:endParaRPr b="1" dirty="0">
              <a:solidFill>
                <a:srgbClr val="1544D9"/>
              </a:solidFill>
            </a:endParaRPr>
          </a:p>
        </p:txBody>
      </p:sp>
      <p:sp>
        <p:nvSpPr>
          <p:cNvPr id="2" name="Date Placeholder 1"/>
          <p:cNvSpPr>
            <a:spLocks noGrp="1"/>
          </p:cNvSpPr>
          <p:nvPr>
            <p:ph type="dt" sz="half" idx="10"/>
          </p:nvPr>
        </p:nvSpPr>
        <p:spPr/>
        <p:txBody>
          <a:bodyPr/>
          <a:lstStyle/>
          <a:p>
            <a:pPr>
              <a:defRPr/>
            </a:pPr>
            <a:fld id="{6D0DA51C-C439-4E15-897D-BA3DA4B435DB}" type="datetime1">
              <a:rPr lang="zh-CN" altLang="en-US" smtClean="0"/>
              <a:t>2020/8/19</a:t>
            </a:fld>
            <a:endParaRPr lang="en-US" altLang="zh-CN"/>
          </a:p>
        </p:txBody>
      </p:sp>
    </p:spTree>
    <p:extLst>
      <p:ext uri="{BB962C8B-B14F-4D97-AF65-F5344CB8AC3E}">
        <p14:creationId xmlns:p14="http://schemas.microsoft.com/office/powerpoint/2010/main" val="2012438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75644" y="201250"/>
            <a:ext cx="2463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Clustering</a:t>
            </a:r>
            <a:endParaRPr sz="3600" b="1" dirty="0">
              <a:solidFill>
                <a:srgbClr val="1544D9"/>
              </a:solidFill>
            </a:endParaRPr>
          </a:p>
        </p:txBody>
      </p:sp>
      <p:sp>
        <p:nvSpPr>
          <p:cNvPr id="140" name="Google Shape;140;p25"/>
          <p:cNvSpPr txBox="1">
            <a:spLocks noGrp="1"/>
          </p:cNvSpPr>
          <p:nvPr>
            <p:ph type="body" idx="1"/>
          </p:nvPr>
        </p:nvSpPr>
        <p:spPr>
          <a:xfrm>
            <a:off x="185438" y="1079275"/>
            <a:ext cx="5078062" cy="354837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dirty="0"/>
              <a:t>Two main heuristics to associate two addresses:</a:t>
            </a:r>
            <a:endParaRPr sz="1800" dirty="0"/>
          </a:p>
          <a:p>
            <a:pPr marL="457200" lvl="0" indent="-317500" rtl="0">
              <a:spcBef>
                <a:spcPts val="1600"/>
              </a:spcBef>
              <a:spcAft>
                <a:spcPts val="0"/>
              </a:spcAft>
              <a:buSzPts val="1400"/>
              <a:buAutoNum type="arabicPeriod"/>
            </a:pPr>
            <a:r>
              <a:rPr lang="en" sz="1600" b="1" dirty="0"/>
              <a:t>Merging of transaction outputs</a:t>
            </a:r>
            <a:endParaRPr sz="1600" dirty="0"/>
          </a:p>
          <a:p>
            <a:pPr marL="914400" lvl="1" indent="-304800" rtl="0">
              <a:spcBef>
                <a:spcPts val="0"/>
              </a:spcBef>
              <a:spcAft>
                <a:spcPts val="0"/>
              </a:spcAft>
              <a:buSzPts val="1200"/>
              <a:buAutoNum type="alphaLcPeriod"/>
            </a:pPr>
            <a:r>
              <a:rPr lang="en" sz="1400" dirty="0"/>
              <a:t>Occurs when there are multiple inputs to a transaction</a:t>
            </a:r>
            <a:endParaRPr sz="1400" dirty="0"/>
          </a:p>
          <a:p>
            <a:pPr marL="914400" lvl="1" indent="-304800" rtl="0">
              <a:spcBef>
                <a:spcPts val="0"/>
              </a:spcBef>
              <a:spcAft>
                <a:spcPts val="0"/>
              </a:spcAft>
              <a:buSzPts val="1200"/>
              <a:buAutoNum type="alphaLcPeriod"/>
            </a:pPr>
            <a:r>
              <a:rPr lang="en" sz="1400" dirty="0"/>
              <a:t>Fairly reasonable assumption that the two input addresses are paired by the same entity</a:t>
            </a:r>
            <a:endParaRPr sz="1400" dirty="0"/>
          </a:p>
          <a:p>
            <a:pPr marL="1371600" lvl="2" indent="-304800" rtl="0">
              <a:spcBef>
                <a:spcPts val="0"/>
              </a:spcBef>
              <a:spcAft>
                <a:spcPts val="0"/>
              </a:spcAft>
              <a:buSzPts val="1200"/>
              <a:buAutoNum type="romanLcPeriod"/>
            </a:pPr>
            <a:r>
              <a:rPr lang="en" sz="1400" dirty="0"/>
              <a:t>Rarely do people conduct joint payments</a:t>
            </a:r>
            <a:endParaRPr sz="1400" dirty="0"/>
          </a:p>
          <a:p>
            <a:pPr marL="457200" lvl="0" indent="-317500" rtl="0">
              <a:spcBef>
                <a:spcPts val="0"/>
              </a:spcBef>
              <a:spcAft>
                <a:spcPts val="0"/>
              </a:spcAft>
              <a:buSzPts val="1400"/>
              <a:buAutoNum type="arabicPeriod"/>
            </a:pPr>
            <a:r>
              <a:rPr lang="en" sz="1600" b="1" dirty="0"/>
              <a:t>Change addresses</a:t>
            </a:r>
            <a:endParaRPr sz="1600" dirty="0"/>
          </a:p>
          <a:p>
            <a:pPr marL="914400" lvl="1" indent="-304800" rtl="0">
              <a:spcBef>
                <a:spcPts val="0"/>
              </a:spcBef>
              <a:spcAft>
                <a:spcPts val="0"/>
              </a:spcAft>
              <a:buSzPts val="1200"/>
              <a:buAutoNum type="alphaLcPeriod"/>
            </a:pPr>
            <a:r>
              <a:rPr lang="en" sz="1400" dirty="0"/>
              <a:t>Transaction is split into 0.95 and 0.05 amounts</a:t>
            </a:r>
            <a:endParaRPr sz="1400" dirty="0"/>
          </a:p>
          <a:p>
            <a:pPr marL="1371600" lvl="2" indent="-304800" rtl="0">
              <a:spcBef>
                <a:spcPts val="0"/>
              </a:spcBef>
              <a:spcAft>
                <a:spcPts val="0"/>
              </a:spcAft>
              <a:buSzPts val="1200"/>
              <a:buAutoNum type="romanLcPeriod"/>
            </a:pPr>
            <a:r>
              <a:rPr lang="en" sz="1400" dirty="0"/>
              <a:t>One of them must be a change address unless two items were purchased jointly</a:t>
            </a:r>
            <a:endParaRPr sz="1400" dirty="0"/>
          </a:p>
          <a:p>
            <a:pPr marL="914400" lvl="1" indent="-304800" rtl="0">
              <a:spcBef>
                <a:spcPts val="0"/>
              </a:spcBef>
              <a:spcAft>
                <a:spcPts val="0"/>
              </a:spcAft>
              <a:buSzPts val="1200"/>
              <a:buAutoNum type="alphaLcPeriod"/>
            </a:pPr>
            <a:r>
              <a:rPr lang="en" sz="1400" dirty="0"/>
              <a:t>Helpful heuristic: Change addresses are usually newly generated - never before seen on the blockchain</a:t>
            </a:r>
            <a:endParaRPr sz="1400" dirty="0"/>
          </a:p>
          <a:p>
            <a:pPr marL="0" lvl="0" indent="0" rtl="0">
              <a:spcBef>
                <a:spcPts val="1600"/>
              </a:spcBef>
              <a:spcAft>
                <a:spcPts val="1600"/>
              </a:spcAft>
              <a:buNone/>
            </a:pPr>
            <a:r>
              <a:rPr lang="en" sz="1600" dirty="0"/>
              <a:t>In both cases, if address </a:t>
            </a:r>
            <a:r>
              <a:rPr lang="en" sz="1600" b="1" dirty="0"/>
              <a:t>A</a:t>
            </a:r>
            <a:r>
              <a:rPr lang="en" sz="1600" dirty="0"/>
              <a:t> was known to be owned by Bob, we now know that address </a:t>
            </a:r>
            <a:r>
              <a:rPr lang="en" sz="1600" b="1" dirty="0"/>
              <a:t>A'</a:t>
            </a:r>
            <a:r>
              <a:rPr lang="en" sz="1600" dirty="0"/>
              <a:t> is also owned by Bob.</a:t>
            </a:r>
            <a:endParaRPr sz="1600" dirty="0"/>
          </a:p>
        </p:txBody>
      </p:sp>
      <p:sp>
        <p:nvSpPr>
          <p:cNvPr id="141" name="Google Shape;141;p25"/>
          <p:cNvSpPr txBox="1"/>
          <p:nvPr/>
        </p:nvSpPr>
        <p:spPr>
          <a:xfrm>
            <a:off x="5762925" y="3833700"/>
            <a:ext cx="915900" cy="4005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a:t>A: 1 BTC</a:t>
            </a:r>
            <a:endParaRPr/>
          </a:p>
        </p:txBody>
      </p:sp>
      <p:cxnSp>
        <p:nvCxnSpPr>
          <p:cNvPr id="142" name="Google Shape;142;p25"/>
          <p:cNvCxnSpPr/>
          <p:nvPr/>
        </p:nvCxnSpPr>
        <p:spPr>
          <a:xfrm>
            <a:off x="6679100" y="4033950"/>
            <a:ext cx="793800" cy="346200"/>
          </a:xfrm>
          <a:prstGeom prst="straightConnector1">
            <a:avLst/>
          </a:prstGeom>
          <a:noFill/>
          <a:ln w="19050" cap="flat" cmpd="sng">
            <a:solidFill>
              <a:srgbClr val="000000"/>
            </a:solidFill>
            <a:prstDash val="solid"/>
            <a:round/>
            <a:headEnd type="none" w="med" len="med"/>
            <a:tailEnd type="triangle" w="med" len="med"/>
          </a:ln>
        </p:spPr>
      </p:cxnSp>
      <p:cxnSp>
        <p:nvCxnSpPr>
          <p:cNvPr id="143" name="Google Shape;143;p25"/>
          <p:cNvCxnSpPr/>
          <p:nvPr/>
        </p:nvCxnSpPr>
        <p:spPr>
          <a:xfrm rot="10800000" flipH="1">
            <a:off x="6706250" y="3687750"/>
            <a:ext cx="793800" cy="346200"/>
          </a:xfrm>
          <a:prstGeom prst="straightConnector1">
            <a:avLst/>
          </a:prstGeom>
          <a:noFill/>
          <a:ln w="19050" cap="flat" cmpd="sng">
            <a:solidFill>
              <a:srgbClr val="000000"/>
            </a:solidFill>
            <a:prstDash val="solid"/>
            <a:round/>
            <a:headEnd type="none" w="med" len="med"/>
            <a:tailEnd type="triangle" w="med" len="med"/>
          </a:ln>
        </p:spPr>
      </p:cxnSp>
      <p:sp>
        <p:nvSpPr>
          <p:cNvPr id="144" name="Google Shape;144;p25"/>
          <p:cNvSpPr txBox="1"/>
          <p:nvPr/>
        </p:nvSpPr>
        <p:spPr>
          <a:xfrm>
            <a:off x="7500050" y="3483975"/>
            <a:ext cx="1207800" cy="4005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C: .05 BTC</a:t>
            </a:r>
            <a:endParaRPr/>
          </a:p>
        </p:txBody>
      </p:sp>
      <p:sp>
        <p:nvSpPr>
          <p:cNvPr id="145" name="Google Shape;145;p25"/>
          <p:cNvSpPr txBox="1"/>
          <p:nvPr/>
        </p:nvSpPr>
        <p:spPr>
          <a:xfrm>
            <a:off x="7472900" y="4172450"/>
            <a:ext cx="1207800" cy="4005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A': .95 BTC</a:t>
            </a:r>
            <a:endParaRPr/>
          </a:p>
        </p:txBody>
      </p:sp>
      <p:sp>
        <p:nvSpPr>
          <p:cNvPr id="146" name="Google Shape;146;p25"/>
          <p:cNvSpPr txBox="1"/>
          <p:nvPr/>
        </p:nvSpPr>
        <p:spPr>
          <a:xfrm>
            <a:off x="7398275" y="3213350"/>
            <a:ext cx="1207800" cy="291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100"/>
              <a:t>(to coffee shop)</a:t>
            </a:r>
            <a:endParaRPr sz="1100"/>
          </a:p>
        </p:txBody>
      </p:sp>
      <p:sp>
        <p:nvSpPr>
          <p:cNvPr id="147" name="Google Shape;147;p25"/>
          <p:cNvSpPr txBox="1"/>
          <p:nvPr/>
        </p:nvSpPr>
        <p:spPr>
          <a:xfrm>
            <a:off x="5698500" y="3423400"/>
            <a:ext cx="1391100" cy="346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a:t>(Bob's original BTC at address A)</a:t>
            </a:r>
            <a:endParaRPr sz="1000"/>
          </a:p>
        </p:txBody>
      </p:sp>
      <p:sp>
        <p:nvSpPr>
          <p:cNvPr id="148" name="Google Shape;148;p25"/>
          <p:cNvSpPr txBox="1"/>
          <p:nvPr/>
        </p:nvSpPr>
        <p:spPr>
          <a:xfrm>
            <a:off x="7439000" y="4514450"/>
            <a:ext cx="1207800" cy="211638"/>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dirty="0"/>
              <a:t>(back to Bob)</a:t>
            </a:r>
            <a:endParaRPr sz="1100" dirty="0"/>
          </a:p>
        </p:txBody>
      </p:sp>
      <p:sp>
        <p:nvSpPr>
          <p:cNvPr id="149" name="Google Shape;149;p25"/>
          <p:cNvSpPr txBox="1"/>
          <p:nvPr/>
        </p:nvSpPr>
        <p:spPr>
          <a:xfrm>
            <a:off x="7569025" y="1520538"/>
            <a:ext cx="1207800" cy="4005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C: 0.05 BTC</a:t>
            </a:r>
            <a:endParaRPr/>
          </a:p>
        </p:txBody>
      </p:sp>
      <p:sp>
        <p:nvSpPr>
          <p:cNvPr id="150" name="Google Shape;150;p25"/>
          <p:cNvSpPr txBox="1"/>
          <p:nvPr/>
        </p:nvSpPr>
        <p:spPr>
          <a:xfrm>
            <a:off x="5721600" y="1255588"/>
            <a:ext cx="1207800" cy="4005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A: .02 BTC</a:t>
            </a:r>
            <a:endParaRPr/>
          </a:p>
        </p:txBody>
      </p:sp>
      <p:sp>
        <p:nvSpPr>
          <p:cNvPr id="151" name="Google Shape;151;p25"/>
          <p:cNvSpPr txBox="1"/>
          <p:nvPr/>
        </p:nvSpPr>
        <p:spPr>
          <a:xfrm>
            <a:off x="5721600" y="1834088"/>
            <a:ext cx="1207800" cy="4005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A': .03 BTC</a:t>
            </a:r>
            <a:endParaRPr/>
          </a:p>
        </p:txBody>
      </p:sp>
      <p:cxnSp>
        <p:nvCxnSpPr>
          <p:cNvPr id="152" name="Google Shape;152;p25"/>
          <p:cNvCxnSpPr>
            <a:stCxn id="151" idx="3"/>
            <a:endCxn id="149" idx="1"/>
          </p:cNvCxnSpPr>
          <p:nvPr/>
        </p:nvCxnSpPr>
        <p:spPr>
          <a:xfrm rot="10800000" flipH="1">
            <a:off x="6929400" y="1720838"/>
            <a:ext cx="639600" cy="313500"/>
          </a:xfrm>
          <a:prstGeom prst="straightConnector1">
            <a:avLst/>
          </a:prstGeom>
          <a:noFill/>
          <a:ln w="19050" cap="flat" cmpd="sng">
            <a:solidFill>
              <a:srgbClr val="000000"/>
            </a:solidFill>
            <a:prstDash val="solid"/>
            <a:round/>
            <a:headEnd type="none" w="med" len="med"/>
            <a:tailEnd type="triangle" w="med" len="med"/>
          </a:ln>
        </p:spPr>
      </p:cxnSp>
      <p:cxnSp>
        <p:nvCxnSpPr>
          <p:cNvPr id="153" name="Google Shape;153;p25"/>
          <p:cNvCxnSpPr>
            <a:stCxn id="150" idx="3"/>
            <a:endCxn id="149" idx="1"/>
          </p:cNvCxnSpPr>
          <p:nvPr/>
        </p:nvCxnSpPr>
        <p:spPr>
          <a:xfrm>
            <a:off x="6929400" y="1455838"/>
            <a:ext cx="639600" cy="264900"/>
          </a:xfrm>
          <a:prstGeom prst="straightConnector1">
            <a:avLst/>
          </a:prstGeom>
          <a:noFill/>
          <a:ln w="19050" cap="flat" cmpd="sng">
            <a:solidFill>
              <a:srgbClr val="000000"/>
            </a:solidFill>
            <a:prstDash val="solid"/>
            <a:round/>
            <a:headEnd type="none" w="med" len="med"/>
            <a:tailEnd type="triangle" w="med" len="med"/>
          </a:ln>
        </p:spPr>
      </p:cxnSp>
      <p:sp>
        <p:nvSpPr>
          <p:cNvPr id="154" name="Google Shape;154;p25"/>
          <p:cNvSpPr txBox="1"/>
          <p:nvPr/>
        </p:nvSpPr>
        <p:spPr>
          <a:xfrm>
            <a:off x="5322450" y="201250"/>
            <a:ext cx="3252300" cy="6117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200" b="1">
                <a:solidFill>
                  <a:schemeClr val="dk1"/>
                </a:solidFill>
                <a:latin typeface="Open Sans"/>
                <a:ea typeface="Open Sans"/>
                <a:cs typeface="Open Sans"/>
                <a:sym typeface="Open Sans"/>
              </a:rPr>
              <a:t>Case 1</a:t>
            </a:r>
            <a:r>
              <a:rPr lang="en" sz="1200">
                <a:solidFill>
                  <a:schemeClr val="dk1"/>
                </a:solidFill>
                <a:latin typeface="Open Sans"/>
                <a:ea typeface="Open Sans"/>
                <a:cs typeface="Open Sans"/>
                <a:sym typeface="Open Sans"/>
              </a:rPr>
              <a:t>: Buying coffee of cost 0.05 BTC with 0.02 BTC and 0.03 BTC UTXOs. </a:t>
            </a:r>
            <a:r>
              <a:rPr lang="en" sz="1200" i="1">
                <a:solidFill>
                  <a:schemeClr val="dk1"/>
                </a:solidFill>
              </a:rPr>
              <a:t>A and A' merging into one output links them together.</a:t>
            </a:r>
            <a:endParaRPr sz="1200" i="1">
              <a:solidFill>
                <a:schemeClr val="dk1"/>
              </a:solidFill>
            </a:endParaRPr>
          </a:p>
          <a:p>
            <a:pPr marL="0" lvl="0" indent="0" rtl="0">
              <a:lnSpc>
                <a:spcPct val="115000"/>
              </a:lnSpc>
              <a:spcBef>
                <a:spcPts val="1600"/>
              </a:spcBef>
              <a:spcAft>
                <a:spcPts val="1600"/>
              </a:spcAft>
              <a:buNone/>
            </a:pPr>
            <a:endParaRPr sz="1200">
              <a:solidFill>
                <a:schemeClr val="dk1"/>
              </a:solidFill>
              <a:latin typeface="Open Sans"/>
              <a:ea typeface="Open Sans"/>
              <a:cs typeface="Open Sans"/>
              <a:sym typeface="Open Sans"/>
            </a:endParaRPr>
          </a:p>
        </p:txBody>
      </p:sp>
      <p:sp>
        <p:nvSpPr>
          <p:cNvPr id="155" name="Google Shape;155;p25"/>
          <p:cNvSpPr txBox="1"/>
          <p:nvPr/>
        </p:nvSpPr>
        <p:spPr>
          <a:xfrm>
            <a:off x="5490600" y="942450"/>
            <a:ext cx="1806900" cy="291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a:t>(Bob's previous outputs)</a:t>
            </a:r>
            <a:endParaRPr sz="1100"/>
          </a:p>
        </p:txBody>
      </p:sp>
      <p:sp>
        <p:nvSpPr>
          <p:cNvPr id="156" name="Google Shape;156;p25"/>
          <p:cNvSpPr txBox="1"/>
          <p:nvPr/>
        </p:nvSpPr>
        <p:spPr>
          <a:xfrm>
            <a:off x="5381100" y="2494225"/>
            <a:ext cx="3135000" cy="6117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200" b="1" dirty="0">
                <a:solidFill>
                  <a:schemeClr val="dk1"/>
                </a:solidFill>
                <a:latin typeface="Open Sans"/>
                <a:ea typeface="Open Sans"/>
                <a:cs typeface="Open Sans"/>
                <a:sym typeface="Open Sans"/>
              </a:rPr>
              <a:t>Case 2</a:t>
            </a:r>
            <a:r>
              <a:rPr lang="en" sz="1200" dirty="0">
                <a:solidFill>
                  <a:schemeClr val="dk1"/>
                </a:solidFill>
                <a:latin typeface="Open Sans"/>
                <a:ea typeface="Open Sans"/>
                <a:cs typeface="Open Sans"/>
                <a:sym typeface="Open Sans"/>
              </a:rPr>
              <a:t>: Buying coffee of cost 0.05 BTC with a 1 BTC UTXO. </a:t>
            </a:r>
            <a:r>
              <a:rPr lang="en" sz="1200" i="1" dirty="0">
                <a:solidFill>
                  <a:schemeClr val="dk1"/>
                </a:solidFill>
              </a:rPr>
              <a:t>Identifying the change address links addresses A and A' together.</a:t>
            </a:r>
            <a:endParaRPr sz="1200" i="1" dirty="0">
              <a:solidFill>
                <a:schemeClr val="dk1"/>
              </a:solidFill>
            </a:endParaRPr>
          </a:p>
          <a:p>
            <a:pPr marL="0" lvl="0" indent="0" rtl="0">
              <a:lnSpc>
                <a:spcPct val="115000"/>
              </a:lnSpc>
              <a:spcBef>
                <a:spcPts val="1600"/>
              </a:spcBef>
              <a:spcAft>
                <a:spcPts val="1600"/>
              </a:spcAft>
              <a:buNone/>
            </a:pPr>
            <a:endParaRPr sz="1200" dirty="0">
              <a:solidFill>
                <a:schemeClr val="dk1"/>
              </a:solidFill>
              <a:latin typeface="Open Sans"/>
              <a:ea typeface="Open Sans"/>
              <a:cs typeface="Open Sans"/>
              <a:sym typeface="Open Sans"/>
            </a:endParaRPr>
          </a:p>
        </p:txBody>
      </p:sp>
      <p:sp>
        <p:nvSpPr>
          <p:cNvPr id="2" name="Date Placeholder 1"/>
          <p:cNvSpPr>
            <a:spLocks noGrp="1"/>
          </p:cNvSpPr>
          <p:nvPr>
            <p:ph type="dt" sz="half" idx="10"/>
          </p:nvPr>
        </p:nvSpPr>
        <p:spPr/>
        <p:txBody>
          <a:bodyPr/>
          <a:lstStyle/>
          <a:p>
            <a:pPr>
              <a:defRPr/>
            </a:pPr>
            <a:fld id="{9AC50B12-A2C8-40C4-ABFE-05314CBE6552}" type="datetime1">
              <a:rPr lang="zh-CN" altLang="en-US" smtClean="0"/>
              <a:t>2020/8/19</a:t>
            </a:fld>
            <a:endParaRPr lang="en-US" altLang="zh-CN"/>
          </a:p>
        </p:txBody>
      </p:sp>
    </p:spTree>
    <p:extLst>
      <p:ext uri="{BB962C8B-B14F-4D97-AF65-F5344CB8AC3E}">
        <p14:creationId xmlns:p14="http://schemas.microsoft.com/office/powerpoint/2010/main" val="7484606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3" name="Google Shape;163;p26"/>
          <p:cNvPicPr preferRelativeResize="0"/>
          <p:nvPr/>
        </p:nvPicPr>
        <p:blipFill>
          <a:blip r:embed="rId3">
            <a:alphaModFix/>
          </a:blip>
          <a:stretch>
            <a:fillRect/>
          </a:stretch>
        </p:blipFill>
        <p:spPr>
          <a:xfrm>
            <a:off x="3836643" y="74372"/>
            <a:ext cx="5307357" cy="4177908"/>
          </a:xfrm>
          <a:prstGeom prst="rect">
            <a:avLst/>
          </a:prstGeom>
          <a:noFill/>
          <a:ln>
            <a:noFill/>
          </a:ln>
        </p:spPr>
      </p:pic>
      <p:sp>
        <p:nvSpPr>
          <p:cNvPr id="161" name="Google Shape;161;p2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Identifying services</a:t>
            </a:r>
            <a:endParaRPr sz="3600" b="1" dirty="0">
              <a:solidFill>
                <a:srgbClr val="1544D9"/>
              </a:solidFill>
            </a:endParaRPr>
          </a:p>
        </p:txBody>
      </p:sp>
      <p:sp>
        <p:nvSpPr>
          <p:cNvPr id="162" name="Google Shape;162;p26"/>
          <p:cNvSpPr txBox="1">
            <a:spLocks noGrp="1"/>
          </p:cNvSpPr>
          <p:nvPr>
            <p:ph type="body" idx="1"/>
          </p:nvPr>
        </p:nvSpPr>
        <p:spPr>
          <a:xfrm>
            <a:off x="264540" y="1225225"/>
            <a:ext cx="4420160" cy="321449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dirty="0"/>
              <a:t>Several techniques to identify clusters with the real world identities of businesses:</a:t>
            </a:r>
            <a:endParaRPr sz="1800" dirty="0"/>
          </a:p>
          <a:p>
            <a:pPr marL="457200" lvl="0" indent="-317500" rtl="0">
              <a:spcBef>
                <a:spcPts val="1600"/>
              </a:spcBef>
              <a:spcAft>
                <a:spcPts val="0"/>
              </a:spcAft>
              <a:buSzPts val="1400"/>
              <a:buAutoNum type="arabicPeriod"/>
            </a:pPr>
            <a:r>
              <a:rPr lang="en" sz="1600" b="1" dirty="0"/>
              <a:t>Tagging by transacting</a:t>
            </a:r>
            <a:endParaRPr sz="1600" b="1" dirty="0"/>
          </a:p>
          <a:p>
            <a:pPr marL="914400" lvl="1" indent="-304800" rtl="0">
              <a:spcBef>
                <a:spcPts val="0"/>
              </a:spcBef>
              <a:spcAft>
                <a:spcPts val="0"/>
              </a:spcAft>
              <a:buSzPts val="1200"/>
              <a:buAutoNum type="alphaLcPeriod"/>
            </a:pPr>
            <a:r>
              <a:rPr lang="en" sz="1400" dirty="0"/>
              <a:t>Go to online service (e.g. Coinbase) and make a transaction with them</a:t>
            </a:r>
            <a:endParaRPr sz="1400" dirty="0"/>
          </a:p>
          <a:p>
            <a:pPr marL="914400" lvl="1" indent="-304800" rtl="0">
              <a:spcBef>
                <a:spcPts val="0"/>
              </a:spcBef>
              <a:spcAft>
                <a:spcPts val="0"/>
              </a:spcAft>
              <a:buSzPts val="1200"/>
              <a:buAutoNum type="alphaLcPeriod"/>
            </a:pPr>
            <a:r>
              <a:rPr lang="en" sz="1400" dirty="0"/>
              <a:t>Wait for address to be merged with rest of the cluster</a:t>
            </a:r>
            <a:endParaRPr sz="1400" dirty="0"/>
          </a:p>
          <a:p>
            <a:pPr marL="457200" lvl="0" indent="-317500" rtl="0">
              <a:spcBef>
                <a:spcPts val="0"/>
              </a:spcBef>
              <a:spcAft>
                <a:spcPts val="0"/>
              </a:spcAft>
              <a:buSzPts val="1400"/>
              <a:buAutoNum type="arabicPeriod"/>
            </a:pPr>
            <a:r>
              <a:rPr lang="en" sz="1600" b="1" dirty="0"/>
              <a:t>Infer by looking at activity</a:t>
            </a:r>
            <a:endParaRPr sz="1600" b="1" dirty="0"/>
          </a:p>
          <a:p>
            <a:pPr marL="914400" lvl="1" indent="-304800" rtl="0">
              <a:spcBef>
                <a:spcPts val="0"/>
              </a:spcBef>
              <a:spcAft>
                <a:spcPts val="0"/>
              </a:spcAft>
              <a:buSzPts val="1200"/>
              <a:buAutoNum type="alphaLcPeriod"/>
            </a:pPr>
            <a:r>
              <a:rPr lang="en" sz="1400" dirty="0"/>
              <a:t>In 2013, Mt. Gox was large part of ecosystem</a:t>
            </a:r>
            <a:endParaRPr sz="1400" dirty="0"/>
          </a:p>
          <a:p>
            <a:pPr marL="1371600" lvl="2" indent="-304800" rtl="0">
              <a:spcBef>
                <a:spcPts val="0"/>
              </a:spcBef>
              <a:spcAft>
                <a:spcPts val="0"/>
              </a:spcAft>
              <a:buSzPts val="1200"/>
              <a:buAutoNum type="romanLcPeriod"/>
            </a:pPr>
            <a:r>
              <a:rPr lang="en" sz="1400" dirty="0"/>
              <a:t>Large volume (large purple dot)</a:t>
            </a:r>
            <a:endParaRPr sz="1400" dirty="0"/>
          </a:p>
          <a:p>
            <a:pPr marL="914400" lvl="1" indent="-304800" rtl="0">
              <a:spcBef>
                <a:spcPts val="0"/>
              </a:spcBef>
              <a:spcAft>
                <a:spcPts val="0"/>
              </a:spcAft>
              <a:buSzPts val="1200"/>
              <a:buAutoNum type="alphaLcPeriod"/>
            </a:pPr>
            <a:r>
              <a:rPr lang="en" sz="1400" dirty="0"/>
              <a:t>SatoshiDice was a gambling site allowing smaller denominations</a:t>
            </a:r>
            <a:endParaRPr sz="1400" dirty="0"/>
          </a:p>
          <a:p>
            <a:pPr marL="1371600" lvl="2" indent="-304800" rtl="0">
              <a:spcBef>
                <a:spcPts val="0"/>
              </a:spcBef>
              <a:spcAft>
                <a:spcPts val="0"/>
              </a:spcAft>
              <a:buSzPts val="1200"/>
              <a:buAutoNum type="romanLcPeriod"/>
            </a:pPr>
            <a:r>
              <a:rPr lang="en" sz="1400" dirty="0"/>
              <a:t>Small volume (small dot)</a:t>
            </a:r>
            <a:endParaRPr sz="1400" dirty="0"/>
          </a:p>
          <a:p>
            <a:pPr marL="1371600" lvl="2" indent="-304800">
              <a:spcBef>
                <a:spcPts val="0"/>
              </a:spcBef>
              <a:spcAft>
                <a:spcPts val="0"/>
              </a:spcAft>
              <a:buSzPts val="1200"/>
              <a:buAutoNum type="romanLcPeriod"/>
            </a:pPr>
            <a:r>
              <a:rPr lang="en" sz="1400" dirty="0"/>
              <a:t>Lot of transactions</a:t>
            </a:r>
            <a:endParaRPr sz="1400" dirty="0"/>
          </a:p>
        </p:txBody>
      </p:sp>
      <p:sp>
        <p:nvSpPr>
          <p:cNvPr id="164" name="Google Shape;164;p26"/>
          <p:cNvSpPr txBox="1"/>
          <p:nvPr/>
        </p:nvSpPr>
        <p:spPr>
          <a:xfrm>
            <a:off x="3752799" y="4181874"/>
            <a:ext cx="5269707" cy="51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Bitcoin's transaction graph in 2013.</a:t>
            </a:r>
            <a:endParaRPr dirty="0"/>
          </a:p>
          <a:p>
            <a:pPr marL="0" lvl="0" indent="0" algn="ctr" rtl="0">
              <a:spcBef>
                <a:spcPts val="0"/>
              </a:spcBef>
              <a:spcAft>
                <a:spcPts val="0"/>
              </a:spcAft>
              <a:buNone/>
            </a:pPr>
            <a:r>
              <a:rPr lang="en" sz="1000" u="sng" dirty="0">
                <a:solidFill>
                  <a:schemeClr val="hlink"/>
                </a:solidFill>
                <a:hlinkClick r:id="rId4"/>
              </a:rPr>
              <a:t>A Fistful of Bitcoins: Characterizing Payments Among Men with No Names (Meiklejohn et al)</a:t>
            </a:r>
            <a:endParaRPr sz="1000" dirty="0"/>
          </a:p>
        </p:txBody>
      </p:sp>
      <p:sp>
        <p:nvSpPr>
          <p:cNvPr id="2" name="Date Placeholder 1"/>
          <p:cNvSpPr>
            <a:spLocks noGrp="1"/>
          </p:cNvSpPr>
          <p:nvPr>
            <p:ph type="dt" sz="half" idx="10"/>
          </p:nvPr>
        </p:nvSpPr>
        <p:spPr/>
        <p:txBody>
          <a:bodyPr/>
          <a:lstStyle/>
          <a:p>
            <a:pPr>
              <a:defRPr/>
            </a:pPr>
            <a:fld id="{63D24C0C-B2B6-4024-85F3-0B4240786295}" type="datetime1">
              <a:rPr lang="zh-CN" altLang="en-US" smtClean="0"/>
              <a:t>2020/8/19</a:t>
            </a:fld>
            <a:endParaRPr lang="en-US" altLang="zh-CN"/>
          </a:p>
        </p:txBody>
      </p:sp>
    </p:spTree>
    <p:extLst>
      <p:ext uri="{BB962C8B-B14F-4D97-AF65-F5344CB8AC3E}">
        <p14:creationId xmlns:p14="http://schemas.microsoft.com/office/powerpoint/2010/main" val="15874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body" idx="1"/>
          </p:nvPr>
        </p:nvSpPr>
        <p:spPr>
          <a:xfrm>
            <a:off x="159860" y="831273"/>
            <a:ext cx="4603540" cy="268565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000" dirty="0"/>
              <a:t>Several techniques to associate addresses with individuals:</a:t>
            </a:r>
            <a:endParaRPr sz="2000" dirty="0"/>
          </a:p>
          <a:p>
            <a:pPr marL="457200" lvl="0" indent="-317500" rtl="0">
              <a:spcBef>
                <a:spcPts val="1600"/>
              </a:spcBef>
              <a:spcAft>
                <a:spcPts val="0"/>
              </a:spcAft>
              <a:buSzPts val="1400"/>
              <a:buAutoNum type="arabicPeriod"/>
            </a:pPr>
            <a:r>
              <a:rPr lang="en" sz="1600" b="1" dirty="0"/>
              <a:t>Sending them Bitcoin</a:t>
            </a:r>
            <a:endParaRPr sz="1600" b="1" dirty="0"/>
          </a:p>
          <a:p>
            <a:pPr lvl="1">
              <a:spcBef>
                <a:spcPts val="0"/>
              </a:spcBef>
            </a:pPr>
            <a:r>
              <a:rPr lang="en" sz="1400" dirty="0"/>
              <a:t>Obviously, they need to reveal an address</a:t>
            </a:r>
            <a:endParaRPr sz="1400" dirty="0"/>
          </a:p>
          <a:p>
            <a:pPr marL="457200" lvl="0" indent="-317500" rtl="0">
              <a:spcBef>
                <a:spcPts val="0"/>
              </a:spcBef>
              <a:spcAft>
                <a:spcPts val="0"/>
              </a:spcAft>
              <a:buSzPts val="1400"/>
              <a:buAutoNum type="arabicPeriod"/>
            </a:pPr>
            <a:r>
              <a:rPr lang="en" sz="1600" b="1" dirty="0"/>
              <a:t>Carelessness</a:t>
            </a:r>
            <a:endParaRPr sz="1600" b="1" dirty="0"/>
          </a:p>
          <a:p>
            <a:pPr lvl="1">
              <a:lnSpc>
                <a:spcPct val="115000"/>
              </a:lnSpc>
              <a:spcBef>
                <a:spcPts val="0"/>
              </a:spcBef>
              <a:buClr>
                <a:schemeClr val="dk1"/>
              </a:buClr>
            </a:pPr>
            <a:r>
              <a:rPr lang="en" sz="1400" dirty="0"/>
              <a:t>Posting your Bitcoin address publicly anywhere (like on forums) reveals at least one address</a:t>
            </a:r>
            <a:endParaRPr sz="1400" dirty="0"/>
          </a:p>
          <a:p>
            <a:pPr marL="457200" marR="0" lvl="0" indent="-317500" algn="l" rtl="0">
              <a:lnSpc>
                <a:spcPct val="115000"/>
              </a:lnSpc>
              <a:spcBef>
                <a:spcPts val="0"/>
              </a:spcBef>
              <a:spcAft>
                <a:spcPts val="0"/>
              </a:spcAft>
              <a:buSzPts val="1400"/>
              <a:buAutoNum type="arabicPeriod"/>
            </a:pPr>
            <a:r>
              <a:rPr lang="en" sz="1600" b="1" dirty="0"/>
              <a:t>Service providers</a:t>
            </a:r>
            <a:endParaRPr sz="1600" b="1" dirty="0"/>
          </a:p>
          <a:p>
            <a:pPr lvl="1">
              <a:lnSpc>
                <a:spcPct val="115000"/>
              </a:lnSpc>
              <a:spcBef>
                <a:spcPts val="0"/>
              </a:spcBef>
            </a:pPr>
            <a:r>
              <a:rPr lang="en" sz="1400" dirty="0"/>
              <a:t>Ex. Skry (previously Coinalytics)</a:t>
            </a:r>
            <a:endParaRPr sz="1400" dirty="0"/>
          </a:p>
        </p:txBody>
      </p:sp>
      <p:sp>
        <p:nvSpPr>
          <p:cNvPr id="170" name="Google Shape;170;p27"/>
          <p:cNvSpPr txBox="1">
            <a:spLocks noGrp="1"/>
          </p:cNvSpPr>
          <p:nvPr>
            <p:ph type="title"/>
          </p:nvPr>
        </p:nvSpPr>
        <p:spPr>
          <a:xfrm>
            <a:off x="311700" y="194383"/>
            <a:ext cx="4289100" cy="579292"/>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600" b="1" dirty="0">
                <a:solidFill>
                  <a:srgbClr val="1544D9"/>
                </a:solidFill>
              </a:rPr>
              <a:t>Identifying individuals</a:t>
            </a:r>
            <a:endParaRPr sz="3600" b="1" dirty="0">
              <a:solidFill>
                <a:srgbClr val="1544D9"/>
              </a:solidFill>
            </a:endParaRPr>
          </a:p>
        </p:txBody>
      </p:sp>
      <p:pic>
        <p:nvPicPr>
          <p:cNvPr id="171" name="Google Shape;171;p27"/>
          <p:cNvPicPr preferRelativeResize="0"/>
          <p:nvPr/>
        </p:nvPicPr>
        <p:blipFill>
          <a:blip r:embed="rId3">
            <a:alphaModFix/>
          </a:blip>
          <a:stretch>
            <a:fillRect/>
          </a:stretch>
        </p:blipFill>
        <p:spPr>
          <a:xfrm>
            <a:off x="5091075" y="320250"/>
            <a:ext cx="3719700" cy="2479800"/>
          </a:xfrm>
          <a:prstGeom prst="rect">
            <a:avLst/>
          </a:prstGeom>
          <a:noFill/>
          <a:ln>
            <a:noFill/>
          </a:ln>
        </p:spPr>
      </p:pic>
      <p:pic>
        <p:nvPicPr>
          <p:cNvPr id="173" name="Google Shape;173;p27"/>
          <p:cNvPicPr preferRelativeResize="0"/>
          <p:nvPr/>
        </p:nvPicPr>
        <p:blipFill>
          <a:blip r:embed="rId4">
            <a:alphaModFix/>
          </a:blip>
          <a:stretch>
            <a:fillRect/>
          </a:stretch>
        </p:blipFill>
        <p:spPr>
          <a:xfrm>
            <a:off x="432999" y="3572750"/>
            <a:ext cx="2644675" cy="1187400"/>
          </a:xfrm>
          <a:prstGeom prst="rect">
            <a:avLst/>
          </a:prstGeom>
          <a:noFill/>
          <a:ln>
            <a:noFill/>
          </a:ln>
        </p:spPr>
      </p:pic>
      <p:pic>
        <p:nvPicPr>
          <p:cNvPr id="174" name="Google Shape;174;p27"/>
          <p:cNvPicPr preferRelativeResize="0"/>
          <p:nvPr/>
        </p:nvPicPr>
        <p:blipFill>
          <a:blip r:embed="rId5">
            <a:alphaModFix/>
          </a:blip>
          <a:stretch>
            <a:fillRect/>
          </a:stretch>
        </p:blipFill>
        <p:spPr>
          <a:xfrm>
            <a:off x="3400525" y="3783425"/>
            <a:ext cx="4986500" cy="976725"/>
          </a:xfrm>
          <a:prstGeom prst="rect">
            <a:avLst/>
          </a:prstGeom>
          <a:noFill/>
          <a:ln>
            <a:noFill/>
          </a:ln>
        </p:spPr>
      </p:pic>
      <p:sp>
        <p:nvSpPr>
          <p:cNvPr id="175" name="Google Shape;175;p27"/>
          <p:cNvSpPr txBox="1"/>
          <p:nvPr/>
        </p:nvSpPr>
        <p:spPr>
          <a:xfrm>
            <a:off x="7373525" y="2749900"/>
            <a:ext cx="1645200" cy="264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a:t>Source: CoinTelegraph</a:t>
            </a:r>
            <a:endParaRPr sz="1000"/>
          </a:p>
        </p:txBody>
      </p:sp>
      <p:sp>
        <p:nvSpPr>
          <p:cNvPr id="176" name="Google Shape;176;p27"/>
          <p:cNvSpPr txBox="1"/>
          <p:nvPr/>
        </p:nvSpPr>
        <p:spPr>
          <a:xfrm>
            <a:off x="5680250" y="4790875"/>
            <a:ext cx="3052800" cy="264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dirty="0"/>
              <a:t>Source: </a:t>
            </a:r>
            <a:r>
              <a:rPr lang="en" sz="1000" u="sng" dirty="0">
                <a:solidFill>
                  <a:schemeClr val="hlink"/>
                </a:solidFill>
                <a:hlinkClick r:id="rId6"/>
              </a:rPr>
              <a:t>skry.tech</a:t>
            </a:r>
            <a:r>
              <a:rPr lang="en" sz="1000" dirty="0"/>
              <a:t> ("Bloomberg for Bitcoin")</a:t>
            </a:r>
            <a:endParaRPr sz="1000" dirty="0"/>
          </a:p>
        </p:txBody>
      </p:sp>
      <p:sp>
        <p:nvSpPr>
          <p:cNvPr id="177" name="Google Shape;177;p27"/>
          <p:cNvSpPr/>
          <p:nvPr/>
        </p:nvSpPr>
        <p:spPr>
          <a:xfrm>
            <a:off x="3989950" y="3891500"/>
            <a:ext cx="2018400" cy="183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Google Shape;178;p27"/>
          <p:cNvSpPr txBox="1"/>
          <p:nvPr/>
        </p:nvSpPr>
        <p:spPr>
          <a:xfrm>
            <a:off x="6338025" y="526325"/>
            <a:ext cx="630900" cy="494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
                <a:solidFill>
                  <a:schemeClr val="lt1"/>
                </a:solidFill>
                <a:latin typeface="Comic Sans MS"/>
                <a:ea typeface="Comic Sans MS"/>
                <a:cs typeface="Comic Sans MS"/>
                <a:sym typeface="Comic Sans MS"/>
              </a:rPr>
              <a:t>who dat?</a:t>
            </a:r>
            <a:endParaRPr sz="1200">
              <a:solidFill>
                <a:schemeClr val="lt1"/>
              </a:solidFill>
              <a:latin typeface="Comic Sans MS"/>
              <a:ea typeface="Comic Sans MS"/>
              <a:cs typeface="Comic Sans MS"/>
              <a:sym typeface="Comic Sans MS"/>
            </a:endParaRPr>
          </a:p>
        </p:txBody>
      </p:sp>
      <p:sp>
        <p:nvSpPr>
          <p:cNvPr id="179" name="Google Shape;179;p27"/>
          <p:cNvSpPr txBox="1"/>
          <p:nvPr/>
        </p:nvSpPr>
        <p:spPr>
          <a:xfrm>
            <a:off x="7701825" y="526325"/>
            <a:ext cx="434100" cy="494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solidFill>
                  <a:schemeClr val="lt1"/>
                </a:solidFill>
                <a:latin typeface="Comic Sans MS"/>
                <a:ea typeface="Comic Sans MS"/>
                <a:cs typeface="Comic Sans MS"/>
                <a:sym typeface="Comic Sans MS"/>
              </a:rPr>
              <a:t>idk</a:t>
            </a:r>
            <a:endParaRPr sz="1200">
              <a:solidFill>
                <a:schemeClr val="lt1"/>
              </a:solidFill>
              <a:latin typeface="Comic Sans MS"/>
              <a:ea typeface="Comic Sans MS"/>
              <a:cs typeface="Comic Sans MS"/>
              <a:sym typeface="Comic Sans MS"/>
            </a:endParaRPr>
          </a:p>
        </p:txBody>
      </p:sp>
      <p:pic>
        <p:nvPicPr>
          <p:cNvPr id="172" name="Google Shape;172;p27"/>
          <p:cNvPicPr preferRelativeResize="0"/>
          <p:nvPr/>
        </p:nvPicPr>
        <p:blipFill>
          <a:blip r:embed="rId7">
            <a:alphaModFix/>
          </a:blip>
          <a:stretch>
            <a:fillRect/>
          </a:stretch>
        </p:blipFill>
        <p:spPr>
          <a:xfrm>
            <a:off x="4982825" y="3086150"/>
            <a:ext cx="2225570" cy="761925"/>
          </a:xfrm>
          <a:prstGeom prst="rect">
            <a:avLst/>
          </a:prstGeom>
          <a:noFill/>
          <a:ln>
            <a:noFill/>
          </a:ln>
        </p:spPr>
      </p:pic>
      <p:sp>
        <p:nvSpPr>
          <p:cNvPr id="2" name="Date Placeholder 1"/>
          <p:cNvSpPr>
            <a:spLocks noGrp="1"/>
          </p:cNvSpPr>
          <p:nvPr>
            <p:ph type="dt" sz="half" idx="10"/>
          </p:nvPr>
        </p:nvSpPr>
        <p:spPr/>
        <p:txBody>
          <a:bodyPr/>
          <a:lstStyle/>
          <a:p>
            <a:pPr>
              <a:defRPr/>
            </a:pPr>
            <a:fld id="{05F77320-216E-4881-9215-96B02C284447}" type="datetime1">
              <a:rPr lang="zh-CN" altLang="en-US" smtClean="0"/>
              <a:t>2020/8/19</a:t>
            </a:fld>
            <a:endParaRPr lang="en-US" altLang="zh-CN"/>
          </a:p>
        </p:txBody>
      </p:sp>
    </p:spTree>
    <p:extLst>
      <p:ext uri="{BB962C8B-B14F-4D97-AF65-F5344CB8AC3E}">
        <p14:creationId xmlns:p14="http://schemas.microsoft.com/office/powerpoint/2010/main" val="2997155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title"/>
          </p:nvPr>
        </p:nvSpPr>
        <p:spPr>
          <a:xfrm>
            <a:off x="311700" y="315925"/>
            <a:ext cx="27417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Taint analysis</a:t>
            </a:r>
            <a:endParaRPr sz="3600" b="1" dirty="0">
              <a:solidFill>
                <a:srgbClr val="1544D9"/>
              </a:solidFill>
            </a:endParaRPr>
          </a:p>
        </p:txBody>
      </p:sp>
      <p:sp>
        <p:nvSpPr>
          <p:cNvPr id="185" name="Google Shape;185;p28"/>
          <p:cNvSpPr txBox="1">
            <a:spLocks noGrp="1"/>
          </p:cNvSpPr>
          <p:nvPr>
            <p:ph type="body" idx="1"/>
          </p:nvPr>
        </p:nvSpPr>
        <p:spPr>
          <a:xfrm>
            <a:off x="311700" y="1225225"/>
            <a:ext cx="4297200" cy="253532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a:t>Taint</a:t>
            </a:r>
            <a:r>
              <a:rPr lang="en" dirty="0"/>
              <a:t> is the percentage of funds received by an address that can be traced back to another address</a:t>
            </a:r>
            <a:endParaRPr dirty="0"/>
          </a:p>
          <a:p>
            <a:pPr marL="0" lvl="0" indent="0" rtl="0">
              <a:spcBef>
                <a:spcPts val="1600"/>
              </a:spcBef>
              <a:spcAft>
                <a:spcPts val="0"/>
              </a:spcAft>
              <a:buNone/>
            </a:pPr>
            <a:r>
              <a:rPr lang="en" b="1" dirty="0"/>
              <a:t>Taint analysis</a:t>
            </a:r>
            <a:r>
              <a:rPr lang="en" dirty="0"/>
              <a:t> can reveal useful information</a:t>
            </a:r>
            <a:endParaRPr dirty="0"/>
          </a:p>
          <a:p>
            <a:pPr marL="457200" lvl="0" indent="-317500" rtl="0">
              <a:spcBef>
                <a:spcPts val="0"/>
              </a:spcBef>
              <a:spcAft>
                <a:spcPts val="0"/>
              </a:spcAft>
              <a:buSzPts val="1400"/>
              <a:buChar char="●"/>
            </a:pPr>
            <a:r>
              <a:rPr lang="en" dirty="0"/>
              <a:t>See whether money came from a 'tainted' source</a:t>
            </a:r>
            <a:endParaRPr dirty="0"/>
          </a:p>
          <a:p>
            <a:pPr marL="457200" lvl="0" indent="-317500" rtl="0">
              <a:spcBef>
                <a:spcPts val="0"/>
              </a:spcBef>
              <a:spcAft>
                <a:spcPts val="0"/>
              </a:spcAft>
              <a:buSzPts val="1400"/>
              <a:buChar char="●"/>
            </a:pPr>
            <a:r>
              <a:rPr lang="en" dirty="0"/>
              <a:t>Example: tag a known "bad" address</a:t>
            </a:r>
            <a:endParaRPr dirty="0"/>
          </a:p>
          <a:p>
            <a:pPr marL="914400" lvl="1" indent="-304800" rtl="0">
              <a:spcBef>
                <a:spcPts val="0"/>
              </a:spcBef>
              <a:spcAft>
                <a:spcPts val="0"/>
              </a:spcAft>
              <a:buSzPts val="1200"/>
              <a:buChar char="○"/>
            </a:pPr>
            <a:r>
              <a:rPr lang="en" dirty="0"/>
              <a:t>E.g. Silk Road</a:t>
            </a:r>
            <a:endParaRPr dirty="0"/>
          </a:p>
          <a:p>
            <a:pPr marL="914400" lvl="1" indent="-304800" rtl="0">
              <a:spcBef>
                <a:spcPts val="0"/>
              </a:spcBef>
              <a:spcAft>
                <a:spcPts val="0"/>
              </a:spcAft>
              <a:buSzPts val="1200"/>
              <a:buChar char="○"/>
            </a:pPr>
            <a:r>
              <a:rPr lang="en" dirty="0"/>
              <a:t>Taint analysis ruined Ross Ulbricht's defense that his huge Bitcoin stash was obtained legitimately!</a:t>
            </a:r>
            <a:endParaRPr dirty="0"/>
          </a:p>
          <a:p>
            <a:pPr marL="0" lvl="0" indent="0">
              <a:spcBef>
                <a:spcPts val="1000"/>
              </a:spcBef>
              <a:spcAft>
                <a:spcPts val="1000"/>
              </a:spcAft>
              <a:buNone/>
            </a:pPr>
            <a:r>
              <a:rPr lang="en" sz="1600" dirty="0"/>
              <a:t>Naive anonymization strategy: send all your coins to a bunch of fresh addresses (</a:t>
            </a:r>
            <a:r>
              <a:rPr lang="en" sz="1600" b="1" dirty="0"/>
              <a:t>manual mixing</a:t>
            </a:r>
            <a:r>
              <a:rPr lang="en" sz="1600" dirty="0"/>
              <a:t>). Taint analysis is why manual mixing doesn't work!</a:t>
            </a:r>
            <a:endParaRPr sz="1600" b="1" dirty="0"/>
          </a:p>
        </p:txBody>
      </p:sp>
      <p:sp>
        <p:nvSpPr>
          <p:cNvPr id="186" name="Google Shape;186;p28"/>
          <p:cNvSpPr/>
          <p:nvPr/>
        </p:nvSpPr>
        <p:spPr>
          <a:xfrm>
            <a:off x="5333450" y="439225"/>
            <a:ext cx="326100" cy="326100"/>
          </a:xfrm>
          <a:prstGeom prst="ellipse">
            <a:avLst/>
          </a:prstGeom>
          <a:solidFill>
            <a:srgbClr val="CC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Google Shape;187;p28"/>
          <p:cNvSpPr/>
          <p:nvPr/>
        </p:nvSpPr>
        <p:spPr>
          <a:xfrm>
            <a:off x="6023100" y="1947500"/>
            <a:ext cx="326100" cy="326100"/>
          </a:xfrm>
          <a:prstGeom prst="ellipse">
            <a:avLst/>
          </a:prstGeom>
          <a:solidFill>
            <a:srgbClr val="EA999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Google Shape;188;p28"/>
          <p:cNvSpPr/>
          <p:nvPr/>
        </p:nvSpPr>
        <p:spPr>
          <a:xfrm>
            <a:off x="6023100" y="1065800"/>
            <a:ext cx="326100" cy="326100"/>
          </a:xfrm>
          <a:prstGeom prst="ellipse">
            <a:avLst/>
          </a:prstGeom>
          <a:solidFill>
            <a:srgbClr val="CC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Google Shape;189;p28"/>
          <p:cNvSpPr/>
          <p:nvPr/>
        </p:nvSpPr>
        <p:spPr>
          <a:xfrm>
            <a:off x="6242200" y="439225"/>
            <a:ext cx="326100" cy="326100"/>
          </a:xfrm>
          <a:prstGeom prst="ellipse">
            <a:avLst/>
          </a:prstGeom>
          <a:solidFill>
            <a:srgbClr val="CC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90" name="Google Shape;190;p28"/>
          <p:cNvCxnSpPr>
            <a:stCxn id="186" idx="6"/>
            <a:endCxn id="189" idx="2"/>
          </p:cNvCxnSpPr>
          <p:nvPr/>
        </p:nvCxnSpPr>
        <p:spPr>
          <a:xfrm>
            <a:off x="5659550" y="602275"/>
            <a:ext cx="582600" cy="0"/>
          </a:xfrm>
          <a:prstGeom prst="straightConnector1">
            <a:avLst/>
          </a:prstGeom>
          <a:noFill/>
          <a:ln w="19050" cap="flat" cmpd="sng">
            <a:solidFill>
              <a:srgbClr val="000000"/>
            </a:solidFill>
            <a:prstDash val="solid"/>
            <a:round/>
            <a:headEnd type="none" w="med" len="med"/>
            <a:tailEnd type="triangle" w="med" len="med"/>
          </a:ln>
        </p:spPr>
      </p:cxnSp>
      <p:cxnSp>
        <p:nvCxnSpPr>
          <p:cNvPr id="191" name="Google Shape;191;p28"/>
          <p:cNvCxnSpPr>
            <a:stCxn id="186" idx="5"/>
          </p:cNvCxnSpPr>
          <p:nvPr/>
        </p:nvCxnSpPr>
        <p:spPr>
          <a:xfrm>
            <a:off x="5611794" y="717569"/>
            <a:ext cx="411300" cy="411300"/>
          </a:xfrm>
          <a:prstGeom prst="straightConnector1">
            <a:avLst/>
          </a:prstGeom>
          <a:noFill/>
          <a:ln w="19050" cap="flat" cmpd="sng">
            <a:solidFill>
              <a:srgbClr val="000000"/>
            </a:solidFill>
            <a:prstDash val="solid"/>
            <a:round/>
            <a:headEnd type="none" w="med" len="med"/>
            <a:tailEnd type="triangle" w="med" len="med"/>
          </a:ln>
        </p:spPr>
      </p:cxnSp>
      <p:sp>
        <p:nvSpPr>
          <p:cNvPr id="192" name="Google Shape;192;p28"/>
          <p:cNvSpPr txBox="1"/>
          <p:nvPr/>
        </p:nvSpPr>
        <p:spPr>
          <a:xfrm>
            <a:off x="2860675" y="234500"/>
            <a:ext cx="1947600" cy="831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100" dirty="0">
                <a:solidFill>
                  <a:schemeClr val="dk1"/>
                </a:solidFill>
              </a:rPr>
              <a:t>Each circle is an address.</a:t>
            </a:r>
            <a:endParaRPr sz="1100" dirty="0">
              <a:solidFill>
                <a:schemeClr val="dk1"/>
              </a:solidFill>
            </a:endParaRPr>
          </a:p>
          <a:p>
            <a:pPr marL="0" lvl="0" indent="0">
              <a:spcBef>
                <a:spcPts val="0"/>
              </a:spcBef>
              <a:spcAft>
                <a:spcPts val="0"/>
              </a:spcAft>
              <a:buClr>
                <a:schemeClr val="dk1"/>
              </a:buClr>
              <a:buSzPts val="1100"/>
              <a:buFont typeface="Arial"/>
              <a:buNone/>
            </a:pPr>
            <a:endParaRPr sz="1100" dirty="0">
              <a:solidFill>
                <a:schemeClr val="dk1"/>
              </a:solidFill>
            </a:endParaRPr>
          </a:p>
          <a:p>
            <a:pPr marL="0" lvl="0" indent="0">
              <a:spcBef>
                <a:spcPts val="0"/>
              </a:spcBef>
              <a:spcAft>
                <a:spcPts val="0"/>
              </a:spcAft>
              <a:buNone/>
            </a:pPr>
            <a:r>
              <a:rPr lang="en" sz="1100" dirty="0"/>
              <a:t>Let </a:t>
            </a:r>
            <a:r>
              <a:rPr lang="en" sz="1100" b="1" dirty="0"/>
              <a:t>t</a:t>
            </a:r>
            <a:r>
              <a:rPr lang="en" sz="1100" dirty="0"/>
              <a:t> denote the "taint" at that address.</a:t>
            </a:r>
            <a:endParaRPr sz="1100" dirty="0"/>
          </a:p>
          <a:p>
            <a:pPr marL="0" lvl="0" indent="0">
              <a:spcBef>
                <a:spcPts val="0"/>
              </a:spcBef>
              <a:spcAft>
                <a:spcPts val="0"/>
              </a:spcAft>
              <a:buNone/>
            </a:pPr>
            <a:endParaRPr sz="1100" dirty="0"/>
          </a:p>
          <a:p>
            <a:pPr marL="0" lvl="0" indent="0">
              <a:spcBef>
                <a:spcPts val="0"/>
              </a:spcBef>
              <a:spcAft>
                <a:spcPts val="0"/>
              </a:spcAft>
              <a:buNone/>
            </a:pPr>
            <a:endParaRPr sz="1100" dirty="0"/>
          </a:p>
        </p:txBody>
      </p:sp>
      <p:sp>
        <p:nvSpPr>
          <p:cNvPr id="193" name="Google Shape;193;p28"/>
          <p:cNvSpPr txBox="1"/>
          <p:nvPr/>
        </p:nvSpPr>
        <p:spPr>
          <a:xfrm>
            <a:off x="5140250" y="160875"/>
            <a:ext cx="712500" cy="326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b="1"/>
              <a:t>t = 100%</a:t>
            </a:r>
            <a:endParaRPr sz="1000"/>
          </a:p>
        </p:txBody>
      </p:sp>
      <p:sp>
        <p:nvSpPr>
          <p:cNvPr id="194" name="Google Shape;194;p28"/>
          <p:cNvSpPr txBox="1"/>
          <p:nvPr/>
        </p:nvSpPr>
        <p:spPr>
          <a:xfrm>
            <a:off x="6049000" y="160875"/>
            <a:ext cx="712500" cy="326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b="1"/>
              <a:t>t = 100%</a:t>
            </a:r>
            <a:endParaRPr sz="1000"/>
          </a:p>
        </p:txBody>
      </p:sp>
      <p:sp>
        <p:nvSpPr>
          <p:cNvPr id="195" name="Google Shape;195;p28"/>
          <p:cNvSpPr txBox="1"/>
          <p:nvPr/>
        </p:nvSpPr>
        <p:spPr>
          <a:xfrm>
            <a:off x="6349200" y="1065800"/>
            <a:ext cx="712500" cy="326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b="1" dirty="0"/>
              <a:t>t = 100%</a:t>
            </a:r>
            <a:endParaRPr sz="1000" dirty="0"/>
          </a:p>
        </p:txBody>
      </p:sp>
      <p:sp>
        <p:nvSpPr>
          <p:cNvPr id="196" name="Google Shape;196;p28"/>
          <p:cNvSpPr txBox="1"/>
          <p:nvPr/>
        </p:nvSpPr>
        <p:spPr>
          <a:xfrm>
            <a:off x="7603800" y="198756"/>
            <a:ext cx="1540200" cy="1037625"/>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100" i="1" dirty="0"/>
              <a:t>If no "clean" funds are mixed in, taint remains intact no matter how many intermediate addresses are involved</a:t>
            </a:r>
            <a:endParaRPr sz="1100" i="1" dirty="0"/>
          </a:p>
        </p:txBody>
      </p:sp>
      <p:sp>
        <p:nvSpPr>
          <p:cNvPr id="197" name="Google Shape;197;p28"/>
          <p:cNvSpPr/>
          <p:nvPr/>
        </p:nvSpPr>
        <p:spPr>
          <a:xfrm>
            <a:off x="7150950" y="439225"/>
            <a:ext cx="326100" cy="326100"/>
          </a:xfrm>
          <a:prstGeom prst="ellipse">
            <a:avLst/>
          </a:prstGeom>
          <a:solidFill>
            <a:srgbClr val="CC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98" name="Google Shape;198;p28"/>
          <p:cNvCxnSpPr>
            <a:endCxn id="197" idx="2"/>
          </p:cNvCxnSpPr>
          <p:nvPr/>
        </p:nvCxnSpPr>
        <p:spPr>
          <a:xfrm>
            <a:off x="6568350" y="602275"/>
            <a:ext cx="582600" cy="0"/>
          </a:xfrm>
          <a:prstGeom prst="straightConnector1">
            <a:avLst/>
          </a:prstGeom>
          <a:noFill/>
          <a:ln w="19050" cap="flat" cmpd="sng">
            <a:solidFill>
              <a:srgbClr val="000000"/>
            </a:solidFill>
            <a:prstDash val="solid"/>
            <a:round/>
            <a:headEnd type="none" w="med" len="med"/>
            <a:tailEnd type="triangle" w="med" len="med"/>
          </a:ln>
        </p:spPr>
      </p:cxnSp>
      <p:sp>
        <p:nvSpPr>
          <p:cNvPr id="199" name="Google Shape;199;p28"/>
          <p:cNvSpPr txBox="1"/>
          <p:nvPr/>
        </p:nvSpPr>
        <p:spPr>
          <a:xfrm>
            <a:off x="6957750" y="160875"/>
            <a:ext cx="712500" cy="326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b="1"/>
              <a:t>t = 100%</a:t>
            </a:r>
            <a:endParaRPr sz="1000"/>
          </a:p>
        </p:txBody>
      </p:sp>
      <p:cxnSp>
        <p:nvCxnSpPr>
          <p:cNvPr id="200" name="Google Shape;200;p28"/>
          <p:cNvCxnSpPr>
            <a:stCxn id="188" idx="4"/>
          </p:cNvCxnSpPr>
          <p:nvPr/>
        </p:nvCxnSpPr>
        <p:spPr>
          <a:xfrm>
            <a:off x="6186150" y="1391900"/>
            <a:ext cx="0" cy="555600"/>
          </a:xfrm>
          <a:prstGeom prst="straightConnector1">
            <a:avLst/>
          </a:prstGeom>
          <a:noFill/>
          <a:ln w="19050" cap="flat" cmpd="sng">
            <a:solidFill>
              <a:srgbClr val="000000"/>
            </a:solidFill>
            <a:prstDash val="solid"/>
            <a:round/>
            <a:headEnd type="none" w="med" len="med"/>
            <a:tailEnd type="triangle" w="med" len="med"/>
          </a:ln>
        </p:spPr>
      </p:cxnSp>
      <p:sp>
        <p:nvSpPr>
          <p:cNvPr id="201" name="Google Shape;201;p28"/>
          <p:cNvSpPr txBox="1"/>
          <p:nvPr/>
        </p:nvSpPr>
        <p:spPr>
          <a:xfrm>
            <a:off x="5659550" y="658163"/>
            <a:ext cx="582600" cy="278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900"/>
              <a:t>1 BTC</a:t>
            </a:r>
            <a:endParaRPr sz="900"/>
          </a:p>
        </p:txBody>
      </p:sp>
      <p:sp>
        <p:nvSpPr>
          <p:cNvPr id="202" name="Google Shape;202;p28"/>
          <p:cNvSpPr txBox="1"/>
          <p:nvPr/>
        </p:nvSpPr>
        <p:spPr>
          <a:xfrm>
            <a:off x="5611800" y="338825"/>
            <a:ext cx="582600" cy="278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1 BTC</a:t>
            </a:r>
            <a:endParaRPr sz="900"/>
          </a:p>
        </p:txBody>
      </p:sp>
      <p:sp>
        <p:nvSpPr>
          <p:cNvPr id="203" name="Google Shape;203;p28"/>
          <p:cNvSpPr txBox="1"/>
          <p:nvPr/>
        </p:nvSpPr>
        <p:spPr>
          <a:xfrm>
            <a:off x="6568350" y="338825"/>
            <a:ext cx="582600" cy="278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1 BTC</a:t>
            </a:r>
            <a:endParaRPr sz="900"/>
          </a:p>
        </p:txBody>
      </p:sp>
      <p:sp>
        <p:nvSpPr>
          <p:cNvPr id="204" name="Google Shape;204;p28"/>
          <p:cNvSpPr/>
          <p:nvPr/>
        </p:nvSpPr>
        <p:spPr>
          <a:xfrm>
            <a:off x="5198350" y="2768125"/>
            <a:ext cx="326100" cy="3261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28"/>
          <p:cNvSpPr/>
          <p:nvPr/>
        </p:nvSpPr>
        <p:spPr>
          <a:xfrm>
            <a:off x="5198350" y="1947500"/>
            <a:ext cx="326100" cy="3261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206" name="Google Shape;206;p28"/>
          <p:cNvCxnSpPr>
            <a:stCxn id="205" idx="4"/>
            <a:endCxn id="204" idx="0"/>
          </p:cNvCxnSpPr>
          <p:nvPr/>
        </p:nvCxnSpPr>
        <p:spPr>
          <a:xfrm>
            <a:off x="5361400" y="2273600"/>
            <a:ext cx="0" cy="494400"/>
          </a:xfrm>
          <a:prstGeom prst="straightConnector1">
            <a:avLst/>
          </a:prstGeom>
          <a:noFill/>
          <a:ln w="19050" cap="flat" cmpd="sng">
            <a:solidFill>
              <a:srgbClr val="000000"/>
            </a:solidFill>
            <a:prstDash val="solid"/>
            <a:round/>
            <a:headEnd type="none" w="med" len="med"/>
            <a:tailEnd type="triangle" w="med" len="med"/>
          </a:ln>
        </p:spPr>
      </p:cxnSp>
      <p:cxnSp>
        <p:nvCxnSpPr>
          <p:cNvPr id="207" name="Google Shape;207;p28"/>
          <p:cNvCxnSpPr>
            <a:stCxn id="205" idx="6"/>
            <a:endCxn id="187" idx="2"/>
          </p:cNvCxnSpPr>
          <p:nvPr/>
        </p:nvCxnSpPr>
        <p:spPr>
          <a:xfrm>
            <a:off x="5524450" y="2110550"/>
            <a:ext cx="498600" cy="0"/>
          </a:xfrm>
          <a:prstGeom prst="straightConnector1">
            <a:avLst/>
          </a:prstGeom>
          <a:noFill/>
          <a:ln w="19050" cap="flat" cmpd="sng">
            <a:solidFill>
              <a:srgbClr val="000000"/>
            </a:solidFill>
            <a:prstDash val="solid"/>
            <a:round/>
            <a:headEnd type="none" w="med" len="med"/>
            <a:tailEnd type="triangle" w="med" len="med"/>
          </a:ln>
        </p:spPr>
      </p:cxnSp>
      <p:sp>
        <p:nvSpPr>
          <p:cNvPr id="208" name="Google Shape;208;p28"/>
          <p:cNvSpPr txBox="1"/>
          <p:nvPr/>
        </p:nvSpPr>
        <p:spPr>
          <a:xfrm>
            <a:off x="4681950" y="2768125"/>
            <a:ext cx="582600" cy="326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b="1"/>
              <a:t>t = 0%</a:t>
            </a:r>
            <a:endParaRPr sz="1000"/>
          </a:p>
        </p:txBody>
      </p:sp>
      <p:sp>
        <p:nvSpPr>
          <p:cNvPr id="209" name="Google Shape;209;p28"/>
          <p:cNvSpPr txBox="1"/>
          <p:nvPr/>
        </p:nvSpPr>
        <p:spPr>
          <a:xfrm>
            <a:off x="4681950" y="1947500"/>
            <a:ext cx="582600" cy="326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b="1"/>
              <a:t>t = 0%</a:t>
            </a:r>
            <a:endParaRPr sz="1000"/>
          </a:p>
        </p:txBody>
      </p:sp>
      <p:sp>
        <p:nvSpPr>
          <p:cNvPr id="210" name="Google Shape;210;p28"/>
          <p:cNvSpPr txBox="1"/>
          <p:nvPr/>
        </p:nvSpPr>
        <p:spPr>
          <a:xfrm>
            <a:off x="5446000" y="1840775"/>
            <a:ext cx="655500" cy="278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0.5 BTC</a:t>
            </a:r>
            <a:endParaRPr sz="900"/>
          </a:p>
        </p:txBody>
      </p:sp>
      <p:sp>
        <p:nvSpPr>
          <p:cNvPr id="211" name="Google Shape;211;p28"/>
          <p:cNvSpPr txBox="1"/>
          <p:nvPr/>
        </p:nvSpPr>
        <p:spPr>
          <a:xfrm>
            <a:off x="6270800" y="1859513"/>
            <a:ext cx="2741700" cy="44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b="1"/>
              <a:t>t =</a:t>
            </a:r>
            <a:r>
              <a:rPr lang="en" sz="1000"/>
              <a:t> (1BTC * 100% + 0.5BTC * 0%) / (1 + 0.5)</a:t>
            </a:r>
            <a:r>
              <a:rPr lang="en" sz="1000" b="1"/>
              <a:t/>
            </a:r>
            <a:br>
              <a:rPr lang="en" sz="1000" b="1"/>
            </a:br>
            <a:r>
              <a:rPr lang="en" sz="1000" b="1"/>
              <a:t>  = 66.6%</a:t>
            </a:r>
            <a:endParaRPr sz="1000"/>
          </a:p>
        </p:txBody>
      </p:sp>
      <p:cxnSp>
        <p:nvCxnSpPr>
          <p:cNvPr id="212" name="Google Shape;212;p28"/>
          <p:cNvCxnSpPr>
            <a:stCxn id="187" idx="4"/>
            <a:endCxn id="213" idx="0"/>
          </p:cNvCxnSpPr>
          <p:nvPr/>
        </p:nvCxnSpPr>
        <p:spPr>
          <a:xfrm>
            <a:off x="6186150" y="2273600"/>
            <a:ext cx="0" cy="494400"/>
          </a:xfrm>
          <a:prstGeom prst="straightConnector1">
            <a:avLst/>
          </a:prstGeom>
          <a:noFill/>
          <a:ln w="19050" cap="flat" cmpd="sng">
            <a:solidFill>
              <a:srgbClr val="000000"/>
            </a:solidFill>
            <a:prstDash val="solid"/>
            <a:round/>
            <a:headEnd type="none" w="med" len="med"/>
            <a:tailEnd type="triangle" w="med" len="med"/>
          </a:ln>
        </p:spPr>
      </p:cxnSp>
      <p:sp>
        <p:nvSpPr>
          <p:cNvPr id="213" name="Google Shape;213;p28"/>
          <p:cNvSpPr/>
          <p:nvPr/>
        </p:nvSpPr>
        <p:spPr>
          <a:xfrm>
            <a:off x="6023100" y="2768125"/>
            <a:ext cx="326100" cy="326100"/>
          </a:xfrm>
          <a:prstGeom prst="ellipse">
            <a:avLst/>
          </a:prstGeom>
          <a:solidFill>
            <a:srgbClr val="F4CCCC"/>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 name="Google Shape;214;p28"/>
          <p:cNvSpPr txBox="1"/>
          <p:nvPr/>
        </p:nvSpPr>
        <p:spPr>
          <a:xfrm>
            <a:off x="6147875" y="1501913"/>
            <a:ext cx="582600" cy="278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1 BTC</a:t>
            </a:r>
            <a:endParaRPr sz="900"/>
          </a:p>
        </p:txBody>
      </p:sp>
      <p:sp>
        <p:nvSpPr>
          <p:cNvPr id="215" name="Google Shape;215;p28"/>
          <p:cNvSpPr txBox="1"/>
          <p:nvPr/>
        </p:nvSpPr>
        <p:spPr>
          <a:xfrm>
            <a:off x="6113950" y="2353075"/>
            <a:ext cx="582600" cy="278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1 BTC</a:t>
            </a:r>
            <a:endParaRPr sz="900"/>
          </a:p>
        </p:txBody>
      </p:sp>
      <p:sp>
        <p:nvSpPr>
          <p:cNvPr id="216" name="Google Shape;216;p28"/>
          <p:cNvSpPr txBox="1"/>
          <p:nvPr/>
        </p:nvSpPr>
        <p:spPr>
          <a:xfrm>
            <a:off x="5302800" y="2304438"/>
            <a:ext cx="582600" cy="278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1 BTC</a:t>
            </a:r>
            <a:endParaRPr sz="900"/>
          </a:p>
        </p:txBody>
      </p:sp>
      <p:sp>
        <p:nvSpPr>
          <p:cNvPr id="217" name="Google Shape;217;p28"/>
          <p:cNvSpPr txBox="1"/>
          <p:nvPr/>
        </p:nvSpPr>
        <p:spPr>
          <a:xfrm>
            <a:off x="4407250" y="381775"/>
            <a:ext cx="926100" cy="441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900" b="1"/>
              <a:t>Origin</a:t>
            </a:r>
            <a:br>
              <a:rPr lang="en" sz="900" b="1"/>
            </a:br>
            <a:r>
              <a:rPr lang="en" sz="900" b="1"/>
              <a:t>("dirty")</a:t>
            </a:r>
            <a:endParaRPr sz="900" b="1"/>
          </a:p>
        </p:txBody>
      </p:sp>
      <p:sp>
        <p:nvSpPr>
          <p:cNvPr id="218" name="Google Shape;218;p28"/>
          <p:cNvSpPr txBox="1"/>
          <p:nvPr/>
        </p:nvSpPr>
        <p:spPr>
          <a:xfrm>
            <a:off x="4505650" y="1546225"/>
            <a:ext cx="1018800" cy="441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900" b="1"/>
              <a:t>Another origin </a:t>
            </a:r>
            <a:endParaRPr sz="900" b="1"/>
          </a:p>
          <a:p>
            <a:pPr marL="0" lvl="0" indent="0" algn="r" rtl="0">
              <a:spcBef>
                <a:spcPts val="0"/>
              </a:spcBef>
              <a:spcAft>
                <a:spcPts val="0"/>
              </a:spcAft>
              <a:buNone/>
            </a:pPr>
            <a:r>
              <a:rPr lang="en" sz="900" b="1"/>
              <a:t>("clean")</a:t>
            </a:r>
            <a:endParaRPr sz="900" b="1"/>
          </a:p>
        </p:txBody>
      </p:sp>
      <p:cxnSp>
        <p:nvCxnSpPr>
          <p:cNvPr id="219" name="Google Shape;219;p28"/>
          <p:cNvCxnSpPr>
            <a:stCxn id="204" idx="6"/>
            <a:endCxn id="213" idx="2"/>
          </p:cNvCxnSpPr>
          <p:nvPr/>
        </p:nvCxnSpPr>
        <p:spPr>
          <a:xfrm>
            <a:off x="5524450" y="2931175"/>
            <a:ext cx="498600" cy="0"/>
          </a:xfrm>
          <a:prstGeom prst="straightConnector1">
            <a:avLst/>
          </a:prstGeom>
          <a:noFill/>
          <a:ln w="19050" cap="flat" cmpd="sng">
            <a:solidFill>
              <a:srgbClr val="000000"/>
            </a:solidFill>
            <a:prstDash val="solid"/>
            <a:round/>
            <a:headEnd type="none" w="med" len="med"/>
            <a:tailEnd type="triangle" w="med" len="med"/>
          </a:ln>
        </p:spPr>
      </p:cxnSp>
      <p:sp>
        <p:nvSpPr>
          <p:cNvPr id="220" name="Google Shape;220;p28"/>
          <p:cNvSpPr txBox="1"/>
          <p:nvPr/>
        </p:nvSpPr>
        <p:spPr>
          <a:xfrm>
            <a:off x="5463338" y="2657450"/>
            <a:ext cx="582600" cy="278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1 BTC</a:t>
            </a:r>
            <a:endParaRPr sz="900"/>
          </a:p>
        </p:txBody>
      </p:sp>
      <p:sp>
        <p:nvSpPr>
          <p:cNvPr id="221" name="Google Shape;221;p28"/>
          <p:cNvSpPr/>
          <p:nvPr/>
        </p:nvSpPr>
        <p:spPr>
          <a:xfrm>
            <a:off x="5198350" y="3588750"/>
            <a:ext cx="326100" cy="326100"/>
          </a:xfrm>
          <a:prstGeom prst="ellipse">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Google Shape;222;p28"/>
          <p:cNvSpPr txBox="1"/>
          <p:nvPr/>
        </p:nvSpPr>
        <p:spPr>
          <a:xfrm>
            <a:off x="4681950" y="3588750"/>
            <a:ext cx="582600" cy="326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b="1"/>
              <a:t>t = 0%</a:t>
            </a:r>
            <a:endParaRPr sz="1000"/>
          </a:p>
        </p:txBody>
      </p:sp>
      <p:cxnSp>
        <p:nvCxnSpPr>
          <p:cNvPr id="223" name="Google Shape;223;p28"/>
          <p:cNvCxnSpPr/>
          <p:nvPr/>
        </p:nvCxnSpPr>
        <p:spPr>
          <a:xfrm>
            <a:off x="5521900" y="3751800"/>
            <a:ext cx="498600" cy="0"/>
          </a:xfrm>
          <a:prstGeom prst="straightConnector1">
            <a:avLst/>
          </a:prstGeom>
          <a:noFill/>
          <a:ln w="19050" cap="flat" cmpd="sng">
            <a:solidFill>
              <a:srgbClr val="000000"/>
            </a:solidFill>
            <a:prstDash val="solid"/>
            <a:round/>
            <a:headEnd type="none" w="med" len="med"/>
            <a:tailEnd type="triangle" w="med" len="med"/>
          </a:ln>
        </p:spPr>
      </p:cxnSp>
      <p:sp>
        <p:nvSpPr>
          <p:cNvPr id="224" name="Google Shape;224;p28"/>
          <p:cNvSpPr txBox="1"/>
          <p:nvPr/>
        </p:nvSpPr>
        <p:spPr>
          <a:xfrm>
            <a:off x="5479888" y="3482450"/>
            <a:ext cx="582600" cy="278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2 BTC</a:t>
            </a:r>
            <a:endParaRPr sz="900"/>
          </a:p>
        </p:txBody>
      </p:sp>
      <p:cxnSp>
        <p:nvCxnSpPr>
          <p:cNvPr id="225" name="Google Shape;225;p28"/>
          <p:cNvCxnSpPr>
            <a:endCxn id="226" idx="0"/>
          </p:cNvCxnSpPr>
          <p:nvPr/>
        </p:nvCxnSpPr>
        <p:spPr>
          <a:xfrm>
            <a:off x="6186150" y="3094350"/>
            <a:ext cx="0" cy="494400"/>
          </a:xfrm>
          <a:prstGeom prst="straightConnector1">
            <a:avLst/>
          </a:prstGeom>
          <a:noFill/>
          <a:ln w="19050" cap="flat" cmpd="sng">
            <a:solidFill>
              <a:srgbClr val="000000"/>
            </a:solidFill>
            <a:prstDash val="solid"/>
            <a:round/>
            <a:headEnd type="none" w="med" len="med"/>
            <a:tailEnd type="triangle" w="med" len="med"/>
          </a:ln>
        </p:spPr>
      </p:cxnSp>
      <p:sp>
        <p:nvSpPr>
          <p:cNvPr id="226" name="Google Shape;226;p28"/>
          <p:cNvSpPr/>
          <p:nvPr/>
        </p:nvSpPr>
        <p:spPr>
          <a:xfrm>
            <a:off x="6023100" y="3588750"/>
            <a:ext cx="326100" cy="326100"/>
          </a:xfrm>
          <a:prstGeom prst="ellipse">
            <a:avLst/>
          </a:prstGeom>
          <a:solidFill>
            <a:srgbClr val="FCE5CD"/>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Google Shape;227;p28"/>
          <p:cNvSpPr txBox="1"/>
          <p:nvPr/>
        </p:nvSpPr>
        <p:spPr>
          <a:xfrm>
            <a:off x="6326350" y="2710675"/>
            <a:ext cx="2741700" cy="44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b="1"/>
              <a:t>t =</a:t>
            </a:r>
            <a:r>
              <a:rPr lang="en" sz="1000"/>
              <a:t> (1BTC * 66.6% + 1BTC * 0%) / (1 + 1)</a:t>
            </a:r>
            <a:r>
              <a:rPr lang="en" sz="1000" b="1"/>
              <a:t/>
            </a:r>
            <a:br>
              <a:rPr lang="en" sz="1000" b="1"/>
            </a:br>
            <a:r>
              <a:rPr lang="en" sz="1000" b="1"/>
              <a:t>  = 33.3%</a:t>
            </a:r>
            <a:endParaRPr sz="1000"/>
          </a:p>
        </p:txBody>
      </p:sp>
      <p:sp>
        <p:nvSpPr>
          <p:cNvPr id="228" name="Google Shape;228;p28"/>
          <p:cNvSpPr txBox="1"/>
          <p:nvPr/>
        </p:nvSpPr>
        <p:spPr>
          <a:xfrm>
            <a:off x="6113950" y="3202438"/>
            <a:ext cx="582600" cy="278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1 BTC</a:t>
            </a:r>
            <a:endParaRPr sz="900"/>
          </a:p>
        </p:txBody>
      </p:sp>
      <p:sp>
        <p:nvSpPr>
          <p:cNvPr id="229" name="Google Shape;229;p28"/>
          <p:cNvSpPr txBox="1"/>
          <p:nvPr/>
        </p:nvSpPr>
        <p:spPr>
          <a:xfrm>
            <a:off x="6309800" y="3516975"/>
            <a:ext cx="2741700" cy="44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b="1"/>
              <a:t>t =</a:t>
            </a:r>
            <a:r>
              <a:rPr lang="en" sz="1000"/>
              <a:t> (1BTC * 33.3% + 2BTC * 0%) / (1 + 2)</a:t>
            </a:r>
            <a:r>
              <a:rPr lang="en" sz="1000" b="1"/>
              <a:t/>
            </a:r>
            <a:br>
              <a:rPr lang="en" sz="1000" b="1"/>
            </a:br>
            <a:r>
              <a:rPr lang="en" sz="1000" b="1"/>
              <a:t>  = 11.11%</a:t>
            </a:r>
            <a:endParaRPr sz="1000"/>
          </a:p>
        </p:txBody>
      </p:sp>
      <p:sp>
        <p:nvSpPr>
          <p:cNvPr id="230" name="Google Shape;230;p28"/>
          <p:cNvSpPr txBox="1"/>
          <p:nvPr/>
        </p:nvSpPr>
        <p:spPr>
          <a:xfrm>
            <a:off x="4634700" y="3202513"/>
            <a:ext cx="926100" cy="441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900"/>
              <a:t>"Clean"</a:t>
            </a:r>
            <a:endParaRPr sz="900"/>
          </a:p>
          <a:p>
            <a:pPr marL="0" lvl="0" indent="0" algn="r" rtl="0">
              <a:spcBef>
                <a:spcPts val="0"/>
              </a:spcBef>
              <a:spcAft>
                <a:spcPts val="0"/>
              </a:spcAft>
              <a:buNone/>
            </a:pPr>
            <a:r>
              <a:rPr lang="en" sz="900"/>
              <a:t>origin</a:t>
            </a:r>
            <a:endParaRPr sz="900"/>
          </a:p>
        </p:txBody>
      </p:sp>
      <p:sp>
        <p:nvSpPr>
          <p:cNvPr id="231" name="Google Shape;231;p28"/>
          <p:cNvSpPr/>
          <p:nvPr/>
        </p:nvSpPr>
        <p:spPr>
          <a:xfrm>
            <a:off x="5211150" y="4409425"/>
            <a:ext cx="326100" cy="326100"/>
          </a:xfrm>
          <a:prstGeom prst="ellipse">
            <a:avLst/>
          </a:prstGeom>
          <a:solidFill>
            <a:srgbClr val="CC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Google Shape;232;p28"/>
          <p:cNvSpPr txBox="1"/>
          <p:nvPr/>
        </p:nvSpPr>
        <p:spPr>
          <a:xfrm>
            <a:off x="4564925" y="4409425"/>
            <a:ext cx="712500" cy="326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b="1"/>
              <a:t>t = 100%</a:t>
            </a:r>
            <a:endParaRPr sz="1000"/>
          </a:p>
        </p:txBody>
      </p:sp>
      <p:cxnSp>
        <p:nvCxnSpPr>
          <p:cNvPr id="233" name="Google Shape;233;p28"/>
          <p:cNvCxnSpPr/>
          <p:nvPr/>
        </p:nvCxnSpPr>
        <p:spPr>
          <a:xfrm>
            <a:off x="5534700" y="4572475"/>
            <a:ext cx="498600" cy="0"/>
          </a:xfrm>
          <a:prstGeom prst="straightConnector1">
            <a:avLst/>
          </a:prstGeom>
          <a:noFill/>
          <a:ln w="19050" cap="flat" cmpd="sng">
            <a:solidFill>
              <a:srgbClr val="000000"/>
            </a:solidFill>
            <a:prstDash val="solid"/>
            <a:round/>
            <a:headEnd type="none" w="med" len="med"/>
            <a:tailEnd type="triangle" w="med" len="med"/>
          </a:ln>
        </p:spPr>
      </p:cxnSp>
      <p:sp>
        <p:nvSpPr>
          <p:cNvPr id="234" name="Google Shape;234;p28"/>
          <p:cNvSpPr txBox="1"/>
          <p:nvPr/>
        </p:nvSpPr>
        <p:spPr>
          <a:xfrm>
            <a:off x="5492688" y="4303125"/>
            <a:ext cx="582600" cy="278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1 BTC</a:t>
            </a:r>
            <a:endParaRPr sz="900"/>
          </a:p>
        </p:txBody>
      </p:sp>
      <p:sp>
        <p:nvSpPr>
          <p:cNvPr id="235" name="Google Shape;235;p28"/>
          <p:cNvSpPr txBox="1"/>
          <p:nvPr/>
        </p:nvSpPr>
        <p:spPr>
          <a:xfrm>
            <a:off x="4647500" y="4023188"/>
            <a:ext cx="926100" cy="441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900"/>
              <a:t>"Dirty"</a:t>
            </a:r>
            <a:endParaRPr sz="900"/>
          </a:p>
          <a:p>
            <a:pPr marL="0" lvl="0" indent="0" algn="r" rtl="0">
              <a:spcBef>
                <a:spcPts val="0"/>
              </a:spcBef>
              <a:spcAft>
                <a:spcPts val="0"/>
              </a:spcAft>
              <a:buNone/>
            </a:pPr>
            <a:r>
              <a:rPr lang="en" sz="900"/>
              <a:t>origin</a:t>
            </a:r>
            <a:endParaRPr sz="900"/>
          </a:p>
        </p:txBody>
      </p:sp>
      <p:cxnSp>
        <p:nvCxnSpPr>
          <p:cNvPr id="236" name="Google Shape;236;p28"/>
          <p:cNvCxnSpPr>
            <a:endCxn id="237" idx="0"/>
          </p:cNvCxnSpPr>
          <p:nvPr/>
        </p:nvCxnSpPr>
        <p:spPr>
          <a:xfrm>
            <a:off x="6186150" y="3915100"/>
            <a:ext cx="0" cy="494400"/>
          </a:xfrm>
          <a:prstGeom prst="straightConnector1">
            <a:avLst/>
          </a:prstGeom>
          <a:noFill/>
          <a:ln w="19050" cap="flat" cmpd="sng">
            <a:solidFill>
              <a:srgbClr val="000000"/>
            </a:solidFill>
            <a:prstDash val="solid"/>
            <a:round/>
            <a:headEnd type="none" w="med" len="med"/>
            <a:tailEnd type="triangle" w="med" len="med"/>
          </a:ln>
        </p:spPr>
      </p:cxnSp>
      <p:sp>
        <p:nvSpPr>
          <p:cNvPr id="237" name="Google Shape;237;p28"/>
          <p:cNvSpPr/>
          <p:nvPr/>
        </p:nvSpPr>
        <p:spPr>
          <a:xfrm>
            <a:off x="6023100" y="4409500"/>
            <a:ext cx="326100" cy="326100"/>
          </a:xfrm>
          <a:prstGeom prst="ellipse">
            <a:avLst/>
          </a:prstGeom>
          <a:solidFill>
            <a:srgbClr val="CC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Google Shape;238;p28"/>
          <p:cNvSpPr txBox="1"/>
          <p:nvPr/>
        </p:nvSpPr>
        <p:spPr>
          <a:xfrm>
            <a:off x="6147875" y="3994388"/>
            <a:ext cx="823500" cy="278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0.05 BTC</a:t>
            </a:r>
            <a:endParaRPr sz="900"/>
          </a:p>
        </p:txBody>
      </p:sp>
      <p:sp>
        <p:nvSpPr>
          <p:cNvPr id="239" name="Google Shape;239;p28"/>
          <p:cNvSpPr txBox="1"/>
          <p:nvPr/>
        </p:nvSpPr>
        <p:spPr>
          <a:xfrm>
            <a:off x="6296999" y="4352050"/>
            <a:ext cx="2847001" cy="430965"/>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b="1" dirty="0"/>
              <a:t>t =</a:t>
            </a:r>
            <a:r>
              <a:rPr lang="en" sz="1000" dirty="0"/>
              <a:t> (0.05BTC * 11.11% + 1BTC * 100</a:t>
            </a:r>
            <a:r>
              <a:rPr lang="en" sz="1000" dirty="0" smtClean="0"/>
              <a:t>%)</a:t>
            </a:r>
            <a:r>
              <a:rPr lang="en" sz="1000" dirty="0"/>
              <a:t> </a:t>
            </a:r>
            <a:r>
              <a:rPr lang="en" sz="1000" dirty="0" smtClean="0"/>
              <a:t>/ </a:t>
            </a:r>
            <a:r>
              <a:rPr lang="en" sz="1000" dirty="0"/>
              <a:t>(0.05 + 1)</a:t>
            </a:r>
            <a:r>
              <a:rPr lang="en" sz="1000" b="1" dirty="0"/>
              <a:t/>
            </a:r>
            <a:br>
              <a:rPr lang="en" sz="1000" b="1" dirty="0"/>
            </a:br>
            <a:r>
              <a:rPr lang="en" sz="1000" b="1" dirty="0"/>
              <a:t>  = 95.77%</a:t>
            </a:r>
            <a:endParaRPr sz="1000" dirty="0"/>
          </a:p>
        </p:txBody>
      </p:sp>
      <p:sp>
        <p:nvSpPr>
          <p:cNvPr id="240" name="Google Shape;240;p28"/>
          <p:cNvSpPr txBox="1"/>
          <p:nvPr/>
        </p:nvSpPr>
        <p:spPr>
          <a:xfrm>
            <a:off x="5140250" y="4834170"/>
            <a:ext cx="4003750" cy="336479"/>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i="1" dirty="0"/>
              <a:t>Large amounts transacted will have a strong effect on the taint</a:t>
            </a:r>
            <a:endParaRPr sz="1000" i="1" dirty="0"/>
          </a:p>
        </p:txBody>
      </p:sp>
      <p:sp>
        <p:nvSpPr>
          <p:cNvPr id="241" name="Google Shape;241;p28"/>
          <p:cNvSpPr txBox="1"/>
          <p:nvPr/>
        </p:nvSpPr>
        <p:spPr>
          <a:xfrm>
            <a:off x="7012100" y="3751800"/>
            <a:ext cx="2146800" cy="494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i="1" dirty="0"/>
              <a:t>Address has less taint the more "clean" funds are mixed in. Spending from this address probably ok</a:t>
            </a:r>
            <a:endParaRPr sz="900" i="1" dirty="0"/>
          </a:p>
        </p:txBody>
      </p:sp>
      <p:sp>
        <p:nvSpPr>
          <p:cNvPr id="2" name="Date Placeholder 1"/>
          <p:cNvSpPr>
            <a:spLocks noGrp="1"/>
          </p:cNvSpPr>
          <p:nvPr>
            <p:ph type="dt" sz="half" idx="10"/>
          </p:nvPr>
        </p:nvSpPr>
        <p:spPr/>
        <p:txBody>
          <a:bodyPr/>
          <a:lstStyle/>
          <a:p>
            <a:pPr>
              <a:defRPr/>
            </a:pPr>
            <a:fld id="{D3C10ABB-8AE0-44C0-9383-659E23557F57}" type="datetime1">
              <a:rPr lang="zh-CN" altLang="en-US" smtClean="0"/>
              <a:t>2020/8/19</a:t>
            </a:fld>
            <a:endParaRPr lang="en-US" altLang="zh-CN"/>
          </a:p>
        </p:txBody>
      </p:sp>
    </p:spTree>
    <p:extLst>
      <p:ext uri="{BB962C8B-B14F-4D97-AF65-F5344CB8AC3E}">
        <p14:creationId xmlns:p14="http://schemas.microsoft.com/office/powerpoint/2010/main" val="25147676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9"/>
          <p:cNvSpPr txBox="1">
            <a:spLocks noGrp="1"/>
          </p:cNvSpPr>
          <p:nvPr>
            <p:ph type="body" idx="1"/>
          </p:nvPr>
        </p:nvSpPr>
        <p:spPr>
          <a:xfrm>
            <a:off x="173038" y="140677"/>
            <a:ext cx="7875260" cy="375335"/>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3200" b="1" dirty="0">
                <a:solidFill>
                  <a:srgbClr val="1544D9"/>
                </a:solidFill>
              </a:rPr>
              <a:t>Taint analysis tool on Blockchain.info</a:t>
            </a:r>
            <a:endParaRPr sz="3200" b="1" dirty="0">
              <a:solidFill>
                <a:srgbClr val="1544D9"/>
              </a:solidFill>
            </a:endParaRPr>
          </a:p>
        </p:txBody>
      </p:sp>
      <p:pic>
        <p:nvPicPr>
          <p:cNvPr id="247" name="Google Shape;247;p29"/>
          <p:cNvPicPr preferRelativeResize="0"/>
          <p:nvPr/>
        </p:nvPicPr>
        <p:blipFill>
          <a:blip r:embed="rId3">
            <a:alphaModFix/>
          </a:blip>
          <a:stretch>
            <a:fillRect/>
          </a:stretch>
        </p:blipFill>
        <p:spPr>
          <a:xfrm>
            <a:off x="173038" y="675916"/>
            <a:ext cx="8797926" cy="4113025"/>
          </a:xfrm>
          <a:prstGeom prst="rect">
            <a:avLst/>
          </a:prstGeom>
          <a:noFill/>
          <a:ln>
            <a:noFill/>
          </a:ln>
        </p:spPr>
      </p:pic>
      <p:sp>
        <p:nvSpPr>
          <p:cNvPr id="2" name="Date Placeholder 1"/>
          <p:cNvSpPr>
            <a:spLocks noGrp="1"/>
          </p:cNvSpPr>
          <p:nvPr>
            <p:ph type="dt" sz="half" idx="10"/>
          </p:nvPr>
        </p:nvSpPr>
        <p:spPr/>
        <p:txBody>
          <a:bodyPr/>
          <a:lstStyle/>
          <a:p>
            <a:pPr>
              <a:defRPr/>
            </a:pPr>
            <a:fld id="{3ACFCE5A-94CF-4D92-AA58-19627B8ACF0B}" type="datetime1">
              <a:rPr lang="zh-CN" altLang="en-US" smtClean="0"/>
              <a:t>2020/8/19</a:t>
            </a:fld>
            <a:endParaRPr lang="en-US" altLang="zh-CN"/>
          </a:p>
        </p:txBody>
      </p:sp>
    </p:spTree>
    <p:extLst>
      <p:ext uri="{BB962C8B-B14F-4D97-AF65-F5344CB8AC3E}">
        <p14:creationId xmlns:p14="http://schemas.microsoft.com/office/powerpoint/2010/main" val="13982704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0"/>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4000" b="1" dirty="0">
                <a:solidFill>
                  <a:srgbClr val="1544D9"/>
                </a:solidFill>
              </a:rPr>
              <a:t>Anonymity through Mixing</a:t>
            </a:r>
            <a:endParaRPr sz="4000" b="1" dirty="0">
              <a:solidFill>
                <a:srgbClr val="1544D9"/>
              </a:solidFill>
            </a:endParaRPr>
          </a:p>
        </p:txBody>
      </p:sp>
      <p:sp>
        <p:nvSpPr>
          <p:cNvPr id="2" name="Date Placeholder 1"/>
          <p:cNvSpPr>
            <a:spLocks noGrp="1"/>
          </p:cNvSpPr>
          <p:nvPr>
            <p:ph type="dt" sz="half" idx="10"/>
          </p:nvPr>
        </p:nvSpPr>
        <p:spPr/>
        <p:txBody>
          <a:bodyPr/>
          <a:lstStyle/>
          <a:p>
            <a:pPr>
              <a:defRPr/>
            </a:pPr>
            <a:fld id="{B8F136D0-619B-4D7E-9295-81BC84868413}" type="datetime1">
              <a:rPr lang="zh-CN" altLang="en-US" smtClean="0"/>
              <a:t>2020/8/19</a:t>
            </a:fld>
            <a:endParaRPr lang="en-US" altLang="zh-CN"/>
          </a:p>
        </p:txBody>
      </p:sp>
    </p:spTree>
    <p:extLst>
      <p:ext uri="{BB962C8B-B14F-4D97-AF65-F5344CB8AC3E}">
        <p14:creationId xmlns:p14="http://schemas.microsoft.com/office/powerpoint/2010/main" val="40863089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1"/>
          <p:cNvSpPr txBox="1">
            <a:spLocks noGrp="1"/>
          </p:cNvSpPr>
          <p:nvPr>
            <p:ph type="title"/>
          </p:nvPr>
        </p:nvSpPr>
        <p:spPr>
          <a:xfrm>
            <a:off x="311700" y="271164"/>
            <a:ext cx="3806297" cy="662419"/>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Mixing</a:t>
            </a:r>
            <a:endParaRPr sz="3600" b="1" dirty="0">
              <a:solidFill>
                <a:srgbClr val="1544D9"/>
              </a:solidFill>
            </a:endParaRPr>
          </a:p>
        </p:txBody>
      </p:sp>
      <p:sp>
        <p:nvSpPr>
          <p:cNvPr id="258" name="Google Shape;258;p31"/>
          <p:cNvSpPr txBox="1">
            <a:spLocks noGrp="1"/>
          </p:cNvSpPr>
          <p:nvPr>
            <p:ph type="body" idx="1"/>
          </p:nvPr>
        </p:nvSpPr>
        <p:spPr>
          <a:xfrm>
            <a:off x="311700" y="982238"/>
            <a:ext cx="4196356" cy="539631"/>
          </a:xfrm>
          <a:prstGeom prst="rect">
            <a:avLst/>
          </a:prstGeom>
        </p:spPr>
        <p:txBody>
          <a:bodyPr spcFirstLastPara="1" wrap="square" lIns="91425" tIns="91425" rIns="91425" bIns="91425" anchor="t" anchorCtr="0">
            <a:noAutofit/>
          </a:bodyPr>
          <a:lstStyle/>
          <a:p>
            <a:pPr marL="0" lvl="0" indent="0">
              <a:spcBef>
                <a:spcPts val="0"/>
              </a:spcBef>
              <a:buNone/>
            </a:pPr>
            <a:r>
              <a:rPr lang="en" sz="1600" b="1" dirty="0"/>
              <a:t>Mixing: </a:t>
            </a:r>
            <a:r>
              <a:rPr lang="en" sz="1600" dirty="0"/>
              <a:t>Making transactions with the intention of concealing the origins of your funds.</a:t>
            </a:r>
            <a:endParaRPr sz="1600" dirty="0"/>
          </a:p>
        </p:txBody>
      </p:sp>
      <p:sp>
        <p:nvSpPr>
          <p:cNvPr id="259" name="Google Shape;259;p31"/>
          <p:cNvSpPr txBox="1">
            <a:spLocks noGrp="1"/>
          </p:cNvSpPr>
          <p:nvPr>
            <p:ph type="body" idx="2"/>
          </p:nvPr>
        </p:nvSpPr>
        <p:spPr>
          <a:xfrm>
            <a:off x="4722800" y="315925"/>
            <a:ext cx="4293300" cy="3923566"/>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b="1" dirty="0"/>
              <a:t>Traditional Mixing / Money Laundering: </a:t>
            </a:r>
            <a:endParaRPr sz="1600" b="1" dirty="0"/>
          </a:p>
          <a:p>
            <a:pPr marL="0" lvl="0" indent="0">
              <a:spcBef>
                <a:spcPts val="1600"/>
              </a:spcBef>
              <a:spcAft>
                <a:spcPts val="0"/>
              </a:spcAft>
              <a:buNone/>
            </a:pPr>
            <a:r>
              <a:rPr lang="en" dirty="0"/>
              <a:t>Create hundreds of fake “shell” companies, which don’t do anything or own any assets, but </a:t>
            </a:r>
            <a:r>
              <a:rPr lang="en" b="1" i="1" dirty="0">
                <a:solidFill>
                  <a:srgbClr val="7030A0"/>
                </a:solidFill>
              </a:rPr>
              <a:t>look</a:t>
            </a:r>
            <a:r>
              <a:rPr lang="en" dirty="0"/>
              <a:t> like they do (according to the accounting books and tax returns).</a:t>
            </a:r>
            <a:endParaRPr dirty="0"/>
          </a:p>
          <a:p>
            <a:pPr marL="0" lvl="0" indent="0">
              <a:spcBef>
                <a:spcPts val="1600"/>
              </a:spcBef>
              <a:spcAft>
                <a:spcPts val="0"/>
              </a:spcAft>
              <a:buNone/>
            </a:pPr>
            <a:r>
              <a:rPr lang="en" dirty="0"/>
              <a:t>Over time, deposit “dirty” funds into shell corps. (</a:t>
            </a:r>
            <a:r>
              <a:rPr lang="en" b="1" dirty="0"/>
              <a:t>Placement</a:t>
            </a:r>
            <a:r>
              <a:rPr lang="en" dirty="0"/>
              <a:t>).</a:t>
            </a:r>
            <a:endParaRPr dirty="0"/>
          </a:p>
          <a:p>
            <a:pPr marL="0" lvl="0" indent="0">
              <a:spcBef>
                <a:spcPts val="1600"/>
              </a:spcBef>
              <a:spcAft>
                <a:spcPts val="0"/>
              </a:spcAft>
              <a:buNone/>
            </a:pPr>
            <a:r>
              <a:rPr lang="en" dirty="0"/>
              <a:t>Shell corps. write off deposits as purchases, investment, etc… to make deposits look real.</a:t>
            </a:r>
            <a:endParaRPr dirty="0"/>
          </a:p>
          <a:p>
            <a:pPr marL="0" lvl="0" indent="0">
              <a:spcBef>
                <a:spcPts val="1600"/>
              </a:spcBef>
              <a:spcAft>
                <a:spcPts val="0"/>
              </a:spcAft>
              <a:buNone/>
            </a:pPr>
            <a:r>
              <a:rPr lang="en" dirty="0"/>
              <a:t>Shell corps. further obfuscate by sending funds to </a:t>
            </a:r>
            <a:r>
              <a:rPr lang="en" b="1" i="1" dirty="0">
                <a:solidFill>
                  <a:srgbClr val="7030A0"/>
                </a:solidFill>
              </a:rPr>
              <a:t>other</a:t>
            </a:r>
            <a:r>
              <a:rPr lang="en" dirty="0"/>
              <a:t> shell corps (</a:t>
            </a:r>
            <a:r>
              <a:rPr lang="en" b="1" dirty="0"/>
              <a:t>Layering</a:t>
            </a:r>
            <a:r>
              <a:rPr lang="en" dirty="0"/>
              <a:t>).</a:t>
            </a:r>
            <a:endParaRPr dirty="0"/>
          </a:p>
          <a:p>
            <a:pPr marL="0" lvl="0" indent="0">
              <a:spcBef>
                <a:spcPts val="1600"/>
              </a:spcBef>
              <a:spcAft>
                <a:spcPts val="0"/>
              </a:spcAft>
              <a:buNone/>
            </a:pPr>
            <a:r>
              <a:rPr lang="en" dirty="0"/>
              <a:t>Finally, criminal org. spends “clean” money on luxury goods, e.g., diamonds, cars, real estate (</a:t>
            </a:r>
            <a:r>
              <a:rPr lang="en" b="1" dirty="0"/>
              <a:t>Integration</a:t>
            </a:r>
            <a:r>
              <a:rPr lang="en" dirty="0"/>
              <a:t>).</a:t>
            </a:r>
            <a:endParaRPr dirty="0"/>
          </a:p>
          <a:p>
            <a:pPr marL="0" lvl="0" indent="0">
              <a:spcBef>
                <a:spcPts val="1600"/>
              </a:spcBef>
              <a:spcAft>
                <a:spcPts val="1600"/>
              </a:spcAft>
              <a:buNone/>
            </a:pPr>
            <a:r>
              <a:rPr lang="en" sz="1600" b="1" dirty="0"/>
              <a:t>Mixing on blockchains harness the same idea.</a:t>
            </a:r>
            <a:endParaRPr sz="1600" b="1" dirty="0"/>
          </a:p>
        </p:txBody>
      </p:sp>
      <p:pic>
        <p:nvPicPr>
          <p:cNvPr id="260" name="Google Shape;260;p31"/>
          <p:cNvPicPr preferRelativeResize="0"/>
          <p:nvPr/>
        </p:nvPicPr>
        <p:blipFill>
          <a:blip r:embed="rId3">
            <a:alphaModFix/>
          </a:blip>
          <a:stretch>
            <a:fillRect/>
          </a:stretch>
        </p:blipFill>
        <p:spPr>
          <a:xfrm>
            <a:off x="311700" y="2383075"/>
            <a:ext cx="4293275" cy="2188475"/>
          </a:xfrm>
          <a:prstGeom prst="rect">
            <a:avLst/>
          </a:prstGeom>
          <a:noFill/>
          <a:ln>
            <a:noFill/>
          </a:ln>
        </p:spPr>
      </p:pic>
      <p:sp>
        <p:nvSpPr>
          <p:cNvPr id="261" name="Google Shape;261;p31"/>
          <p:cNvSpPr txBox="1"/>
          <p:nvPr/>
        </p:nvSpPr>
        <p:spPr>
          <a:xfrm>
            <a:off x="4960433" y="4742601"/>
            <a:ext cx="3976800" cy="464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dirty="0">
                <a:solidFill>
                  <a:srgbClr val="999999"/>
                </a:solidFill>
              </a:rPr>
              <a:t>source: http://casiinoo.blogspot.com/</a:t>
            </a:r>
            <a:endParaRPr sz="1000" dirty="0">
              <a:solidFill>
                <a:srgbClr val="999999"/>
              </a:solidFill>
            </a:endParaRPr>
          </a:p>
        </p:txBody>
      </p:sp>
      <p:sp>
        <p:nvSpPr>
          <p:cNvPr id="262" name="Google Shape;262;p31"/>
          <p:cNvSpPr/>
          <p:nvPr/>
        </p:nvSpPr>
        <p:spPr>
          <a:xfrm>
            <a:off x="1477450" y="2064300"/>
            <a:ext cx="1878000" cy="2736000"/>
          </a:xfrm>
          <a:prstGeom prst="rect">
            <a:avLst/>
          </a:prstGeom>
          <a:noFill/>
          <a:ln w="9525" cap="flat" cmpd="sng">
            <a:solidFill>
              <a:srgbClr val="999999"/>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 name="Google Shape;263;p31"/>
          <p:cNvSpPr txBox="1"/>
          <p:nvPr/>
        </p:nvSpPr>
        <p:spPr>
          <a:xfrm>
            <a:off x="1998700" y="1874250"/>
            <a:ext cx="835500" cy="380100"/>
          </a:xfrm>
          <a:prstGeom prst="rect">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sz="1600" dirty="0"/>
              <a:t> </a:t>
            </a:r>
            <a:r>
              <a:rPr lang="en" sz="1600" dirty="0" smtClean="0"/>
              <a:t>Mixing</a:t>
            </a:r>
            <a:endParaRPr sz="1600" dirty="0"/>
          </a:p>
        </p:txBody>
      </p:sp>
      <p:sp>
        <p:nvSpPr>
          <p:cNvPr id="2" name="Date Placeholder 1"/>
          <p:cNvSpPr>
            <a:spLocks noGrp="1"/>
          </p:cNvSpPr>
          <p:nvPr>
            <p:ph type="dt" sz="half" idx="10"/>
          </p:nvPr>
        </p:nvSpPr>
        <p:spPr/>
        <p:txBody>
          <a:bodyPr/>
          <a:lstStyle/>
          <a:p>
            <a:pPr>
              <a:defRPr/>
            </a:pPr>
            <a:fld id="{37D67745-E9F3-44AF-9CB5-2EAED7B499C7}" type="datetime1">
              <a:rPr lang="zh-CN" altLang="en-US" smtClean="0"/>
              <a:t>2020/8/19</a:t>
            </a:fld>
            <a:endParaRPr lang="en-US" altLang="zh-CN"/>
          </a:p>
        </p:txBody>
      </p:sp>
    </p:spTree>
    <p:extLst>
      <p:ext uri="{BB962C8B-B14F-4D97-AF65-F5344CB8AC3E}">
        <p14:creationId xmlns:p14="http://schemas.microsoft.com/office/powerpoint/2010/main" val="2159289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Lecture Outline</a:t>
            </a:r>
            <a:endParaRPr sz="3600" b="1" dirty="0">
              <a:solidFill>
                <a:srgbClr val="1544D9"/>
              </a:solidFill>
            </a:endParaRPr>
          </a:p>
        </p:txBody>
      </p:sp>
      <p:sp>
        <p:nvSpPr>
          <p:cNvPr id="70" name="Google Shape;70;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en" sz="1800" dirty="0">
                <a:solidFill>
                  <a:srgbClr val="1544D9"/>
                </a:solidFill>
              </a:rPr>
              <a:t>Anonymity Basics</a:t>
            </a:r>
            <a:endParaRPr sz="1800" dirty="0">
              <a:solidFill>
                <a:srgbClr val="1544D9"/>
              </a:solidFill>
            </a:endParaRPr>
          </a:p>
          <a:p>
            <a:pPr marL="0" lvl="0" indent="0">
              <a:spcBef>
                <a:spcPts val="1600"/>
              </a:spcBef>
              <a:spcAft>
                <a:spcPts val="0"/>
              </a:spcAft>
              <a:buClr>
                <a:schemeClr val="dk1"/>
              </a:buClr>
              <a:buSzPts val="1100"/>
              <a:buFont typeface="Arial"/>
              <a:buNone/>
            </a:pPr>
            <a:r>
              <a:rPr lang="en" sz="1800" dirty="0">
                <a:solidFill>
                  <a:srgbClr val="1544D9"/>
                </a:solidFill>
              </a:rPr>
              <a:t>Deanonymization techniques</a:t>
            </a:r>
            <a:endParaRPr sz="1800" dirty="0">
              <a:solidFill>
                <a:srgbClr val="1544D9"/>
              </a:solidFill>
            </a:endParaRPr>
          </a:p>
          <a:p>
            <a:pPr marL="0" lvl="0" indent="0">
              <a:spcBef>
                <a:spcPts val="1600"/>
              </a:spcBef>
              <a:spcAft>
                <a:spcPts val="0"/>
              </a:spcAft>
              <a:buClr>
                <a:schemeClr val="dk1"/>
              </a:buClr>
              <a:buSzPts val="1100"/>
              <a:buFont typeface="Arial"/>
              <a:buNone/>
            </a:pPr>
            <a:r>
              <a:rPr lang="en" sz="1800" dirty="0">
                <a:solidFill>
                  <a:srgbClr val="1544D9"/>
                </a:solidFill>
              </a:rPr>
              <a:t>Anonymity through Mixing</a:t>
            </a:r>
            <a:endParaRPr sz="1800" dirty="0">
              <a:solidFill>
                <a:srgbClr val="1544D9"/>
              </a:solidFill>
            </a:endParaRPr>
          </a:p>
          <a:p>
            <a:pPr marL="0" indent="0">
              <a:spcBef>
                <a:spcPts val="1600"/>
              </a:spcBef>
              <a:buClr>
                <a:schemeClr val="dk1"/>
              </a:buClr>
              <a:buSzPts val="1100"/>
              <a:buNone/>
            </a:pPr>
            <a:r>
              <a:rPr lang="en-US" altLang="zh-CN" sz="1800" dirty="0">
                <a:solidFill>
                  <a:srgbClr val="1544D9"/>
                </a:solidFill>
              </a:rPr>
              <a:t>C</a:t>
            </a:r>
            <a:r>
              <a:rPr lang="en-US" altLang="zh-CN" sz="1800" dirty="0" smtClean="0">
                <a:solidFill>
                  <a:srgbClr val="1544D9"/>
                </a:solidFill>
              </a:rPr>
              <a:t>entralized Mixers</a:t>
            </a:r>
          </a:p>
          <a:p>
            <a:pPr marL="0" indent="0">
              <a:spcBef>
                <a:spcPts val="1600"/>
              </a:spcBef>
              <a:buClr>
                <a:schemeClr val="dk1"/>
              </a:buClr>
              <a:buSzPts val="1100"/>
              <a:buNone/>
            </a:pPr>
            <a:r>
              <a:rPr lang="en-US" altLang="zh-CN" sz="1800" dirty="0">
                <a:solidFill>
                  <a:srgbClr val="1544D9"/>
                </a:solidFill>
              </a:rPr>
              <a:t>Altcoin Exchange Mixing</a:t>
            </a:r>
          </a:p>
          <a:p>
            <a:pPr marL="0" lvl="0" indent="0">
              <a:spcBef>
                <a:spcPts val="1600"/>
              </a:spcBef>
              <a:spcAft>
                <a:spcPts val="0"/>
              </a:spcAft>
              <a:buClr>
                <a:schemeClr val="dk1"/>
              </a:buClr>
              <a:buSzPts val="1100"/>
              <a:buFont typeface="Arial"/>
              <a:buNone/>
            </a:pPr>
            <a:r>
              <a:rPr lang="en" sz="1800" dirty="0" smtClean="0">
                <a:solidFill>
                  <a:srgbClr val="1544D9"/>
                </a:solidFill>
              </a:rPr>
              <a:t>Decentralized </a:t>
            </a:r>
            <a:r>
              <a:rPr lang="en" sz="1800" dirty="0">
                <a:solidFill>
                  <a:srgbClr val="1544D9"/>
                </a:solidFill>
              </a:rPr>
              <a:t>Mixing</a:t>
            </a:r>
            <a:endParaRPr sz="1800" dirty="0">
              <a:solidFill>
                <a:srgbClr val="1544D9"/>
              </a:solidFill>
            </a:endParaRPr>
          </a:p>
          <a:p>
            <a:pPr marL="0" lvl="0" indent="0">
              <a:spcBef>
                <a:spcPts val="1600"/>
              </a:spcBef>
              <a:buClr>
                <a:schemeClr val="dk1"/>
              </a:buClr>
              <a:buSzPts val="1100"/>
              <a:buNone/>
            </a:pPr>
            <a:r>
              <a:rPr lang="en" altLang="zh-CN" sz="1800" dirty="0">
                <a:solidFill>
                  <a:srgbClr val="1544D9"/>
                </a:solidFill>
              </a:rPr>
              <a:t>Privacy-focused </a:t>
            </a:r>
            <a:r>
              <a:rPr lang="en" altLang="zh-CN" sz="1800" dirty="0" smtClean="0">
                <a:solidFill>
                  <a:srgbClr val="1544D9"/>
                </a:solidFill>
              </a:rPr>
              <a:t>Altcoins</a:t>
            </a:r>
          </a:p>
          <a:p>
            <a:pPr marL="0" lvl="0" indent="0">
              <a:spcBef>
                <a:spcPts val="1600"/>
              </a:spcBef>
              <a:spcAft>
                <a:spcPts val="1600"/>
              </a:spcAft>
              <a:buNone/>
            </a:pPr>
            <a:r>
              <a:rPr lang="en" sz="1800" dirty="0" smtClean="0">
                <a:solidFill>
                  <a:srgbClr val="1544D9"/>
                </a:solidFill>
              </a:rPr>
              <a:t>Conclusion</a:t>
            </a:r>
            <a:endParaRPr sz="1800" dirty="0">
              <a:solidFill>
                <a:srgbClr val="1544D9"/>
              </a:solidFill>
            </a:endParaRPr>
          </a:p>
        </p:txBody>
      </p:sp>
      <p:sp>
        <p:nvSpPr>
          <p:cNvPr id="2" name="Date Placeholder 1"/>
          <p:cNvSpPr>
            <a:spLocks noGrp="1"/>
          </p:cNvSpPr>
          <p:nvPr>
            <p:ph type="dt" sz="half" idx="10"/>
          </p:nvPr>
        </p:nvSpPr>
        <p:spPr/>
        <p:txBody>
          <a:bodyPr/>
          <a:lstStyle/>
          <a:p>
            <a:pPr>
              <a:defRPr/>
            </a:pPr>
            <a:fld id="{C4548C03-6317-4654-A2FD-2771659F56B3}" type="datetime1">
              <a:rPr lang="zh-CN" altLang="en-US" smtClean="0"/>
              <a:t>2020/8/19</a:t>
            </a:fld>
            <a:endParaRPr lang="en-US" altLang="zh-CN"/>
          </a:p>
        </p:txBody>
      </p:sp>
    </p:spTree>
    <p:extLst>
      <p:ext uri="{BB962C8B-B14F-4D97-AF65-F5344CB8AC3E}">
        <p14:creationId xmlns:p14="http://schemas.microsoft.com/office/powerpoint/2010/main" val="17654089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2"/>
          <p:cNvSpPr txBox="1">
            <a:spLocks noGrp="1"/>
          </p:cNvSpPr>
          <p:nvPr>
            <p:ph type="title"/>
          </p:nvPr>
        </p:nvSpPr>
        <p:spPr>
          <a:xfrm>
            <a:off x="311700" y="315925"/>
            <a:ext cx="8520600" cy="572897"/>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600" b="1" dirty="0">
                <a:solidFill>
                  <a:srgbClr val="1544D9"/>
                </a:solidFill>
              </a:rPr>
              <a:t>A Formal Framework for Anonymity</a:t>
            </a:r>
            <a:endParaRPr sz="3600" b="1" dirty="0">
              <a:solidFill>
                <a:srgbClr val="1544D9"/>
              </a:solidFill>
            </a:endParaRPr>
          </a:p>
        </p:txBody>
      </p:sp>
      <p:sp>
        <p:nvSpPr>
          <p:cNvPr id="269" name="Google Shape;269;p32"/>
          <p:cNvSpPr txBox="1">
            <a:spLocks noGrp="1"/>
          </p:cNvSpPr>
          <p:nvPr>
            <p:ph type="body" idx="2"/>
          </p:nvPr>
        </p:nvSpPr>
        <p:spPr>
          <a:xfrm>
            <a:off x="4512425" y="1225225"/>
            <a:ext cx="4566600" cy="346187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600" dirty="0"/>
              <a:t>The larger the anonymity set, the harder it is to deanonymize, or "re-link", pseudonyms to identities.</a:t>
            </a:r>
            <a:endParaRPr sz="1600" dirty="0"/>
          </a:p>
          <a:p>
            <a:pPr marL="457200" lvl="0" indent="-317500" rtl="0">
              <a:spcBef>
                <a:spcPts val="1600"/>
              </a:spcBef>
              <a:spcAft>
                <a:spcPts val="0"/>
              </a:spcAft>
              <a:buSzPts val="1400"/>
              <a:buChar char="●"/>
            </a:pPr>
            <a:r>
              <a:rPr lang="en" sz="1600" dirty="0"/>
              <a:t>Ideally, it is hard for </a:t>
            </a:r>
            <a:r>
              <a:rPr lang="en" sz="1600" b="1" dirty="0"/>
              <a:t>anyone</a:t>
            </a:r>
            <a:r>
              <a:rPr lang="en" sz="1600" dirty="0"/>
              <a:t> to link identities to addresses</a:t>
            </a:r>
            <a:endParaRPr sz="1600" dirty="0"/>
          </a:p>
          <a:p>
            <a:pPr marL="0" lvl="0" indent="0" rtl="0">
              <a:spcBef>
                <a:spcPts val="1600"/>
              </a:spcBef>
              <a:spcAft>
                <a:spcPts val="0"/>
              </a:spcAft>
              <a:buNone/>
            </a:pPr>
            <a:r>
              <a:rPr lang="en" sz="1600" b="1" dirty="0"/>
              <a:t>Additional desirable properties</a:t>
            </a:r>
            <a:endParaRPr sz="1600" b="1" dirty="0"/>
          </a:p>
          <a:p>
            <a:pPr marL="457200" lvl="0" indent="-317500" rtl="0">
              <a:spcBef>
                <a:spcPts val="1600"/>
              </a:spcBef>
              <a:spcAft>
                <a:spcPts val="0"/>
              </a:spcAft>
              <a:buSzPts val="1400"/>
              <a:buChar char="●"/>
            </a:pPr>
            <a:r>
              <a:rPr lang="en" sz="1600" b="1" dirty="0"/>
              <a:t>Trustless</a:t>
            </a:r>
            <a:r>
              <a:rPr lang="en" sz="1600" dirty="0"/>
              <a:t> (No counterparty risk)</a:t>
            </a:r>
            <a:endParaRPr sz="1600" dirty="0"/>
          </a:p>
          <a:p>
            <a:pPr marL="914400" lvl="1" indent="-304800" rtl="0">
              <a:spcBef>
                <a:spcPts val="0"/>
              </a:spcBef>
              <a:spcAft>
                <a:spcPts val="0"/>
              </a:spcAft>
              <a:buSzPts val="1200"/>
              <a:buChar char="○"/>
            </a:pPr>
            <a:r>
              <a:rPr lang="en" sz="1400" dirty="0"/>
              <a:t>Want to ensure that our funds </a:t>
            </a:r>
            <a:r>
              <a:rPr lang="en" sz="1400" dirty="0" smtClean="0"/>
              <a:t>can‘t </a:t>
            </a:r>
            <a:r>
              <a:rPr lang="en-US" sz="1400" dirty="0" smtClean="0"/>
              <a:t>be</a:t>
            </a:r>
            <a:r>
              <a:rPr lang="en" sz="1400" dirty="0" smtClean="0"/>
              <a:t> stolen while mixing</a:t>
            </a:r>
            <a:endParaRPr sz="1400" dirty="0" smtClean="0"/>
          </a:p>
          <a:p>
            <a:pPr marL="457200" lvl="0" indent="-317500" rtl="0">
              <a:spcBef>
                <a:spcPts val="0"/>
              </a:spcBef>
              <a:spcAft>
                <a:spcPts val="0"/>
              </a:spcAft>
              <a:buSzPts val="1400"/>
              <a:buChar char="●"/>
            </a:pPr>
            <a:r>
              <a:rPr lang="en" sz="1600" b="1" dirty="0" smtClean="0"/>
              <a:t>Plausibly deniable</a:t>
            </a:r>
            <a:endParaRPr sz="1600" b="1" dirty="0" smtClean="0"/>
          </a:p>
          <a:p>
            <a:pPr marL="914400" lvl="1" indent="-304800" rtl="0">
              <a:spcBef>
                <a:spcPts val="0"/>
              </a:spcBef>
              <a:spcAft>
                <a:spcPts val="0"/>
              </a:spcAft>
              <a:buSzPts val="1200"/>
              <a:buChar char="○"/>
            </a:pPr>
            <a:r>
              <a:rPr lang="en" sz="1400" dirty="0" smtClean="0"/>
              <a:t>It shouldn’</a:t>
            </a:r>
            <a:r>
              <a:rPr lang="en" sz="1400" dirty="0"/>
              <a:t>t be obvious from transaction history and any other data traces that you’re </a:t>
            </a:r>
            <a:r>
              <a:rPr lang="en" sz="1400" dirty="0" smtClean="0"/>
              <a:t>mixing</a:t>
            </a:r>
            <a:r>
              <a:rPr lang="en" sz="1400" dirty="0"/>
              <a:t>; i.e. your activity should look just like normal activity</a:t>
            </a:r>
            <a:endParaRPr sz="1400" dirty="0"/>
          </a:p>
        </p:txBody>
      </p:sp>
      <p:sp>
        <p:nvSpPr>
          <p:cNvPr id="270" name="Google Shape;270;p32"/>
          <p:cNvSpPr txBox="1">
            <a:spLocks noGrp="1"/>
          </p:cNvSpPr>
          <p:nvPr>
            <p:ph type="body" idx="1"/>
          </p:nvPr>
        </p:nvSpPr>
        <p:spPr>
          <a:xfrm>
            <a:off x="111512" y="888822"/>
            <a:ext cx="4338993" cy="345937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600" dirty="0"/>
              <a:t>Def</a:t>
            </a:r>
            <a:r>
              <a:rPr lang="en" sz="1600" dirty="0" smtClean="0"/>
              <a:t>.:  </a:t>
            </a:r>
            <a:r>
              <a:rPr lang="en" sz="1600" dirty="0"/>
              <a:t>An </a:t>
            </a:r>
            <a:r>
              <a:rPr lang="en" sz="1600" b="1" dirty="0"/>
              <a:t>anonymity set</a:t>
            </a:r>
            <a:r>
              <a:rPr lang="en" sz="1600" dirty="0"/>
              <a:t> is the set of pseudonyms between which an entity cannot be distinguished from her counterparts</a:t>
            </a:r>
            <a:endParaRPr sz="1600" dirty="0"/>
          </a:p>
          <a:p>
            <a:pPr marL="0" lvl="0" indent="0" rtl="0">
              <a:spcBef>
                <a:spcPts val="1600"/>
              </a:spcBef>
              <a:spcAft>
                <a:spcPts val="0"/>
              </a:spcAft>
              <a:buNone/>
            </a:pPr>
            <a:r>
              <a:rPr lang="en" sz="2000" b="1" dirty="0"/>
              <a:t>Main goal of mixing:</a:t>
            </a:r>
            <a:endParaRPr sz="2000" b="1" dirty="0"/>
          </a:p>
          <a:p>
            <a:pPr marL="457200" lvl="0" indent="-317500" rtl="0">
              <a:spcBef>
                <a:spcPts val="1600"/>
              </a:spcBef>
              <a:spcAft>
                <a:spcPts val="0"/>
              </a:spcAft>
              <a:buSzPts val="1400"/>
              <a:buChar char="●"/>
            </a:pPr>
            <a:r>
              <a:rPr lang="en" sz="1600" dirty="0"/>
              <a:t>We want our anonymity set to be as large as possible</a:t>
            </a:r>
            <a:endParaRPr sz="1600" dirty="0"/>
          </a:p>
          <a:p>
            <a:pPr marL="914400" lvl="1" indent="-304800" rtl="0">
              <a:spcBef>
                <a:spcPts val="0"/>
              </a:spcBef>
              <a:spcAft>
                <a:spcPts val="0"/>
              </a:spcAft>
              <a:buSzPts val="1200"/>
              <a:buChar char="○"/>
            </a:pPr>
            <a:r>
              <a:rPr lang="en" sz="1400" dirty="0"/>
              <a:t>Conducting multiple rounds of mixing exponentially increases our anonymity set</a:t>
            </a:r>
            <a:endParaRPr sz="1400" dirty="0"/>
          </a:p>
          <a:p>
            <a:pPr marL="914400" lvl="1" indent="-304800" rtl="0">
              <a:spcBef>
                <a:spcPts val="0"/>
              </a:spcBef>
              <a:spcAft>
                <a:spcPts val="0"/>
              </a:spcAft>
              <a:buSzPts val="1200"/>
              <a:buChar char="○"/>
            </a:pPr>
            <a:r>
              <a:rPr lang="en" sz="1400" dirty="0"/>
              <a:t>If one round of mixing makes you indistinguishable among </a:t>
            </a:r>
            <a:r>
              <a:rPr lang="en" sz="1400" b="1" dirty="0"/>
              <a:t>N</a:t>
            </a:r>
            <a:r>
              <a:rPr lang="en" sz="1400" dirty="0"/>
              <a:t> peers, then size of anonymity set is </a:t>
            </a:r>
            <a:r>
              <a:rPr lang="en" sz="1400" b="1" dirty="0"/>
              <a:t>N</a:t>
            </a:r>
            <a:r>
              <a:rPr lang="en" sz="1400" dirty="0"/>
              <a:t> for one round, </a:t>
            </a:r>
            <a:r>
              <a:rPr lang="en" sz="1400" b="1" dirty="0"/>
              <a:t>N</a:t>
            </a:r>
            <a:r>
              <a:rPr lang="en" sz="1400" b="1" baseline="30000" dirty="0"/>
              <a:t>2</a:t>
            </a:r>
            <a:r>
              <a:rPr lang="en" sz="1400" dirty="0"/>
              <a:t> after two rounds, </a:t>
            </a:r>
            <a:r>
              <a:rPr lang="en" sz="1400" b="1" dirty="0"/>
              <a:t>N</a:t>
            </a:r>
            <a:r>
              <a:rPr lang="en" sz="1400" b="1" baseline="30000" dirty="0"/>
              <a:t>3</a:t>
            </a:r>
            <a:r>
              <a:rPr lang="en" sz="1400" dirty="0"/>
              <a:t> after three, etc.</a:t>
            </a:r>
            <a:endParaRPr sz="1400" dirty="0"/>
          </a:p>
          <a:p>
            <a:pPr marL="914400" lvl="1" indent="-304800" rtl="0">
              <a:spcBef>
                <a:spcPts val="0"/>
              </a:spcBef>
              <a:spcAft>
                <a:spcPts val="0"/>
              </a:spcAft>
              <a:buSzPts val="1200"/>
              <a:buChar char="○"/>
            </a:pPr>
            <a:r>
              <a:rPr lang="en" sz="1400" dirty="0"/>
              <a:t>However, the size of the anonymity set is bounded by real world </a:t>
            </a:r>
            <a:r>
              <a:rPr lang="en" sz="1400" dirty="0" smtClean="0"/>
              <a:t>constraints</a:t>
            </a:r>
            <a:endParaRPr sz="1400" dirty="0"/>
          </a:p>
        </p:txBody>
      </p:sp>
      <p:sp>
        <p:nvSpPr>
          <p:cNvPr id="2" name="Date Placeholder 1"/>
          <p:cNvSpPr>
            <a:spLocks noGrp="1"/>
          </p:cNvSpPr>
          <p:nvPr>
            <p:ph type="dt" sz="half" idx="10"/>
          </p:nvPr>
        </p:nvSpPr>
        <p:spPr/>
        <p:txBody>
          <a:bodyPr/>
          <a:lstStyle/>
          <a:p>
            <a:pPr>
              <a:defRPr/>
            </a:pPr>
            <a:fld id="{602A9459-3461-4B18-B293-5BD94D8C1258}" type="datetime1">
              <a:rPr lang="zh-CN" altLang="en-US" smtClean="0"/>
              <a:t>2020/8/19</a:t>
            </a:fld>
            <a:endParaRPr lang="en-US" altLang="zh-CN"/>
          </a:p>
        </p:txBody>
      </p:sp>
    </p:spTree>
    <p:extLst>
      <p:ext uri="{BB962C8B-B14F-4D97-AF65-F5344CB8AC3E}">
        <p14:creationId xmlns:p14="http://schemas.microsoft.com/office/powerpoint/2010/main" val="10350084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3"/>
          <p:cNvSpPr txBox="1">
            <a:spLocks noGrp="1"/>
          </p:cNvSpPr>
          <p:nvPr>
            <p:ph type="title"/>
          </p:nvPr>
        </p:nvSpPr>
        <p:spPr>
          <a:xfrm>
            <a:off x="311700" y="315925"/>
            <a:ext cx="8520600" cy="643236"/>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Types of Mixing</a:t>
            </a:r>
            <a:endParaRPr sz="3600" b="1" dirty="0">
              <a:solidFill>
                <a:srgbClr val="1544D9"/>
              </a:solidFill>
            </a:endParaRPr>
          </a:p>
        </p:txBody>
      </p:sp>
      <p:sp>
        <p:nvSpPr>
          <p:cNvPr id="276" name="Google Shape;276;p33"/>
          <p:cNvSpPr txBox="1">
            <a:spLocks noGrp="1"/>
          </p:cNvSpPr>
          <p:nvPr>
            <p:ph type="body" idx="1"/>
          </p:nvPr>
        </p:nvSpPr>
        <p:spPr>
          <a:xfrm>
            <a:off x="346539" y="1025602"/>
            <a:ext cx="4663148" cy="3354000"/>
          </a:xfrm>
          <a:prstGeom prst="rect">
            <a:avLst/>
          </a:prstGeom>
        </p:spPr>
        <p:txBody>
          <a:bodyPr spcFirstLastPara="1" wrap="square" lIns="91425" tIns="91425" rIns="91425" bIns="91425" anchor="t" anchorCtr="0">
            <a:noAutofit/>
          </a:bodyPr>
          <a:lstStyle/>
          <a:p>
            <a:pPr marL="457200" lvl="0" indent="-342900" rtl="0">
              <a:lnSpc>
                <a:spcPct val="200000"/>
              </a:lnSpc>
              <a:spcBef>
                <a:spcPts val="0"/>
              </a:spcBef>
              <a:spcAft>
                <a:spcPts val="0"/>
              </a:spcAft>
              <a:buSzPts val="1800"/>
              <a:buChar char="●"/>
            </a:pPr>
            <a:r>
              <a:rPr lang="en" sz="2400" b="1" dirty="0">
                <a:solidFill>
                  <a:srgbClr val="00B050"/>
                </a:solidFill>
              </a:rPr>
              <a:t>Centralized Mixers</a:t>
            </a:r>
            <a:endParaRPr sz="2400" b="1" dirty="0">
              <a:solidFill>
                <a:srgbClr val="00B050"/>
              </a:solidFill>
            </a:endParaRPr>
          </a:p>
          <a:p>
            <a:pPr marL="457200" lvl="0" indent="-342900" rtl="0">
              <a:lnSpc>
                <a:spcPct val="200000"/>
              </a:lnSpc>
              <a:spcBef>
                <a:spcPts val="0"/>
              </a:spcBef>
              <a:spcAft>
                <a:spcPts val="0"/>
              </a:spcAft>
              <a:buSzPts val="1800"/>
              <a:buChar char="●"/>
            </a:pPr>
            <a:r>
              <a:rPr lang="en" sz="2400" b="1" dirty="0">
                <a:solidFill>
                  <a:srgbClr val="00B050"/>
                </a:solidFill>
              </a:rPr>
              <a:t>Altcoin Exchange Mixing</a:t>
            </a:r>
            <a:endParaRPr sz="2400" b="1" dirty="0">
              <a:solidFill>
                <a:srgbClr val="00B050"/>
              </a:solidFill>
            </a:endParaRPr>
          </a:p>
          <a:p>
            <a:pPr marL="457200" lvl="0" indent="-342900" rtl="0">
              <a:lnSpc>
                <a:spcPct val="200000"/>
              </a:lnSpc>
              <a:spcBef>
                <a:spcPts val="0"/>
              </a:spcBef>
              <a:spcAft>
                <a:spcPts val="0"/>
              </a:spcAft>
              <a:buSzPts val="1800"/>
              <a:buChar char="●"/>
            </a:pPr>
            <a:r>
              <a:rPr lang="en" sz="2400" b="1" dirty="0">
                <a:solidFill>
                  <a:srgbClr val="00B050"/>
                </a:solidFill>
              </a:rPr>
              <a:t>Decentralized Mixing Protocols</a:t>
            </a:r>
            <a:endParaRPr sz="2400" b="1" dirty="0">
              <a:solidFill>
                <a:srgbClr val="00B050"/>
              </a:solidFill>
            </a:endParaRPr>
          </a:p>
          <a:p>
            <a:pPr marL="457200" lvl="0" indent="-342900" rtl="0">
              <a:lnSpc>
                <a:spcPct val="200000"/>
              </a:lnSpc>
              <a:spcBef>
                <a:spcPts val="0"/>
              </a:spcBef>
              <a:spcAft>
                <a:spcPts val="0"/>
              </a:spcAft>
              <a:buSzPts val="1800"/>
              <a:buChar char="●"/>
            </a:pPr>
            <a:r>
              <a:rPr lang="en" sz="2400" b="1" dirty="0">
                <a:solidFill>
                  <a:srgbClr val="00B050"/>
                </a:solidFill>
              </a:rPr>
              <a:t>Privacy-focused Altcoins</a:t>
            </a:r>
            <a:endParaRPr sz="2400" b="1" dirty="0">
              <a:solidFill>
                <a:srgbClr val="00B050"/>
              </a:solidFill>
            </a:endParaRPr>
          </a:p>
        </p:txBody>
      </p:sp>
      <p:pic>
        <p:nvPicPr>
          <p:cNvPr id="277" name="Google Shape;277;p33"/>
          <p:cNvPicPr preferRelativeResize="0"/>
          <p:nvPr/>
        </p:nvPicPr>
        <p:blipFill>
          <a:blip r:embed="rId3">
            <a:alphaModFix/>
          </a:blip>
          <a:stretch>
            <a:fillRect/>
          </a:stretch>
        </p:blipFill>
        <p:spPr>
          <a:xfrm>
            <a:off x="4914900" y="1310238"/>
            <a:ext cx="4229100" cy="2657475"/>
          </a:xfrm>
          <a:prstGeom prst="rect">
            <a:avLst/>
          </a:prstGeom>
          <a:noFill/>
          <a:ln>
            <a:noFill/>
          </a:ln>
        </p:spPr>
      </p:pic>
      <p:sp>
        <p:nvSpPr>
          <p:cNvPr id="2" name="Date Placeholder 1"/>
          <p:cNvSpPr>
            <a:spLocks noGrp="1"/>
          </p:cNvSpPr>
          <p:nvPr>
            <p:ph type="dt" sz="half" idx="10"/>
          </p:nvPr>
        </p:nvSpPr>
        <p:spPr/>
        <p:txBody>
          <a:bodyPr/>
          <a:lstStyle/>
          <a:p>
            <a:pPr>
              <a:defRPr/>
            </a:pPr>
            <a:fld id="{4F16C95B-E13F-41D2-9DAB-1858BAE97246}" type="datetime1">
              <a:rPr lang="zh-CN" altLang="en-US" smtClean="0"/>
              <a:t>2020/8/19</a:t>
            </a:fld>
            <a:endParaRPr lang="en-US" altLang="zh-CN"/>
          </a:p>
        </p:txBody>
      </p:sp>
    </p:spTree>
    <p:extLst>
      <p:ext uri="{BB962C8B-B14F-4D97-AF65-F5344CB8AC3E}">
        <p14:creationId xmlns:p14="http://schemas.microsoft.com/office/powerpoint/2010/main" val="1697513436"/>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51"/>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lvl="0"/>
            <a:r>
              <a:rPr lang="en" altLang="zh-CN" sz="4400" b="1" dirty="0">
                <a:solidFill>
                  <a:srgbClr val="00B050"/>
                </a:solidFill>
              </a:rPr>
              <a:t>Centralized Mixers</a:t>
            </a:r>
            <a:endParaRPr sz="4400" b="1" dirty="0">
              <a:solidFill>
                <a:srgbClr val="00B050"/>
              </a:solidFill>
            </a:endParaRPr>
          </a:p>
        </p:txBody>
      </p:sp>
      <p:sp>
        <p:nvSpPr>
          <p:cNvPr id="2" name="Date Placeholder 1"/>
          <p:cNvSpPr>
            <a:spLocks noGrp="1"/>
          </p:cNvSpPr>
          <p:nvPr>
            <p:ph type="dt" sz="half" idx="10"/>
          </p:nvPr>
        </p:nvSpPr>
        <p:spPr/>
        <p:txBody>
          <a:bodyPr/>
          <a:lstStyle/>
          <a:p>
            <a:pPr>
              <a:defRPr/>
            </a:pPr>
            <a:fld id="{4741F840-C6E7-467C-83B8-DC833CEDA9B4}" type="datetime1">
              <a:rPr lang="zh-CN" altLang="en-US" smtClean="0"/>
              <a:t>2020/8/19</a:t>
            </a:fld>
            <a:endParaRPr lang="en-US" altLang="zh-CN"/>
          </a:p>
        </p:txBody>
      </p:sp>
    </p:spTree>
    <p:extLst>
      <p:ext uri="{BB962C8B-B14F-4D97-AF65-F5344CB8AC3E}">
        <p14:creationId xmlns:p14="http://schemas.microsoft.com/office/powerpoint/2010/main" val="25988028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93" name="Google Shape;293;p34"/>
          <p:cNvSpPr txBox="1"/>
          <p:nvPr/>
        </p:nvSpPr>
        <p:spPr>
          <a:xfrm>
            <a:off x="3767875" y="4143827"/>
            <a:ext cx="1284000" cy="331500"/>
          </a:xfrm>
          <a:prstGeom prst="rect">
            <a:avLst/>
          </a:prstGeom>
          <a:solidFill>
            <a:srgbClr val="FFFFFF"/>
          </a:solidFill>
          <a:ln w="9525" cap="flat" cmpd="sng">
            <a:solidFill>
              <a:schemeClr val="bg1"/>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sz="1000" b="1" dirty="0">
                <a:solidFill>
                  <a:srgbClr val="666666"/>
                </a:solidFill>
              </a:rPr>
              <a:t>Mixing Slush Fund</a:t>
            </a:r>
            <a:endParaRPr sz="1000" b="1" dirty="0">
              <a:solidFill>
                <a:srgbClr val="666666"/>
              </a:solidFill>
            </a:endParaRPr>
          </a:p>
        </p:txBody>
      </p:sp>
      <p:sp>
        <p:nvSpPr>
          <p:cNvPr id="282" name="Google Shape;282;p34"/>
          <p:cNvSpPr txBox="1">
            <a:spLocks noGrp="1"/>
          </p:cNvSpPr>
          <p:nvPr>
            <p:ph type="title"/>
          </p:nvPr>
        </p:nvSpPr>
        <p:spPr>
          <a:xfrm>
            <a:off x="311700" y="315925"/>
            <a:ext cx="8520600" cy="560109"/>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Centralized Mixers</a:t>
            </a:r>
            <a:endParaRPr sz="3600" b="1" dirty="0">
              <a:solidFill>
                <a:srgbClr val="1544D9"/>
              </a:solidFill>
            </a:endParaRPr>
          </a:p>
        </p:txBody>
      </p:sp>
      <p:sp>
        <p:nvSpPr>
          <p:cNvPr id="283" name="Google Shape;283;p34"/>
          <p:cNvSpPr txBox="1">
            <a:spLocks noGrp="1"/>
          </p:cNvSpPr>
          <p:nvPr>
            <p:ph type="body" idx="1"/>
          </p:nvPr>
        </p:nvSpPr>
        <p:spPr>
          <a:xfrm>
            <a:off x="311700" y="809575"/>
            <a:ext cx="8520600" cy="654744"/>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sz="1800" dirty="0"/>
              <a:t>Send coins to third-party mixer address, mixer sends (hopefully) unlinked coins to you sometime in near future (to minimize timing information leak).</a:t>
            </a:r>
            <a:endParaRPr sz="1800" dirty="0"/>
          </a:p>
        </p:txBody>
      </p:sp>
      <p:sp>
        <p:nvSpPr>
          <p:cNvPr id="284" name="Google Shape;284;p34"/>
          <p:cNvSpPr/>
          <p:nvPr/>
        </p:nvSpPr>
        <p:spPr>
          <a:xfrm>
            <a:off x="3010150" y="2060638"/>
            <a:ext cx="2713200" cy="2499300"/>
          </a:xfrm>
          <a:prstGeom prst="ellipse">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Google Shape;285;p34"/>
          <p:cNvSpPr txBox="1"/>
          <p:nvPr/>
        </p:nvSpPr>
        <p:spPr>
          <a:xfrm>
            <a:off x="3207999" y="1483388"/>
            <a:ext cx="2738797" cy="464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b="1" dirty="0">
                <a:solidFill>
                  <a:srgbClr val="666666"/>
                </a:solidFill>
              </a:rPr>
              <a:t>Centralized Mixing Service</a:t>
            </a:r>
            <a:endParaRPr b="1" dirty="0">
              <a:solidFill>
                <a:srgbClr val="666666"/>
              </a:solidFill>
            </a:endParaRPr>
          </a:p>
        </p:txBody>
      </p:sp>
      <p:sp>
        <p:nvSpPr>
          <p:cNvPr id="286" name="Google Shape;286;p34"/>
          <p:cNvSpPr/>
          <p:nvPr/>
        </p:nvSpPr>
        <p:spPr>
          <a:xfrm>
            <a:off x="439350" y="2458513"/>
            <a:ext cx="1138200" cy="386700"/>
          </a:xfrm>
          <a:prstGeom prst="rect">
            <a:avLst/>
          </a:prstGeom>
          <a:noFill/>
          <a:ln w="9525" cap="flat" cmpd="sng">
            <a:solidFill>
              <a:srgbClr val="434343"/>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sz="1200">
                <a:solidFill>
                  <a:srgbClr val="666666"/>
                </a:solidFill>
              </a:rPr>
              <a:t>A	1 BTC</a:t>
            </a:r>
            <a:endParaRPr sz="1200">
              <a:solidFill>
                <a:srgbClr val="666666"/>
              </a:solidFill>
            </a:endParaRPr>
          </a:p>
        </p:txBody>
      </p:sp>
      <p:sp>
        <p:nvSpPr>
          <p:cNvPr id="287" name="Google Shape;287;p34"/>
          <p:cNvSpPr/>
          <p:nvPr/>
        </p:nvSpPr>
        <p:spPr>
          <a:xfrm>
            <a:off x="3571675" y="2592788"/>
            <a:ext cx="730200" cy="248100"/>
          </a:xfrm>
          <a:prstGeom prst="rect">
            <a:avLst/>
          </a:prstGeom>
          <a:noFill/>
          <a:ln w="9525" cap="flat" cmpd="sng">
            <a:solidFill>
              <a:srgbClr val="999999"/>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1.0 BTC</a:t>
            </a:r>
            <a:endParaRPr sz="1000">
              <a:solidFill>
                <a:srgbClr val="999999"/>
              </a:solidFill>
            </a:endParaRPr>
          </a:p>
        </p:txBody>
      </p:sp>
      <p:sp>
        <p:nvSpPr>
          <p:cNvPr id="288" name="Google Shape;288;p34"/>
          <p:cNvSpPr/>
          <p:nvPr/>
        </p:nvSpPr>
        <p:spPr>
          <a:xfrm>
            <a:off x="3571675" y="2903013"/>
            <a:ext cx="730200" cy="248100"/>
          </a:xfrm>
          <a:prstGeom prst="rect">
            <a:avLst/>
          </a:prstGeom>
          <a:noFill/>
          <a:ln w="9525" cap="flat" cmpd="sng">
            <a:solidFill>
              <a:srgbClr val="999999"/>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0.7 BTC</a:t>
            </a:r>
            <a:endParaRPr sz="1000">
              <a:solidFill>
                <a:srgbClr val="999999"/>
              </a:solidFill>
            </a:endParaRPr>
          </a:p>
        </p:txBody>
      </p:sp>
      <p:sp>
        <p:nvSpPr>
          <p:cNvPr id="289" name="Google Shape;289;p34"/>
          <p:cNvSpPr/>
          <p:nvPr/>
        </p:nvSpPr>
        <p:spPr>
          <a:xfrm>
            <a:off x="3571675" y="3213238"/>
            <a:ext cx="730200" cy="248100"/>
          </a:xfrm>
          <a:prstGeom prst="rect">
            <a:avLst/>
          </a:prstGeom>
          <a:noFill/>
          <a:ln w="9525" cap="flat" cmpd="sng">
            <a:solidFill>
              <a:srgbClr val="999999"/>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2.0 BTC</a:t>
            </a:r>
            <a:endParaRPr sz="1000">
              <a:solidFill>
                <a:srgbClr val="999999"/>
              </a:solidFill>
            </a:endParaRPr>
          </a:p>
        </p:txBody>
      </p:sp>
      <p:sp>
        <p:nvSpPr>
          <p:cNvPr id="290" name="Google Shape;290;p34"/>
          <p:cNvSpPr/>
          <p:nvPr/>
        </p:nvSpPr>
        <p:spPr>
          <a:xfrm>
            <a:off x="3571675" y="3523463"/>
            <a:ext cx="730200" cy="248100"/>
          </a:xfrm>
          <a:prstGeom prst="rect">
            <a:avLst/>
          </a:prstGeom>
          <a:noFill/>
          <a:ln w="9525" cap="flat" cmpd="sng">
            <a:solidFill>
              <a:srgbClr val="999999"/>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0.3 BTC</a:t>
            </a:r>
            <a:endParaRPr sz="1000">
              <a:solidFill>
                <a:srgbClr val="999999"/>
              </a:solidFill>
            </a:endParaRPr>
          </a:p>
        </p:txBody>
      </p:sp>
      <p:sp>
        <p:nvSpPr>
          <p:cNvPr id="291" name="Google Shape;291;p34"/>
          <p:cNvSpPr/>
          <p:nvPr/>
        </p:nvSpPr>
        <p:spPr>
          <a:xfrm>
            <a:off x="3571675" y="3833688"/>
            <a:ext cx="730200" cy="248100"/>
          </a:xfrm>
          <a:prstGeom prst="rect">
            <a:avLst/>
          </a:prstGeom>
          <a:noFill/>
          <a:ln w="9525" cap="flat" cmpd="sng">
            <a:solidFill>
              <a:srgbClr val="434343"/>
            </a:solidFill>
            <a:prstDash val="dash"/>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1.0 BTC</a:t>
            </a:r>
            <a:endParaRPr sz="1000">
              <a:solidFill>
                <a:srgbClr val="999999"/>
              </a:solidFill>
            </a:endParaRPr>
          </a:p>
        </p:txBody>
      </p:sp>
      <p:cxnSp>
        <p:nvCxnSpPr>
          <p:cNvPr id="292" name="Google Shape;292;p34"/>
          <p:cNvCxnSpPr>
            <a:stCxn id="286" idx="3"/>
            <a:endCxn id="291" idx="1"/>
          </p:cNvCxnSpPr>
          <p:nvPr/>
        </p:nvCxnSpPr>
        <p:spPr>
          <a:xfrm>
            <a:off x="1577550" y="2651863"/>
            <a:ext cx="1994100" cy="1305900"/>
          </a:xfrm>
          <a:prstGeom prst="curvedConnector3">
            <a:avLst>
              <a:gd name="adj1" fmla="val 49997"/>
            </a:avLst>
          </a:prstGeom>
          <a:noFill/>
          <a:ln w="9525" cap="flat" cmpd="sng">
            <a:solidFill>
              <a:srgbClr val="666666"/>
            </a:solidFill>
            <a:prstDash val="solid"/>
            <a:round/>
            <a:headEnd type="none" w="med" len="med"/>
            <a:tailEnd type="triangle" w="med" len="med"/>
          </a:ln>
        </p:spPr>
      </p:cxnSp>
      <p:sp>
        <p:nvSpPr>
          <p:cNvPr id="294" name="Google Shape;294;p34"/>
          <p:cNvSpPr/>
          <p:nvPr/>
        </p:nvSpPr>
        <p:spPr>
          <a:xfrm>
            <a:off x="4409875" y="2592788"/>
            <a:ext cx="730200" cy="248100"/>
          </a:xfrm>
          <a:prstGeom prst="rect">
            <a:avLst/>
          </a:prstGeom>
          <a:noFill/>
          <a:ln w="9525" cap="flat" cmpd="sng">
            <a:solidFill>
              <a:srgbClr val="999999"/>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3.0 BTC</a:t>
            </a:r>
            <a:endParaRPr sz="1000">
              <a:solidFill>
                <a:srgbClr val="999999"/>
              </a:solidFill>
            </a:endParaRPr>
          </a:p>
        </p:txBody>
      </p:sp>
      <p:sp>
        <p:nvSpPr>
          <p:cNvPr id="295" name="Google Shape;295;p34"/>
          <p:cNvSpPr/>
          <p:nvPr/>
        </p:nvSpPr>
        <p:spPr>
          <a:xfrm>
            <a:off x="4409875" y="2903013"/>
            <a:ext cx="730200" cy="248100"/>
          </a:xfrm>
          <a:prstGeom prst="rect">
            <a:avLst/>
          </a:prstGeom>
          <a:noFill/>
          <a:ln w="9525" cap="flat" cmpd="sng">
            <a:solidFill>
              <a:srgbClr val="434343"/>
            </a:solidFill>
            <a:prstDash val="dash"/>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0.4 BTC</a:t>
            </a:r>
            <a:endParaRPr sz="1000">
              <a:solidFill>
                <a:srgbClr val="999999"/>
              </a:solidFill>
            </a:endParaRPr>
          </a:p>
        </p:txBody>
      </p:sp>
      <p:sp>
        <p:nvSpPr>
          <p:cNvPr id="296" name="Google Shape;296;p34"/>
          <p:cNvSpPr/>
          <p:nvPr/>
        </p:nvSpPr>
        <p:spPr>
          <a:xfrm>
            <a:off x="4409875" y="3213238"/>
            <a:ext cx="730200" cy="248100"/>
          </a:xfrm>
          <a:prstGeom prst="rect">
            <a:avLst/>
          </a:prstGeom>
          <a:noFill/>
          <a:ln w="9525" cap="flat" cmpd="sng">
            <a:solidFill>
              <a:srgbClr val="999999"/>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0.1 BTC</a:t>
            </a:r>
            <a:endParaRPr sz="1000">
              <a:solidFill>
                <a:srgbClr val="999999"/>
              </a:solidFill>
            </a:endParaRPr>
          </a:p>
        </p:txBody>
      </p:sp>
      <p:sp>
        <p:nvSpPr>
          <p:cNvPr id="297" name="Google Shape;297;p34"/>
          <p:cNvSpPr/>
          <p:nvPr/>
        </p:nvSpPr>
        <p:spPr>
          <a:xfrm>
            <a:off x="4409875" y="3523463"/>
            <a:ext cx="730200" cy="248100"/>
          </a:xfrm>
          <a:prstGeom prst="rect">
            <a:avLst/>
          </a:prstGeom>
          <a:noFill/>
          <a:ln w="9525" cap="flat" cmpd="sng">
            <a:solidFill>
              <a:srgbClr val="434343"/>
            </a:solidFill>
            <a:prstDash val="dash"/>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0.6 BTC</a:t>
            </a:r>
            <a:endParaRPr sz="1000">
              <a:solidFill>
                <a:srgbClr val="999999"/>
              </a:solidFill>
            </a:endParaRPr>
          </a:p>
        </p:txBody>
      </p:sp>
      <p:sp>
        <p:nvSpPr>
          <p:cNvPr id="298" name="Google Shape;298;p34"/>
          <p:cNvSpPr/>
          <p:nvPr/>
        </p:nvSpPr>
        <p:spPr>
          <a:xfrm>
            <a:off x="4409875" y="3833688"/>
            <a:ext cx="730200" cy="248100"/>
          </a:xfrm>
          <a:prstGeom prst="rect">
            <a:avLst/>
          </a:prstGeom>
          <a:noFill/>
          <a:ln w="9525" cap="flat" cmpd="sng">
            <a:solidFill>
              <a:srgbClr val="999999"/>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1.5 BTC</a:t>
            </a:r>
            <a:endParaRPr sz="1000">
              <a:solidFill>
                <a:srgbClr val="999999"/>
              </a:solidFill>
            </a:endParaRPr>
          </a:p>
        </p:txBody>
      </p:sp>
      <p:sp>
        <p:nvSpPr>
          <p:cNvPr id="299" name="Google Shape;299;p34"/>
          <p:cNvSpPr txBox="1"/>
          <p:nvPr/>
        </p:nvSpPr>
        <p:spPr>
          <a:xfrm>
            <a:off x="311700" y="2066513"/>
            <a:ext cx="1393500" cy="464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
                <a:solidFill>
                  <a:srgbClr val="666666"/>
                </a:solidFill>
              </a:rPr>
              <a:t>Alice’s dirty input</a:t>
            </a:r>
            <a:endParaRPr sz="1200">
              <a:solidFill>
                <a:srgbClr val="666666"/>
              </a:solidFill>
            </a:endParaRPr>
          </a:p>
        </p:txBody>
      </p:sp>
      <p:sp>
        <p:nvSpPr>
          <p:cNvPr id="300" name="Google Shape;300;p34"/>
          <p:cNvSpPr/>
          <p:nvPr/>
        </p:nvSpPr>
        <p:spPr>
          <a:xfrm>
            <a:off x="7070750" y="2727888"/>
            <a:ext cx="1284000" cy="386700"/>
          </a:xfrm>
          <a:prstGeom prst="rect">
            <a:avLst/>
          </a:prstGeom>
          <a:noFill/>
          <a:ln w="9525" cap="flat" cmpd="sng">
            <a:solidFill>
              <a:srgbClr val="434343"/>
            </a:solidFill>
            <a:prstDash val="dash"/>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200">
                <a:solidFill>
                  <a:srgbClr val="666666"/>
                </a:solidFill>
              </a:rPr>
              <a:t>A’	0.9 BTC</a:t>
            </a:r>
            <a:endParaRPr sz="1200">
              <a:solidFill>
                <a:srgbClr val="666666"/>
              </a:solidFill>
            </a:endParaRPr>
          </a:p>
        </p:txBody>
      </p:sp>
      <p:sp>
        <p:nvSpPr>
          <p:cNvPr id="301" name="Google Shape;301;p34"/>
          <p:cNvSpPr txBox="1"/>
          <p:nvPr/>
        </p:nvSpPr>
        <p:spPr>
          <a:xfrm>
            <a:off x="6973100" y="2304738"/>
            <a:ext cx="1699500" cy="464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solidFill>
                  <a:srgbClr val="666666"/>
                </a:solidFill>
              </a:rPr>
              <a:t>Alice’s cleaned output</a:t>
            </a:r>
            <a:endParaRPr sz="1200">
              <a:solidFill>
                <a:srgbClr val="666666"/>
              </a:solidFill>
            </a:endParaRPr>
          </a:p>
        </p:txBody>
      </p:sp>
      <p:cxnSp>
        <p:nvCxnSpPr>
          <p:cNvPr id="302" name="Google Shape;302;p34"/>
          <p:cNvCxnSpPr>
            <a:stCxn id="295" idx="3"/>
            <a:endCxn id="300" idx="1"/>
          </p:cNvCxnSpPr>
          <p:nvPr/>
        </p:nvCxnSpPr>
        <p:spPr>
          <a:xfrm rot="10800000" flipH="1">
            <a:off x="5140075" y="2921163"/>
            <a:ext cx="1930800" cy="105900"/>
          </a:xfrm>
          <a:prstGeom prst="curvedConnector3">
            <a:avLst>
              <a:gd name="adj1" fmla="val 49996"/>
            </a:avLst>
          </a:prstGeom>
          <a:noFill/>
          <a:ln w="9525" cap="flat" cmpd="sng">
            <a:solidFill>
              <a:srgbClr val="666666"/>
            </a:solidFill>
            <a:prstDash val="solid"/>
            <a:round/>
            <a:headEnd type="none" w="med" len="med"/>
            <a:tailEnd type="triangle" w="med" len="med"/>
          </a:ln>
        </p:spPr>
      </p:cxnSp>
      <p:cxnSp>
        <p:nvCxnSpPr>
          <p:cNvPr id="303" name="Google Shape;303;p34"/>
          <p:cNvCxnSpPr>
            <a:stCxn id="297" idx="3"/>
            <a:endCxn id="300" idx="1"/>
          </p:cNvCxnSpPr>
          <p:nvPr/>
        </p:nvCxnSpPr>
        <p:spPr>
          <a:xfrm rot="10800000" flipH="1">
            <a:off x="5140075" y="2921213"/>
            <a:ext cx="1930800" cy="726300"/>
          </a:xfrm>
          <a:prstGeom prst="curvedConnector3">
            <a:avLst>
              <a:gd name="adj1" fmla="val 49996"/>
            </a:avLst>
          </a:prstGeom>
          <a:noFill/>
          <a:ln w="9525" cap="flat" cmpd="sng">
            <a:solidFill>
              <a:srgbClr val="666666"/>
            </a:solidFill>
            <a:prstDash val="solid"/>
            <a:round/>
            <a:headEnd type="none" w="med" len="med"/>
            <a:tailEnd type="triangle" w="med" len="med"/>
          </a:ln>
        </p:spPr>
      </p:cxnSp>
      <p:sp>
        <p:nvSpPr>
          <p:cNvPr id="304" name="Google Shape;304;p34"/>
          <p:cNvSpPr/>
          <p:nvPr/>
        </p:nvSpPr>
        <p:spPr>
          <a:xfrm>
            <a:off x="7070750" y="3571063"/>
            <a:ext cx="1284000" cy="386700"/>
          </a:xfrm>
          <a:prstGeom prst="rect">
            <a:avLst/>
          </a:prstGeom>
          <a:noFill/>
          <a:ln w="9525"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200">
                <a:solidFill>
                  <a:srgbClr val="999999"/>
                </a:solidFill>
              </a:rPr>
              <a:t>M	0.1 BTC</a:t>
            </a:r>
            <a:endParaRPr sz="1200">
              <a:solidFill>
                <a:srgbClr val="999999"/>
              </a:solidFill>
            </a:endParaRPr>
          </a:p>
        </p:txBody>
      </p:sp>
      <p:cxnSp>
        <p:nvCxnSpPr>
          <p:cNvPr id="305" name="Google Shape;305;p34"/>
          <p:cNvCxnSpPr>
            <a:stCxn id="300" idx="2"/>
            <a:endCxn id="304" idx="0"/>
          </p:cNvCxnSpPr>
          <p:nvPr/>
        </p:nvCxnSpPr>
        <p:spPr>
          <a:xfrm rot="-5400000" flipH="1">
            <a:off x="7484750" y="3342588"/>
            <a:ext cx="456600" cy="600"/>
          </a:xfrm>
          <a:prstGeom prst="curvedConnector3">
            <a:avLst>
              <a:gd name="adj1" fmla="val 49986"/>
            </a:avLst>
          </a:prstGeom>
          <a:noFill/>
          <a:ln w="9525" cap="flat" cmpd="sng">
            <a:solidFill>
              <a:srgbClr val="666666"/>
            </a:solidFill>
            <a:prstDash val="dash"/>
            <a:round/>
            <a:headEnd type="none" w="med" len="med"/>
            <a:tailEnd type="triangle" w="med" len="med"/>
          </a:ln>
        </p:spPr>
      </p:cxnSp>
      <p:sp>
        <p:nvSpPr>
          <p:cNvPr id="306" name="Google Shape;306;p34"/>
          <p:cNvSpPr txBox="1"/>
          <p:nvPr/>
        </p:nvSpPr>
        <p:spPr>
          <a:xfrm>
            <a:off x="6973100" y="3957763"/>
            <a:ext cx="1822800" cy="464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dirty="0">
                <a:solidFill>
                  <a:srgbClr val="666666"/>
                </a:solidFill>
              </a:rPr>
              <a:t>Mixer’s “cleaning” fee</a:t>
            </a:r>
            <a:endParaRPr sz="1200" dirty="0">
              <a:solidFill>
                <a:srgbClr val="666666"/>
              </a:solidFill>
            </a:endParaRPr>
          </a:p>
        </p:txBody>
      </p:sp>
      <p:sp>
        <p:nvSpPr>
          <p:cNvPr id="307" name="Google Shape;307;p34"/>
          <p:cNvSpPr txBox="1"/>
          <p:nvPr/>
        </p:nvSpPr>
        <p:spPr>
          <a:xfrm>
            <a:off x="5563897" y="3888413"/>
            <a:ext cx="1484400" cy="53345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000" dirty="0"/>
              <a:t>Mixer sends cleaned funds after random waiting period</a:t>
            </a:r>
            <a:endParaRPr sz="1000" dirty="0"/>
          </a:p>
        </p:txBody>
      </p:sp>
      <p:cxnSp>
        <p:nvCxnSpPr>
          <p:cNvPr id="308" name="Google Shape;308;p34"/>
          <p:cNvCxnSpPr>
            <a:endCxn id="307" idx="0"/>
          </p:cNvCxnSpPr>
          <p:nvPr/>
        </p:nvCxnSpPr>
        <p:spPr>
          <a:xfrm>
            <a:off x="6306097" y="1759913"/>
            <a:ext cx="0" cy="2128500"/>
          </a:xfrm>
          <a:prstGeom prst="straightConnector1">
            <a:avLst/>
          </a:prstGeom>
          <a:noFill/>
          <a:ln w="9525" cap="flat" cmpd="sng">
            <a:solidFill>
              <a:schemeClr val="dk2"/>
            </a:solidFill>
            <a:prstDash val="dashDot"/>
            <a:round/>
            <a:headEnd type="none" w="med" len="med"/>
            <a:tailEnd type="none" w="med" len="med"/>
          </a:ln>
        </p:spPr>
      </p:cxnSp>
      <p:sp>
        <p:nvSpPr>
          <p:cNvPr id="2" name="Date Placeholder 1"/>
          <p:cNvSpPr>
            <a:spLocks noGrp="1"/>
          </p:cNvSpPr>
          <p:nvPr>
            <p:ph type="dt" sz="half" idx="10"/>
          </p:nvPr>
        </p:nvSpPr>
        <p:spPr/>
        <p:txBody>
          <a:bodyPr/>
          <a:lstStyle/>
          <a:p>
            <a:pPr>
              <a:defRPr/>
            </a:pPr>
            <a:fld id="{8D2514F4-7A12-43E0-9A0B-E525F416F596}" type="datetime1">
              <a:rPr lang="zh-CN" altLang="en-US" smtClean="0"/>
              <a:t>2020/8/19</a:t>
            </a:fld>
            <a:endParaRPr lang="en-US" altLang="zh-CN"/>
          </a:p>
        </p:txBody>
      </p:sp>
    </p:spTree>
    <p:extLst>
      <p:ext uri="{BB962C8B-B14F-4D97-AF65-F5344CB8AC3E}">
        <p14:creationId xmlns:p14="http://schemas.microsoft.com/office/powerpoint/2010/main" val="1428788129"/>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5"/>
          <p:cNvSpPr txBox="1">
            <a:spLocks noGrp="1"/>
          </p:cNvSpPr>
          <p:nvPr>
            <p:ph type="title"/>
          </p:nvPr>
        </p:nvSpPr>
        <p:spPr>
          <a:xfrm>
            <a:off x="317100" y="270849"/>
            <a:ext cx="8520600" cy="656025"/>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Centralized Mixers - Issues</a:t>
            </a:r>
            <a:endParaRPr sz="3600" b="1" dirty="0">
              <a:solidFill>
                <a:srgbClr val="1544D9"/>
              </a:solidFill>
            </a:endParaRPr>
          </a:p>
        </p:txBody>
      </p:sp>
      <p:sp>
        <p:nvSpPr>
          <p:cNvPr id="314" name="Google Shape;314;p35"/>
          <p:cNvSpPr txBox="1">
            <a:spLocks noGrp="1"/>
          </p:cNvSpPr>
          <p:nvPr>
            <p:ph type="body" idx="1"/>
          </p:nvPr>
        </p:nvSpPr>
        <p:spPr>
          <a:xfrm>
            <a:off x="311700" y="1130898"/>
            <a:ext cx="4265700" cy="3059027"/>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b="1" dirty="0"/>
              <a:t>Counterparty Risk:</a:t>
            </a:r>
            <a:r>
              <a:rPr lang="en" sz="1800" dirty="0"/>
              <a:t> Mixer could steal funds; have to </a:t>
            </a:r>
            <a:r>
              <a:rPr lang="en" sz="1800" b="1" i="1" dirty="0"/>
              <a:t>trust</a:t>
            </a:r>
            <a:r>
              <a:rPr lang="en" sz="1800" dirty="0"/>
              <a:t> that it won’t.</a:t>
            </a:r>
            <a:endParaRPr sz="1800" dirty="0"/>
          </a:p>
          <a:p>
            <a:pPr marL="0" lvl="0" indent="0">
              <a:spcBef>
                <a:spcPts val="1600"/>
              </a:spcBef>
              <a:spcAft>
                <a:spcPts val="0"/>
              </a:spcAft>
              <a:buNone/>
            </a:pPr>
            <a:r>
              <a:rPr lang="en" sz="1800" b="1" dirty="0"/>
              <a:t>Logging Risk:</a:t>
            </a:r>
            <a:r>
              <a:rPr lang="en" sz="1800" dirty="0"/>
              <a:t> Mixer could be logging who it received dirty funds from and where it sent the cleaned funds to. </a:t>
            </a:r>
            <a:endParaRPr sz="1800" dirty="0"/>
          </a:p>
          <a:p>
            <a:pPr marL="0" lvl="0" indent="0">
              <a:spcBef>
                <a:spcPts val="1600"/>
              </a:spcBef>
              <a:spcAft>
                <a:spcPts val="1600"/>
              </a:spcAft>
              <a:buNone/>
            </a:pPr>
            <a:r>
              <a:rPr lang="en" sz="1800" b="1" dirty="0"/>
              <a:t>Centralization Risk:</a:t>
            </a:r>
            <a:r>
              <a:rPr lang="en" sz="1800" dirty="0"/>
              <a:t> Single point of failure. Single target for hacking. Adversary (e.g. Government) installs its own logging or sends a takedown notice and seizes control of mixer. </a:t>
            </a:r>
            <a:endParaRPr sz="1800" dirty="0"/>
          </a:p>
        </p:txBody>
      </p:sp>
      <p:pic>
        <p:nvPicPr>
          <p:cNvPr id="315" name="Google Shape;315;p35"/>
          <p:cNvPicPr preferRelativeResize="0"/>
          <p:nvPr/>
        </p:nvPicPr>
        <p:blipFill>
          <a:blip r:embed="rId3">
            <a:alphaModFix/>
          </a:blip>
          <a:stretch>
            <a:fillRect/>
          </a:stretch>
        </p:blipFill>
        <p:spPr>
          <a:xfrm>
            <a:off x="4655127" y="1189359"/>
            <a:ext cx="4488873" cy="3102876"/>
          </a:xfrm>
          <a:prstGeom prst="rect">
            <a:avLst/>
          </a:prstGeom>
          <a:noFill/>
          <a:ln>
            <a:noFill/>
          </a:ln>
        </p:spPr>
      </p:pic>
      <p:sp>
        <p:nvSpPr>
          <p:cNvPr id="2" name="Date Placeholder 1"/>
          <p:cNvSpPr>
            <a:spLocks noGrp="1"/>
          </p:cNvSpPr>
          <p:nvPr>
            <p:ph type="dt" sz="half" idx="10"/>
          </p:nvPr>
        </p:nvSpPr>
        <p:spPr/>
        <p:txBody>
          <a:bodyPr/>
          <a:lstStyle/>
          <a:p>
            <a:pPr>
              <a:defRPr/>
            </a:pPr>
            <a:fld id="{C88DE450-E1AF-4DD0-827B-10CDB7D485AE}" type="datetime1">
              <a:rPr lang="zh-CN" altLang="en-US" smtClean="0"/>
              <a:t>2020/8/19</a:t>
            </a:fld>
            <a:endParaRPr lang="en-US" altLang="zh-CN"/>
          </a:p>
        </p:txBody>
      </p:sp>
    </p:spTree>
    <p:extLst>
      <p:ext uri="{BB962C8B-B14F-4D97-AF65-F5344CB8AC3E}">
        <p14:creationId xmlns:p14="http://schemas.microsoft.com/office/powerpoint/2010/main" val="97384101"/>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51"/>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marL="457200" lvl="0" indent="-342900">
              <a:lnSpc>
                <a:spcPct val="200000"/>
              </a:lnSpc>
            </a:pPr>
            <a:r>
              <a:rPr lang="en-US" altLang="zh-CN" sz="4400" b="1" dirty="0">
                <a:solidFill>
                  <a:srgbClr val="00B050"/>
                </a:solidFill>
              </a:rPr>
              <a:t>Altcoin Exchange Mixing</a:t>
            </a:r>
          </a:p>
        </p:txBody>
      </p:sp>
      <p:sp>
        <p:nvSpPr>
          <p:cNvPr id="2" name="Date Placeholder 1"/>
          <p:cNvSpPr>
            <a:spLocks noGrp="1"/>
          </p:cNvSpPr>
          <p:nvPr>
            <p:ph type="dt" sz="half" idx="10"/>
          </p:nvPr>
        </p:nvSpPr>
        <p:spPr/>
        <p:txBody>
          <a:bodyPr/>
          <a:lstStyle/>
          <a:p>
            <a:pPr>
              <a:defRPr/>
            </a:pPr>
            <a:fld id="{8632B705-262D-48C5-8E0D-EB6DAE9C8BE7}" type="datetime1">
              <a:rPr lang="zh-CN" altLang="en-US" smtClean="0"/>
              <a:t>2020/8/19</a:t>
            </a:fld>
            <a:endParaRPr lang="en-US" altLang="zh-CN"/>
          </a:p>
        </p:txBody>
      </p:sp>
    </p:spTree>
    <p:extLst>
      <p:ext uri="{BB962C8B-B14F-4D97-AF65-F5344CB8AC3E}">
        <p14:creationId xmlns:p14="http://schemas.microsoft.com/office/powerpoint/2010/main" val="32738270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6"/>
          <p:cNvSpPr/>
          <p:nvPr/>
        </p:nvSpPr>
        <p:spPr>
          <a:xfrm>
            <a:off x="1828300" y="2355050"/>
            <a:ext cx="2105700" cy="20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spcBef>
                <a:spcPts val="0"/>
              </a:spcBef>
              <a:spcAft>
                <a:spcPts val="0"/>
              </a:spcAft>
              <a:buNone/>
            </a:pPr>
            <a:r>
              <a:rPr lang="en" dirty="0">
                <a:solidFill>
                  <a:srgbClr val="666666"/>
                </a:solidFill>
              </a:rPr>
              <a:t> </a:t>
            </a:r>
            <a:r>
              <a:rPr lang="en" dirty="0" smtClean="0">
                <a:solidFill>
                  <a:srgbClr val="666666"/>
                </a:solidFill>
              </a:rPr>
              <a:t>Exchange</a:t>
            </a:r>
            <a:endParaRPr dirty="0">
              <a:solidFill>
                <a:srgbClr val="666666"/>
              </a:solidFill>
            </a:endParaRPr>
          </a:p>
          <a:p>
            <a:pPr marL="0" lvl="0" indent="0">
              <a:spcBef>
                <a:spcPts val="0"/>
              </a:spcBef>
              <a:spcAft>
                <a:spcPts val="0"/>
              </a:spcAft>
              <a:buNone/>
            </a:pPr>
            <a:endParaRPr dirty="0">
              <a:solidFill>
                <a:srgbClr val="666666"/>
              </a:solidFill>
            </a:endParaRPr>
          </a:p>
          <a:p>
            <a:pPr marL="0" lvl="0" indent="0">
              <a:spcBef>
                <a:spcPts val="0"/>
              </a:spcBef>
              <a:spcAft>
                <a:spcPts val="0"/>
              </a:spcAft>
              <a:buNone/>
            </a:pPr>
            <a:endParaRPr dirty="0">
              <a:solidFill>
                <a:srgbClr val="666666"/>
              </a:solidFill>
            </a:endParaRPr>
          </a:p>
          <a:p>
            <a:pPr marL="0" lvl="0" indent="0">
              <a:spcBef>
                <a:spcPts val="0"/>
              </a:spcBef>
              <a:spcAft>
                <a:spcPts val="0"/>
              </a:spcAft>
              <a:buNone/>
            </a:pPr>
            <a:endParaRPr dirty="0">
              <a:solidFill>
                <a:srgbClr val="666666"/>
              </a:solidFill>
            </a:endParaRPr>
          </a:p>
          <a:p>
            <a:pPr marL="0" lvl="0" indent="0">
              <a:spcBef>
                <a:spcPts val="0"/>
              </a:spcBef>
              <a:spcAft>
                <a:spcPts val="0"/>
              </a:spcAft>
              <a:buNone/>
            </a:pPr>
            <a:endParaRPr dirty="0">
              <a:solidFill>
                <a:srgbClr val="666666"/>
              </a:solidFill>
            </a:endParaRPr>
          </a:p>
          <a:p>
            <a:pPr marL="0" lvl="0" indent="0" rtl="0">
              <a:spcBef>
                <a:spcPts val="0"/>
              </a:spcBef>
              <a:spcAft>
                <a:spcPts val="0"/>
              </a:spcAft>
              <a:buNone/>
            </a:pPr>
            <a:endParaRPr dirty="0">
              <a:solidFill>
                <a:srgbClr val="666666"/>
              </a:solidFill>
            </a:endParaRPr>
          </a:p>
          <a:p>
            <a:pPr marL="0" lvl="0" indent="0">
              <a:spcBef>
                <a:spcPts val="0"/>
              </a:spcBef>
              <a:spcAft>
                <a:spcPts val="0"/>
              </a:spcAft>
              <a:buNone/>
            </a:pPr>
            <a:endParaRPr dirty="0">
              <a:solidFill>
                <a:srgbClr val="666666"/>
              </a:solidFill>
            </a:endParaRPr>
          </a:p>
        </p:txBody>
      </p:sp>
      <p:sp>
        <p:nvSpPr>
          <p:cNvPr id="321" name="Google Shape;321;p36"/>
          <p:cNvSpPr txBox="1">
            <a:spLocks noGrp="1"/>
          </p:cNvSpPr>
          <p:nvPr>
            <p:ph type="title"/>
          </p:nvPr>
        </p:nvSpPr>
        <p:spPr>
          <a:xfrm>
            <a:off x="311700" y="315925"/>
            <a:ext cx="8520600" cy="675208"/>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Altcoin Exchange Mixing</a:t>
            </a:r>
            <a:endParaRPr sz="3600" b="1" dirty="0">
              <a:solidFill>
                <a:srgbClr val="1544D9"/>
              </a:solidFill>
            </a:endParaRPr>
          </a:p>
        </p:txBody>
      </p:sp>
      <p:sp>
        <p:nvSpPr>
          <p:cNvPr id="322" name="Google Shape;322;p36"/>
          <p:cNvSpPr txBox="1">
            <a:spLocks noGrp="1"/>
          </p:cNvSpPr>
          <p:nvPr>
            <p:ph type="body" idx="1"/>
          </p:nvPr>
        </p:nvSpPr>
        <p:spPr>
          <a:xfrm>
            <a:off x="311699" y="1225225"/>
            <a:ext cx="8781145" cy="411743"/>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sz="1600" b="1" dirty="0"/>
              <a:t>Idea:</a:t>
            </a:r>
            <a:r>
              <a:rPr lang="en" sz="1600" dirty="0"/>
              <a:t> </a:t>
            </a:r>
            <a:r>
              <a:rPr lang="en" sz="1600" dirty="0" smtClean="0"/>
              <a:t> Send </a:t>
            </a:r>
            <a:r>
              <a:rPr lang="en" sz="1600" dirty="0"/>
              <a:t>dirty funds through several layers of altcoin ⇐⇒ altcoin exchanges to obfuscate money trail.</a:t>
            </a:r>
            <a:endParaRPr sz="1600" dirty="0"/>
          </a:p>
        </p:txBody>
      </p:sp>
      <p:sp>
        <p:nvSpPr>
          <p:cNvPr id="323" name="Google Shape;323;p36"/>
          <p:cNvSpPr/>
          <p:nvPr/>
        </p:nvSpPr>
        <p:spPr>
          <a:xfrm>
            <a:off x="286950" y="2987650"/>
            <a:ext cx="1138200" cy="386700"/>
          </a:xfrm>
          <a:prstGeom prst="rect">
            <a:avLst/>
          </a:prstGeom>
          <a:noFill/>
          <a:ln w="9525" cap="flat" cmpd="sng">
            <a:solidFill>
              <a:srgbClr val="434343"/>
            </a:solidFill>
            <a:prstDash val="dash"/>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200">
                <a:solidFill>
                  <a:srgbClr val="666666"/>
                </a:solidFill>
              </a:rPr>
              <a:t>A	1 BTC</a:t>
            </a:r>
            <a:endParaRPr sz="1200">
              <a:solidFill>
                <a:srgbClr val="666666"/>
              </a:solidFill>
            </a:endParaRPr>
          </a:p>
        </p:txBody>
      </p:sp>
      <p:sp>
        <p:nvSpPr>
          <p:cNvPr id="324" name="Google Shape;324;p36"/>
          <p:cNvSpPr/>
          <p:nvPr/>
        </p:nvSpPr>
        <p:spPr>
          <a:xfrm>
            <a:off x="2058400" y="2811700"/>
            <a:ext cx="730200" cy="248100"/>
          </a:xfrm>
          <a:prstGeom prst="rect">
            <a:avLst/>
          </a:prstGeom>
          <a:noFill/>
          <a:ln w="9525" cap="flat" cmpd="sng">
            <a:solidFill>
              <a:srgbClr val="999999"/>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1.0 BTC</a:t>
            </a:r>
            <a:endParaRPr sz="1000">
              <a:solidFill>
                <a:srgbClr val="999999"/>
              </a:solidFill>
            </a:endParaRPr>
          </a:p>
        </p:txBody>
      </p:sp>
      <p:sp>
        <p:nvSpPr>
          <p:cNvPr id="325" name="Google Shape;325;p36"/>
          <p:cNvSpPr/>
          <p:nvPr/>
        </p:nvSpPr>
        <p:spPr>
          <a:xfrm>
            <a:off x="2058400" y="3121925"/>
            <a:ext cx="730200" cy="248100"/>
          </a:xfrm>
          <a:prstGeom prst="rect">
            <a:avLst/>
          </a:prstGeom>
          <a:noFill/>
          <a:ln w="9525" cap="flat" cmpd="sng">
            <a:solidFill>
              <a:srgbClr val="999999"/>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0.7 BTC</a:t>
            </a:r>
            <a:endParaRPr sz="1000">
              <a:solidFill>
                <a:srgbClr val="999999"/>
              </a:solidFill>
            </a:endParaRPr>
          </a:p>
        </p:txBody>
      </p:sp>
      <p:sp>
        <p:nvSpPr>
          <p:cNvPr id="326" name="Google Shape;326;p36"/>
          <p:cNvSpPr/>
          <p:nvPr/>
        </p:nvSpPr>
        <p:spPr>
          <a:xfrm>
            <a:off x="2058400" y="3432150"/>
            <a:ext cx="730200" cy="248100"/>
          </a:xfrm>
          <a:prstGeom prst="rect">
            <a:avLst/>
          </a:prstGeom>
          <a:noFill/>
          <a:ln w="9525" cap="flat" cmpd="sng">
            <a:solidFill>
              <a:srgbClr val="999999"/>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2.0 BTC</a:t>
            </a:r>
            <a:endParaRPr sz="1000">
              <a:solidFill>
                <a:srgbClr val="999999"/>
              </a:solidFill>
            </a:endParaRPr>
          </a:p>
        </p:txBody>
      </p:sp>
      <p:sp>
        <p:nvSpPr>
          <p:cNvPr id="327" name="Google Shape;327;p36"/>
          <p:cNvSpPr/>
          <p:nvPr/>
        </p:nvSpPr>
        <p:spPr>
          <a:xfrm>
            <a:off x="2058400" y="3742375"/>
            <a:ext cx="730200" cy="248100"/>
          </a:xfrm>
          <a:prstGeom prst="rect">
            <a:avLst/>
          </a:prstGeom>
          <a:noFill/>
          <a:ln w="9525" cap="flat" cmpd="sng">
            <a:solidFill>
              <a:srgbClr val="999999"/>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0.3 BTC</a:t>
            </a:r>
            <a:endParaRPr sz="1000">
              <a:solidFill>
                <a:srgbClr val="999999"/>
              </a:solidFill>
            </a:endParaRPr>
          </a:p>
        </p:txBody>
      </p:sp>
      <p:sp>
        <p:nvSpPr>
          <p:cNvPr id="328" name="Google Shape;328;p36"/>
          <p:cNvSpPr/>
          <p:nvPr/>
        </p:nvSpPr>
        <p:spPr>
          <a:xfrm>
            <a:off x="2058400" y="4052600"/>
            <a:ext cx="730200" cy="248100"/>
          </a:xfrm>
          <a:prstGeom prst="rect">
            <a:avLst/>
          </a:prstGeom>
          <a:noFill/>
          <a:ln w="9525" cap="flat" cmpd="sng">
            <a:solidFill>
              <a:srgbClr val="434343"/>
            </a:solidFill>
            <a:prstDash val="dash"/>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1.0 BTC</a:t>
            </a:r>
            <a:endParaRPr sz="1000">
              <a:solidFill>
                <a:srgbClr val="999999"/>
              </a:solidFill>
            </a:endParaRPr>
          </a:p>
        </p:txBody>
      </p:sp>
      <p:sp>
        <p:nvSpPr>
          <p:cNvPr id="329" name="Google Shape;329;p36"/>
          <p:cNvSpPr txBox="1"/>
          <p:nvPr/>
        </p:nvSpPr>
        <p:spPr>
          <a:xfrm>
            <a:off x="159300" y="2595650"/>
            <a:ext cx="1393500" cy="464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solidFill>
                  <a:srgbClr val="666666"/>
                </a:solidFill>
              </a:rPr>
              <a:t>Alice’s dirty input</a:t>
            </a:r>
            <a:endParaRPr sz="1200">
              <a:solidFill>
                <a:srgbClr val="666666"/>
              </a:solidFill>
            </a:endParaRPr>
          </a:p>
        </p:txBody>
      </p:sp>
      <p:sp>
        <p:nvSpPr>
          <p:cNvPr id="330" name="Google Shape;330;p36"/>
          <p:cNvSpPr/>
          <p:nvPr/>
        </p:nvSpPr>
        <p:spPr>
          <a:xfrm>
            <a:off x="2972800" y="2811700"/>
            <a:ext cx="730200" cy="248100"/>
          </a:xfrm>
          <a:prstGeom prst="rect">
            <a:avLst/>
          </a:prstGeom>
          <a:noFill/>
          <a:ln w="9525" cap="flat" cmpd="sng">
            <a:solidFill>
              <a:srgbClr val="999999"/>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10 ETH</a:t>
            </a:r>
            <a:endParaRPr sz="1000">
              <a:solidFill>
                <a:srgbClr val="999999"/>
              </a:solidFill>
            </a:endParaRPr>
          </a:p>
        </p:txBody>
      </p:sp>
      <p:sp>
        <p:nvSpPr>
          <p:cNvPr id="331" name="Google Shape;331;p36"/>
          <p:cNvSpPr/>
          <p:nvPr/>
        </p:nvSpPr>
        <p:spPr>
          <a:xfrm>
            <a:off x="2972800" y="3121925"/>
            <a:ext cx="730200" cy="248100"/>
          </a:xfrm>
          <a:prstGeom prst="rect">
            <a:avLst/>
          </a:prstGeom>
          <a:noFill/>
          <a:ln w="9525" cap="flat" cmpd="sng">
            <a:solidFill>
              <a:srgbClr val="999999"/>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70 ETH</a:t>
            </a:r>
            <a:endParaRPr sz="1000">
              <a:solidFill>
                <a:srgbClr val="999999"/>
              </a:solidFill>
            </a:endParaRPr>
          </a:p>
        </p:txBody>
      </p:sp>
      <p:sp>
        <p:nvSpPr>
          <p:cNvPr id="332" name="Google Shape;332;p36"/>
          <p:cNvSpPr/>
          <p:nvPr/>
        </p:nvSpPr>
        <p:spPr>
          <a:xfrm>
            <a:off x="2972800" y="3432150"/>
            <a:ext cx="730200" cy="248100"/>
          </a:xfrm>
          <a:prstGeom prst="rect">
            <a:avLst/>
          </a:prstGeom>
          <a:noFill/>
          <a:ln w="9525" cap="flat" cmpd="sng">
            <a:solidFill>
              <a:srgbClr val="999999"/>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20 ETH</a:t>
            </a:r>
            <a:endParaRPr sz="1000">
              <a:solidFill>
                <a:srgbClr val="999999"/>
              </a:solidFill>
            </a:endParaRPr>
          </a:p>
        </p:txBody>
      </p:sp>
      <p:sp>
        <p:nvSpPr>
          <p:cNvPr id="333" name="Google Shape;333;p36"/>
          <p:cNvSpPr/>
          <p:nvPr/>
        </p:nvSpPr>
        <p:spPr>
          <a:xfrm>
            <a:off x="2972800" y="3742375"/>
            <a:ext cx="730200" cy="248100"/>
          </a:xfrm>
          <a:prstGeom prst="rect">
            <a:avLst/>
          </a:prstGeom>
          <a:noFill/>
          <a:ln w="9525" cap="flat" cmpd="sng">
            <a:solidFill>
              <a:srgbClr val="434343"/>
            </a:solidFill>
            <a:prstDash val="dash"/>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30 ETH</a:t>
            </a:r>
            <a:endParaRPr sz="1000">
              <a:solidFill>
                <a:srgbClr val="999999"/>
              </a:solidFill>
            </a:endParaRPr>
          </a:p>
        </p:txBody>
      </p:sp>
      <p:sp>
        <p:nvSpPr>
          <p:cNvPr id="334" name="Google Shape;334;p36"/>
          <p:cNvSpPr/>
          <p:nvPr/>
        </p:nvSpPr>
        <p:spPr>
          <a:xfrm>
            <a:off x="2972800" y="4052600"/>
            <a:ext cx="730200" cy="248100"/>
          </a:xfrm>
          <a:prstGeom prst="rect">
            <a:avLst/>
          </a:prstGeom>
          <a:noFill/>
          <a:ln w="9525" cap="flat" cmpd="sng">
            <a:solidFill>
              <a:srgbClr val="999999"/>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10 ETH</a:t>
            </a:r>
            <a:endParaRPr sz="1000">
              <a:solidFill>
                <a:srgbClr val="999999"/>
              </a:solidFill>
            </a:endParaRPr>
          </a:p>
        </p:txBody>
      </p:sp>
      <p:cxnSp>
        <p:nvCxnSpPr>
          <p:cNvPr id="335" name="Google Shape;335;p36"/>
          <p:cNvCxnSpPr>
            <a:stCxn id="323" idx="3"/>
            <a:endCxn id="328" idx="1"/>
          </p:cNvCxnSpPr>
          <p:nvPr/>
        </p:nvCxnSpPr>
        <p:spPr>
          <a:xfrm>
            <a:off x="1425150" y="3181000"/>
            <a:ext cx="633300" cy="995700"/>
          </a:xfrm>
          <a:prstGeom prst="curvedConnector3">
            <a:avLst>
              <a:gd name="adj1" fmla="val 49996"/>
            </a:avLst>
          </a:prstGeom>
          <a:noFill/>
          <a:ln w="9525" cap="flat" cmpd="sng">
            <a:solidFill>
              <a:srgbClr val="666666"/>
            </a:solidFill>
            <a:prstDash val="solid"/>
            <a:round/>
            <a:headEnd type="none" w="med" len="med"/>
            <a:tailEnd type="triangle" w="med" len="med"/>
          </a:ln>
        </p:spPr>
      </p:cxnSp>
      <p:sp>
        <p:nvSpPr>
          <p:cNvPr id="336" name="Google Shape;336;p36"/>
          <p:cNvSpPr/>
          <p:nvPr/>
        </p:nvSpPr>
        <p:spPr>
          <a:xfrm>
            <a:off x="5028700" y="2355050"/>
            <a:ext cx="2105700" cy="20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rtl="0">
              <a:spcBef>
                <a:spcPts val="0"/>
              </a:spcBef>
              <a:spcAft>
                <a:spcPts val="0"/>
              </a:spcAft>
              <a:buNone/>
            </a:pPr>
            <a:r>
              <a:rPr lang="en" dirty="0">
                <a:solidFill>
                  <a:srgbClr val="666666"/>
                </a:solidFill>
              </a:rPr>
              <a:t> </a:t>
            </a:r>
            <a:r>
              <a:rPr lang="en" dirty="0" smtClean="0">
                <a:solidFill>
                  <a:srgbClr val="666666"/>
                </a:solidFill>
              </a:rPr>
              <a:t>Exchange</a:t>
            </a:r>
            <a:endParaRPr dirty="0">
              <a:solidFill>
                <a:srgbClr val="666666"/>
              </a:solidFill>
            </a:endParaRPr>
          </a:p>
          <a:p>
            <a:pPr marL="0" lvl="0" indent="0" rtl="0">
              <a:spcBef>
                <a:spcPts val="0"/>
              </a:spcBef>
              <a:spcAft>
                <a:spcPts val="0"/>
              </a:spcAft>
              <a:buNone/>
            </a:pPr>
            <a:endParaRPr dirty="0">
              <a:solidFill>
                <a:srgbClr val="666666"/>
              </a:solidFill>
            </a:endParaRPr>
          </a:p>
          <a:p>
            <a:pPr marL="0" lvl="0" indent="0" rtl="0">
              <a:spcBef>
                <a:spcPts val="0"/>
              </a:spcBef>
              <a:spcAft>
                <a:spcPts val="0"/>
              </a:spcAft>
              <a:buNone/>
            </a:pPr>
            <a:endParaRPr dirty="0">
              <a:solidFill>
                <a:srgbClr val="666666"/>
              </a:solidFill>
            </a:endParaRPr>
          </a:p>
          <a:p>
            <a:pPr marL="0" lvl="0" indent="0" rtl="0">
              <a:spcBef>
                <a:spcPts val="0"/>
              </a:spcBef>
              <a:spcAft>
                <a:spcPts val="0"/>
              </a:spcAft>
              <a:buNone/>
            </a:pPr>
            <a:endParaRPr dirty="0">
              <a:solidFill>
                <a:srgbClr val="666666"/>
              </a:solidFill>
            </a:endParaRPr>
          </a:p>
          <a:p>
            <a:pPr marL="0" lvl="0" indent="0" rtl="0">
              <a:spcBef>
                <a:spcPts val="0"/>
              </a:spcBef>
              <a:spcAft>
                <a:spcPts val="0"/>
              </a:spcAft>
              <a:buNone/>
            </a:pPr>
            <a:endParaRPr dirty="0">
              <a:solidFill>
                <a:srgbClr val="666666"/>
              </a:solidFill>
            </a:endParaRPr>
          </a:p>
          <a:p>
            <a:pPr marL="0" lvl="0" indent="0" rtl="0">
              <a:spcBef>
                <a:spcPts val="0"/>
              </a:spcBef>
              <a:spcAft>
                <a:spcPts val="0"/>
              </a:spcAft>
              <a:buNone/>
            </a:pPr>
            <a:endParaRPr dirty="0">
              <a:solidFill>
                <a:srgbClr val="666666"/>
              </a:solidFill>
            </a:endParaRPr>
          </a:p>
          <a:p>
            <a:pPr marL="0" lvl="0" indent="0" rtl="0">
              <a:spcBef>
                <a:spcPts val="0"/>
              </a:spcBef>
              <a:spcAft>
                <a:spcPts val="0"/>
              </a:spcAft>
              <a:buNone/>
            </a:pPr>
            <a:endParaRPr dirty="0">
              <a:solidFill>
                <a:srgbClr val="666666"/>
              </a:solidFill>
            </a:endParaRPr>
          </a:p>
        </p:txBody>
      </p:sp>
      <p:sp>
        <p:nvSpPr>
          <p:cNvPr id="337" name="Google Shape;337;p36"/>
          <p:cNvSpPr/>
          <p:nvPr/>
        </p:nvSpPr>
        <p:spPr>
          <a:xfrm>
            <a:off x="5258800" y="2811700"/>
            <a:ext cx="730200" cy="248100"/>
          </a:xfrm>
          <a:prstGeom prst="rect">
            <a:avLst/>
          </a:prstGeom>
          <a:noFill/>
          <a:ln w="9525" cap="flat" cmpd="sng">
            <a:solidFill>
              <a:srgbClr val="999999"/>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1.0 ZEC</a:t>
            </a:r>
            <a:endParaRPr sz="1000">
              <a:solidFill>
                <a:srgbClr val="999999"/>
              </a:solidFill>
            </a:endParaRPr>
          </a:p>
        </p:txBody>
      </p:sp>
      <p:sp>
        <p:nvSpPr>
          <p:cNvPr id="338" name="Google Shape;338;p36"/>
          <p:cNvSpPr/>
          <p:nvPr/>
        </p:nvSpPr>
        <p:spPr>
          <a:xfrm>
            <a:off x="5258800" y="3121925"/>
            <a:ext cx="730200" cy="248100"/>
          </a:xfrm>
          <a:prstGeom prst="rect">
            <a:avLst/>
          </a:prstGeom>
          <a:noFill/>
          <a:ln w="9525" cap="flat" cmpd="sng">
            <a:solidFill>
              <a:srgbClr val="999999"/>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0.7 ZEC</a:t>
            </a:r>
            <a:endParaRPr sz="1000">
              <a:solidFill>
                <a:srgbClr val="999999"/>
              </a:solidFill>
            </a:endParaRPr>
          </a:p>
        </p:txBody>
      </p:sp>
      <p:sp>
        <p:nvSpPr>
          <p:cNvPr id="339" name="Google Shape;339;p36"/>
          <p:cNvSpPr/>
          <p:nvPr/>
        </p:nvSpPr>
        <p:spPr>
          <a:xfrm>
            <a:off x="5258800" y="3432150"/>
            <a:ext cx="730200" cy="248100"/>
          </a:xfrm>
          <a:prstGeom prst="rect">
            <a:avLst/>
          </a:prstGeom>
          <a:noFill/>
          <a:ln w="9525" cap="flat" cmpd="sng">
            <a:solidFill>
              <a:srgbClr val="434343"/>
            </a:solidFill>
            <a:prstDash val="dash"/>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2.0 ZEC</a:t>
            </a:r>
            <a:endParaRPr sz="1000">
              <a:solidFill>
                <a:srgbClr val="999999"/>
              </a:solidFill>
            </a:endParaRPr>
          </a:p>
        </p:txBody>
      </p:sp>
      <p:sp>
        <p:nvSpPr>
          <p:cNvPr id="340" name="Google Shape;340;p36"/>
          <p:cNvSpPr/>
          <p:nvPr/>
        </p:nvSpPr>
        <p:spPr>
          <a:xfrm>
            <a:off x="5258800" y="3742375"/>
            <a:ext cx="730200" cy="248100"/>
          </a:xfrm>
          <a:prstGeom prst="rect">
            <a:avLst/>
          </a:prstGeom>
          <a:noFill/>
          <a:ln w="9525" cap="flat" cmpd="sng">
            <a:solidFill>
              <a:srgbClr val="999999"/>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0.3 ZEC</a:t>
            </a:r>
            <a:endParaRPr sz="1000">
              <a:solidFill>
                <a:srgbClr val="999999"/>
              </a:solidFill>
            </a:endParaRPr>
          </a:p>
        </p:txBody>
      </p:sp>
      <p:sp>
        <p:nvSpPr>
          <p:cNvPr id="341" name="Google Shape;341;p36"/>
          <p:cNvSpPr/>
          <p:nvPr/>
        </p:nvSpPr>
        <p:spPr>
          <a:xfrm>
            <a:off x="5258800" y="4052600"/>
            <a:ext cx="730200" cy="248100"/>
          </a:xfrm>
          <a:prstGeom prst="rect">
            <a:avLst/>
          </a:prstGeom>
          <a:noFill/>
          <a:ln w="9525" cap="flat" cmpd="sng">
            <a:solidFill>
              <a:srgbClr val="999999"/>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1.0 ZEC</a:t>
            </a:r>
            <a:endParaRPr sz="1000">
              <a:solidFill>
                <a:srgbClr val="999999"/>
              </a:solidFill>
            </a:endParaRPr>
          </a:p>
        </p:txBody>
      </p:sp>
      <p:sp>
        <p:nvSpPr>
          <p:cNvPr id="342" name="Google Shape;342;p36"/>
          <p:cNvSpPr/>
          <p:nvPr/>
        </p:nvSpPr>
        <p:spPr>
          <a:xfrm>
            <a:off x="6173200" y="2811700"/>
            <a:ext cx="730200" cy="248100"/>
          </a:xfrm>
          <a:prstGeom prst="rect">
            <a:avLst/>
          </a:prstGeom>
          <a:noFill/>
          <a:ln w="9525" cap="flat" cmpd="sng">
            <a:solidFill>
              <a:srgbClr val="999999"/>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0.1 BTC</a:t>
            </a:r>
            <a:endParaRPr sz="1000">
              <a:solidFill>
                <a:srgbClr val="999999"/>
              </a:solidFill>
            </a:endParaRPr>
          </a:p>
        </p:txBody>
      </p:sp>
      <p:sp>
        <p:nvSpPr>
          <p:cNvPr id="343" name="Google Shape;343;p36"/>
          <p:cNvSpPr/>
          <p:nvPr/>
        </p:nvSpPr>
        <p:spPr>
          <a:xfrm>
            <a:off x="6173200" y="3121925"/>
            <a:ext cx="730200" cy="248100"/>
          </a:xfrm>
          <a:prstGeom prst="rect">
            <a:avLst/>
          </a:prstGeom>
          <a:noFill/>
          <a:ln w="9525" cap="flat" cmpd="sng">
            <a:solidFill>
              <a:srgbClr val="999999"/>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2.7 BTC</a:t>
            </a:r>
            <a:endParaRPr sz="1000">
              <a:solidFill>
                <a:srgbClr val="999999"/>
              </a:solidFill>
            </a:endParaRPr>
          </a:p>
        </p:txBody>
      </p:sp>
      <p:sp>
        <p:nvSpPr>
          <p:cNvPr id="344" name="Google Shape;344;p36"/>
          <p:cNvSpPr/>
          <p:nvPr/>
        </p:nvSpPr>
        <p:spPr>
          <a:xfrm>
            <a:off x="6173200" y="3432150"/>
            <a:ext cx="730200" cy="248100"/>
          </a:xfrm>
          <a:prstGeom prst="rect">
            <a:avLst/>
          </a:prstGeom>
          <a:noFill/>
          <a:ln w="9525" cap="flat" cmpd="sng">
            <a:solidFill>
              <a:srgbClr val="999999"/>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2.0 BTC</a:t>
            </a:r>
            <a:endParaRPr sz="1000">
              <a:solidFill>
                <a:srgbClr val="999999"/>
              </a:solidFill>
            </a:endParaRPr>
          </a:p>
        </p:txBody>
      </p:sp>
      <p:sp>
        <p:nvSpPr>
          <p:cNvPr id="345" name="Google Shape;345;p36"/>
          <p:cNvSpPr/>
          <p:nvPr/>
        </p:nvSpPr>
        <p:spPr>
          <a:xfrm>
            <a:off x="6173200" y="3742375"/>
            <a:ext cx="730200" cy="248100"/>
          </a:xfrm>
          <a:prstGeom prst="rect">
            <a:avLst/>
          </a:prstGeom>
          <a:noFill/>
          <a:ln w="9525" cap="flat" cmpd="sng">
            <a:solidFill>
              <a:srgbClr val="999999"/>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3.0 BTC</a:t>
            </a:r>
            <a:endParaRPr sz="1000">
              <a:solidFill>
                <a:srgbClr val="999999"/>
              </a:solidFill>
            </a:endParaRPr>
          </a:p>
        </p:txBody>
      </p:sp>
      <p:sp>
        <p:nvSpPr>
          <p:cNvPr id="346" name="Google Shape;346;p36"/>
          <p:cNvSpPr/>
          <p:nvPr/>
        </p:nvSpPr>
        <p:spPr>
          <a:xfrm>
            <a:off x="6173200" y="4052600"/>
            <a:ext cx="730200" cy="248100"/>
          </a:xfrm>
          <a:prstGeom prst="rect">
            <a:avLst/>
          </a:prstGeom>
          <a:noFill/>
          <a:ln w="9525" cap="flat" cmpd="sng">
            <a:solidFill>
              <a:srgbClr val="434343"/>
            </a:solidFill>
            <a:prstDash val="dash"/>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0.9 BTC</a:t>
            </a:r>
            <a:endParaRPr sz="1000">
              <a:solidFill>
                <a:srgbClr val="999999"/>
              </a:solidFill>
            </a:endParaRPr>
          </a:p>
        </p:txBody>
      </p:sp>
      <p:sp>
        <p:nvSpPr>
          <p:cNvPr id="347" name="Google Shape;347;p36"/>
          <p:cNvSpPr txBox="1"/>
          <p:nvPr/>
        </p:nvSpPr>
        <p:spPr>
          <a:xfrm>
            <a:off x="4280500" y="3059750"/>
            <a:ext cx="401700" cy="464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 </a:t>
            </a:r>
            <a:endParaRPr/>
          </a:p>
        </p:txBody>
      </p:sp>
      <p:cxnSp>
        <p:nvCxnSpPr>
          <p:cNvPr id="348" name="Google Shape;348;p36"/>
          <p:cNvCxnSpPr>
            <a:stCxn id="333" idx="3"/>
            <a:endCxn id="347" idx="1"/>
          </p:cNvCxnSpPr>
          <p:nvPr/>
        </p:nvCxnSpPr>
        <p:spPr>
          <a:xfrm rot="10800000" flipH="1">
            <a:off x="3703000" y="3291925"/>
            <a:ext cx="577500" cy="574500"/>
          </a:xfrm>
          <a:prstGeom prst="curvedConnector3">
            <a:avLst>
              <a:gd name="adj1" fmla="val 50000"/>
            </a:avLst>
          </a:prstGeom>
          <a:noFill/>
          <a:ln w="9525" cap="flat" cmpd="sng">
            <a:solidFill>
              <a:srgbClr val="666666"/>
            </a:solidFill>
            <a:prstDash val="solid"/>
            <a:round/>
            <a:headEnd type="none" w="med" len="med"/>
            <a:tailEnd type="triangle" w="med" len="med"/>
          </a:ln>
        </p:spPr>
      </p:cxnSp>
      <p:cxnSp>
        <p:nvCxnSpPr>
          <p:cNvPr id="349" name="Google Shape;349;p36"/>
          <p:cNvCxnSpPr>
            <a:stCxn id="347" idx="2"/>
            <a:endCxn id="350" idx="0"/>
          </p:cNvCxnSpPr>
          <p:nvPr/>
        </p:nvCxnSpPr>
        <p:spPr>
          <a:xfrm rot="-5400000" flipH="1">
            <a:off x="4068400" y="3936800"/>
            <a:ext cx="826500" cy="600"/>
          </a:xfrm>
          <a:prstGeom prst="curvedConnector3">
            <a:avLst>
              <a:gd name="adj1" fmla="val 49997"/>
            </a:avLst>
          </a:prstGeom>
          <a:noFill/>
          <a:ln w="9525" cap="flat" cmpd="sng">
            <a:solidFill>
              <a:srgbClr val="666666"/>
            </a:solidFill>
            <a:prstDash val="dot"/>
            <a:round/>
            <a:headEnd type="none" w="med" len="med"/>
            <a:tailEnd type="triangle" w="med" len="med"/>
          </a:ln>
        </p:spPr>
      </p:cxnSp>
      <p:sp>
        <p:nvSpPr>
          <p:cNvPr id="350" name="Google Shape;350;p36"/>
          <p:cNvSpPr txBox="1"/>
          <p:nvPr/>
        </p:nvSpPr>
        <p:spPr>
          <a:xfrm>
            <a:off x="3929050" y="4350300"/>
            <a:ext cx="1104600" cy="464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a:solidFill>
                  <a:srgbClr val="999999"/>
                </a:solidFill>
              </a:rPr>
              <a:t>Exchange Fees</a:t>
            </a:r>
            <a:endParaRPr sz="1000">
              <a:solidFill>
                <a:srgbClr val="999999"/>
              </a:solidFill>
            </a:endParaRPr>
          </a:p>
        </p:txBody>
      </p:sp>
      <p:sp>
        <p:nvSpPr>
          <p:cNvPr id="351" name="Google Shape;351;p36"/>
          <p:cNvSpPr/>
          <p:nvPr/>
        </p:nvSpPr>
        <p:spPr>
          <a:xfrm>
            <a:off x="7608550" y="3183650"/>
            <a:ext cx="1242000" cy="386700"/>
          </a:xfrm>
          <a:prstGeom prst="rect">
            <a:avLst/>
          </a:prstGeom>
          <a:noFill/>
          <a:ln w="9525" cap="flat" cmpd="sng">
            <a:solidFill>
              <a:srgbClr val="434343"/>
            </a:solidFill>
            <a:prstDash val="dash"/>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200">
                <a:solidFill>
                  <a:srgbClr val="666666"/>
                </a:solidFill>
              </a:rPr>
              <a:t>A	0.9 BTC</a:t>
            </a:r>
            <a:endParaRPr sz="1200">
              <a:solidFill>
                <a:srgbClr val="666666"/>
              </a:solidFill>
            </a:endParaRPr>
          </a:p>
        </p:txBody>
      </p:sp>
      <p:sp>
        <p:nvSpPr>
          <p:cNvPr id="352" name="Google Shape;352;p36"/>
          <p:cNvSpPr txBox="1"/>
          <p:nvPr/>
        </p:nvSpPr>
        <p:spPr>
          <a:xfrm>
            <a:off x="7480900" y="2791650"/>
            <a:ext cx="1510800" cy="464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solidFill>
                  <a:srgbClr val="666666"/>
                </a:solidFill>
              </a:rPr>
              <a:t>Alice’s clean output</a:t>
            </a:r>
            <a:endParaRPr sz="1200">
              <a:solidFill>
                <a:srgbClr val="666666"/>
              </a:solidFill>
            </a:endParaRPr>
          </a:p>
        </p:txBody>
      </p:sp>
      <p:cxnSp>
        <p:nvCxnSpPr>
          <p:cNvPr id="353" name="Google Shape;353;p36"/>
          <p:cNvCxnSpPr>
            <a:stCxn id="347" idx="3"/>
            <a:endCxn id="339" idx="1"/>
          </p:cNvCxnSpPr>
          <p:nvPr/>
        </p:nvCxnSpPr>
        <p:spPr>
          <a:xfrm>
            <a:off x="4682200" y="3291800"/>
            <a:ext cx="576600" cy="264300"/>
          </a:xfrm>
          <a:prstGeom prst="curvedConnector3">
            <a:avLst>
              <a:gd name="adj1" fmla="val 50000"/>
            </a:avLst>
          </a:prstGeom>
          <a:noFill/>
          <a:ln w="9525" cap="flat" cmpd="sng">
            <a:solidFill>
              <a:srgbClr val="666666"/>
            </a:solidFill>
            <a:prstDash val="solid"/>
            <a:round/>
            <a:headEnd type="none" w="med" len="med"/>
            <a:tailEnd type="triangle" w="med" len="med"/>
          </a:ln>
        </p:spPr>
      </p:cxnSp>
      <p:cxnSp>
        <p:nvCxnSpPr>
          <p:cNvPr id="354" name="Google Shape;354;p36"/>
          <p:cNvCxnSpPr>
            <a:stCxn id="346" idx="3"/>
            <a:endCxn id="351" idx="1"/>
          </p:cNvCxnSpPr>
          <p:nvPr/>
        </p:nvCxnSpPr>
        <p:spPr>
          <a:xfrm rot="10800000" flipH="1">
            <a:off x="6903400" y="3377150"/>
            <a:ext cx="705300" cy="799500"/>
          </a:xfrm>
          <a:prstGeom prst="curvedConnector3">
            <a:avLst>
              <a:gd name="adj1" fmla="val 49989"/>
            </a:avLst>
          </a:prstGeom>
          <a:noFill/>
          <a:ln w="9525" cap="flat" cmpd="sng">
            <a:solidFill>
              <a:srgbClr val="666666"/>
            </a:solidFill>
            <a:prstDash val="solid"/>
            <a:round/>
            <a:headEnd type="none" w="med" len="med"/>
            <a:tailEnd type="triangle" w="med" len="med"/>
          </a:ln>
        </p:spPr>
      </p:cxnSp>
      <p:sp>
        <p:nvSpPr>
          <p:cNvPr id="2" name="Date Placeholder 1"/>
          <p:cNvSpPr>
            <a:spLocks noGrp="1"/>
          </p:cNvSpPr>
          <p:nvPr>
            <p:ph type="dt" sz="half" idx="10"/>
          </p:nvPr>
        </p:nvSpPr>
        <p:spPr/>
        <p:txBody>
          <a:bodyPr/>
          <a:lstStyle/>
          <a:p>
            <a:pPr>
              <a:defRPr/>
            </a:pPr>
            <a:fld id="{DC64BAC6-6D39-4C31-A477-758D63F4A3AC}" type="datetime1">
              <a:rPr lang="zh-CN" altLang="en-US" smtClean="0"/>
              <a:t>2020/8/19</a:t>
            </a:fld>
            <a:endParaRPr lang="en-US" altLang="zh-CN"/>
          </a:p>
        </p:txBody>
      </p:sp>
    </p:spTree>
    <p:extLst>
      <p:ext uri="{BB962C8B-B14F-4D97-AF65-F5344CB8AC3E}">
        <p14:creationId xmlns:p14="http://schemas.microsoft.com/office/powerpoint/2010/main" val="920420805"/>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7"/>
          <p:cNvSpPr txBox="1">
            <a:spLocks noGrp="1"/>
          </p:cNvSpPr>
          <p:nvPr>
            <p:ph type="title"/>
          </p:nvPr>
        </p:nvSpPr>
        <p:spPr>
          <a:xfrm>
            <a:off x="311700" y="251981"/>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Altcoin Exchange Mixing - Issues</a:t>
            </a:r>
            <a:endParaRPr sz="3600" b="1" dirty="0">
              <a:solidFill>
                <a:srgbClr val="1544D9"/>
              </a:solidFill>
            </a:endParaRPr>
          </a:p>
        </p:txBody>
      </p:sp>
      <p:sp>
        <p:nvSpPr>
          <p:cNvPr id="360" name="Google Shape;360;p37"/>
          <p:cNvSpPr txBox="1">
            <a:spLocks noGrp="1"/>
          </p:cNvSpPr>
          <p:nvPr>
            <p:ph type="body" idx="1"/>
          </p:nvPr>
        </p:nvSpPr>
        <p:spPr>
          <a:xfrm>
            <a:off x="83127" y="1225225"/>
            <a:ext cx="9060873" cy="266257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000" b="1" dirty="0"/>
              <a:t>Pros:</a:t>
            </a:r>
            <a:endParaRPr sz="2000" b="1" dirty="0"/>
          </a:p>
          <a:p>
            <a:pPr marL="457200" lvl="0" indent="-342900" rtl="0">
              <a:spcBef>
                <a:spcPts val="1600"/>
              </a:spcBef>
              <a:spcAft>
                <a:spcPts val="0"/>
              </a:spcAft>
              <a:buSzPts val="1800"/>
              <a:buChar char="+"/>
            </a:pPr>
            <a:r>
              <a:rPr lang="en" sz="1600" dirty="0"/>
              <a:t>Adversary would have to trace transaction chain through several disparate blockchains and exchanges.</a:t>
            </a:r>
            <a:endParaRPr sz="1600" dirty="0"/>
          </a:p>
          <a:p>
            <a:pPr marL="457200" lvl="0" indent="-342900" rtl="0">
              <a:spcBef>
                <a:spcPts val="0"/>
              </a:spcBef>
              <a:spcAft>
                <a:spcPts val="0"/>
              </a:spcAft>
              <a:buSzPts val="1800"/>
              <a:buChar char="+"/>
            </a:pPr>
            <a:r>
              <a:rPr lang="en" sz="1600" dirty="0"/>
              <a:t>Better plausible deniability -- looks like normal currency exchanging.</a:t>
            </a:r>
            <a:endParaRPr sz="1600" dirty="0"/>
          </a:p>
          <a:p>
            <a:pPr marL="0" lvl="0" indent="0" rtl="0">
              <a:spcBef>
                <a:spcPts val="1600"/>
              </a:spcBef>
              <a:spcAft>
                <a:spcPts val="0"/>
              </a:spcAft>
              <a:buNone/>
            </a:pPr>
            <a:r>
              <a:rPr lang="en" sz="2000" b="1" dirty="0"/>
              <a:t>Cons:</a:t>
            </a:r>
            <a:endParaRPr sz="2000" b="1" dirty="0"/>
          </a:p>
          <a:p>
            <a:pPr marL="457200" lvl="0" indent="-342900" rtl="0">
              <a:spcBef>
                <a:spcPts val="1600"/>
              </a:spcBef>
              <a:spcAft>
                <a:spcPts val="0"/>
              </a:spcAft>
              <a:buSzPts val="1800"/>
              <a:buChar char="-"/>
            </a:pPr>
            <a:r>
              <a:rPr lang="en" sz="1600" dirty="0"/>
              <a:t>Rely on exchanges keeping transaction mappings hidden</a:t>
            </a:r>
            <a:endParaRPr sz="1600" dirty="0"/>
          </a:p>
          <a:p>
            <a:pPr marL="457200" lvl="0" indent="-342900" rtl="0">
              <a:spcBef>
                <a:spcPts val="0"/>
              </a:spcBef>
              <a:spcAft>
                <a:spcPts val="0"/>
              </a:spcAft>
              <a:buSzPts val="1800"/>
              <a:buChar char="-"/>
            </a:pPr>
            <a:r>
              <a:rPr lang="en" sz="1600" dirty="0"/>
              <a:t>Counterparty risk: Exchange gets hacked ⇒ Lose money in transit</a:t>
            </a:r>
            <a:endParaRPr sz="1600" dirty="0"/>
          </a:p>
          <a:p>
            <a:pPr marL="457200" lvl="0" indent="-342900">
              <a:spcBef>
                <a:spcPts val="0"/>
              </a:spcBef>
              <a:spcAft>
                <a:spcPts val="0"/>
              </a:spcAft>
              <a:buSzPts val="1800"/>
              <a:buChar char="-"/>
            </a:pPr>
            <a:r>
              <a:rPr lang="en" sz="1600" dirty="0"/>
              <a:t>(U.S.) Exchanges usually require personally identifiable information and follow KYC/AML.</a:t>
            </a:r>
            <a:endParaRPr sz="1600" dirty="0"/>
          </a:p>
        </p:txBody>
      </p:sp>
      <p:sp>
        <p:nvSpPr>
          <p:cNvPr id="2" name="Date Placeholder 1"/>
          <p:cNvSpPr>
            <a:spLocks noGrp="1"/>
          </p:cNvSpPr>
          <p:nvPr>
            <p:ph type="dt" sz="half" idx="10"/>
          </p:nvPr>
        </p:nvSpPr>
        <p:spPr/>
        <p:txBody>
          <a:bodyPr/>
          <a:lstStyle/>
          <a:p>
            <a:pPr>
              <a:defRPr/>
            </a:pPr>
            <a:fld id="{C4C6381D-288D-4873-BE16-FFC6D2C59CD4}" type="datetime1">
              <a:rPr lang="zh-CN" altLang="en-US" smtClean="0"/>
              <a:t>2020/8/19</a:t>
            </a:fld>
            <a:endParaRPr lang="en-US" altLang="zh-CN"/>
          </a:p>
        </p:txBody>
      </p:sp>
    </p:spTree>
    <p:extLst>
      <p:ext uri="{BB962C8B-B14F-4D97-AF65-F5344CB8AC3E}">
        <p14:creationId xmlns:p14="http://schemas.microsoft.com/office/powerpoint/2010/main" val="2987864995"/>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51"/>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lvl="0"/>
            <a:r>
              <a:rPr lang="en" altLang="zh-CN" sz="4400" b="1" dirty="0">
                <a:solidFill>
                  <a:srgbClr val="00B050"/>
                </a:solidFill>
              </a:rPr>
              <a:t>Decentralized </a:t>
            </a:r>
            <a:r>
              <a:rPr lang="en" altLang="zh-CN" sz="4400" b="1" dirty="0" smtClean="0">
                <a:solidFill>
                  <a:srgbClr val="00B050"/>
                </a:solidFill>
              </a:rPr>
              <a:t>Mixing</a:t>
            </a:r>
            <a:endParaRPr sz="4400" b="1" dirty="0">
              <a:solidFill>
                <a:srgbClr val="00B050"/>
              </a:solidFill>
            </a:endParaRPr>
          </a:p>
        </p:txBody>
      </p:sp>
      <p:sp>
        <p:nvSpPr>
          <p:cNvPr id="2" name="Date Placeholder 1"/>
          <p:cNvSpPr>
            <a:spLocks noGrp="1"/>
          </p:cNvSpPr>
          <p:nvPr>
            <p:ph type="dt" sz="half" idx="10"/>
          </p:nvPr>
        </p:nvSpPr>
        <p:spPr/>
        <p:txBody>
          <a:bodyPr/>
          <a:lstStyle/>
          <a:p>
            <a:pPr>
              <a:defRPr/>
            </a:pPr>
            <a:fld id="{12319D31-15C4-4DF2-9C31-D3B12D88C82A}" type="datetime1">
              <a:rPr lang="zh-CN" altLang="en-US" smtClean="0"/>
              <a:t>2020/8/19</a:t>
            </a:fld>
            <a:endParaRPr lang="en-US" altLang="zh-CN"/>
          </a:p>
        </p:txBody>
      </p:sp>
    </p:spTree>
    <p:extLst>
      <p:ext uri="{BB962C8B-B14F-4D97-AF65-F5344CB8AC3E}">
        <p14:creationId xmlns:p14="http://schemas.microsoft.com/office/powerpoint/2010/main" val="16119447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Decentralized Mixing Protocols</a:t>
            </a:r>
            <a:endParaRPr sz="3600" b="1" dirty="0">
              <a:solidFill>
                <a:srgbClr val="1544D9"/>
              </a:solidFill>
            </a:endParaRPr>
          </a:p>
        </p:txBody>
      </p:sp>
      <p:sp>
        <p:nvSpPr>
          <p:cNvPr id="371" name="Google Shape;371;p3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800" b="1" dirty="0"/>
              <a:t>Idea:</a:t>
            </a:r>
            <a:r>
              <a:rPr lang="en" sz="2800" dirty="0"/>
              <a:t> Remove counterparty risk and avoid fees by taking out the middleman (centralized mixer).</a:t>
            </a:r>
            <a:endParaRPr sz="2800" dirty="0"/>
          </a:p>
          <a:p>
            <a:pPr marL="0" lvl="0" indent="0">
              <a:spcBef>
                <a:spcPts val="1600"/>
              </a:spcBef>
              <a:spcAft>
                <a:spcPts val="0"/>
              </a:spcAft>
              <a:buNone/>
            </a:pPr>
            <a:r>
              <a:rPr lang="en" sz="2800" b="1" dirty="0"/>
              <a:t>Proposition:</a:t>
            </a:r>
            <a:r>
              <a:rPr lang="en" sz="2800" dirty="0"/>
              <a:t> Create a network of peers outside of Bitcoin network who cooperate to make transactions which mix their coins, without relying on a trusted third party.</a:t>
            </a:r>
            <a:endParaRPr sz="2800" dirty="0"/>
          </a:p>
          <a:p>
            <a:pPr marL="0" lvl="0" indent="0">
              <a:spcBef>
                <a:spcPts val="1600"/>
              </a:spcBef>
              <a:spcAft>
                <a:spcPts val="0"/>
              </a:spcAft>
              <a:buNone/>
            </a:pPr>
            <a:endParaRPr sz="2800" dirty="0"/>
          </a:p>
          <a:p>
            <a:pPr marL="0" lvl="0" indent="0">
              <a:spcBef>
                <a:spcPts val="1600"/>
              </a:spcBef>
              <a:spcAft>
                <a:spcPts val="1600"/>
              </a:spcAft>
              <a:buNone/>
            </a:pPr>
            <a:r>
              <a:rPr lang="en" sz="2800" b="1" dirty="0"/>
              <a:t>Can this be done?</a:t>
            </a:r>
            <a:endParaRPr sz="2800" b="1" dirty="0"/>
          </a:p>
        </p:txBody>
      </p:sp>
      <p:sp>
        <p:nvSpPr>
          <p:cNvPr id="2" name="Date Placeholder 1"/>
          <p:cNvSpPr>
            <a:spLocks noGrp="1"/>
          </p:cNvSpPr>
          <p:nvPr>
            <p:ph type="dt" sz="half" idx="10"/>
          </p:nvPr>
        </p:nvSpPr>
        <p:spPr/>
        <p:txBody>
          <a:bodyPr/>
          <a:lstStyle/>
          <a:p>
            <a:pPr>
              <a:defRPr/>
            </a:pPr>
            <a:fld id="{D8D822F0-E89F-45DC-BDE1-CBCDB8801DD0}" type="datetime1">
              <a:rPr lang="zh-CN" altLang="en-US" smtClean="0"/>
              <a:t>2020/8/19</a:t>
            </a:fld>
            <a:endParaRPr lang="en-US" altLang="zh-CN"/>
          </a:p>
        </p:txBody>
      </p:sp>
    </p:spTree>
    <p:extLst>
      <p:ext uri="{BB962C8B-B14F-4D97-AF65-F5344CB8AC3E}">
        <p14:creationId xmlns:p14="http://schemas.microsoft.com/office/powerpoint/2010/main" val="595082668"/>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4000" b="1" dirty="0">
                <a:solidFill>
                  <a:srgbClr val="1544D9"/>
                </a:solidFill>
              </a:rPr>
              <a:t>Anonymity Basics</a:t>
            </a:r>
            <a:endParaRPr sz="4000" b="1" dirty="0">
              <a:solidFill>
                <a:srgbClr val="1544D9"/>
              </a:solidFill>
            </a:endParaRPr>
          </a:p>
        </p:txBody>
      </p:sp>
      <p:sp>
        <p:nvSpPr>
          <p:cNvPr id="2" name="Date Placeholder 1"/>
          <p:cNvSpPr>
            <a:spLocks noGrp="1"/>
          </p:cNvSpPr>
          <p:nvPr>
            <p:ph type="dt" sz="half" idx="10"/>
          </p:nvPr>
        </p:nvSpPr>
        <p:spPr/>
        <p:txBody>
          <a:bodyPr/>
          <a:lstStyle/>
          <a:p>
            <a:pPr>
              <a:defRPr/>
            </a:pPr>
            <a:fld id="{D77D4EF5-8030-413A-967D-4909E0FEFCA3}" type="datetime1">
              <a:rPr lang="zh-CN" altLang="en-US" smtClean="0"/>
              <a:t>2020/8/19</a:t>
            </a:fld>
            <a:endParaRPr lang="en-US" altLang="zh-CN"/>
          </a:p>
        </p:txBody>
      </p:sp>
    </p:spTree>
    <p:extLst>
      <p:ext uri="{BB962C8B-B14F-4D97-AF65-F5344CB8AC3E}">
        <p14:creationId xmlns:p14="http://schemas.microsoft.com/office/powerpoint/2010/main" val="41265836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0"/>
          <p:cNvSpPr txBox="1">
            <a:spLocks noGrp="1"/>
          </p:cNvSpPr>
          <p:nvPr>
            <p:ph type="body" idx="1"/>
          </p:nvPr>
        </p:nvSpPr>
        <p:spPr>
          <a:xfrm>
            <a:off x="311700" y="1021850"/>
            <a:ext cx="8520600" cy="3823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dirty="0"/>
              <a:t>Well, this is the question </a:t>
            </a:r>
            <a:r>
              <a:rPr lang="en-US" altLang="zh-CN" sz="1800" dirty="0" smtClean="0"/>
              <a:t>is</a:t>
            </a:r>
            <a:r>
              <a:rPr lang="en" sz="1800" dirty="0" smtClean="0"/>
              <a:t> </a:t>
            </a:r>
            <a:r>
              <a:rPr lang="en" sz="1800" dirty="0"/>
              <a:t>sought to answer.</a:t>
            </a:r>
            <a:endParaRPr sz="1800" dirty="0"/>
          </a:p>
          <a:p>
            <a:pPr marL="0" lvl="0" indent="0">
              <a:spcBef>
                <a:spcPts val="1600"/>
              </a:spcBef>
              <a:spcAft>
                <a:spcPts val="0"/>
              </a:spcAft>
              <a:buNone/>
            </a:pPr>
            <a:r>
              <a:rPr lang="en" sz="1800" b="1" dirty="0"/>
              <a:t>Dmix Project:</a:t>
            </a:r>
            <a:r>
              <a:rPr lang="en" sz="1800" dirty="0"/>
              <a:t> Build a </a:t>
            </a:r>
            <a:r>
              <a:rPr lang="en" sz="1800" b="1" dirty="0"/>
              <a:t>trustless</a:t>
            </a:r>
            <a:r>
              <a:rPr lang="en" sz="1800" dirty="0"/>
              <a:t>, </a:t>
            </a:r>
            <a:r>
              <a:rPr lang="en" sz="1800" b="1" dirty="0"/>
              <a:t>decentralized</a:t>
            </a:r>
            <a:r>
              <a:rPr lang="en" sz="1800" dirty="0"/>
              <a:t> </a:t>
            </a:r>
            <a:r>
              <a:rPr lang="en" sz="1800" b="1" dirty="0"/>
              <a:t>Bitcoin</a:t>
            </a:r>
            <a:r>
              <a:rPr lang="en" sz="1800" dirty="0"/>
              <a:t> mixer that maintains </a:t>
            </a:r>
            <a:r>
              <a:rPr lang="en" sz="1800" b="1" dirty="0"/>
              <a:t>plausible deniability</a:t>
            </a:r>
            <a:r>
              <a:rPr lang="en" sz="1800" dirty="0"/>
              <a:t>.</a:t>
            </a:r>
            <a:endParaRPr sz="1800" dirty="0"/>
          </a:p>
          <a:p>
            <a:pPr marL="0" lvl="0" indent="0">
              <a:spcBef>
                <a:spcPts val="1600"/>
              </a:spcBef>
              <a:spcAft>
                <a:spcPts val="0"/>
              </a:spcAft>
              <a:buNone/>
            </a:pPr>
            <a:r>
              <a:rPr lang="en" sz="1800" dirty="0"/>
              <a:t>Additional requirements:</a:t>
            </a:r>
            <a:endParaRPr sz="1800" dirty="0"/>
          </a:p>
          <a:p>
            <a:pPr marL="457200" lvl="0" indent="-342900" rtl="0">
              <a:spcBef>
                <a:spcPts val="1600"/>
              </a:spcBef>
              <a:spcAft>
                <a:spcPts val="0"/>
              </a:spcAft>
              <a:buSzPts val="1800"/>
              <a:buChar char="●"/>
            </a:pPr>
            <a:r>
              <a:rPr lang="en" sz="1800" b="1" dirty="0"/>
              <a:t>Low fees</a:t>
            </a:r>
            <a:endParaRPr sz="1800" dirty="0"/>
          </a:p>
          <a:p>
            <a:pPr marL="914400" lvl="1" indent="-317500" rtl="0">
              <a:spcBef>
                <a:spcPts val="0"/>
              </a:spcBef>
              <a:spcAft>
                <a:spcPts val="0"/>
              </a:spcAft>
              <a:buSzPts val="1400"/>
              <a:buChar char="○"/>
            </a:pPr>
            <a:r>
              <a:rPr lang="en" dirty="0"/>
              <a:t>Mixing shouldn't be cost-prohibitive; would be impractical</a:t>
            </a:r>
            <a:endParaRPr dirty="0"/>
          </a:p>
          <a:p>
            <a:pPr marL="457200" lvl="0" indent="-342900" rtl="0">
              <a:spcBef>
                <a:spcPts val="0"/>
              </a:spcBef>
              <a:spcAft>
                <a:spcPts val="0"/>
              </a:spcAft>
              <a:buSzPts val="1800"/>
              <a:buChar char="●"/>
            </a:pPr>
            <a:r>
              <a:rPr lang="en" sz="1800" b="1" dirty="0"/>
              <a:t>Bitcoin-compatible</a:t>
            </a:r>
            <a:endParaRPr sz="1800" b="1" dirty="0"/>
          </a:p>
          <a:p>
            <a:pPr marL="914400" lvl="1" indent="-317500" rtl="0">
              <a:spcBef>
                <a:spcPts val="0"/>
              </a:spcBef>
              <a:spcAft>
                <a:spcPts val="0"/>
              </a:spcAft>
              <a:buSzPts val="1400"/>
              <a:buChar char="○"/>
            </a:pPr>
            <a:r>
              <a:rPr lang="en" dirty="0"/>
              <a:t>Sure, you can mix with a variety of altcoins. But what if you don't want to go through the hassle of exchange? No one has yet developed a Bitcoin mixer with these properties.</a:t>
            </a:r>
            <a:endParaRPr dirty="0"/>
          </a:p>
          <a:p>
            <a:pPr marL="1371600" lvl="2" indent="-317500" rtl="0">
              <a:spcBef>
                <a:spcPts val="0"/>
              </a:spcBef>
              <a:spcAft>
                <a:spcPts val="0"/>
              </a:spcAft>
              <a:buSzPts val="1400"/>
              <a:buChar char="■"/>
            </a:pPr>
            <a:r>
              <a:rPr lang="en" sz="1800" dirty="0"/>
              <a:t>Not to mention Lightning Network doesn't exist yet</a:t>
            </a:r>
            <a:endParaRPr sz="1800" dirty="0"/>
          </a:p>
          <a:p>
            <a:pPr marL="1828800" lvl="3" indent="-317500" rtl="0">
              <a:spcBef>
                <a:spcPts val="0"/>
              </a:spcBef>
              <a:spcAft>
                <a:spcPts val="0"/>
              </a:spcAft>
              <a:buSzPts val="1400"/>
              <a:buChar char="●"/>
            </a:pPr>
            <a:r>
              <a:rPr lang="en" sz="1800" dirty="0"/>
              <a:t>So let's build Dmix!</a:t>
            </a:r>
            <a:endParaRPr sz="1800" dirty="0"/>
          </a:p>
        </p:txBody>
      </p:sp>
      <p:sp>
        <p:nvSpPr>
          <p:cNvPr id="377" name="Google Shape;377;p40"/>
          <p:cNvSpPr txBox="1">
            <a:spLocks noGrp="1"/>
          </p:cNvSpPr>
          <p:nvPr>
            <p:ph type="title"/>
          </p:nvPr>
        </p:nvSpPr>
        <p:spPr>
          <a:xfrm>
            <a:off x="311700" y="190550"/>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Dmix Research Project</a:t>
            </a:r>
            <a:endParaRPr sz="3600" b="1" dirty="0">
              <a:solidFill>
                <a:srgbClr val="1544D9"/>
              </a:solidFill>
            </a:endParaRPr>
          </a:p>
        </p:txBody>
      </p:sp>
      <p:sp>
        <p:nvSpPr>
          <p:cNvPr id="2" name="Date Placeholder 1"/>
          <p:cNvSpPr>
            <a:spLocks noGrp="1"/>
          </p:cNvSpPr>
          <p:nvPr>
            <p:ph type="dt" sz="half" idx="10"/>
          </p:nvPr>
        </p:nvSpPr>
        <p:spPr/>
        <p:txBody>
          <a:bodyPr/>
          <a:lstStyle/>
          <a:p>
            <a:pPr>
              <a:defRPr/>
            </a:pPr>
            <a:fld id="{E7482F26-987F-40C4-8269-E8E64313F866}" type="datetime1">
              <a:rPr lang="zh-CN" altLang="en-US" smtClean="0"/>
              <a:t>2020/8/19</a:t>
            </a:fld>
            <a:endParaRPr lang="en-US" altLang="zh-CN"/>
          </a:p>
        </p:txBody>
      </p:sp>
    </p:spTree>
    <p:extLst>
      <p:ext uri="{BB962C8B-B14F-4D97-AF65-F5344CB8AC3E}">
        <p14:creationId xmlns:p14="http://schemas.microsoft.com/office/powerpoint/2010/main" val="752883704"/>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Decentralized Mixing Protocols - Nuances</a:t>
            </a:r>
            <a:endParaRPr sz="3600" b="1" dirty="0">
              <a:solidFill>
                <a:srgbClr val="1544D9"/>
              </a:solidFill>
            </a:endParaRPr>
          </a:p>
        </p:txBody>
      </p:sp>
      <p:sp>
        <p:nvSpPr>
          <p:cNvPr id="383" name="Google Shape;383;p41"/>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dirty="0"/>
              <a:t>Additional considerations for designing a good decentralized mixing protocol</a:t>
            </a:r>
            <a:endParaRPr sz="1600" dirty="0"/>
          </a:p>
          <a:p>
            <a:pPr marL="0" lvl="0" indent="0" rtl="0">
              <a:spcBef>
                <a:spcPts val="1600"/>
              </a:spcBef>
              <a:spcAft>
                <a:spcPts val="0"/>
              </a:spcAft>
              <a:buNone/>
            </a:pPr>
            <a:r>
              <a:rPr lang="en" sz="1600" dirty="0"/>
              <a:t>A mix is comprised of inputs and outputs:</a:t>
            </a:r>
            <a:endParaRPr sz="1600" dirty="0"/>
          </a:p>
          <a:p>
            <a:pPr marL="457200" lvl="0" indent="-317500">
              <a:spcBef>
                <a:spcPts val="1600"/>
              </a:spcBef>
              <a:spcAft>
                <a:spcPts val="0"/>
              </a:spcAft>
              <a:buSzPts val="1400"/>
              <a:buChar char="●"/>
            </a:pPr>
            <a:r>
              <a:rPr lang="en" sz="1600" dirty="0"/>
              <a:t>One input and one output are owned by the same entity, and the goal of the mix is to hide the </a:t>
            </a:r>
            <a:r>
              <a:rPr lang="en" sz="1600" b="1" dirty="0"/>
              <a:t>mapping</a:t>
            </a:r>
            <a:r>
              <a:rPr lang="en" sz="1600" dirty="0"/>
              <a:t> from all inputs to all outputs.</a:t>
            </a:r>
            <a:endParaRPr sz="1600" dirty="0"/>
          </a:p>
          <a:p>
            <a:pPr marL="0" lvl="0" indent="0" rtl="0">
              <a:spcBef>
                <a:spcPts val="1600"/>
              </a:spcBef>
              <a:spcAft>
                <a:spcPts val="1600"/>
              </a:spcAft>
              <a:buNone/>
            </a:pPr>
            <a:r>
              <a:rPr lang="en" sz="1600" b="1" dirty="0"/>
              <a:t>Def.</a:t>
            </a:r>
            <a:r>
              <a:rPr lang="en" sz="1600" dirty="0"/>
              <a:t> </a:t>
            </a:r>
            <a:r>
              <a:rPr lang="en" sz="1600" b="1" dirty="0"/>
              <a:t>Correctness</a:t>
            </a:r>
            <a:r>
              <a:rPr lang="en" sz="1600" dirty="0"/>
              <a:t>: Coins must not be lost, stolen, or double-spent. The mixing is truly random and must </a:t>
            </a:r>
            <a:r>
              <a:rPr lang="en" sz="1600" u="sng" dirty="0"/>
              <a:t>eventually</a:t>
            </a:r>
            <a:r>
              <a:rPr lang="en" sz="1600" dirty="0"/>
              <a:t> succeed in mixing or returning the funds of honest users (resilient against DoS attacks).</a:t>
            </a:r>
            <a:endParaRPr sz="1600" dirty="0"/>
          </a:p>
        </p:txBody>
      </p:sp>
      <p:sp>
        <p:nvSpPr>
          <p:cNvPr id="384" name="Google Shape;384;p41"/>
          <p:cNvSpPr txBox="1">
            <a:spLocks noGrp="1"/>
          </p:cNvSpPr>
          <p:nvPr>
            <p:ph type="body" idx="2"/>
          </p:nvPr>
        </p:nvSpPr>
        <p:spPr>
          <a:xfrm>
            <a:off x="4403875" y="1147225"/>
            <a:ext cx="4428300" cy="3584635"/>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2000" b="1" dirty="0"/>
              <a:t>Adversarial models:</a:t>
            </a:r>
            <a:endParaRPr sz="2000" b="1" dirty="0"/>
          </a:p>
          <a:p>
            <a:pPr marL="457200" lvl="0" indent="-317500" rtl="0">
              <a:spcBef>
                <a:spcPts val="0"/>
              </a:spcBef>
              <a:spcAft>
                <a:spcPts val="0"/>
              </a:spcAft>
              <a:buSzPts val="1400"/>
              <a:buChar char="●"/>
            </a:pPr>
            <a:r>
              <a:rPr lang="en" sz="1600" b="1" dirty="0"/>
              <a:t>Passive adversary</a:t>
            </a:r>
            <a:endParaRPr sz="1600" b="1" dirty="0"/>
          </a:p>
          <a:p>
            <a:pPr marL="914400" lvl="1" indent="-304800" rtl="0">
              <a:spcBef>
                <a:spcPts val="0"/>
              </a:spcBef>
              <a:spcAft>
                <a:spcPts val="0"/>
              </a:spcAft>
              <a:buSzPts val="1200"/>
              <a:buChar char="○"/>
            </a:pPr>
            <a:r>
              <a:rPr lang="en" sz="1400" dirty="0"/>
              <a:t>Not a part of the mix</a:t>
            </a:r>
            <a:endParaRPr sz="1400" dirty="0"/>
          </a:p>
          <a:p>
            <a:pPr marL="914400" lvl="1" indent="-304800" rtl="0">
              <a:spcBef>
                <a:spcPts val="0"/>
              </a:spcBef>
              <a:spcAft>
                <a:spcPts val="0"/>
              </a:spcAft>
              <a:buSzPts val="1200"/>
              <a:buChar char="○"/>
            </a:pPr>
            <a:r>
              <a:rPr lang="en" sz="1400" dirty="0"/>
              <a:t>Basic anonymity prevents passive adversaries from learning the mapping</a:t>
            </a:r>
            <a:endParaRPr sz="1400" dirty="0"/>
          </a:p>
          <a:p>
            <a:pPr marL="457200" lvl="0" indent="-317500" rtl="0">
              <a:spcBef>
                <a:spcPts val="0"/>
              </a:spcBef>
              <a:spcAft>
                <a:spcPts val="0"/>
              </a:spcAft>
              <a:buSzPts val="1400"/>
              <a:buChar char="●"/>
            </a:pPr>
            <a:r>
              <a:rPr lang="en" sz="1600" b="1" dirty="0"/>
              <a:t>Semi-honest adversary</a:t>
            </a:r>
            <a:endParaRPr sz="1600" dirty="0"/>
          </a:p>
          <a:p>
            <a:pPr marL="914400" lvl="1" indent="-304800" rtl="0">
              <a:spcBef>
                <a:spcPts val="0"/>
              </a:spcBef>
              <a:spcAft>
                <a:spcPts val="0"/>
              </a:spcAft>
              <a:buSzPts val="1200"/>
              <a:buChar char="○"/>
            </a:pPr>
            <a:r>
              <a:rPr lang="en" sz="1400" dirty="0"/>
              <a:t>Part of the mix</a:t>
            </a:r>
            <a:endParaRPr sz="1400" dirty="0"/>
          </a:p>
          <a:p>
            <a:pPr marL="914400" lvl="1" indent="-304800">
              <a:spcBef>
                <a:spcPts val="0"/>
              </a:spcBef>
              <a:spcAft>
                <a:spcPts val="0"/>
              </a:spcAft>
              <a:buSzPts val="1200"/>
              <a:buChar char="○"/>
            </a:pPr>
            <a:r>
              <a:rPr lang="en" sz="1400" dirty="0"/>
              <a:t>Correctly follows the protocol but </a:t>
            </a:r>
            <a:r>
              <a:rPr lang="en" sz="1400" b="1" u="sng" dirty="0"/>
              <a:t>attempts</a:t>
            </a:r>
            <a:r>
              <a:rPr lang="en" sz="1400" u="sng" dirty="0"/>
              <a:t> to deanonymize the mix</a:t>
            </a:r>
            <a:r>
              <a:rPr lang="en" sz="1400" dirty="0"/>
              <a:t> by analyzing the procedures of the mix.</a:t>
            </a:r>
            <a:endParaRPr sz="1400" dirty="0"/>
          </a:p>
          <a:p>
            <a:pPr marL="457200" lvl="0" indent="-317500" rtl="0">
              <a:spcBef>
                <a:spcPts val="0"/>
              </a:spcBef>
              <a:spcAft>
                <a:spcPts val="0"/>
              </a:spcAft>
              <a:buSzPts val="1400"/>
              <a:buChar char="●"/>
            </a:pPr>
            <a:r>
              <a:rPr lang="en" sz="1600" b="1" dirty="0"/>
              <a:t>Malicious adversary</a:t>
            </a:r>
            <a:endParaRPr sz="1600" dirty="0"/>
          </a:p>
          <a:p>
            <a:pPr marL="914400" lvl="1" indent="-304800" rtl="0">
              <a:spcBef>
                <a:spcPts val="0"/>
              </a:spcBef>
              <a:spcAft>
                <a:spcPts val="0"/>
              </a:spcAft>
              <a:buSzPts val="1200"/>
              <a:buChar char="○"/>
            </a:pPr>
            <a:r>
              <a:rPr lang="en" sz="1400" dirty="0"/>
              <a:t>Part of the mix</a:t>
            </a:r>
            <a:endParaRPr sz="1400" dirty="0"/>
          </a:p>
          <a:p>
            <a:pPr marL="914400" lvl="1" indent="-304800">
              <a:spcBef>
                <a:spcPts val="0"/>
              </a:spcBef>
              <a:spcAft>
                <a:spcPts val="0"/>
              </a:spcAft>
              <a:buSzPts val="1200"/>
              <a:buChar char="○"/>
            </a:pPr>
            <a:r>
              <a:rPr lang="en" sz="1400" dirty="0"/>
              <a:t>Not bound by the protocol specifications; may </a:t>
            </a:r>
            <a:r>
              <a:rPr lang="en" sz="1400" b="1" u="sng" dirty="0"/>
              <a:t>actively</a:t>
            </a:r>
            <a:r>
              <a:rPr lang="en" sz="1400" u="sng" dirty="0"/>
              <a:t> deviate from the protocol</a:t>
            </a:r>
            <a:r>
              <a:rPr lang="en" sz="1400" dirty="0"/>
              <a:t> and attempt to </a:t>
            </a:r>
            <a:r>
              <a:rPr lang="en" sz="1400" u="sng" dirty="0"/>
              <a:t>steal funds</a:t>
            </a:r>
            <a:endParaRPr sz="1400" u="sng" dirty="0"/>
          </a:p>
          <a:p>
            <a:pPr marL="914400" lvl="1" indent="-304800">
              <a:spcBef>
                <a:spcPts val="0"/>
              </a:spcBef>
              <a:spcAft>
                <a:spcPts val="0"/>
              </a:spcAft>
              <a:buSzPts val="1200"/>
              <a:buChar char="○"/>
            </a:pPr>
            <a:r>
              <a:rPr lang="en" sz="1400" dirty="0"/>
              <a:t>May send false messages, abstain communications, etc.</a:t>
            </a:r>
            <a:endParaRPr sz="1400" dirty="0"/>
          </a:p>
          <a:p>
            <a:pPr marL="0" lvl="0" indent="0">
              <a:spcBef>
                <a:spcPts val="1600"/>
              </a:spcBef>
              <a:spcAft>
                <a:spcPts val="1600"/>
              </a:spcAft>
              <a:buNone/>
            </a:pPr>
            <a:endParaRPr sz="1600" dirty="0"/>
          </a:p>
        </p:txBody>
      </p:sp>
      <p:sp>
        <p:nvSpPr>
          <p:cNvPr id="2" name="Date Placeholder 1"/>
          <p:cNvSpPr>
            <a:spLocks noGrp="1"/>
          </p:cNvSpPr>
          <p:nvPr>
            <p:ph type="dt" sz="half" idx="10"/>
          </p:nvPr>
        </p:nvSpPr>
        <p:spPr/>
        <p:txBody>
          <a:bodyPr/>
          <a:lstStyle/>
          <a:p>
            <a:pPr>
              <a:defRPr/>
            </a:pPr>
            <a:fld id="{71E3BFE9-8CD7-4D29-90E2-474E196CE1B6}" type="datetime1">
              <a:rPr lang="zh-CN" altLang="en-US" smtClean="0"/>
              <a:t>2020/8/19</a:t>
            </a:fld>
            <a:endParaRPr lang="en-US" altLang="zh-CN"/>
          </a:p>
        </p:txBody>
      </p:sp>
    </p:spTree>
    <p:extLst>
      <p:ext uri="{BB962C8B-B14F-4D97-AF65-F5344CB8AC3E}">
        <p14:creationId xmlns:p14="http://schemas.microsoft.com/office/powerpoint/2010/main" val="3888805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600" b="1" dirty="0">
                <a:solidFill>
                  <a:srgbClr val="1544D9"/>
                </a:solidFill>
              </a:rPr>
              <a:t>Decentralized Mixing Protocols - Nuances</a:t>
            </a:r>
            <a:endParaRPr sz="3600" b="1" dirty="0">
              <a:solidFill>
                <a:srgbClr val="1544D9"/>
              </a:solidFill>
            </a:endParaRPr>
          </a:p>
        </p:txBody>
      </p:sp>
      <p:sp>
        <p:nvSpPr>
          <p:cNvPr id="390" name="Google Shape;390;p42"/>
          <p:cNvSpPr txBox="1">
            <a:spLocks noGrp="1"/>
          </p:cNvSpPr>
          <p:nvPr>
            <p:ph type="body" idx="1"/>
          </p:nvPr>
        </p:nvSpPr>
        <p:spPr>
          <a:xfrm>
            <a:off x="1" y="1225225"/>
            <a:ext cx="9227126" cy="324446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000" b="1" dirty="0"/>
              <a:t>Sybil resistance</a:t>
            </a:r>
            <a:r>
              <a:rPr lang="en" sz="2000" dirty="0"/>
              <a:t> in the context of decentralized mixing has a two part definition</a:t>
            </a:r>
            <a:r>
              <a:rPr lang="en" sz="2000" dirty="0" smtClean="0"/>
              <a:t>:</a:t>
            </a:r>
          </a:p>
          <a:p>
            <a:pPr marL="0" lvl="0" indent="0" rtl="0">
              <a:spcBef>
                <a:spcPts val="0"/>
              </a:spcBef>
              <a:spcAft>
                <a:spcPts val="0"/>
              </a:spcAft>
              <a:buNone/>
            </a:pPr>
            <a:endParaRPr dirty="0"/>
          </a:p>
          <a:p>
            <a:pPr marL="457200" lvl="0" indent="-342900" rtl="0">
              <a:spcBef>
                <a:spcPts val="0"/>
              </a:spcBef>
              <a:spcAft>
                <a:spcPts val="0"/>
              </a:spcAft>
              <a:buSzPts val="1800"/>
              <a:buAutoNum type="arabicPeriod"/>
            </a:pPr>
            <a:r>
              <a:rPr lang="en" sz="1800" dirty="0"/>
              <a:t>Resistance to stealing funds</a:t>
            </a:r>
            <a:endParaRPr sz="1800" dirty="0"/>
          </a:p>
          <a:p>
            <a:pPr marL="914400" lvl="1" indent="-317500" rtl="0">
              <a:spcBef>
                <a:spcPts val="0"/>
              </a:spcBef>
              <a:spcAft>
                <a:spcPts val="0"/>
              </a:spcAft>
              <a:buSzPts val="1400"/>
              <a:buChar char="○"/>
            </a:pPr>
            <a:r>
              <a:rPr lang="en" dirty="0"/>
              <a:t>Can't rely on 'partial' threshold cryptography to enforce correctness (e.g. m-of-n multisig such that m &lt; n).</a:t>
            </a:r>
            <a:endParaRPr dirty="0"/>
          </a:p>
          <a:p>
            <a:pPr marL="914400" lvl="1" indent="-317500" rtl="0">
              <a:spcBef>
                <a:spcPts val="0"/>
              </a:spcBef>
              <a:spcAft>
                <a:spcPts val="0"/>
              </a:spcAft>
              <a:buSzPts val="1400"/>
              <a:buChar char="○"/>
            </a:pPr>
            <a:r>
              <a:rPr lang="en" dirty="0"/>
              <a:t>Protocol must execute correctly (no funds are stolen) </a:t>
            </a:r>
            <a:r>
              <a:rPr lang="en" u="sng" dirty="0"/>
              <a:t>even if all other peers are malicious adversaries</a:t>
            </a:r>
            <a:endParaRPr u="sng" dirty="0"/>
          </a:p>
          <a:p>
            <a:pPr marL="457200" lvl="0" indent="-342900" rtl="0">
              <a:spcBef>
                <a:spcPts val="0"/>
              </a:spcBef>
              <a:spcAft>
                <a:spcPts val="0"/>
              </a:spcAft>
              <a:buSzPts val="1800"/>
              <a:buAutoNum type="arabicPeriod"/>
            </a:pPr>
            <a:r>
              <a:rPr lang="en" sz="1800" dirty="0"/>
              <a:t>Resistance to deanonymization</a:t>
            </a:r>
            <a:endParaRPr sz="1800" dirty="0"/>
          </a:p>
          <a:p>
            <a:pPr marL="914400" lvl="1" indent="-317500" rtl="0">
              <a:spcBef>
                <a:spcPts val="0"/>
              </a:spcBef>
              <a:spcAft>
                <a:spcPts val="0"/>
              </a:spcAft>
              <a:buSzPts val="1400"/>
              <a:buChar char="○"/>
            </a:pPr>
            <a:r>
              <a:rPr lang="en" b="1" dirty="0"/>
              <a:t>Weak</a:t>
            </a:r>
            <a:r>
              <a:rPr lang="en" dirty="0"/>
              <a:t>: Participants </a:t>
            </a:r>
            <a:r>
              <a:rPr lang="en" u="sng" dirty="0"/>
              <a:t>outside</a:t>
            </a:r>
            <a:r>
              <a:rPr lang="en" dirty="0"/>
              <a:t> the mix cannot determine the mapping of inputs to outputs, but participants </a:t>
            </a:r>
            <a:r>
              <a:rPr lang="en" u="sng" dirty="0"/>
              <a:t>within</a:t>
            </a:r>
            <a:r>
              <a:rPr lang="en" dirty="0"/>
              <a:t> the mix can.</a:t>
            </a:r>
            <a:endParaRPr dirty="0"/>
          </a:p>
          <a:p>
            <a:pPr marL="1371600" lvl="2" indent="-317500" rtl="0">
              <a:spcBef>
                <a:spcPts val="0"/>
              </a:spcBef>
              <a:spcAft>
                <a:spcPts val="0"/>
              </a:spcAft>
              <a:buSzPts val="1400"/>
              <a:buChar char="■"/>
            </a:pPr>
            <a:r>
              <a:rPr lang="en" sz="1600" dirty="0"/>
              <a:t>Only requires one semi-honest adversary to break anonymity</a:t>
            </a:r>
            <a:endParaRPr sz="1600" dirty="0"/>
          </a:p>
          <a:p>
            <a:pPr marL="914400" lvl="1" indent="-317500" rtl="0">
              <a:spcBef>
                <a:spcPts val="0"/>
              </a:spcBef>
              <a:spcAft>
                <a:spcPts val="0"/>
              </a:spcAft>
              <a:buSzPts val="1400"/>
              <a:buChar char="○"/>
            </a:pPr>
            <a:r>
              <a:rPr lang="en" b="1" dirty="0"/>
              <a:t>Strong</a:t>
            </a:r>
            <a:r>
              <a:rPr lang="en" dirty="0"/>
              <a:t>: Even participants </a:t>
            </a:r>
            <a:r>
              <a:rPr lang="en" u="sng" dirty="0"/>
              <a:t>within</a:t>
            </a:r>
            <a:r>
              <a:rPr lang="en" dirty="0"/>
              <a:t> the mix do not know the mapping of inputs to outputs</a:t>
            </a:r>
            <a:endParaRPr dirty="0"/>
          </a:p>
          <a:p>
            <a:pPr marL="1371600" lvl="2" indent="-317500" rtl="0">
              <a:spcBef>
                <a:spcPts val="0"/>
              </a:spcBef>
              <a:spcAft>
                <a:spcPts val="0"/>
              </a:spcAft>
              <a:buSzPts val="1400"/>
              <a:buChar char="■"/>
            </a:pPr>
            <a:r>
              <a:rPr lang="en" sz="1600" dirty="0"/>
              <a:t>However, a high proportion of Sybil peers reduces the anonymity set.</a:t>
            </a:r>
            <a:endParaRPr sz="1600" dirty="0"/>
          </a:p>
        </p:txBody>
      </p:sp>
      <p:sp>
        <p:nvSpPr>
          <p:cNvPr id="2" name="Date Placeholder 1"/>
          <p:cNvSpPr>
            <a:spLocks noGrp="1"/>
          </p:cNvSpPr>
          <p:nvPr>
            <p:ph type="dt" sz="half" idx="10"/>
          </p:nvPr>
        </p:nvSpPr>
        <p:spPr/>
        <p:txBody>
          <a:bodyPr/>
          <a:lstStyle/>
          <a:p>
            <a:pPr>
              <a:defRPr/>
            </a:pPr>
            <a:fld id="{87908B25-9FD4-40DA-99E5-F89DAE91C0E2}" type="datetime1">
              <a:rPr lang="zh-CN" altLang="en-US" smtClean="0"/>
              <a:t>2020/8/19</a:t>
            </a:fld>
            <a:endParaRPr lang="en-US" altLang="zh-CN"/>
          </a:p>
        </p:txBody>
      </p:sp>
    </p:spTree>
    <p:extLst>
      <p:ext uri="{BB962C8B-B14F-4D97-AF65-F5344CB8AC3E}">
        <p14:creationId xmlns:p14="http://schemas.microsoft.com/office/powerpoint/2010/main" val="1968952707"/>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Protocol - CoinSwap (2013)</a:t>
            </a:r>
            <a:endParaRPr sz="3600" b="1" dirty="0">
              <a:solidFill>
                <a:srgbClr val="1544D9"/>
              </a:solidFill>
            </a:endParaRPr>
          </a:p>
        </p:txBody>
      </p:sp>
      <p:sp>
        <p:nvSpPr>
          <p:cNvPr id="396" name="Google Shape;396;p43"/>
          <p:cNvSpPr txBox="1">
            <a:spLocks noGrp="1"/>
          </p:cNvSpPr>
          <p:nvPr>
            <p:ph type="body" idx="1"/>
          </p:nvPr>
        </p:nvSpPr>
        <p:spPr>
          <a:xfrm>
            <a:off x="311700" y="1225225"/>
            <a:ext cx="8634073" cy="31101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b="1" dirty="0"/>
              <a:t>Idea:</a:t>
            </a:r>
            <a:r>
              <a:rPr lang="en" sz="1800" dirty="0"/>
              <a:t> Natural extension of centralized mixer: “A mixer that can’t run with your coins.”</a:t>
            </a:r>
            <a:endParaRPr sz="1800" dirty="0"/>
          </a:p>
          <a:p>
            <a:pPr marL="0" lvl="0" indent="0">
              <a:spcBef>
                <a:spcPts val="1600"/>
              </a:spcBef>
              <a:spcAft>
                <a:spcPts val="0"/>
              </a:spcAft>
              <a:buNone/>
            </a:pPr>
            <a:r>
              <a:rPr lang="en" sz="1800" dirty="0"/>
              <a:t>Using hash-locked, 2-of-2 multi-signature transactions, we can trustlessly send coins through a third-party mixer and the mixer can’t steal the funds.</a:t>
            </a:r>
            <a:endParaRPr sz="1800" dirty="0"/>
          </a:p>
          <a:p>
            <a:pPr marL="0" lvl="0" indent="0">
              <a:spcBef>
                <a:spcPts val="1600"/>
              </a:spcBef>
              <a:spcAft>
                <a:spcPts val="0"/>
              </a:spcAft>
              <a:buNone/>
            </a:pPr>
            <a:r>
              <a:rPr lang="en" sz="1600" b="1" dirty="0"/>
              <a:t>Pros:</a:t>
            </a:r>
            <a:endParaRPr sz="1600" b="1" dirty="0"/>
          </a:p>
          <a:p>
            <a:pPr marL="457200" lvl="0" indent="-317500" rtl="0">
              <a:spcBef>
                <a:spcPts val="0"/>
              </a:spcBef>
              <a:spcAft>
                <a:spcPts val="0"/>
              </a:spcAft>
              <a:buSzPts val="1400"/>
              <a:buChar char="+"/>
            </a:pPr>
            <a:r>
              <a:rPr lang="en" sz="1600" b="1" dirty="0"/>
              <a:t>No counterparty risk</a:t>
            </a:r>
            <a:r>
              <a:rPr lang="en" sz="1600" dirty="0"/>
              <a:t>; mixer can’t steal funds.</a:t>
            </a:r>
            <a:endParaRPr sz="1600" dirty="0"/>
          </a:p>
          <a:p>
            <a:pPr marL="457200" lvl="0" indent="-317500">
              <a:spcBef>
                <a:spcPts val="0"/>
              </a:spcBef>
              <a:spcAft>
                <a:spcPts val="0"/>
              </a:spcAft>
              <a:buSzPts val="1400"/>
              <a:buChar char="+"/>
            </a:pPr>
            <a:r>
              <a:rPr lang="en" sz="1600" b="1" dirty="0"/>
              <a:t>Better plausible deniability; </a:t>
            </a:r>
            <a:r>
              <a:rPr lang="en" sz="1600" dirty="0"/>
              <a:t>passive adversary only sees 2of2 multi-signature transactions</a:t>
            </a:r>
            <a:endParaRPr sz="1600" dirty="0"/>
          </a:p>
          <a:p>
            <a:pPr marL="0" lvl="0" indent="0">
              <a:spcBef>
                <a:spcPts val="1600"/>
              </a:spcBef>
              <a:spcAft>
                <a:spcPts val="0"/>
              </a:spcAft>
              <a:buNone/>
            </a:pPr>
            <a:r>
              <a:rPr lang="en" sz="1600" b="1" dirty="0"/>
              <a:t>Cons:</a:t>
            </a:r>
            <a:endParaRPr sz="1600" b="1" dirty="0"/>
          </a:p>
          <a:p>
            <a:pPr marL="457200" lvl="0" indent="-317500" rtl="0">
              <a:spcBef>
                <a:spcPts val="0"/>
              </a:spcBef>
              <a:spcAft>
                <a:spcPts val="0"/>
              </a:spcAft>
              <a:buSzPts val="1400"/>
              <a:buChar char="-"/>
            </a:pPr>
            <a:r>
              <a:rPr lang="en" sz="1600" b="1" dirty="0"/>
              <a:t>Values not hidden;</a:t>
            </a:r>
            <a:r>
              <a:rPr lang="en" sz="1600" dirty="0"/>
              <a:t> mixer still sees amounts transferred</a:t>
            </a:r>
            <a:endParaRPr sz="1600" dirty="0"/>
          </a:p>
          <a:p>
            <a:pPr marL="457200" lvl="0" indent="-317500" rtl="0">
              <a:spcBef>
                <a:spcPts val="0"/>
              </a:spcBef>
              <a:spcAft>
                <a:spcPts val="0"/>
              </a:spcAft>
              <a:buSzPts val="1400"/>
              <a:buChar char="-"/>
            </a:pPr>
            <a:r>
              <a:rPr lang="en" sz="1600" b="1" dirty="0"/>
              <a:t>Mappings not hidden;</a:t>
            </a:r>
            <a:r>
              <a:rPr lang="en" sz="1600" dirty="0"/>
              <a:t> mixer knows who receives which coins</a:t>
            </a:r>
            <a:endParaRPr sz="1600" dirty="0"/>
          </a:p>
          <a:p>
            <a:pPr marL="457200" lvl="0" indent="-317500">
              <a:spcBef>
                <a:spcPts val="0"/>
              </a:spcBef>
              <a:spcAft>
                <a:spcPts val="0"/>
              </a:spcAft>
              <a:buSzPts val="1400"/>
              <a:buChar char="-"/>
            </a:pPr>
            <a:r>
              <a:rPr lang="en" sz="1600" b="1" dirty="0"/>
              <a:t>Expensive;</a:t>
            </a:r>
            <a:r>
              <a:rPr lang="en" sz="1600" dirty="0"/>
              <a:t> uses 4 transactions per mix round</a:t>
            </a:r>
            <a:endParaRPr sz="1600" dirty="0"/>
          </a:p>
        </p:txBody>
      </p:sp>
      <p:sp>
        <p:nvSpPr>
          <p:cNvPr id="397" name="Google Shape;397;p43"/>
          <p:cNvSpPr txBox="1"/>
          <p:nvPr/>
        </p:nvSpPr>
        <p:spPr>
          <a:xfrm>
            <a:off x="5682800" y="4736900"/>
            <a:ext cx="3562500" cy="4281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CoinSwap: </a:t>
            </a:r>
            <a:r>
              <a:rPr lang="en" sz="1000" u="sng">
                <a:solidFill>
                  <a:schemeClr val="hlink"/>
                </a:solidFill>
                <a:hlinkClick r:id="rId3"/>
              </a:rPr>
              <a:t>https://bitcointalk.org/index.php?topic=321228.0</a:t>
            </a:r>
            <a:endParaRPr sz="1000">
              <a:solidFill>
                <a:srgbClr val="999999"/>
              </a:solidFill>
            </a:endParaRPr>
          </a:p>
        </p:txBody>
      </p:sp>
      <p:sp>
        <p:nvSpPr>
          <p:cNvPr id="2" name="Date Placeholder 1"/>
          <p:cNvSpPr>
            <a:spLocks noGrp="1"/>
          </p:cNvSpPr>
          <p:nvPr>
            <p:ph type="dt" sz="half" idx="10"/>
          </p:nvPr>
        </p:nvSpPr>
        <p:spPr/>
        <p:txBody>
          <a:bodyPr/>
          <a:lstStyle/>
          <a:p>
            <a:pPr>
              <a:defRPr/>
            </a:pPr>
            <a:fld id="{92AE782A-D756-4393-967B-ABEA8D4E0B33}" type="datetime1">
              <a:rPr lang="zh-CN" altLang="en-US" smtClean="0"/>
              <a:t>2020/8/19</a:t>
            </a:fld>
            <a:endParaRPr lang="en-US" altLang="zh-CN"/>
          </a:p>
        </p:txBody>
      </p:sp>
    </p:spTree>
    <p:extLst>
      <p:ext uri="{BB962C8B-B14F-4D97-AF65-F5344CB8AC3E}">
        <p14:creationId xmlns:p14="http://schemas.microsoft.com/office/powerpoint/2010/main" val="56024007"/>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Protocol - TumbleBit (2016)</a:t>
            </a:r>
            <a:endParaRPr sz="3600" b="1" dirty="0">
              <a:solidFill>
                <a:srgbClr val="1544D9"/>
              </a:solidFill>
            </a:endParaRPr>
          </a:p>
        </p:txBody>
      </p:sp>
      <p:sp>
        <p:nvSpPr>
          <p:cNvPr id="403" name="Google Shape;403;p44"/>
          <p:cNvSpPr txBox="1">
            <a:spLocks noGrp="1"/>
          </p:cNvSpPr>
          <p:nvPr>
            <p:ph type="body" idx="1"/>
          </p:nvPr>
        </p:nvSpPr>
        <p:spPr>
          <a:xfrm>
            <a:off x="102310" y="1225225"/>
            <a:ext cx="8984140" cy="34779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b="1" dirty="0"/>
              <a:t>Idea:</a:t>
            </a:r>
            <a:r>
              <a:rPr lang="en" sz="1600" dirty="0"/>
              <a:t> Improve on CoinSwap so the mixer </a:t>
            </a:r>
            <a:r>
              <a:rPr lang="en" sz="1600" b="1" dirty="0"/>
              <a:t>can’t steal funds</a:t>
            </a:r>
            <a:r>
              <a:rPr lang="en" sz="1600" dirty="0"/>
              <a:t> and </a:t>
            </a:r>
            <a:r>
              <a:rPr lang="en" sz="1600" b="1" dirty="0"/>
              <a:t>never learns who receives the clean funds</a:t>
            </a:r>
            <a:r>
              <a:rPr lang="en" sz="1600" dirty="0"/>
              <a:t>.</a:t>
            </a:r>
            <a:endParaRPr sz="1600" dirty="0"/>
          </a:p>
          <a:p>
            <a:pPr marL="0" lvl="0" indent="0">
              <a:spcBef>
                <a:spcPts val="1600"/>
              </a:spcBef>
              <a:spcAft>
                <a:spcPts val="1600"/>
              </a:spcAft>
              <a:buNone/>
            </a:pPr>
            <a:endParaRPr sz="1600" dirty="0"/>
          </a:p>
        </p:txBody>
      </p:sp>
      <p:sp>
        <p:nvSpPr>
          <p:cNvPr id="404" name="Google Shape;404;p44"/>
          <p:cNvSpPr txBox="1"/>
          <p:nvPr/>
        </p:nvSpPr>
        <p:spPr>
          <a:xfrm>
            <a:off x="6144000" y="4812075"/>
            <a:ext cx="3000000" cy="279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dirty="0">
                <a:solidFill>
                  <a:srgbClr val="999999"/>
                </a:solidFill>
              </a:rPr>
              <a:t>TumbleBit: </a:t>
            </a:r>
            <a:r>
              <a:rPr lang="en" sz="1000" u="sng" dirty="0">
                <a:solidFill>
                  <a:schemeClr val="hlink"/>
                </a:solidFill>
                <a:hlinkClick r:id="rId3"/>
              </a:rPr>
              <a:t>https://eprint.iacr.org/2016/575.pdf</a:t>
            </a:r>
            <a:endParaRPr sz="1000" dirty="0">
              <a:solidFill>
                <a:srgbClr val="999999"/>
              </a:solidFill>
            </a:endParaRPr>
          </a:p>
        </p:txBody>
      </p:sp>
      <p:sp>
        <p:nvSpPr>
          <p:cNvPr id="405" name="Google Shape;405;p44"/>
          <p:cNvSpPr/>
          <p:nvPr/>
        </p:nvSpPr>
        <p:spPr>
          <a:xfrm>
            <a:off x="1828299" y="2076562"/>
            <a:ext cx="1138200" cy="209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666666"/>
                </a:solidFill>
              </a:rPr>
              <a:t>     </a:t>
            </a:r>
            <a:r>
              <a:rPr lang="en" dirty="0" smtClean="0">
                <a:solidFill>
                  <a:srgbClr val="666666"/>
                </a:solidFill>
              </a:rPr>
              <a:t>Mixer</a:t>
            </a:r>
            <a:endParaRPr dirty="0">
              <a:solidFill>
                <a:srgbClr val="666666"/>
              </a:solidFill>
            </a:endParaRPr>
          </a:p>
          <a:p>
            <a:pPr marL="0" lvl="0" indent="0" rtl="0">
              <a:spcBef>
                <a:spcPts val="0"/>
              </a:spcBef>
              <a:spcAft>
                <a:spcPts val="0"/>
              </a:spcAft>
              <a:buNone/>
            </a:pPr>
            <a:endParaRPr dirty="0">
              <a:solidFill>
                <a:srgbClr val="666666"/>
              </a:solidFill>
            </a:endParaRPr>
          </a:p>
          <a:p>
            <a:pPr marL="0" lvl="0" indent="0" rtl="0">
              <a:spcBef>
                <a:spcPts val="0"/>
              </a:spcBef>
              <a:spcAft>
                <a:spcPts val="0"/>
              </a:spcAft>
              <a:buNone/>
            </a:pPr>
            <a:endParaRPr dirty="0">
              <a:solidFill>
                <a:srgbClr val="666666"/>
              </a:solidFill>
            </a:endParaRPr>
          </a:p>
          <a:p>
            <a:pPr marL="0" lvl="0" indent="0" rtl="0">
              <a:spcBef>
                <a:spcPts val="0"/>
              </a:spcBef>
              <a:spcAft>
                <a:spcPts val="0"/>
              </a:spcAft>
              <a:buNone/>
            </a:pPr>
            <a:endParaRPr dirty="0">
              <a:solidFill>
                <a:srgbClr val="666666"/>
              </a:solidFill>
            </a:endParaRPr>
          </a:p>
          <a:p>
            <a:pPr marL="0" lvl="0" indent="0" rtl="0">
              <a:spcBef>
                <a:spcPts val="0"/>
              </a:spcBef>
              <a:spcAft>
                <a:spcPts val="0"/>
              </a:spcAft>
              <a:buNone/>
            </a:pPr>
            <a:endParaRPr dirty="0">
              <a:solidFill>
                <a:srgbClr val="666666"/>
              </a:solidFill>
            </a:endParaRPr>
          </a:p>
          <a:p>
            <a:pPr marL="0" lvl="0" indent="0" rtl="0">
              <a:spcBef>
                <a:spcPts val="0"/>
              </a:spcBef>
              <a:spcAft>
                <a:spcPts val="0"/>
              </a:spcAft>
              <a:buNone/>
            </a:pPr>
            <a:endParaRPr dirty="0">
              <a:solidFill>
                <a:srgbClr val="666666"/>
              </a:solidFill>
            </a:endParaRPr>
          </a:p>
          <a:p>
            <a:pPr marL="0" lvl="0" indent="0" rtl="0">
              <a:spcBef>
                <a:spcPts val="0"/>
              </a:spcBef>
              <a:spcAft>
                <a:spcPts val="0"/>
              </a:spcAft>
              <a:buNone/>
            </a:pPr>
            <a:endParaRPr dirty="0">
              <a:solidFill>
                <a:srgbClr val="666666"/>
              </a:solidFill>
            </a:endParaRPr>
          </a:p>
        </p:txBody>
      </p:sp>
      <p:sp>
        <p:nvSpPr>
          <p:cNvPr id="406" name="Google Shape;406;p44"/>
          <p:cNvSpPr/>
          <p:nvPr/>
        </p:nvSpPr>
        <p:spPr>
          <a:xfrm>
            <a:off x="286949" y="2709162"/>
            <a:ext cx="1138200" cy="386700"/>
          </a:xfrm>
          <a:prstGeom prst="rect">
            <a:avLst/>
          </a:prstGeom>
          <a:noFill/>
          <a:ln w="9525" cap="flat" cmpd="sng">
            <a:solidFill>
              <a:srgbClr val="434343"/>
            </a:solidFill>
            <a:prstDash val="dash"/>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200">
                <a:solidFill>
                  <a:srgbClr val="666666"/>
                </a:solidFill>
              </a:rPr>
              <a:t>A	1 BTC</a:t>
            </a:r>
            <a:endParaRPr sz="1200">
              <a:solidFill>
                <a:srgbClr val="666666"/>
              </a:solidFill>
            </a:endParaRPr>
          </a:p>
        </p:txBody>
      </p:sp>
      <p:sp>
        <p:nvSpPr>
          <p:cNvPr id="407" name="Google Shape;407;p44"/>
          <p:cNvSpPr/>
          <p:nvPr/>
        </p:nvSpPr>
        <p:spPr>
          <a:xfrm>
            <a:off x="2058399" y="2533212"/>
            <a:ext cx="730200" cy="248100"/>
          </a:xfrm>
          <a:prstGeom prst="rect">
            <a:avLst/>
          </a:prstGeom>
          <a:noFill/>
          <a:ln w="9525" cap="flat" cmpd="sng">
            <a:solidFill>
              <a:srgbClr val="999999"/>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1.0 BTC</a:t>
            </a:r>
            <a:endParaRPr sz="1000">
              <a:solidFill>
                <a:srgbClr val="999999"/>
              </a:solidFill>
            </a:endParaRPr>
          </a:p>
        </p:txBody>
      </p:sp>
      <p:sp>
        <p:nvSpPr>
          <p:cNvPr id="408" name="Google Shape;408;p44"/>
          <p:cNvSpPr/>
          <p:nvPr/>
        </p:nvSpPr>
        <p:spPr>
          <a:xfrm>
            <a:off x="2058399" y="2843437"/>
            <a:ext cx="730200" cy="248100"/>
          </a:xfrm>
          <a:prstGeom prst="rect">
            <a:avLst/>
          </a:prstGeom>
          <a:noFill/>
          <a:ln w="9525" cap="flat" cmpd="sng">
            <a:solidFill>
              <a:srgbClr val="999999"/>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1.0 BTC</a:t>
            </a:r>
            <a:endParaRPr sz="1000">
              <a:solidFill>
                <a:srgbClr val="999999"/>
              </a:solidFill>
            </a:endParaRPr>
          </a:p>
        </p:txBody>
      </p:sp>
      <p:sp>
        <p:nvSpPr>
          <p:cNvPr id="409" name="Google Shape;409;p44"/>
          <p:cNvSpPr/>
          <p:nvPr/>
        </p:nvSpPr>
        <p:spPr>
          <a:xfrm>
            <a:off x="2058399" y="3153662"/>
            <a:ext cx="730200" cy="248100"/>
          </a:xfrm>
          <a:prstGeom prst="rect">
            <a:avLst/>
          </a:prstGeom>
          <a:noFill/>
          <a:ln w="9525" cap="flat" cmpd="sng">
            <a:solidFill>
              <a:srgbClr val="434343"/>
            </a:solidFill>
            <a:prstDash val="dash"/>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1.0 BTC</a:t>
            </a:r>
            <a:endParaRPr sz="1000">
              <a:solidFill>
                <a:srgbClr val="999999"/>
              </a:solidFill>
            </a:endParaRPr>
          </a:p>
        </p:txBody>
      </p:sp>
      <p:sp>
        <p:nvSpPr>
          <p:cNvPr id="410" name="Google Shape;410;p44"/>
          <p:cNvSpPr/>
          <p:nvPr/>
        </p:nvSpPr>
        <p:spPr>
          <a:xfrm>
            <a:off x="2058399" y="3463887"/>
            <a:ext cx="730200" cy="248100"/>
          </a:xfrm>
          <a:prstGeom prst="rect">
            <a:avLst/>
          </a:prstGeom>
          <a:noFill/>
          <a:ln w="9525" cap="flat" cmpd="sng">
            <a:solidFill>
              <a:srgbClr val="999999"/>
            </a:solidFill>
            <a:prstDash val="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1.0 BTC</a:t>
            </a:r>
            <a:endParaRPr sz="1000">
              <a:solidFill>
                <a:srgbClr val="999999"/>
              </a:solidFill>
            </a:endParaRPr>
          </a:p>
        </p:txBody>
      </p:sp>
      <p:sp>
        <p:nvSpPr>
          <p:cNvPr id="411" name="Google Shape;411;p44"/>
          <p:cNvSpPr/>
          <p:nvPr/>
        </p:nvSpPr>
        <p:spPr>
          <a:xfrm>
            <a:off x="2058399" y="3774112"/>
            <a:ext cx="730200" cy="248100"/>
          </a:xfrm>
          <a:prstGeom prst="rect">
            <a:avLst/>
          </a:prstGeom>
          <a:noFill/>
          <a:ln w="9525" cap="flat" cmpd="sng">
            <a:solidFill>
              <a:srgbClr val="434343"/>
            </a:solidFill>
            <a:prstDash val="dash"/>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1.0 BTC</a:t>
            </a:r>
            <a:endParaRPr sz="1000">
              <a:solidFill>
                <a:srgbClr val="999999"/>
              </a:solidFill>
            </a:endParaRPr>
          </a:p>
        </p:txBody>
      </p:sp>
      <p:sp>
        <p:nvSpPr>
          <p:cNvPr id="412" name="Google Shape;412;p44"/>
          <p:cNvSpPr txBox="1"/>
          <p:nvPr/>
        </p:nvSpPr>
        <p:spPr>
          <a:xfrm>
            <a:off x="102309" y="2252631"/>
            <a:ext cx="1725990" cy="35599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dirty="0">
                <a:solidFill>
                  <a:srgbClr val="666666"/>
                </a:solidFill>
              </a:rPr>
              <a:t>Alice deposits dirty coins</a:t>
            </a:r>
            <a:endParaRPr sz="1200" dirty="0">
              <a:solidFill>
                <a:srgbClr val="666666"/>
              </a:solidFill>
            </a:endParaRPr>
          </a:p>
        </p:txBody>
      </p:sp>
      <p:cxnSp>
        <p:nvCxnSpPr>
          <p:cNvPr id="413" name="Google Shape;413;p44"/>
          <p:cNvCxnSpPr>
            <a:stCxn id="406" idx="3"/>
            <a:endCxn id="411" idx="1"/>
          </p:cNvCxnSpPr>
          <p:nvPr/>
        </p:nvCxnSpPr>
        <p:spPr>
          <a:xfrm>
            <a:off x="1425149" y="2902512"/>
            <a:ext cx="633300" cy="995700"/>
          </a:xfrm>
          <a:prstGeom prst="curvedConnector3">
            <a:avLst>
              <a:gd name="adj1" fmla="val 49996"/>
            </a:avLst>
          </a:prstGeom>
          <a:noFill/>
          <a:ln w="9525" cap="flat" cmpd="sng">
            <a:solidFill>
              <a:srgbClr val="666666"/>
            </a:solidFill>
            <a:prstDash val="solid"/>
            <a:round/>
            <a:headEnd type="none" w="med" len="med"/>
            <a:tailEnd type="triangle" w="med" len="med"/>
          </a:ln>
        </p:spPr>
      </p:cxnSp>
      <p:sp>
        <p:nvSpPr>
          <p:cNvPr id="414" name="Google Shape;414;p44"/>
          <p:cNvSpPr/>
          <p:nvPr/>
        </p:nvSpPr>
        <p:spPr>
          <a:xfrm>
            <a:off x="286949" y="4022212"/>
            <a:ext cx="1008000" cy="629100"/>
          </a:xfrm>
          <a:prstGeom prst="roundRect">
            <a:avLst>
              <a:gd name="adj" fmla="val 16667"/>
            </a:avLst>
          </a:pr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sz="1000" dirty="0">
                <a:solidFill>
                  <a:srgbClr val="666666"/>
                </a:solidFill>
              </a:rPr>
              <a:t>Anonymous Voucher</a:t>
            </a:r>
            <a:endParaRPr sz="1000" dirty="0">
              <a:solidFill>
                <a:srgbClr val="666666"/>
              </a:solidFill>
            </a:endParaRPr>
          </a:p>
        </p:txBody>
      </p:sp>
      <p:cxnSp>
        <p:nvCxnSpPr>
          <p:cNvPr id="415" name="Google Shape;415;p44"/>
          <p:cNvCxnSpPr>
            <a:stCxn id="411" idx="1"/>
            <a:endCxn id="414" idx="0"/>
          </p:cNvCxnSpPr>
          <p:nvPr/>
        </p:nvCxnSpPr>
        <p:spPr>
          <a:xfrm flipH="1">
            <a:off x="790899" y="3898162"/>
            <a:ext cx="1267500" cy="124200"/>
          </a:xfrm>
          <a:prstGeom prst="curvedConnector2">
            <a:avLst/>
          </a:prstGeom>
          <a:noFill/>
          <a:ln w="9525" cap="flat" cmpd="sng">
            <a:solidFill>
              <a:srgbClr val="666666"/>
            </a:solidFill>
            <a:prstDash val="solid"/>
            <a:round/>
            <a:headEnd type="none" w="med" len="med"/>
            <a:tailEnd type="triangle" w="med" len="med"/>
          </a:ln>
        </p:spPr>
      </p:cxnSp>
      <p:sp>
        <p:nvSpPr>
          <p:cNvPr id="416" name="Google Shape;416;p44"/>
          <p:cNvSpPr txBox="1"/>
          <p:nvPr/>
        </p:nvSpPr>
        <p:spPr>
          <a:xfrm>
            <a:off x="190499" y="3434062"/>
            <a:ext cx="1200900" cy="464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dirty="0">
                <a:solidFill>
                  <a:srgbClr val="666666"/>
                </a:solidFill>
              </a:rPr>
              <a:t>Alice receives voucher</a:t>
            </a:r>
            <a:endParaRPr sz="1200" dirty="0">
              <a:solidFill>
                <a:srgbClr val="666666"/>
              </a:solidFill>
            </a:endParaRPr>
          </a:p>
        </p:txBody>
      </p:sp>
      <p:sp>
        <p:nvSpPr>
          <p:cNvPr id="417" name="Google Shape;417;p44"/>
          <p:cNvSpPr/>
          <p:nvPr/>
        </p:nvSpPr>
        <p:spPr>
          <a:xfrm>
            <a:off x="3627499" y="2688450"/>
            <a:ext cx="1138200" cy="386700"/>
          </a:xfrm>
          <a:prstGeom prst="rect">
            <a:avLst/>
          </a:prstGeom>
          <a:noFill/>
          <a:ln w="9525" cap="flat" cmpd="sng">
            <a:solidFill>
              <a:srgbClr val="434343"/>
            </a:solidFill>
            <a:prstDash val="dash"/>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200">
                <a:solidFill>
                  <a:srgbClr val="666666"/>
                </a:solidFill>
              </a:rPr>
              <a:t>A’	1 BTC</a:t>
            </a:r>
            <a:endParaRPr sz="1200">
              <a:solidFill>
                <a:srgbClr val="666666"/>
              </a:solidFill>
            </a:endParaRPr>
          </a:p>
        </p:txBody>
      </p:sp>
      <p:sp>
        <p:nvSpPr>
          <p:cNvPr id="418" name="Google Shape;418;p44"/>
          <p:cNvSpPr txBox="1"/>
          <p:nvPr/>
        </p:nvSpPr>
        <p:spPr>
          <a:xfrm>
            <a:off x="3240648" y="2252631"/>
            <a:ext cx="1810931" cy="37409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dirty="0">
                <a:solidFill>
                  <a:srgbClr val="666666"/>
                </a:solidFill>
              </a:rPr>
              <a:t>Alice receives clean coins</a:t>
            </a:r>
            <a:endParaRPr sz="1200" dirty="0">
              <a:solidFill>
                <a:srgbClr val="666666"/>
              </a:solidFill>
            </a:endParaRPr>
          </a:p>
        </p:txBody>
      </p:sp>
      <p:sp>
        <p:nvSpPr>
          <p:cNvPr id="419" name="Google Shape;419;p44"/>
          <p:cNvSpPr/>
          <p:nvPr/>
        </p:nvSpPr>
        <p:spPr>
          <a:xfrm>
            <a:off x="3692599" y="4009000"/>
            <a:ext cx="1008000" cy="629100"/>
          </a:xfrm>
          <a:prstGeom prst="roundRect">
            <a:avLst>
              <a:gd name="adj" fmla="val 16667"/>
            </a:avLst>
          </a:pr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666666"/>
                </a:solidFill>
              </a:rPr>
              <a:t>Anonymous Voucher</a:t>
            </a:r>
            <a:endParaRPr sz="1000" dirty="0">
              <a:solidFill>
                <a:srgbClr val="666666"/>
              </a:solidFill>
            </a:endParaRPr>
          </a:p>
        </p:txBody>
      </p:sp>
      <p:sp>
        <p:nvSpPr>
          <p:cNvPr id="420" name="Google Shape;420;p44"/>
          <p:cNvSpPr txBox="1"/>
          <p:nvPr/>
        </p:nvSpPr>
        <p:spPr>
          <a:xfrm>
            <a:off x="3421006" y="3481975"/>
            <a:ext cx="1681729" cy="464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dirty="0">
                <a:solidFill>
                  <a:srgbClr val="666666"/>
                </a:solidFill>
              </a:rPr>
              <a:t>Alice later redeems voucher</a:t>
            </a:r>
            <a:endParaRPr sz="1200" dirty="0">
              <a:solidFill>
                <a:srgbClr val="666666"/>
              </a:solidFill>
            </a:endParaRPr>
          </a:p>
        </p:txBody>
      </p:sp>
      <p:cxnSp>
        <p:nvCxnSpPr>
          <p:cNvPr id="421" name="Google Shape;421;p44"/>
          <p:cNvCxnSpPr>
            <a:stCxn id="419" idx="1"/>
            <a:endCxn id="409" idx="3"/>
          </p:cNvCxnSpPr>
          <p:nvPr/>
        </p:nvCxnSpPr>
        <p:spPr>
          <a:xfrm rot="10800000">
            <a:off x="2788699" y="3277750"/>
            <a:ext cx="903900" cy="1045800"/>
          </a:xfrm>
          <a:prstGeom prst="curvedConnector3">
            <a:avLst>
              <a:gd name="adj1" fmla="val 50006"/>
            </a:avLst>
          </a:prstGeom>
          <a:noFill/>
          <a:ln w="9525" cap="flat" cmpd="sng">
            <a:solidFill>
              <a:srgbClr val="666666"/>
            </a:solidFill>
            <a:prstDash val="solid"/>
            <a:round/>
            <a:headEnd type="none" w="med" len="med"/>
            <a:tailEnd type="triangle" w="med" len="med"/>
          </a:ln>
        </p:spPr>
      </p:cxnSp>
      <p:cxnSp>
        <p:nvCxnSpPr>
          <p:cNvPr id="422" name="Google Shape;422;p44"/>
          <p:cNvCxnSpPr>
            <a:stCxn id="409" idx="3"/>
            <a:endCxn id="417" idx="1"/>
          </p:cNvCxnSpPr>
          <p:nvPr/>
        </p:nvCxnSpPr>
        <p:spPr>
          <a:xfrm rot="10800000" flipH="1">
            <a:off x="2788599" y="2881712"/>
            <a:ext cx="838800" cy="396000"/>
          </a:xfrm>
          <a:prstGeom prst="curvedConnector3">
            <a:avLst>
              <a:gd name="adj1" fmla="val 50006"/>
            </a:avLst>
          </a:prstGeom>
          <a:noFill/>
          <a:ln w="9525" cap="flat" cmpd="sng">
            <a:solidFill>
              <a:srgbClr val="666666"/>
            </a:solidFill>
            <a:prstDash val="solid"/>
            <a:round/>
            <a:headEnd type="none" w="med" len="med"/>
            <a:tailEnd type="triangle" w="med" len="med"/>
          </a:ln>
        </p:spPr>
      </p:cxnSp>
      <p:sp>
        <p:nvSpPr>
          <p:cNvPr id="423" name="Google Shape;423;p44"/>
          <p:cNvSpPr txBox="1"/>
          <p:nvPr/>
        </p:nvSpPr>
        <p:spPr>
          <a:xfrm>
            <a:off x="5167200" y="1617785"/>
            <a:ext cx="3855306" cy="2831853"/>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400" dirty="0"/>
              <a:t>Requires a total of 2 transactions on blockchain.</a:t>
            </a:r>
            <a:endParaRPr sz="1400" dirty="0"/>
          </a:p>
          <a:p>
            <a:pPr marL="0" lvl="0" indent="0">
              <a:spcBef>
                <a:spcPts val="0"/>
              </a:spcBef>
              <a:spcAft>
                <a:spcPts val="0"/>
              </a:spcAft>
              <a:buNone/>
            </a:pPr>
            <a:endParaRPr sz="1400" dirty="0"/>
          </a:p>
          <a:p>
            <a:pPr marL="0" lvl="0" indent="0">
              <a:spcBef>
                <a:spcPts val="0"/>
              </a:spcBef>
              <a:spcAft>
                <a:spcPts val="0"/>
              </a:spcAft>
              <a:buNone/>
            </a:pPr>
            <a:r>
              <a:rPr lang="en" sz="1400" dirty="0"/>
              <a:t>Anonymous vouchers can’t be distinguished from one another and also can’t be forged.</a:t>
            </a:r>
            <a:endParaRPr sz="1400" dirty="0"/>
          </a:p>
          <a:p>
            <a:pPr marL="0" lvl="0" indent="0">
              <a:spcBef>
                <a:spcPts val="0"/>
              </a:spcBef>
              <a:spcAft>
                <a:spcPts val="0"/>
              </a:spcAft>
              <a:buNone/>
            </a:pPr>
            <a:endParaRPr sz="1400" dirty="0"/>
          </a:p>
          <a:p>
            <a:pPr marL="0" lvl="0" indent="0">
              <a:spcBef>
                <a:spcPts val="0"/>
              </a:spcBef>
              <a:spcAft>
                <a:spcPts val="0"/>
              </a:spcAft>
              <a:buNone/>
            </a:pPr>
            <a:r>
              <a:rPr lang="en" sz="1400" dirty="0"/>
              <a:t>Enables Alice to deposit her dirty coins and receive clean, unlinked coins without revealing herself.</a:t>
            </a:r>
            <a:endParaRPr sz="1400" dirty="0"/>
          </a:p>
          <a:p>
            <a:pPr marL="0" lvl="0" indent="0">
              <a:spcBef>
                <a:spcPts val="0"/>
              </a:spcBef>
              <a:spcAft>
                <a:spcPts val="0"/>
              </a:spcAft>
              <a:buNone/>
            </a:pPr>
            <a:endParaRPr sz="1400" dirty="0"/>
          </a:p>
          <a:p>
            <a:pPr marL="0" lvl="0" indent="0">
              <a:spcBef>
                <a:spcPts val="0"/>
              </a:spcBef>
              <a:spcAft>
                <a:spcPts val="0"/>
              </a:spcAft>
              <a:buNone/>
            </a:pPr>
            <a:r>
              <a:rPr lang="en" sz="1400" dirty="0"/>
              <a:t>Not restricted to just single mixer. Can be used as primitive in more complex protocols</a:t>
            </a:r>
            <a:endParaRPr sz="1400" dirty="0"/>
          </a:p>
          <a:p>
            <a:pPr marL="0" lvl="0" indent="0">
              <a:spcBef>
                <a:spcPts val="0"/>
              </a:spcBef>
              <a:spcAft>
                <a:spcPts val="0"/>
              </a:spcAft>
              <a:buNone/>
            </a:pPr>
            <a:endParaRPr sz="1400" dirty="0"/>
          </a:p>
          <a:p>
            <a:pPr marL="0" lvl="0" indent="0">
              <a:spcBef>
                <a:spcPts val="0"/>
              </a:spcBef>
              <a:spcAft>
                <a:spcPts val="0"/>
              </a:spcAft>
              <a:buNone/>
            </a:pPr>
            <a:r>
              <a:rPr lang="en" sz="1400" dirty="0"/>
              <a:t>Recipient does not have to be depositor.</a:t>
            </a:r>
            <a:endParaRPr sz="1400" dirty="0"/>
          </a:p>
        </p:txBody>
      </p:sp>
      <p:sp>
        <p:nvSpPr>
          <p:cNvPr id="2" name="Date Placeholder 1"/>
          <p:cNvSpPr>
            <a:spLocks noGrp="1"/>
          </p:cNvSpPr>
          <p:nvPr>
            <p:ph type="dt" sz="half" idx="10"/>
          </p:nvPr>
        </p:nvSpPr>
        <p:spPr/>
        <p:txBody>
          <a:bodyPr/>
          <a:lstStyle/>
          <a:p>
            <a:pPr>
              <a:defRPr/>
            </a:pPr>
            <a:fld id="{52260963-DF7B-44E9-B478-40E26F567D96}" type="datetime1">
              <a:rPr lang="zh-CN" altLang="en-US" smtClean="0"/>
              <a:t>2020/8/19</a:t>
            </a:fld>
            <a:endParaRPr lang="en-US" altLang="zh-CN"/>
          </a:p>
        </p:txBody>
      </p:sp>
    </p:spTree>
    <p:extLst>
      <p:ext uri="{BB962C8B-B14F-4D97-AF65-F5344CB8AC3E}">
        <p14:creationId xmlns:p14="http://schemas.microsoft.com/office/powerpoint/2010/main" val="2961503883"/>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5"/>
          <p:cNvSpPr txBox="1">
            <a:spLocks noGrp="1"/>
          </p:cNvSpPr>
          <p:nvPr>
            <p:ph type="title"/>
          </p:nvPr>
        </p:nvSpPr>
        <p:spPr>
          <a:xfrm>
            <a:off x="339325" y="308084"/>
            <a:ext cx="8520600" cy="558428"/>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Protocol - CoinJoin (2013)</a:t>
            </a:r>
            <a:endParaRPr sz="3600" b="1" dirty="0">
              <a:solidFill>
                <a:srgbClr val="1544D9"/>
              </a:solidFill>
            </a:endParaRPr>
          </a:p>
        </p:txBody>
      </p:sp>
      <p:sp>
        <p:nvSpPr>
          <p:cNvPr id="429" name="Google Shape;429;p45"/>
          <p:cNvSpPr txBox="1">
            <a:spLocks noGrp="1"/>
          </p:cNvSpPr>
          <p:nvPr>
            <p:ph type="body" idx="1"/>
          </p:nvPr>
        </p:nvSpPr>
        <p:spPr>
          <a:xfrm>
            <a:off x="224226" y="1138400"/>
            <a:ext cx="4486500" cy="549723"/>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800" b="1" dirty="0"/>
              <a:t>Alternative Approach: </a:t>
            </a:r>
            <a:r>
              <a:rPr lang="en" sz="1800" dirty="0"/>
              <a:t>Mix together coins in a single n-of-n multisignature transaction.</a:t>
            </a:r>
            <a:endParaRPr sz="1800" dirty="0"/>
          </a:p>
        </p:txBody>
      </p:sp>
      <p:sp>
        <p:nvSpPr>
          <p:cNvPr id="430" name="Google Shape;430;p45"/>
          <p:cNvSpPr/>
          <p:nvPr/>
        </p:nvSpPr>
        <p:spPr>
          <a:xfrm>
            <a:off x="1816250" y="2940350"/>
            <a:ext cx="1138200" cy="724800"/>
          </a:xfrm>
          <a:prstGeom prst="rect">
            <a:avLst/>
          </a:prstGeom>
          <a:noFill/>
          <a:ln w="9525" cap="flat" cmpd="sng">
            <a:solidFill>
              <a:schemeClr val="dk2"/>
            </a:solidFill>
            <a:prstDash val="dashDot"/>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dirty="0">
              <a:solidFill>
                <a:srgbClr val="666666"/>
              </a:solidFill>
            </a:endParaRPr>
          </a:p>
          <a:p>
            <a:pPr marL="0" lvl="0" indent="0" rtl="0">
              <a:spcBef>
                <a:spcPts val="0"/>
              </a:spcBef>
              <a:spcAft>
                <a:spcPts val="0"/>
              </a:spcAft>
              <a:buNone/>
            </a:pPr>
            <a:r>
              <a:rPr lang="en" sz="1600" dirty="0">
                <a:solidFill>
                  <a:srgbClr val="666666"/>
                </a:solidFill>
              </a:rPr>
              <a:t>Transaction</a:t>
            </a:r>
            <a:endParaRPr sz="1600" dirty="0">
              <a:solidFill>
                <a:srgbClr val="666666"/>
              </a:solidFill>
            </a:endParaRPr>
          </a:p>
          <a:p>
            <a:pPr marL="0" lvl="0" indent="0" algn="ctr" rtl="0">
              <a:spcBef>
                <a:spcPts val="0"/>
              </a:spcBef>
              <a:spcAft>
                <a:spcPts val="0"/>
              </a:spcAft>
              <a:buNone/>
            </a:pPr>
            <a:r>
              <a:rPr lang="en" sz="1600" dirty="0">
                <a:solidFill>
                  <a:srgbClr val="666666"/>
                </a:solidFill>
              </a:rPr>
              <a:t>4.0 BTC</a:t>
            </a:r>
            <a:endParaRPr sz="1600" dirty="0">
              <a:solidFill>
                <a:srgbClr val="666666"/>
              </a:solidFill>
            </a:endParaRPr>
          </a:p>
          <a:p>
            <a:pPr marL="0" lvl="0" indent="0" rtl="0">
              <a:spcBef>
                <a:spcPts val="0"/>
              </a:spcBef>
              <a:spcAft>
                <a:spcPts val="0"/>
              </a:spcAft>
              <a:buNone/>
            </a:pPr>
            <a:endParaRPr dirty="0">
              <a:solidFill>
                <a:srgbClr val="666666"/>
              </a:solidFill>
            </a:endParaRPr>
          </a:p>
        </p:txBody>
      </p:sp>
      <p:sp>
        <p:nvSpPr>
          <p:cNvPr id="431" name="Google Shape;431;p45"/>
          <p:cNvSpPr/>
          <p:nvPr/>
        </p:nvSpPr>
        <p:spPr>
          <a:xfrm>
            <a:off x="592725" y="2306375"/>
            <a:ext cx="896700" cy="386700"/>
          </a:xfrm>
          <a:prstGeom prst="rect">
            <a:avLst/>
          </a:prstGeom>
          <a:noFill/>
          <a:ln w="9525" cap="flat" cmpd="sng">
            <a:solidFill>
              <a:srgbClr val="434343"/>
            </a:solidFill>
            <a:prstDash val="dash"/>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200">
                <a:solidFill>
                  <a:srgbClr val="666666"/>
                </a:solidFill>
              </a:rPr>
              <a:t>A    1 BTC</a:t>
            </a:r>
            <a:endParaRPr sz="1200">
              <a:solidFill>
                <a:srgbClr val="666666"/>
              </a:solidFill>
            </a:endParaRPr>
          </a:p>
        </p:txBody>
      </p:sp>
      <p:cxnSp>
        <p:nvCxnSpPr>
          <p:cNvPr id="432" name="Google Shape;432;p45"/>
          <p:cNvCxnSpPr>
            <a:stCxn id="431" idx="3"/>
            <a:endCxn id="430" idx="1"/>
          </p:cNvCxnSpPr>
          <p:nvPr/>
        </p:nvCxnSpPr>
        <p:spPr>
          <a:xfrm>
            <a:off x="1489425" y="2499725"/>
            <a:ext cx="326700" cy="803100"/>
          </a:xfrm>
          <a:prstGeom prst="curvedConnector3">
            <a:avLst>
              <a:gd name="adj1" fmla="val 50019"/>
            </a:avLst>
          </a:prstGeom>
          <a:noFill/>
          <a:ln w="9525" cap="flat" cmpd="sng">
            <a:solidFill>
              <a:srgbClr val="666666"/>
            </a:solidFill>
            <a:prstDash val="solid"/>
            <a:round/>
            <a:headEnd type="none" w="med" len="med"/>
            <a:tailEnd type="triangle" w="med" len="med"/>
          </a:ln>
        </p:spPr>
      </p:cxnSp>
      <p:sp>
        <p:nvSpPr>
          <p:cNvPr id="433" name="Google Shape;433;p45"/>
          <p:cNvSpPr/>
          <p:nvPr/>
        </p:nvSpPr>
        <p:spPr>
          <a:xfrm>
            <a:off x="592725" y="2857400"/>
            <a:ext cx="896700" cy="386700"/>
          </a:xfrm>
          <a:prstGeom prst="rect">
            <a:avLst/>
          </a:prstGeom>
          <a:noFill/>
          <a:ln w="9525" cap="flat" cmpd="sng">
            <a:solidFill>
              <a:srgbClr val="434343"/>
            </a:solidFill>
            <a:prstDash val="dash"/>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200">
                <a:solidFill>
                  <a:srgbClr val="666666"/>
                </a:solidFill>
              </a:rPr>
              <a:t>B    1 BTC</a:t>
            </a:r>
            <a:endParaRPr sz="1200">
              <a:solidFill>
                <a:srgbClr val="666666"/>
              </a:solidFill>
            </a:endParaRPr>
          </a:p>
        </p:txBody>
      </p:sp>
      <p:sp>
        <p:nvSpPr>
          <p:cNvPr id="434" name="Google Shape;434;p45"/>
          <p:cNvSpPr/>
          <p:nvPr/>
        </p:nvSpPr>
        <p:spPr>
          <a:xfrm>
            <a:off x="592725" y="3408425"/>
            <a:ext cx="896700" cy="386700"/>
          </a:xfrm>
          <a:prstGeom prst="rect">
            <a:avLst/>
          </a:prstGeom>
          <a:noFill/>
          <a:ln w="9525" cap="flat" cmpd="sng">
            <a:solidFill>
              <a:srgbClr val="434343"/>
            </a:solidFill>
            <a:prstDash val="dash"/>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200">
                <a:solidFill>
                  <a:srgbClr val="666666"/>
                </a:solidFill>
              </a:rPr>
              <a:t>C    1 BTC</a:t>
            </a:r>
            <a:endParaRPr sz="1200">
              <a:solidFill>
                <a:srgbClr val="666666"/>
              </a:solidFill>
            </a:endParaRPr>
          </a:p>
        </p:txBody>
      </p:sp>
      <p:sp>
        <p:nvSpPr>
          <p:cNvPr id="435" name="Google Shape;435;p45"/>
          <p:cNvSpPr/>
          <p:nvPr/>
        </p:nvSpPr>
        <p:spPr>
          <a:xfrm>
            <a:off x="592725" y="3959450"/>
            <a:ext cx="896700" cy="386700"/>
          </a:xfrm>
          <a:prstGeom prst="rect">
            <a:avLst/>
          </a:prstGeom>
          <a:noFill/>
          <a:ln w="9525" cap="flat" cmpd="sng">
            <a:solidFill>
              <a:srgbClr val="434343"/>
            </a:solidFill>
            <a:prstDash val="dash"/>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200">
                <a:solidFill>
                  <a:srgbClr val="666666"/>
                </a:solidFill>
              </a:rPr>
              <a:t>D    1 BTC</a:t>
            </a:r>
            <a:endParaRPr sz="1200">
              <a:solidFill>
                <a:srgbClr val="666666"/>
              </a:solidFill>
            </a:endParaRPr>
          </a:p>
        </p:txBody>
      </p:sp>
      <p:cxnSp>
        <p:nvCxnSpPr>
          <p:cNvPr id="436" name="Google Shape;436;p45"/>
          <p:cNvCxnSpPr>
            <a:stCxn id="433" idx="3"/>
            <a:endCxn id="430" idx="1"/>
          </p:cNvCxnSpPr>
          <p:nvPr/>
        </p:nvCxnSpPr>
        <p:spPr>
          <a:xfrm>
            <a:off x="1489425" y="3050750"/>
            <a:ext cx="326700" cy="252000"/>
          </a:xfrm>
          <a:prstGeom prst="curvedConnector3">
            <a:avLst>
              <a:gd name="adj1" fmla="val 50019"/>
            </a:avLst>
          </a:prstGeom>
          <a:noFill/>
          <a:ln w="9525" cap="flat" cmpd="sng">
            <a:solidFill>
              <a:srgbClr val="666666"/>
            </a:solidFill>
            <a:prstDash val="solid"/>
            <a:round/>
            <a:headEnd type="none" w="med" len="med"/>
            <a:tailEnd type="triangle" w="med" len="med"/>
          </a:ln>
        </p:spPr>
      </p:cxnSp>
      <p:cxnSp>
        <p:nvCxnSpPr>
          <p:cNvPr id="437" name="Google Shape;437;p45"/>
          <p:cNvCxnSpPr>
            <a:stCxn id="434" idx="3"/>
            <a:endCxn id="430" idx="1"/>
          </p:cNvCxnSpPr>
          <p:nvPr/>
        </p:nvCxnSpPr>
        <p:spPr>
          <a:xfrm rot="10800000" flipH="1">
            <a:off x="1489425" y="3302675"/>
            <a:ext cx="326700" cy="299100"/>
          </a:xfrm>
          <a:prstGeom prst="curvedConnector3">
            <a:avLst>
              <a:gd name="adj1" fmla="val 50019"/>
            </a:avLst>
          </a:prstGeom>
          <a:noFill/>
          <a:ln w="9525" cap="flat" cmpd="sng">
            <a:solidFill>
              <a:srgbClr val="666666"/>
            </a:solidFill>
            <a:prstDash val="solid"/>
            <a:round/>
            <a:headEnd type="none" w="med" len="med"/>
            <a:tailEnd type="triangle" w="med" len="med"/>
          </a:ln>
        </p:spPr>
      </p:cxnSp>
      <p:cxnSp>
        <p:nvCxnSpPr>
          <p:cNvPr id="438" name="Google Shape;438;p45"/>
          <p:cNvCxnSpPr>
            <a:stCxn id="435" idx="3"/>
            <a:endCxn id="430" idx="1"/>
          </p:cNvCxnSpPr>
          <p:nvPr/>
        </p:nvCxnSpPr>
        <p:spPr>
          <a:xfrm rot="10800000" flipH="1">
            <a:off x="1489425" y="3302900"/>
            <a:ext cx="326700" cy="849900"/>
          </a:xfrm>
          <a:prstGeom prst="curvedConnector3">
            <a:avLst>
              <a:gd name="adj1" fmla="val 50019"/>
            </a:avLst>
          </a:prstGeom>
          <a:noFill/>
          <a:ln w="9525" cap="flat" cmpd="sng">
            <a:solidFill>
              <a:srgbClr val="666666"/>
            </a:solidFill>
            <a:prstDash val="solid"/>
            <a:round/>
            <a:headEnd type="none" w="med" len="med"/>
            <a:tailEnd type="triangle" w="med" len="med"/>
          </a:ln>
        </p:spPr>
      </p:cxnSp>
      <p:cxnSp>
        <p:nvCxnSpPr>
          <p:cNvPr id="439" name="Google Shape;439;p45"/>
          <p:cNvCxnSpPr>
            <a:stCxn id="430" idx="3"/>
            <a:endCxn id="440" idx="1"/>
          </p:cNvCxnSpPr>
          <p:nvPr/>
        </p:nvCxnSpPr>
        <p:spPr>
          <a:xfrm rot="10800000" flipH="1">
            <a:off x="2954450" y="2499650"/>
            <a:ext cx="305400" cy="803100"/>
          </a:xfrm>
          <a:prstGeom prst="curvedConnector3">
            <a:avLst>
              <a:gd name="adj1" fmla="val 49980"/>
            </a:avLst>
          </a:prstGeom>
          <a:noFill/>
          <a:ln w="9525" cap="flat" cmpd="sng">
            <a:solidFill>
              <a:srgbClr val="666666"/>
            </a:solidFill>
            <a:prstDash val="solid"/>
            <a:round/>
            <a:headEnd type="none" w="med" len="med"/>
            <a:tailEnd type="triangle" w="med" len="med"/>
          </a:ln>
        </p:spPr>
      </p:cxnSp>
      <p:cxnSp>
        <p:nvCxnSpPr>
          <p:cNvPr id="441" name="Google Shape;441;p45"/>
          <p:cNvCxnSpPr>
            <a:stCxn id="430" idx="3"/>
            <a:endCxn id="442" idx="1"/>
          </p:cNvCxnSpPr>
          <p:nvPr/>
        </p:nvCxnSpPr>
        <p:spPr>
          <a:xfrm rot="10800000" flipH="1">
            <a:off x="2954450" y="3050750"/>
            <a:ext cx="305400" cy="252000"/>
          </a:xfrm>
          <a:prstGeom prst="curvedConnector3">
            <a:avLst>
              <a:gd name="adj1" fmla="val 49980"/>
            </a:avLst>
          </a:prstGeom>
          <a:noFill/>
          <a:ln w="9525" cap="flat" cmpd="sng">
            <a:solidFill>
              <a:srgbClr val="666666"/>
            </a:solidFill>
            <a:prstDash val="solid"/>
            <a:round/>
            <a:headEnd type="none" w="med" len="med"/>
            <a:tailEnd type="triangle" w="med" len="med"/>
          </a:ln>
        </p:spPr>
      </p:cxnSp>
      <p:cxnSp>
        <p:nvCxnSpPr>
          <p:cNvPr id="443" name="Google Shape;443;p45"/>
          <p:cNvCxnSpPr>
            <a:stCxn id="430" idx="3"/>
            <a:endCxn id="444" idx="1"/>
          </p:cNvCxnSpPr>
          <p:nvPr/>
        </p:nvCxnSpPr>
        <p:spPr>
          <a:xfrm>
            <a:off x="2954450" y="3302750"/>
            <a:ext cx="305400" cy="299100"/>
          </a:xfrm>
          <a:prstGeom prst="curvedConnector3">
            <a:avLst>
              <a:gd name="adj1" fmla="val 49980"/>
            </a:avLst>
          </a:prstGeom>
          <a:noFill/>
          <a:ln w="9525" cap="flat" cmpd="sng">
            <a:solidFill>
              <a:srgbClr val="666666"/>
            </a:solidFill>
            <a:prstDash val="solid"/>
            <a:round/>
            <a:headEnd type="none" w="med" len="med"/>
            <a:tailEnd type="triangle" w="med" len="med"/>
          </a:ln>
        </p:spPr>
      </p:cxnSp>
      <p:cxnSp>
        <p:nvCxnSpPr>
          <p:cNvPr id="445" name="Google Shape;445;p45"/>
          <p:cNvCxnSpPr>
            <a:stCxn id="430" idx="3"/>
            <a:endCxn id="446" idx="1"/>
          </p:cNvCxnSpPr>
          <p:nvPr/>
        </p:nvCxnSpPr>
        <p:spPr>
          <a:xfrm>
            <a:off x="2954450" y="3302750"/>
            <a:ext cx="305400" cy="850200"/>
          </a:xfrm>
          <a:prstGeom prst="curvedConnector3">
            <a:avLst>
              <a:gd name="adj1" fmla="val 49980"/>
            </a:avLst>
          </a:prstGeom>
          <a:noFill/>
          <a:ln w="9525" cap="flat" cmpd="sng">
            <a:solidFill>
              <a:srgbClr val="666666"/>
            </a:solidFill>
            <a:prstDash val="solid"/>
            <a:round/>
            <a:headEnd type="none" w="med" len="med"/>
            <a:tailEnd type="triangle" w="med" len="med"/>
          </a:ln>
        </p:spPr>
      </p:cxnSp>
      <p:sp>
        <p:nvSpPr>
          <p:cNvPr id="440" name="Google Shape;440;p45"/>
          <p:cNvSpPr/>
          <p:nvPr/>
        </p:nvSpPr>
        <p:spPr>
          <a:xfrm>
            <a:off x="3259725" y="2306375"/>
            <a:ext cx="896700" cy="386700"/>
          </a:xfrm>
          <a:prstGeom prst="rect">
            <a:avLst/>
          </a:prstGeom>
          <a:noFill/>
          <a:ln w="9525" cap="flat" cmpd="sng">
            <a:solidFill>
              <a:srgbClr val="434343"/>
            </a:solidFill>
            <a:prstDash val="dash"/>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200">
                <a:solidFill>
                  <a:srgbClr val="666666"/>
                </a:solidFill>
              </a:rPr>
              <a:t>A’   1 BTC</a:t>
            </a:r>
            <a:endParaRPr sz="1200">
              <a:solidFill>
                <a:srgbClr val="666666"/>
              </a:solidFill>
            </a:endParaRPr>
          </a:p>
        </p:txBody>
      </p:sp>
      <p:sp>
        <p:nvSpPr>
          <p:cNvPr id="442" name="Google Shape;442;p45"/>
          <p:cNvSpPr/>
          <p:nvPr/>
        </p:nvSpPr>
        <p:spPr>
          <a:xfrm>
            <a:off x="3259725" y="2857400"/>
            <a:ext cx="896700" cy="386700"/>
          </a:xfrm>
          <a:prstGeom prst="rect">
            <a:avLst/>
          </a:prstGeom>
          <a:noFill/>
          <a:ln w="9525" cap="flat" cmpd="sng">
            <a:solidFill>
              <a:srgbClr val="434343"/>
            </a:solidFill>
            <a:prstDash val="dash"/>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200">
                <a:solidFill>
                  <a:srgbClr val="666666"/>
                </a:solidFill>
              </a:rPr>
              <a:t>B’   1 BTC</a:t>
            </a:r>
            <a:endParaRPr sz="1200">
              <a:solidFill>
                <a:srgbClr val="666666"/>
              </a:solidFill>
            </a:endParaRPr>
          </a:p>
        </p:txBody>
      </p:sp>
      <p:sp>
        <p:nvSpPr>
          <p:cNvPr id="444" name="Google Shape;444;p45"/>
          <p:cNvSpPr/>
          <p:nvPr/>
        </p:nvSpPr>
        <p:spPr>
          <a:xfrm>
            <a:off x="3259725" y="3408425"/>
            <a:ext cx="896700" cy="386700"/>
          </a:xfrm>
          <a:prstGeom prst="rect">
            <a:avLst/>
          </a:prstGeom>
          <a:noFill/>
          <a:ln w="9525" cap="flat" cmpd="sng">
            <a:solidFill>
              <a:srgbClr val="434343"/>
            </a:solidFill>
            <a:prstDash val="dash"/>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200">
                <a:solidFill>
                  <a:srgbClr val="666666"/>
                </a:solidFill>
              </a:rPr>
              <a:t>C’   1 BTC</a:t>
            </a:r>
            <a:endParaRPr sz="1200">
              <a:solidFill>
                <a:srgbClr val="666666"/>
              </a:solidFill>
            </a:endParaRPr>
          </a:p>
        </p:txBody>
      </p:sp>
      <p:sp>
        <p:nvSpPr>
          <p:cNvPr id="446" name="Google Shape;446;p45"/>
          <p:cNvSpPr/>
          <p:nvPr/>
        </p:nvSpPr>
        <p:spPr>
          <a:xfrm>
            <a:off x="3259725" y="3959450"/>
            <a:ext cx="896700" cy="386700"/>
          </a:xfrm>
          <a:prstGeom prst="rect">
            <a:avLst/>
          </a:prstGeom>
          <a:noFill/>
          <a:ln w="9525" cap="flat" cmpd="sng">
            <a:solidFill>
              <a:srgbClr val="434343"/>
            </a:solidFill>
            <a:prstDash val="dash"/>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200">
                <a:solidFill>
                  <a:srgbClr val="666666"/>
                </a:solidFill>
              </a:rPr>
              <a:t>D’   1 BTC</a:t>
            </a:r>
            <a:endParaRPr sz="1200">
              <a:solidFill>
                <a:srgbClr val="666666"/>
              </a:solidFill>
            </a:endParaRPr>
          </a:p>
        </p:txBody>
      </p:sp>
      <p:sp>
        <p:nvSpPr>
          <p:cNvPr id="447" name="Google Shape;447;p45"/>
          <p:cNvSpPr txBox="1"/>
          <p:nvPr/>
        </p:nvSpPr>
        <p:spPr>
          <a:xfrm>
            <a:off x="4654240" y="1599687"/>
            <a:ext cx="4495267" cy="3154125"/>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 sz="1400" b="1" dirty="0">
                <a:solidFill>
                  <a:schemeClr val="dk1"/>
                </a:solidFill>
                <a:latin typeface="Open Sans"/>
                <a:ea typeface="Open Sans"/>
                <a:cs typeface="Open Sans"/>
                <a:sym typeface="Open Sans"/>
              </a:rPr>
              <a:t>Pros:</a:t>
            </a:r>
            <a:endParaRPr sz="1400" dirty="0">
              <a:solidFill>
                <a:schemeClr val="dk1"/>
              </a:solidFill>
              <a:latin typeface="Open Sans"/>
              <a:ea typeface="Open Sans"/>
              <a:cs typeface="Open Sans"/>
              <a:sym typeface="Open Sans"/>
            </a:endParaRPr>
          </a:p>
          <a:p>
            <a:pPr marL="457200" lvl="0" indent="-317500" rtl="0">
              <a:lnSpc>
                <a:spcPct val="115000"/>
              </a:lnSpc>
              <a:spcBef>
                <a:spcPts val="0"/>
              </a:spcBef>
              <a:spcAft>
                <a:spcPts val="0"/>
              </a:spcAft>
              <a:buClr>
                <a:schemeClr val="dk1"/>
              </a:buClr>
              <a:buSzPts val="1400"/>
              <a:buFont typeface="Open Sans"/>
              <a:buChar char="+"/>
            </a:pPr>
            <a:r>
              <a:rPr lang="en" sz="1400" dirty="0">
                <a:solidFill>
                  <a:schemeClr val="dk1"/>
                </a:solidFill>
                <a:latin typeface="Open Sans"/>
                <a:ea typeface="Open Sans"/>
                <a:cs typeface="Open Sans"/>
                <a:sym typeface="Open Sans"/>
              </a:rPr>
              <a:t>Funds can’t be stolen</a:t>
            </a:r>
            <a:endParaRPr sz="1400" dirty="0">
              <a:solidFill>
                <a:schemeClr val="dk1"/>
              </a:solidFill>
              <a:latin typeface="Open Sans"/>
              <a:ea typeface="Open Sans"/>
              <a:cs typeface="Open Sans"/>
              <a:sym typeface="Open Sans"/>
            </a:endParaRPr>
          </a:p>
          <a:p>
            <a:pPr marL="457200" lvl="0" indent="-317500" rtl="0">
              <a:lnSpc>
                <a:spcPct val="115000"/>
              </a:lnSpc>
              <a:spcBef>
                <a:spcPts val="0"/>
              </a:spcBef>
              <a:spcAft>
                <a:spcPts val="0"/>
              </a:spcAft>
              <a:buClr>
                <a:schemeClr val="dk1"/>
              </a:buClr>
              <a:buSzPts val="1400"/>
              <a:buFont typeface="Open Sans"/>
              <a:buChar char="+"/>
            </a:pPr>
            <a:r>
              <a:rPr lang="en" sz="1400" dirty="0">
                <a:solidFill>
                  <a:schemeClr val="dk1"/>
                </a:solidFill>
                <a:latin typeface="Open Sans"/>
                <a:ea typeface="Open Sans"/>
                <a:cs typeface="Open Sans"/>
                <a:sym typeface="Open Sans"/>
              </a:rPr>
              <a:t>No central mixing party who needs enough liquidity for good anonymity.</a:t>
            </a:r>
            <a:endParaRPr sz="1400" dirty="0">
              <a:solidFill>
                <a:schemeClr val="dk1"/>
              </a:solidFill>
              <a:latin typeface="Open Sans"/>
              <a:ea typeface="Open Sans"/>
              <a:cs typeface="Open Sans"/>
              <a:sym typeface="Open Sans"/>
            </a:endParaRPr>
          </a:p>
          <a:p>
            <a:pPr marL="0" lvl="0" indent="0" rtl="0">
              <a:lnSpc>
                <a:spcPct val="115000"/>
              </a:lnSpc>
              <a:spcBef>
                <a:spcPts val="0"/>
              </a:spcBef>
              <a:spcAft>
                <a:spcPts val="0"/>
              </a:spcAft>
              <a:buClr>
                <a:schemeClr val="dk1"/>
              </a:buClr>
              <a:buSzPts val="1100"/>
              <a:buFont typeface="Arial"/>
              <a:buNone/>
            </a:pPr>
            <a:r>
              <a:rPr lang="en" sz="1400" b="1" dirty="0">
                <a:solidFill>
                  <a:schemeClr val="dk1"/>
                </a:solidFill>
                <a:latin typeface="Open Sans"/>
                <a:ea typeface="Open Sans"/>
                <a:cs typeface="Open Sans"/>
                <a:sym typeface="Open Sans"/>
              </a:rPr>
              <a:t>Cons:</a:t>
            </a:r>
            <a:endParaRPr sz="1400" dirty="0">
              <a:solidFill>
                <a:schemeClr val="dk1"/>
              </a:solidFill>
              <a:latin typeface="Open Sans"/>
              <a:ea typeface="Open Sans"/>
              <a:cs typeface="Open Sans"/>
              <a:sym typeface="Open Sans"/>
            </a:endParaRPr>
          </a:p>
          <a:p>
            <a:pPr marL="457200" lvl="0" indent="-317500" rtl="0">
              <a:lnSpc>
                <a:spcPct val="115000"/>
              </a:lnSpc>
              <a:spcBef>
                <a:spcPts val="0"/>
              </a:spcBef>
              <a:spcAft>
                <a:spcPts val="0"/>
              </a:spcAft>
              <a:buClr>
                <a:schemeClr val="dk1"/>
              </a:buClr>
              <a:buSzPts val="1400"/>
              <a:buFont typeface="Open Sans"/>
              <a:buChar char="-"/>
            </a:pPr>
            <a:r>
              <a:rPr lang="en" sz="1400" b="1" dirty="0">
                <a:solidFill>
                  <a:schemeClr val="dk1"/>
                </a:solidFill>
                <a:latin typeface="Open Sans"/>
                <a:ea typeface="Open Sans"/>
                <a:cs typeface="Open Sans"/>
                <a:sym typeface="Open Sans"/>
              </a:rPr>
              <a:t>Not plausibly deniable;</a:t>
            </a:r>
            <a:r>
              <a:rPr lang="en" sz="1400" dirty="0">
                <a:solidFill>
                  <a:schemeClr val="dk1"/>
                </a:solidFill>
                <a:latin typeface="Open Sans"/>
                <a:ea typeface="Open Sans"/>
                <a:cs typeface="Open Sans"/>
                <a:sym typeface="Open Sans"/>
              </a:rPr>
              <a:t> very easy to spot on the blockchain since n-of-n multisignature transaction where n is usually large.</a:t>
            </a:r>
            <a:endParaRPr sz="1400" dirty="0">
              <a:solidFill>
                <a:schemeClr val="dk1"/>
              </a:solidFill>
              <a:latin typeface="Open Sans"/>
              <a:ea typeface="Open Sans"/>
              <a:cs typeface="Open Sans"/>
              <a:sym typeface="Open Sans"/>
            </a:endParaRPr>
          </a:p>
          <a:p>
            <a:pPr marL="457200" lvl="0" indent="-317500" rtl="0">
              <a:lnSpc>
                <a:spcPct val="115000"/>
              </a:lnSpc>
              <a:spcBef>
                <a:spcPts val="0"/>
              </a:spcBef>
              <a:spcAft>
                <a:spcPts val="0"/>
              </a:spcAft>
              <a:buClr>
                <a:schemeClr val="dk1"/>
              </a:buClr>
              <a:buSzPts val="1400"/>
              <a:buFont typeface="Open Sans"/>
              <a:buChar char="-"/>
            </a:pPr>
            <a:r>
              <a:rPr lang="en" sz="1400" b="1" dirty="0">
                <a:solidFill>
                  <a:schemeClr val="dk1"/>
                </a:solidFill>
                <a:latin typeface="Open Sans"/>
                <a:ea typeface="Open Sans"/>
                <a:cs typeface="Open Sans"/>
                <a:sym typeface="Open Sans"/>
              </a:rPr>
              <a:t>Not DoS attack resistant;</a:t>
            </a:r>
            <a:r>
              <a:rPr lang="en" sz="1400" dirty="0">
                <a:solidFill>
                  <a:schemeClr val="dk1"/>
                </a:solidFill>
                <a:latin typeface="Open Sans"/>
                <a:ea typeface="Open Sans"/>
                <a:cs typeface="Open Sans"/>
                <a:sym typeface="Open Sans"/>
              </a:rPr>
              <a:t> only needs 1 malicious node to start protocol and then halt halfway through to disrupt.</a:t>
            </a:r>
            <a:endParaRPr sz="1400" dirty="0">
              <a:solidFill>
                <a:schemeClr val="dk1"/>
              </a:solidFill>
              <a:latin typeface="Open Sans"/>
              <a:ea typeface="Open Sans"/>
              <a:cs typeface="Open Sans"/>
              <a:sym typeface="Open Sans"/>
            </a:endParaRPr>
          </a:p>
          <a:p>
            <a:pPr marL="457200" lvl="0" indent="-317500" rtl="0">
              <a:lnSpc>
                <a:spcPct val="115000"/>
              </a:lnSpc>
              <a:spcBef>
                <a:spcPts val="0"/>
              </a:spcBef>
              <a:spcAft>
                <a:spcPts val="0"/>
              </a:spcAft>
              <a:buClr>
                <a:schemeClr val="dk1"/>
              </a:buClr>
              <a:buSzPts val="1400"/>
              <a:buFont typeface="Open Sans"/>
              <a:buChar char="-"/>
            </a:pPr>
            <a:r>
              <a:rPr lang="en" sz="1400" dirty="0">
                <a:solidFill>
                  <a:schemeClr val="dk1"/>
                </a:solidFill>
                <a:latin typeface="Open Sans"/>
                <a:ea typeface="Open Sans"/>
                <a:cs typeface="Open Sans"/>
                <a:sym typeface="Open Sans"/>
              </a:rPr>
              <a:t>Anonymity set limited to transaction participants.</a:t>
            </a:r>
            <a:endParaRPr sz="1400" dirty="0"/>
          </a:p>
        </p:txBody>
      </p:sp>
      <p:sp>
        <p:nvSpPr>
          <p:cNvPr id="448" name="Google Shape;448;p45"/>
          <p:cNvSpPr txBox="1"/>
          <p:nvPr/>
        </p:nvSpPr>
        <p:spPr>
          <a:xfrm>
            <a:off x="5740225" y="4812075"/>
            <a:ext cx="3442200" cy="279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a:solidFill>
                  <a:srgbClr val="999999"/>
                </a:solidFill>
              </a:rPr>
              <a:t>CoinJoin: </a:t>
            </a:r>
            <a:r>
              <a:rPr lang="en" sz="1000" u="sng">
                <a:solidFill>
                  <a:schemeClr val="hlink"/>
                </a:solidFill>
                <a:hlinkClick r:id="rId3"/>
              </a:rPr>
              <a:t>https://bitcointalk.org/index.php?topic=279249.0</a:t>
            </a:r>
            <a:endParaRPr sz="1000">
              <a:solidFill>
                <a:srgbClr val="999999"/>
              </a:solidFill>
            </a:endParaRPr>
          </a:p>
        </p:txBody>
      </p:sp>
      <p:sp>
        <p:nvSpPr>
          <p:cNvPr id="2" name="Date Placeholder 1"/>
          <p:cNvSpPr>
            <a:spLocks noGrp="1"/>
          </p:cNvSpPr>
          <p:nvPr>
            <p:ph type="dt" sz="half" idx="10"/>
          </p:nvPr>
        </p:nvSpPr>
        <p:spPr/>
        <p:txBody>
          <a:bodyPr/>
          <a:lstStyle/>
          <a:p>
            <a:pPr>
              <a:defRPr/>
            </a:pPr>
            <a:fld id="{FE582F64-0322-463F-A86B-B8716C5624E1}" type="datetime1">
              <a:rPr lang="zh-CN" altLang="en-US" smtClean="0"/>
              <a:t>2020/8/19</a:t>
            </a:fld>
            <a:endParaRPr lang="en-US" altLang="zh-CN"/>
          </a:p>
        </p:txBody>
      </p:sp>
    </p:spTree>
    <p:extLst>
      <p:ext uri="{BB962C8B-B14F-4D97-AF65-F5344CB8AC3E}">
        <p14:creationId xmlns:p14="http://schemas.microsoft.com/office/powerpoint/2010/main" val="3791878357"/>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6"/>
          <p:cNvSpPr txBox="1">
            <a:spLocks noGrp="1"/>
          </p:cNvSpPr>
          <p:nvPr>
            <p:ph type="title"/>
          </p:nvPr>
        </p:nvSpPr>
        <p:spPr>
          <a:xfrm>
            <a:off x="324000" y="232797"/>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JoinMarket (2015)</a:t>
            </a:r>
            <a:endParaRPr sz="3600" b="1" dirty="0">
              <a:solidFill>
                <a:srgbClr val="1544D9"/>
              </a:solidFill>
            </a:endParaRPr>
          </a:p>
        </p:txBody>
      </p:sp>
      <p:sp>
        <p:nvSpPr>
          <p:cNvPr id="454" name="Google Shape;454;p46"/>
          <p:cNvSpPr txBox="1">
            <a:spLocks noGrp="1"/>
          </p:cNvSpPr>
          <p:nvPr>
            <p:ph type="body" idx="1"/>
          </p:nvPr>
        </p:nvSpPr>
        <p:spPr>
          <a:xfrm>
            <a:off x="311700" y="1225225"/>
            <a:ext cx="4272600" cy="280964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b="1" dirty="0"/>
              <a:t>Idea:</a:t>
            </a:r>
            <a:r>
              <a:rPr lang="en" sz="1600" dirty="0"/>
              <a:t> Create market of liquidity providers who are willing to mix their coins for a fee.</a:t>
            </a:r>
            <a:endParaRPr sz="1600" dirty="0"/>
          </a:p>
          <a:p>
            <a:pPr marL="0" lvl="0" indent="0">
              <a:spcBef>
                <a:spcPts val="1600"/>
              </a:spcBef>
              <a:spcAft>
                <a:spcPts val="0"/>
              </a:spcAft>
              <a:buNone/>
            </a:pPr>
            <a:r>
              <a:rPr lang="en" sz="1600" dirty="0"/>
              <a:t>Since market makers take almost no risk, mixing fees are typically very small.</a:t>
            </a:r>
            <a:endParaRPr sz="1600" dirty="0"/>
          </a:p>
          <a:p>
            <a:pPr marL="0" lvl="0" indent="0">
              <a:spcBef>
                <a:spcPts val="1600"/>
              </a:spcBef>
              <a:spcAft>
                <a:spcPts val="0"/>
              </a:spcAft>
              <a:buNone/>
            </a:pPr>
            <a:r>
              <a:rPr lang="en" sz="1600" b="1" dirty="0"/>
              <a:t>Issues:</a:t>
            </a:r>
            <a:endParaRPr sz="1600" b="1" dirty="0"/>
          </a:p>
          <a:p>
            <a:pPr marL="457200" lvl="0" indent="-317500" rtl="0">
              <a:spcBef>
                <a:spcPts val="1600"/>
              </a:spcBef>
              <a:spcAft>
                <a:spcPts val="0"/>
              </a:spcAft>
              <a:buSzPts val="1400"/>
              <a:buChar char="-"/>
            </a:pPr>
            <a:r>
              <a:rPr lang="en" sz="1600" dirty="0"/>
              <a:t>Mixed coins have small anonymity set</a:t>
            </a:r>
            <a:endParaRPr sz="1600" dirty="0"/>
          </a:p>
          <a:p>
            <a:pPr marL="457200" lvl="0" indent="-317500">
              <a:spcBef>
                <a:spcPts val="0"/>
              </a:spcBef>
              <a:spcAft>
                <a:spcPts val="0"/>
              </a:spcAft>
              <a:buSzPts val="1400"/>
              <a:buChar char="-"/>
            </a:pPr>
            <a:r>
              <a:rPr lang="en" sz="1600" dirty="0"/>
              <a:t>Deanonymizing entire system would require only $32,000 (recoverable after attack) with success rate of ~90% (Möser, Böhme)</a:t>
            </a:r>
            <a:endParaRPr sz="1600" dirty="0"/>
          </a:p>
          <a:p>
            <a:pPr marL="0" lvl="0" indent="0">
              <a:spcBef>
                <a:spcPts val="1600"/>
              </a:spcBef>
              <a:spcAft>
                <a:spcPts val="1600"/>
              </a:spcAft>
              <a:buNone/>
            </a:pPr>
            <a:endParaRPr sz="1600" dirty="0"/>
          </a:p>
        </p:txBody>
      </p:sp>
      <p:pic>
        <p:nvPicPr>
          <p:cNvPr id="455" name="Google Shape;455;p46"/>
          <p:cNvPicPr preferRelativeResize="0"/>
          <p:nvPr/>
        </p:nvPicPr>
        <p:blipFill>
          <a:blip r:embed="rId3">
            <a:alphaModFix/>
          </a:blip>
          <a:stretch>
            <a:fillRect/>
          </a:stretch>
        </p:blipFill>
        <p:spPr>
          <a:xfrm>
            <a:off x="4584300" y="939759"/>
            <a:ext cx="4559700" cy="3317486"/>
          </a:xfrm>
          <a:prstGeom prst="rect">
            <a:avLst/>
          </a:prstGeom>
          <a:noFill/>
          <a:ln>
            <a:noFill/>
          </a:ln>
        </p:spPr>
      </p:pic>
      <p:sp>
        <p:nvSpPr>
          <p:cNvPr id="456" name="Google Shape;456;p46"/>
          <p:cNvSpPr txBox="1"/>
          <p:nvPr/>
        </p:nvSpPr>
        <p:spPr>
          <a:xfrm>
            <a:off x="2688600" y="4342675"/>
            <a:ext cx="6455400" cy="473100"/>
          </a:xfrm>
          <a:prstGeom prst="rect">
            <a:avLst/>
          </a:prstGeom>
          <a:noFill/>
          <a:ln>
            <a:noFill/>
          </a:ln>
        </p:spPr>
        <p:txBody>
          <a:bodyPr spcFirstLastPara="1" wrap="square" lIns="91425" tIns="91425" rIns="91425" bIns="91425" anchor="ctr" anchorCtr="0">
            <a:noAutofit/>
          </a:bodyPr>
          <a:lstStyle/>
          <a:p>
            <a:pPr marL="0" lvl="0" indent="0" algn="r">
              <a:spcBef>
                <a:spcPts val="0"/>
              </a:spcBef>
              <a:spcAft>
                <a:spcPts val="0"/>
              </a:spcAft>
              <a:buNone/>
            </a:pPr>
            <a:r>
              <a:rPr lang="en" sz="1000" dirty="0">
                <a:solidFill>
                  <a:srgbClr val="999999"/>
                </a:solidFill>
              </a:rPr>
              <a:t>JoinMarket: </a:t>
            </a:r>
            <a:r>
              <a:rPr lang="en" sz="1000" u="sng" dirty="0">
                <a:solidFill>
                  <a:schemeClr val="hlink"/>
                </a:solidFill>
                <a:hlinkClick r:id="rId4"/>
              </a:rPr>
              <a:t>https://github.com/JoinMarket-Org/joinmarket</a:t>
            </a:r>
            <a:endParaRPr sz="1000" dirty="0">
              <a:solidFill>
                <a:srgbClr val="999999"/>
              </a:solidFill>
            </a:endParaRPr>
          </a:p>
          <a:p>
            <a:pPr marL="0" lvl="0" indent="0" algn="r" rtl="0">
              <a:spcBef>
                <a:spcPts val="0"/>
              </a:spcBef>
              <a:spcAft>
                <a:spcPts val="0"/>
              </a:spcAft>
              <a:buNone/>
            </a:pPr>
            <a:r>
              <a:rPr lang="en" sz="1000" dirty="0">
                <a:solidFill>
                  <a:srgbClr val="999999"/>
                </a:solidFill>
              </a:rPr>
              <a:t>Möser, </a:t>
            </a:r>
            <a:r>
              <a:rPr lang="en" sz="1000" dirty="0" smtClean="0">
                <a:solidFill>
                  <a:srgbClr val="999999"/>
                </a:solidFill>
              </a:rPr>
              <a:t>Böhme: </a:t>
            </a:r>
            <a:r>
              <a:rPr lang="en" sz="1000" u="sng" dirty="0" smtClean="0">
                <a:solidFill>
                  <a:schemeClr val="hlink"/>
                </a:solidFill>
                <a:hlinkClick r:id="rId5"/>
              </a:rPr>
              <a:t>http://weis2016.econinfosec.org/wp-content/uploads/sites/2/2016/05/WEIS_2016_paper_58.pdf</a:t>
            </a:r>
            <a:endParaRPr sz="1000" dirty="0">
              <a:solidFill>
                <a:srgbClr val="999999"/>
              </a:solidFill>
            </a:endParaRPr>
          </a:p>
        </p:txBody>
      </p:sp>
      <p:sp>
        <p:nvSpPr>
          <p:cNvPr id="2" name="Date Placeholder 1"/>
          <p:cNvSpPr>
            <a:spLocks noGrp="1"/>
          </p:cNvSpPr>
          <p:nvPr>
            <p:ph type="dt" sz="half" idx="10"/>
          </p:nvPr>
        </p:nvSpPr>
        <p:spPr/>
        <p:txBody>
          <a:bodyPr/>
          <a:lstStyle/>
          <a:p>
            <a:pPr>
              <a:defRPr/>
            </a:pPr>
            <a:fld id="{E2FD8386-77AD-4CC0-9F8D-BE37BB906052}" type="datetime1">
              <a:rPr lang="zh-CN" altLang="en-US" smtClean="0"/>
              <a:t>2020/8/19</a:t>
            </a:fld>
            <a:endParaRPr lang="en-US" altLang="zh-CN"/>
          </a:p>
        </p:txBody>
      </p:sp>
    </p:spTree>
    <p:extLst>
      <p:ext uri="{BB962C8B-B14F-4D97-AF65-F5344CB8AC3E}">
        <p14:creationId xmlns:p14="http://schemas.microsoft.com/office/powerpoint/2010/main" val="3047928606"/>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8"/>
          <p:cNvSpPr/>
          <p:nvPr/>
        </p:nvSpPr>
        <p:spPr>
          <a:xfrm>
            <a:off x="5014625" y="2178786"/>
            <a:ext cx="497400" cy="1498200"/>
          </a:xfrm>
          <a:prstGeom prst="roundRect">
            <a:avLst>
              <a:gd name="adj" fmla="val 16667"/>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9" name="Google Shape;469;p48"/>
          <p:cNvSpPr/>
          <p:nvPr/>
        </p:nvSpPr>
        <p:spPr>
          <a:xfrm>
            <a:off x="4252625" y="2178786"/>
            <a:ext cx="497400" cy="1498200"/>
          </a:xfrm>
          <a:prstGeom prst="roundRect">
            <a:avLst>
              <a:gd name="adj" fmla="val 16667"/>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0" name="Google Shape;470;p48"/>
          <p:cNvSpPr txBox="1">
            <a:spLocks noGrp="1"/>
          </p:cNvSpPr>
          <p:nvPr>
            <p:ph type="title"/>
          </p:nvPr>
        </p:nvSpPr>
        <p:spPr>
          <a:xfrm>
            <a:off x="300301" y="86757"/>
            <a:ext cx="6850034" cy="645275"/>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Protocol - CoinParty (2015,2016)</a:t>
            </a:r>
            <a:endParaRPr sz="3600" b="1" dirty="0">
              <a:solidFill>
                <a:srgbClr val="1544D9"/>
              </a:solidFill>
            </a:endParaRPr>
          </a:p>
        </p:txBody>
      </p:sp>
      <p:cxnSp>
        <p:nvCxnSpPr>
          <p:cNvPr id="471" name="Google Shape;471;p48"/>
          <p:cNvCxnSpPr/>
          <p:nvPr/>
        </p:nvCxnSpPr>
        <p:spPr>
          <a:xfrm>
            <a:off x="2906350" y="1242725"/>
            <a:ext cx="0" cy="3693600"/>
          </a:xfrm>
          <a:prstGeom prst="straightConnector1">
            <a:avLst/>
          </a:prstGeom>
          <a:noFill/>
          <a:ln w="9525" cap="flat" cmpd="sng">
            <a:solidFill>
              <a:schemeClr val="dk2"/>
            </a:solidFill>
            <a:prstDash val="dashDot"/>
            <a:round/>
            <a:headEnd type="none" w="med" len="med"/>
            <a:tailEnd type="none" w="med" len="med"/>
          </a:ln>
        </p:spPr>
      </p:cxnSp>
      <p:cxnSp>
        <p:nvCxnSpPr>
          <p:cNvPr id="472" name="Google Shape;472;p48"/>
          <p:cNvCxnSpPr/>
          <p:nvPr/>
        </p:nvCxnSpPr>
        <p:spPr>
          <a:xfrm>
            <a:off x="6182950" y="1249625"/>
            <a:ext cx="0" cy="3686700"/>
          </a:xfrm>
          <a:prstGeom prst="straightConnector1">
            <a:avLst/>
          </a:prstGeom>
          <a:noFill/>
          <a:ln w="9525" cap="flat" cmpd="sng">
            <a:solidFill>
              <a:schemeClr val="dk2"/>
            </a:solidFill>
            <a:prstDash val="dashDot"/>
            <a:round/>
            <a:headEnd type="none" w="med" len="med"/>
            <a:tailEnd type="none" w="med" len="med"/>
          </a:ln>
        </p:spPr>
      </p:cxnSp>
      <p:sp>
        <p:nvSpPr>
          <p:cNvPr id="473" name="Google Shape;473;p48"/>
          <p:cNvSpPr/>
          <p:nvPr/>
        </p:nvSpPr>
        <p:spPr>
          <a:xfrm>
            <a:off x="455650" y="2769036"/>
            <a:ext cx="317700" cy="317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t> I</a:t>
            </a:r>
            <a:r>
              <a:rPr lang="en" sz="1000" baseline="-25000"/>
              <a:t>2</a:t>
            </a:r>
            <a:endParaRPr sz="1000" baseline="-25000"/>
          </a:p>
        </p:txBody>
      </p:sp>
      <p:sp>
        <p:nvSpPr>
          <p:cNvPr id="474" name="Google Shape;474;p48"/>
          <p:cNvSpPr/>
          <p:nvPr/>
        </p:nvSpPr>
        <p:spPr>
          <a:xfrm>
            <a:off x="455650" y="3226236"/>
            <a:ext cx="317700" cy="317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t> I</a:t>
            </a:r>
            <a:r>
              <a:rPr lang="en" sz="1000" baseline="-25000"/>
              <a:t>3</a:t>
            </a:r>
            <a:endParaRPr sz="1000" baseline="-25000"/>
          </a:p>
        </p:txBody>
      </p:sp>
      <p:sp>
        <p:nvSpPr>
          <p:cNvPr id="475" name="Google Shape;475;p48"/>
          <p:cNvSpPr/>
          <p:nvPr/>
        </p:nvSpPr>
        <p:spPr>
          <a:xfrm>
            <a:off x="2208250" y="2769036"/>
            <a:ext cx="317700" cy="317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t>E</a:t>
            </a:r>
            <a:r>
              <a:rPr lang="en" sz="1000" baseline="-25000"/>
              <a:t>2</a:t>
            </a:r>
            <a:endParaRPr sz="1000" baseline="-25000"/>
          </a:p>
        </p:txBody>
      </p:sp>
      <p:sp>
        <p:nvSpPr>
          <p:cNvPr id="476" name="Google Shape;476;p48"/>
          <p:cNvSpPr/>
          <p:nvPr/>
        </p:nvSpPr>
        <p:spPr>
          <a:xfrm>
            <a:off x="2208250" y="3226236"/>
            <a:ext cx="317700" cy="317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t>E</a:t>
            </a:r>
            <a:r>
              <a:rPr lang="en" sz="1000" baseline="-25000"/>
              <a:t>3</a:t>
            </a:r>
            <a:endParaRPr sz="1000" baseline="-25000"/>
          </a:p>
        </p:txBody>
      </p:sp>
      <p:sp>
        <p:nvSpPr>
          <p:cNvPr id="477" name="Google Shape;477;p48"/>
          <p:cNvSpPr/>
          <p:nvPr/>
        </p:nvSpPr>
        <p:spPr>
          <a:xfrm>
            <a:off x="3577250" y="2779086"/>
            <a:ext cx="317700" cy="317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t>0</a:t>
            </a:r>
            <a:r>
              <a:rPr lang="en" sz="1000" baseline="-25000"/>
              <a:t>2</a:t>
            </a:r>
            <a:endParaRPr sz="1000" baseline="-25000"/>
          </a:p>
        </p:txBody>
      </p:sp>
      <p:sp>
        <p:nvSpPr>
          <p:cNvPr id="478" name="Google Shape;478;p48"/>
          <p:cNvSpPr/>
          <p:nvPr/>
        </p:nvSpPr>
        <p:spPr>
          <a:xfrm>
            <a:off x="3577250" y="3236286"/>
            <a:ext cx="317700" cy="317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t>0</a:t>
            </a:r>
            <a:r>
              <a:rPr lang="en" sz="1000" baseline="-25000"/>
              <a:t>3</a:t>
            </a:r>
            <a:endParaRPr sz="1000" baseline="-25000"/>
          </a:p>
        </p:txBody>
      </p:sp>
      <p:sp>
        <p:nvSpPr>
          <p:cNvPr id="479" name="Google Shape;479;p48"/>
          <p:cNvSpPr/>
          <p:nvPr/>
        </p:nvSpPr>
        <p:spPr>
          <a:xfrm>
            <a:off x="455650" y="2311836"/>
            <a:ext cx="317700" cy="317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t> I</a:t>
            </a:r>
            <a:r>
              <a:rPr lang="en" sz="1000" baseline="-25000"/>
              <a:t>1</a:t>
            </a:r>
            <a:endParaRPr sz="1000" baseline="-25000"/>
          </a:p>
        </p:txBody>
      </p:sp>
      <p:sp>
        <p:nvSpPr>
          <p:cNvPr id="480" name="Google Shape;480;p48"/>
          <p:cNvSpPr/>
          <p:nvPr/>
        </p:nvSpPr>
        <p:spPr>
          <a:xfrm>
            <a:off x="2208250" y="2311836"/>
            <a:ext cx="317700" cy="317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t>E</a:t>
            </a:r>
            <a:r>
              <a:rPr lang="en" sz="1000" baseline="-25000"/>
              <a:t>1</a:t>
            </a:r>
            <a:endParaRPr sz="1000" baseline="-25000"/>
          </a:p>
        </p:txBody>
      </p:sp>
      <p:sp>
        <p:nvSpPr>
          <p:cNvPr id="481" name="Google Shape;481;p48"/>
          <p:cNvSpPr/>
          <p:nvPr/>
        </p:nvSpPr>
        <p:spPr>
          <a:xfrm>
            <a:off x="3577250" y="2321886"/>
            <a:ext cx="317700" cy="317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t>0</a:t>
            </a:r>
            <a:r>
              <a:rPr lang="en" sz="1000" baseline="-25000"/>
              <a:t>1</a:t>
            </a:r>
            <a:endParaRPr sz="1000" baseline="-25000"/>
          </a:p>
        </p:txBody>
      </p:sp>
      <p:sp>
        <p:nvSpPr>
          <p:cNvPr id="482" name="Google Shape;482;p48"/>
          <p:cNvSpPr/>
          <p:nvPr/>
        </p:nvSpPr>
        <p:spPr>
          <a:xfrm>
            <a:off x="7304175" y="390936"/>
            <a:ext cx="317700" cy="317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t> I</a:t>
            </a:r>
            <a:endParaRPr sz="1000" baseline="-25000"/>
          </a:p>
        </p:txBody>
      </p:sp>
      <p:sp>
        <p:nvSpPr>
          <p:cNvPr id="483" name="Google Shape;483;p48"/>
          <p:cNvSpPr/>
          <p:nvPr/>
        </p:nvSpPr>
        <p:spPr>
          <a:xfrm>
            <a:off x="7304175" y="756861"/>
            <a:ext cx="317700" cy="317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t>E</a:t>
            </a:r>
            <a:endParaRPr sz="1000" baseline="-25000"/>
          </a:p>
        </p:txBody>
      </p:sp>
      <p:sp>
        <p:nvSpPr>
          <p:cNvPr id="484" name="Google Shape;484;p48"/>
          <p:cNvSpPr/>
          <p:nvPr/>
        </p:nvSpPr>
        <p:spPr>
          <a:xfrm>
            <a:off x="7304175" y="1122786"/>
            <a:ext cx="317700" cy="317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t>0</a:t>
            </a:r>
            <a:endParaRPr sz="1000" baseline="-25000"/>
          </a:p>
        </p:txBody>
      </p:sp>
      <p:sp>
        <p:nvSpPr>
          <p:cNvPr id="485" name="Google Shape;485;p48"/>
          <p:cNvSpPr txBox="1"/>
          <p:nvPr/>
        </p:nvSpPr>
        <p:spPr>
          <a:xfrm>
            <a:off x="7814325" y="408261"/>
            <a:ext cx="1235700" cy="317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a:solidFill>
                  <a:srgbClr val="666666"/>
                </a:solidFill>
              </a:rPr>
              <a:t>Input address</a:t>
            </a:r>
            <a:endParaRPr sz="1000">
              <a:solidFill>
                <a:srgbClr val="666666"/>
              </a:solidFill>
            </a:endParaRPr>
          </a:p>
        </p:txBody>
      </p:sp>
      <p:sp>
        <p:nvSpPr>
          <p:cNvPr id="486" name="Google Shape;486;p48"/>
          <p:cNvSpPr txBox="1"/>
          <p:nvPr/>
        </p:nvSpPr>
        <p:spPr>
          <a:xfrm>
            <a:off x="7814325" y="756861"/>
            <a:ext cx="1235700" cy="317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rPr>
              <a:t>Escrow address</a:t>
            </a:r>
            <a:endParaRPr sz="1000">
              <a:solidFill>
                <a:srgbClr val="666666"/>
              </a:solidFill>
            </a:endParaRPr>
          </a:p>
        </p:txBody>
      </p:sp>
      <p:sp>
        <p:nvSpPr>
          <p:cNvPr id="487" name="Google Shape;487;p48"/>
          <p:cNvSpPr txBox="1"/>
          <p:nvPr/>
        </p:nvSpPr>
        <p:spPr>
          <a:xfrm>
            <a:off x="7814325" y="1105461"/>
            <a:ext cx="1235700" cy="317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rPr>
              <a:t>Output address</a:t>
            </a:r>
            <a:endParaRPr sz="1000">
              <a:solidFill>
                <a:srgbClr val="666666"/>
              </a:solidFill>
            </a:endParaRPr>
          </a:p>
        </p:txBody>
      </p:sp>
      <p:sp>
        <p:nvSpPr>
          <p:cNvPr id="488" name="Google Shape;488;p48"/>
          <p:cNvSpPr/>
          <p:nvPr/>
        </p:nvSpPr>
        <p:spPr>
          <a:xfrm>
            <a:off x="4339250" y="2779086"/>
            <a:ext cx="317700" cy="317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t>0</a:t>
            </a:r>
            <a:r>
              <a:rPr lang="en" sz="1000" baseline="-25000"/>
              <a:t>1</a:t>
            </a:r>
            <a:endParaRPr sz="1000" baseline="-25000"/>
          </a:p>
        </p:txBody>
      </p:sp>
      <p:sp>
        <p:nvSpPr>
          <p:cNvPr id="489" name="Google Shape;489;p48"/>
          <p:cNvSpPr/>
          <p:nvPr/>
        </p:nvSpPr>
        <p:spPr>
          <a:xfrm>
            <a:off x="4339250" y="3236286"/>
            <a:ext cx="317700" cy="317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t>0</a:t>
            </a:r>
            <a:r>
              <a:rPr lang="en" sz="1000" baseline="-25000"/>
              <a:t>3</a:t>
            </a:r>
            <a:endParaRPr sz="1000" baseline="-25000"/>
          </a:p>
        </p:txBody>
      </p:sp>
      <p:sp>
        <p:nvSpPr>
          <p:cNvPr id="490" name="Google Shape;490;p48"/>
          <p:cNvSpPr/>
          <p:nvPr/>
        </p:nvSpPr>
        <p:spPr>
          <a:xfrm>
            <a:off x="4339250" y="2321886"/>
            <a:ext cx="317700" cy="317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t>0</a:t>
            </a:r>
            <a:r>
              <a:rPr lang="en" sz="1000" baseline="-25000"/>
              <a:t>2</a:t>
            </a:r>
            <a:endParaRPr sz="1000" baseline="-25000"/>
          </a:p>
        </p:txBody>
      </p:sp>
      <p:sp>
        <p:nvSpPr>
          <p:cNvPr id="491" name="Google Shape;491;p48"/>
          <p:cNvSpPr/>
          <p:nvPr/>
        </p:nvSpPr>
        <p:spPr>
          <a:xfrm>
            <a:off x="5101250" y="2779086"/>
            <a:ext cx="317700" cy="317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t>0</a:t>
            </a:r>
            <a:r>
              <a:rPr lang="en" sz="1000" baseline="-25000"/>
              <a:t>1</a:t>
            </a:r>
            <a:endParaRPr sz="1000" baseline="-25000"/>
          </a:p>
        </p:txBody>
      </p:sp>
      <p:sp>
        <p:nvSpPr>
          <p:cNvPr id="492" name="Google Shape;492;p48"/>
          <p:cNvSpPr/>
          <p:nvPr/>
        </p:nvSpPr>
        <p:spPr>
          <a:xfrm>
            <a:off x="5101250" y="3236286"/>
            <a:ext cx="317700" cy="317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t>0</a:t>
            </a:r>
            <a:r>
              <a:rPr lang="en" sz="1000" baseline="-25000"/>
              <a:t>2</a:t>
            </a:r>
            <a:endParaRPr sz="1000" baseline="-25000"/>
          </a:p>
        </p:txBody>
      </p:sp>
      <p:sp>
        <p:nvSpPr>
          <p:cNvPr id="493" name="Google Shape;493;p48"/>
          <p:cNvSpPr/>
          <p:nvPr/>
        </p:nvSpPr>
        <p:spPr>
          <a:xfrm>
            <a:off x="5101250" y="2321886"/>
            <a:ext cx="317700" cy="317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t>0</a:t>
            </a:r>
            <a:r>
              <a:rPr lang="en" sz="1000" baseline="-25000"/>
              <a:t>3</a:t>
            </a:r>
            <a:endParaRPr sz="1000" baseline="-25000"/>
          </a:p>
        </p:txBody>
      </p:sp>
      <p:cxnSp>
        <p:nvCxnSpPr>
          <p:cNvPr id="494" name="Google Shape;494;p48"/>
          <p:cNvCxnSpPr>
            <a:stCxn id="479" idx="3"/>
            <a:endCxn id="480" idx="1"/>
          </p:cNvCxnSpPr>
          <p:nvPr/>
        </p:nvCxnSpPr>
        <p:spPr>
          <a:xfrm>
            <a:off x="773350" y="2470686"/>
            <a:ext cx="1434900" cy="600"/>
          </a:xfrm>
          <a:prstGeom prst="curvedConnector3">
            <a:avLst>
              <a:gd name="adj1" fmla="val 50000"/>
            </a:avLst>
          </a:prstGeom>
          <a:noFill/>
          <a:ln w="9525" cap="flat" cmpd="sng">
            <a:solidFill>
              <a:srgbClr val="666666"/>
            </a:solidFill>
            <a:prstDash val="solid"/>
            <a:round/>
            <a:headEnd type="none" w="med" len="med"/>
            <a:tailEnd type="triangle" w="med" len="med"/>
          </a:ln>
        </p:spPr>
      </p:cxnSp>
      <p:cxnSp>
        <p:nvCxnSpPr>
          <p:cNvPr id="495" name="Google Shape;495;p48"/>
          <p:cNvCxnSpPr/>
          <p:nvPr/>
        </p:nvCxnSpPr>
        <p:spPr>
          <a:xfrm>
            <a:off x="773350" y="2927586"/>
            <a:ext cx="1434900" cy="600"/>
          </a:xfrm>
          <a:prstGeom prst="curvedConnector3">
            <a:avLst>
              <a:gd name="adj1" fmla="val 50000"/>
            </a:avLst>
          </a:prstGeom>
          <a:noFill/>
          <a:ln w="9525" cap="flat" cmpd="sng">
            <a:solidFill>
              <a:srgbClr val="666666"/>
            </a:solidFill>
            <a:prstDash val="solid"/>
            <a:round/>
            <a:headEnd type="none" w="med" len="med"/>
            <a:tailEnd type="triangle" w="med" len="med"/>
          </a:ln>
        </p:spPr>
      </p:cxnSp>
      <p:cxnSp>
        <p:nvCxnSpPr>
          <p:cNvPr id="496" name="Google Shape;496;p48"/>
          <p:cNvCxnSpPr/>
          <p:nvPr/>
        </p:nvCxnSpPr>
        <p:spPr>
          <a:xfrm>
            <a:off x="773350" y="3384486"/>
            <a:ext cx="1434900" cy="600"/>
          </a:xfrm>
          <a:prstGeom prst="curvedConnector3">
            <a:avLst>
              <a:gd name="adj1" fmla="val 50000"/>
            </a:avLst>
          </a:prstGeom>
          <a:noFill/>
          <a:ln w="9525" cap="flat" cmpd="sng">
            <a:solidFill>
              <a:srgbClr val="666666"/>
            </a:solidFill>
            <a:prstDash val="solid"/>
            <a:round/>
            <a:headEnd type="none" w="med" len="med"/>
            <a:tailEnd type="triangle" w="med" len="med"/>
          </a:ln>
        </p:spPr>
      </p:cxnSp>
      <p:cxnSp>
        <p:nvCxnSpPr>
          <p:cNvPr id="497" name="Google Shape;497;p48"/>
          <p:cNvCxnSpPr>
            <a:stCxn id="481" idx="3"/>
            <a:endCxn id="488" idx="1"/>
          </p:cNvCxnSpPr>
          <p:nvPr/>
        </p:nvCxnSpPr>
        <p:spPr>
          <a:xfrm>
            <a:off x="3894950" y="2480736"/>
            <a:ext cx="444300" cy="457200"/>
          </a:xfrm>
          <a:prstGeom prst="straightConnector1">
            <a:avLst/>
          </a:prstGeom>
          <a:noFill/>
          <a:ln w="9525" cap="flat" cmpd="sng">
            <a:solidFill>
              <a:srgbClr val="666666"/>
            </a:solidFill>
            <a:prstDash val="solid"/>
            <a:round/>
            <a:headEnd type="none" w="med" len="med"/>
            <a:tailEnd type="triangle" w="med" len="med"/>
          </a:ln>
        </p:spPr>
      </p:cxnSp>
      <p:cxnSp>
        <p:nvCxnSpPr>
          <p:cNvPr id="498" name="Google Shape;498;p48"/>
          <p:cNvCxnSpPr>
            <a:stCxn id="477" idx="3"/>
            <a:endCxn id="490" idx="1"/>
          </p:cNvCxnSpPr>
          <p:nvPr/>
        </p:nvCxnSpPr>
        <p:spPr>
          <a:xfrm rot="10800000" flipH="1">
            <a:off x="3894950" y="2480736"/>
            <a:ext cx="444300" cy="457200"/>
          </a:xfrm>
          <a:prstGeom prst="straightConnector1">
            <a:avLst/>
          </a:prstGeom>
          <a:noFill/>
          <a:ln w="9525" cap="flat" cmpd="sng">
            <a:solidFill>
              <a:srgbClr val="666666"/>
            </a:solidFill>
            <a:prstDash val="solid"/>
            <a:round/>
            <a:headEnd type="none" w="med" len="med"/>
            <a:tailEnd type="triangle" w="med" len="med"/>
          </a:ln>
        </p:spPr>
      </p:cxnSp>
      <p:cxnSp>
        <p:nvCxnSpPr>
          <p:cNvPr id="499" name="Google Shape;499;p48"/>
          <p:cNvCxnSpPr>
            <a:stCxn id="478" idx="3"/>
            <a:endCxn id="489" idx="1"/>
          </p:cNvCxnSpPr>
          <p:nvPr/>
        </p:nvCxnSpPr>
        <p:spPr>
          <a:xfrm>
            <a:off x="3894950" y="3395136"/>
            <a:ext cx="444300" cy="0"/>
          </a:xfrm>
          <a:prstGeom prst="straightConnector1">
            <a:avLst/>
          </a:prstGeom>
          <a:noFill/>
          <a:ln w="9525" cap="flat" cmpd="sng">
            <a:solidFill>
              <a:srgbClr val="666666"/>
            </a:solidFill>
            <a:prstDash val="solid"/>
            <a:round/>
            <a:headEnd type="none" w="med" len="med"/>
            <a:tailEnd type="triangle" w="med" len="med"/>
          </a:ln>
        </p:spPr>
      </p:cxnSp>
      <p:cxnSp>
        <p:nvCxnSpPr>
          <p:cNvPr id="500" name="Google Shape;500;p48"/>
          <p:cNvCxnSpPr>
            <a:stCxn id="490" idx="3"/>
            <a:endCxn id="492" idx="1"/>
          </p:cNvCxnSpPr>
          <p:nvPr/>
        </p:nvCxnSpPr>
        <p:spPr>
          <a:xfrm>
            <a:off x="4656950" y="2480736"/>
            <a:ext cx="444300" cy="914400"/>
          </a:xfrm>
          <a:prstGeom prst="straightConnector1">
            <a:avLst/>
          </a:prstGeom>
          <a:noFill/>
          <a:ln w="9525" cap="flat" cmpd="sng">
            <a:solidFill>
              <a:srgbClr val="666666"/>
            </a:solidFill>
            <a:prstDash val="solid"/>
            <a:round/>
            <a:headEnd type="none" w="med" len="med"/>
            <a:tailEnd type="triangle" w="med" len="med"/>
          </a:ln>
        </p:spPr>
      </p:cxnSp>
      <p:cxnSp>
        <p:nvCxnSpPr>
          <p:cNvPr id="501" name="Google Shape;501;p48"/>
          <p:cNvCxnSpPr>
            <a:stCxn id="488" idx="3"/>
            <a:endCxn id="491" idx="1"/>
          </p:cNvCxnSpPr>
          <p:nvPr/>
        </p:nvCxnSpPr>
        <p:spPr>
          <a:xfrm>
            <a:off x="4656950" y="2937936"/>
            <a:ext cx="444300" cy="0"/>
          </a:xfrm>
          <a:prstGeom prst="straightConnector1">
            <a:avLst/>
          </a:prstGeom>
          <a:noFill/>
          <a:ln w="9525" cap="flat" cmpd="sng">
            <a:solidFill>
              <a:srgbClr val="666666"/>
            </a:solidFill>
            <a:prstDash val="solid"/>
            <a:round/>
            <a:headEnd type="none" w="med" len="med"/>
            <a:tailEnd type="triangle" w="med" len="med"/>
          </a:ln>
        </p:spPr>
      </p:cxnSp>
      <p:cxnSp>
        <p:nvCxnSpPr>
          <p:cNvPr id="502" name="Google Shape;502;p48"/>
          <p:cNvCxnSpPr>
            <a:stCxn id="489" idx="3"/>
            <a:endCxn id="493" idx="1"/>
          </p:cNvCxnSpPr>
          <p:nvPr/>
        </p:nvCxnSpPr>
        <p:spPr>
          <a:xfrm rot="10800000" flipH="1">
            <a:off x="4656950" y="2480736"/>
            <a:ext cx="444300" cy="914400"/>
          </a:xfrm>
          <a:prstGeom prst="straightConnector1">
            <a:avLst/>
          </a:prstGeom>
          <a:noFill/>
          <a:ln w="9525" cap="flat" cmpd="sng">
            <a:solidFill>
              <a:srgbClr val="666666"/>
            </a:solidFill>
            <a:prstDash val="solid"/>
            <a:round/>
            <a:headEnd type="none" w="med" len="med"/>
            <a:tailEnd type="triangle" w="med" len="med"/>
          </a:ln>
        </p:spPr>
      </p:cxnSp>
      <p:sp>
        <p:nvSpPr>
          <p:cNvPr id="503" name="Google Shape;503;p48"/>
          <p:cNvSpPr/>
          <p:nvPr/>
        </p:nvSpPr>
        <p:spPr>
          <a:xfrm>
            <a:off x="6631700" y="2779086"/>
            <a:ext cx="317700" cy="317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t>E</a:t>
            </a:r>
            <a:r>
              <a:rPr lang="en" sz="1000" baseline="-25000"/>
              <a:t>2</a:t>
            </a:r>
            <a:endParaRPr sz="1000" baseline="-25000"/>
          </a:p>
        </p:txBody>
      </p:sp>
      <p:sp>
        <p:nvSpPr>
          <p:cNvPr id="504" name="Google Shape;504;p48"/>
          <p:cNvSpPr/>
          <p:nvPr/>
        </p:nvSpPr>
        <p:spPr>
          <a:xfrm>
            <a:off x="6631700" y="3236286"/>
            <a:ext cx="317700" cy="317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t>E</a:t>
            </a:r>
            <a:r>
              <a:rPr lang="en" sz="1000" baseline="-25000"/>
              <a:t>3</a:t>
            </a:r>
            <a:endParaRPr sz="1000" baseline="-25000"/>
          </a:p>
        </p:txBody>
      </p:sp>
      <p:sp>
        <p:nvSpPr>
          <p:cNvPr id="505" name="Google Shape;505;p48"/>
          <p:cNvSpPr/>
          <p:nvPr/>
        </p:nvSpPr>
        <p:spPr>
          <a:xfrm>
            <a:off x="8384300" y="2779086"/>
            <a:ext cx="317700" cy="317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t>0</a:t>
            </a:r>
            <a:r>
              <a:rPr lang="en" sz="1000" baseline="-25000"/>
              <a:t>1</a:t>
            </a:r>
            <a:endParaRPr sz="1000" baseline="-25000"/>
          </a:p>
        </p:txBody>
      </p:sp>
      <p:sp>
        <p:nvSpPr>
          <p:cNvPr id="506" name="Google Shape;506;p48"/>
          <p:cNvSpPr/>
          <p:nvPr/>
        </p:nvSpPr>
        <p:spPr>
          <a:xfrm>
            <a:off x="8384300" y="3236286"/>
            <a:ext cx="317700" cy="317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t>0</a:t>
            </a:r>
            <a:r>
              <a:rPr lang="en" sz="1000" baseline="-25000"/>
              <a:t>2</a:t>
            </a:r>
            <a:endParaRPr sz="1000" baseline="-25000"/>
          </a:p>
        </p:txBody>
      </p:sp>
      <p:sp>
        <p:nvSpPr>
          <p:cNvPr id="507" name="Google Shape;507;p48"/>
          <p:cNvSpPr/>
          <p:nvPr/>
        </p:nvSpPr>
        <p:spPr>
          <a:xfrm>
            <a:off x="6631700" y="2321886"/>
            <a:ext cx="317700" cy="317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t>E</a:t>
            </a:r>
            <a:r>
              <a:rPr lang="en" sz="1000" baseline="-25000"/>
              <a:t>1</a:t>
            </a:r>
            <a:endParaRPr sz="1000" baseline="-25000"/>
          </a:p>
        </p:txBody>
      </p:sp>
      <p:sp>
        <p:nvSpPr>
          <p:cNvPr id="508" name="Google Shape;508;p48"/>
          <p:cNvSpPr/>
          <p:nvPr/>
        </p:nvSpPr>
        <p:spPr>
          <a:xfrm>
            <a:off x="8384300" y="2321886"/>
            <a:ext cx="317700" cy="3177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t>0</a:t>
            </a:r>
            <a:r>
              <a:rPr lang="en" sz="1000" baseline="-25000"/>
              <a:t>3</a:t>
            </a:r>
            <a:endParaRPr sz="1000" baseline="-25000"/>
          </a:p>
        </p:txBody>
      </p:sp>
      <p:cxnSp>
        <p:nvCxnSpPr>
          <p:cNvPr id="509" name="Google Shape;509;p48"/>
          <p:cNvCxnSpPr>
            <a:stCxn id="507" idx="3"/>
            <a:endCxn id="508" idx="1"/>
          </p:cNvCxnSpPr>
          <p:nvPr/>
        </p:nvCxnSpPr>
        <p:spPr>
          <a:xfrm>
            <a:off x="6949400" y="2480736"/>
            <a:ext cx="1434900" cy="600"/>
          </a:xfrm>
          <a:prstGeom prst="curvedConnector3">
            <a:avLst>
              <a:gd name="adj1" fmla="val 50000"/>
            </a:avLst>
          </a:prstGeom>
          <a:noFill/>
          <a:ln w="9525" cap="flat" cmpd="sng">
            <a:solidFill>
              <a:srgbClr val="666666"/>
            </a:solidFill>
            <a:prstDash val="solid"/>
            <a:round/>
            <a:headEnd type="none" w="med" len="med"/>
            <a:tailEnd type="triangle" w="med" len="med"/>
          </a:ln>
        </p:spPr>
      </p:cxnSp>
      <p:cxnSp>
        <p:nvCxnSpPr>
          <p:cNvPr id="510" name="Google Shape;510;p48"/>
          <p:cNvCxnSpPr/>
          <p:nvPr/>
        </p:nvCxnSpPr>
        <p:spPr>
          <a:xfrm>
            <a:off x="6949400" y="2937636"/>
            <a:ext cx="1434900" cy="600"/>
          </a:xfrm>
          <a:prstGeom prst="curvedConnector3">
            <a:avLst>
              <a:gd name="adj1" fmla="val 50000"/>
            </a:avLst>
          </a:prstGeom>
          <a:noFill/>
          <a:ln w="9525" cap="flat" cmpd="sng">
            <a:solidFill>
              <a:srgbClr val="666666"/>
            </a:solidFill>
            <a:prstDash val="solid"/>
            <a:round/>
            <a:headEnd type="none" w="med" len="med"/>
            <a:tailEnd type="triangle" w="med" len="med"/>
          </a:ln>
        </p:spPr>
      </p:cxnSp>
      <p:cxnSp>
        <p:nvCxnSpPr>
          <p:cNvPr id="511" name="Google Shape;511;p48"/>
          <p:cNvCxnSpPr/>
          <p:nvPr/>
        </p:nvCxnSpPr>
        <p:spPr>
          <a:xfrm>
            <a:off x="6949400" y="3394536"/>
            <a:ext cx="1434900" cy="600"/>
          </a:xfrm>
          <a:prstGeom prst="curvedConnector3">
            <a:avLst>
              <a:gd name="adj1" fmla="val 50000"/>
            </a:avLst>
          </a:prstGeom>
          <a:noFill/>
          <a:ln w="9525" cap="flat" cmpd="sng">
            <a:solidFill>
              <a:srgbClr val="666666"/>
            </a:solidFill>
            <a:prstDash val="solid"/>
            <a:round/>
            <a:headEnd type="none" w="med" len="med"/>
            <a:tailEnd type="triangle" w="med" len="med"/>
          </a:ln>
        </p:spPr>
      </p:cxnSp>
      <p:sp>
        <p:nvSpPr>
          <p:cNvPr id="512" name="Google Shape;512;p48"/>
          <p:cNvSpPr/>
          <p:nvPr/>
        </p:nvSpPr>
        <p:spPr>
          <a:xfrm>
            <a:off x="0" y="4107236"/>
            <a:ext cx="9144000" cy="490200"/>
          </a:xfrm>
          <a:prstGeom prst="rect">
            <a:avLst/>
          </a:prstGeom>
          <a:solidFill>
            <a:srgbClr val="66666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sz="1400"/>
          </a:p>
        </p:txBody>
      </p:sp>
      <p:sp>
        <p:nvSpPr>
          <p:cNvPr id="513" name="Google Shape;513;p48"/>
          <p:cNvSpPr txBox="1"/>
          <p:nvPr/>
        </p:nvSpPr>
        <p:spPr>
          <a:xfrm>
            <a:off x="773350" y="4168252"/>
            <a:ext cx="1542600" cy="464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400" b="1" dirty="0">
                <a:solidFill>
                  <a:srgbClr val="FFFFFF"/>
                </a:solidFill>
                <a:latin typeface="Montserrat"/>
                <a:ea typeface="Montserrat"/>
                <a:cs typeface="Montserrat"/>
                <a:sym typeface="Montserrat"/>
              </a:rPr>
              <a:t>COMMITMENT</a:t>
            </a:r>
            <a:endParaRPr sz="1400" b="1" dirty="0">
              <a:solidFill>
                <a:srgbClr val="FFFFFF"/>
              </a:solidFill>
              <a:latin typeface="Montserrat"/>
              <a:ea typeface="Montserrat"/>
              <a:cs typeface="Montserrat"/>
              <a:sym typeface="Montserrat"/>
            </a:endParaRPr>
          </a:p>
        </p:txBody>
      </p:sp>
      <p:sp>
        <p:nvSpPr>
          <p:cNvPr id="514" name="Google Shape;514;p48"/>
          <p:cNvSpPr txBox="1"/>
          <p:nvPr/>
        </p:nvSpPr>
        <p:spPr>
          <a:xfrm>
            <a:off x="4126150" y="4168252"/>
            <a:ext cx="1542600" cy="464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400" b="1">
                <a:solidFill>
                  <a:srgbClr val="FFFFFF"/>
                </a:solidFill>
                <a:latin typeface="Montserrat"/>
                <a:ea typeface="Montserrat"/>
                <a:cs typeface="Montserrat"/>
                <a:sym typeface="Montserrat"/>
              </a:rPr>
              <a:t>SHUFFLE</a:t>
            </a:r>
            <a:endParaRPr sz="1400" b="1">
              <a:solidFill>
                <a:srgbClr val="FFFFFF"/>
              </a:solidFill>
              <a:latin typeface="Montserrat"/>
              <a:ea typeface="Montserrat"/>
              <a:cs typeface="Montserrat"/>
              <a:sym typeface="Montserrat"/>
            </a:endParaRPr>
          </a:p>
        </p:txBody>
      </p:sp>
      <p:sp>
        <p:nvSpPr>
          <p:cNvPr id="515" name="Google Shape;515;p48"/>
          <p:cNvSpPr txBox="1"/>
          <p:nvPr/>
        </p:nvSpPr>
        <p:spPr>
          <a:xfrm>
            <a:off x="7021750" y="4168252"/>
            <a:ext cx="1817450" cy="464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400" b="1" dirty="0">
                <a:solidFill>
                  <a:srgbClr val="FFFFFF"/>
                </a:solidFill>
                <a:latin typeface="Montserrat"/>
                <a:ea typeface="Montserrat"/>
                <a:cs typeface="Montserrat"/>
                <a:sym typeface="Montserrat"/>
              </a:rPr>
              <a:t>TRANSACTION</a:t>
            </a:r>
            <a:endParaRPr sz="1400" b="1" dirty="0">
              <a:solidFill>
                <a:srgbClr val="FFFFFF"/>
              </a:solidFill>
              <a:latin typeface="Montserrat"/>
              <a:ea typeface="Montserrat"/>
              <a:cs typeface="Montserrat"/>
              <a:sym typeface="Montserrat"/>
            </a:endParaRPr>
          </a:p>
        </p:txBody>
      </p:sp>
      <p:sp>
        <p:nvSpPr>
          <p:cNvPr id="516" name="Google Shape;516;p48"/>
          <p:cNvSpPr/>
          <p:nvPr/>
        </p:nvSpPr>
        <p:spPr>
          <a:xfrm>
            <a:off x="2119025" y="2178786"/>
            <a:ext cx="497400" cy="1498200"/>
          </a:xfrm>
          <a:prstGeom prst="roundRect">
            <a:avLst>
              <a:gd name="adj" fmla="val 16667"/>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7" name="Google Shape;517;p48"/>
          <p:cNvSpPr/>
          <p:nvPr/>
        </p:nvSpPr>
        <p:spPr>
          <a:xfrm>
            <a:off x="6538625" y="2178786"/>
            <a:ext cx="497400" cy="1498200"/>
          </a:xfrm>
          <a:prstGeom prst="roundRect">
            <a:avLst>
              <a:gd name="adj" fmla="val 16667"/>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8" name="Google Shape;518;p48"/>
          <p:cNvSpPr/>
          <p:nvPr/>
        </p:nvSpPr>
        <p:spPr>
          <a:xfrm>
            <a:off x="117368" y="4031031"/>
            <a:ext cx="662700" cy="6627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1400" b="1">
                <a:latin typeface="Montserrat"/>
                <a:ea typeface="Montserrat"/>
                <a:cs typeface="Montserrat"/>
                <a:sym typeface="Montserrat"/>
              </a:rPr>
              <a:t>1</a:t>
            </a:r>
            <a:endParaRPr sz="1400" b="1">
              <a:latin typeface="Montserrat"/>
              <a:ea typeface="Montserrat"/>
              <a:cs typeface="Montserrat"/>
              <a:sym typeface="Montserrat"/>
            </a:endParaRPr>
          </a:p>
        </p:txBody>
      </p:sp>
      <p:sp>
        <p:nvSpPr>
          <p:cNvPr id="519" name="Google Shape;519;p48"/>
          <p:cNvSpPr/>
          <p:nvPr/>
        </p:nvSpPr>
        <p:spPr>
          <a:xfrm>
            <a:off x="3393968" y="4031031"/>
            <a:ext cx="662700" cy="6627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b="1">
                <a:latin typeface="Montserrat"/>
                <a:ea typeface="Montserrat"/>
                <a:cs typeface="Montserrat"/>
                <a:sym typeface="Montserrat"/>
              </a:rPr>
              <a:t>2</a:t>
            </a:r>
            <a:endParaRPr sz="1400" b="1">
              <a:latin typeface="Montserrat"/>
              <a:ea typeface="Montserrat"/>
              <a:cs typeface="Montserrat"/>
              <a:sym typeface="Montserrat"/>
            </a:endParaRPr>
          </a:p>
        </p:txBody>
      </p:sp>
      <p:sp>
        <p:nvSpPr>
          <p:cNvPr id="520" name="Google Shape;520;p48"/>
          <p:cNvSpPr/>
          <p:nvPr/>
        </p:nvSpPr>
        <p:spPr>
          <a:xfrm>
            <a:off x="6365768" y="4031031"/>
            <a:ext cx="662700" cy="6627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b="1">
                <a:latin typeface="Montserrat"/>
                <a:ea typeface="Montserrat"/>
                <a:cs typeface="Montserrat"/>
                <a:sym typeface="Montserrat"/>
              </a:rPr>
              <a:t>3</a:t>
            </a:r>
            <a:endParaRPr sz="1400" b="1">
              <a:latin typeface="Montserrat"/>
              <a:ea typeface="Montserrat"/>
              <a:cs typeface="Montserrat"/>
              <a:sym typeface="Montserrat"/>
            </a:endParaRPr>
          </a:p>
        </p:txBody>
      </p:sp>
      <p:sp>
        <p:nvSpPr>
          <p:cNvPr id="521" name="Google Shape;521;p48"/>
          <p:cNvSpPr txBox="1"/>
          <p:nvPr/>
        </p:nvSpPr>
        <p:spPr>
          <a:xfrm>
            <a:off x="303250" y="1527311"/>
            <a:ext cx="2712300" cy="490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dirty="0">
                <a:solidFill>
                  <a:srgbClr val="666666"/>
                </a:solidFill>
              </a:rPr>
              <a:t>Peers generate escrow addresses. Escrow addresses require ⅔ consensus to spend.</a:t>
            </a:r>
            <a:endParaRPr sz="1000" dirty="0">
              <a:solidFill>
                <a:srgbClr val="666666"/>
              </a:solidFill>
            </a:endParaRPr>
          </a:p>
        </p:txBody>
      </p:sp>
      <p:sp>
        <p:nvSpPr>
          <p:cNvPr id="522" name="Google Shape;522;p48"/>
          <p:cNvSpPr txBox="1"/>
          <p:nvPr/>
        </p:nvSpPr>
        <p:spPr>
          <a:xfrm>
            <a:off x="3198850" y="1527311"/>
            <a:ext cx="2712300" cy="490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rPr>
              <a:t>Peers perform secure multi-party shuffle on output address ordering.</a:t>
            </a:r>
            <a:endParaRPr sz="1000">
              <a:solidFill>
                <a:srgbClr val="666666"/>
              </a:solidFill>
            </a:endParaRPr>
          </a:p>
        </p:txBody>
      </p:sp>
      <p:sp>
        <p:nvSpPr>
          <p:cNvPr id="523" name="Google Shape;523;p48"/>
          <p:cNvSpPr txBox="1"/>
          <p:nvPr/>
        </p:nvSpPr>
        <p:spPr>
          <a:xfrm>
            <a:off x="6323050" y="1527311"/>
            <a:ext cx="2712300" cy="490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a:solidFill>
                  <a:srgbClr val="666666"/>
                </a:solidFill>
              </a:rPr>
              <a:t>If protocol executed correctly, peers agree to transfer funds out of escrow addresses to designated outputs.</a:t>
            </a:r>
            <a:endParaRPr sz="1000">
              <a:solidFill>
                <a:srgbClr val="666666"/>
              </a:solidFill>
            </a:endParaRPr>
          </a:p>
        </p:txBody>
      </p:sp>
      <p:sp>
        <p:nvSpPr>
          <p:cNvPr id="2" name="Date Placeholder 1"/>
          <p:cNvSpPr>
            <a:spLocks noGrp="1"/>
          </p:cNvSpPr>
          <p:nvPr>
            <p:ph type="dt" sz="half" idx="10"/>
          </p:nvPr>
        </p:nvSpPr>
        <p:spPr/>
        <p:txBody>
          <a:bodyPr/>
          <a:lstStyle/>
          <a:p>
            <a:pPr>
              <a:defRPr/>
            </a:pPr>
            <a:fld id="{282CFAB7-EB9C-4AD9-AF4C-F524F9F45171}" type="datetime1">
              <a:rPr lang="zh-CN" altLang="en-US" smtClean="0"/>
              <a:t>2020/8/19</a:t>
            </a:fld>
            <a:endParaRPr lang="en-US" altLang="zh-CN"/>
          </a:p>
        </p:txBody>
      </p:sp>
      <p:sp>
        <p:nvSpPr>
          <p:cNvPr id="59" name="Google Shape;462;p47"/>
          <p:cNvSpPr txBox="1">
            <a:spLocks noGrp="1"/>
          </p:cNvSpPr>
          <p:nvPr>
            <p:ph type="body" idx="1"/>
          </p:nvPr>
        </p:nvSpPr>
        <p:spPr>
          <a:xfrm>
            <a:off x="213399" y="611749"/>
            <a:ext cx="6483719" cy="925623"/>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b="1" dirty="0"/>
              <a:t>Idea:</a:t>
            </a:r>
            <a:r>
              <a:rPr lang="en" sz="1400" dirty="0"/>
              <a:t> Decentralized mixing protocol but with better deniability. Want transactions to look the same as normal Bitcoin transactions to passive </a:t>
            </a:r>
            <a:r>
              <a:rPr lang="en" sz="1400" dirty="0" smtClean="0"/>
              <a:t>observers.</a:t>
            </a:r>
            <a:endParaRPr lang="en" sz="1400" dirty="0"/>
          </a:p>
          <a:p>
            <a:pPr marL="0" lvl="0" indent="0">
              <a:spcBef>
                <a:spcPts val="0"/>
              </a:spcBef>
              <a:spcAft>
                <a:spcPts val="0"/>
              </a:spcAft>
              <a:buNone/>
            </a:pPr>
            <a:endParaRPr lang="en" sz="1400" dirty="0"/>
          </a:p>
          <a:p>
            <a:pPr marL="0" lvl="0" indent="0">
              <a:spcBef>
                <a:spcPts val="0"/>
              </a:spcBef>
              <a:spcAft>
                <a:spcPts val="0"/>
              </a:spcAft>
              <a:buNone/>
            </a:pPr>
            <a:r>
              <a:rPr lang="en" sz="1400" dirty="0" smtClean="0"/>
              <a:t>CoinParty </a:t>
            </a:r>
            <a:r>
              <a:rPr lang="en" sz="1400" dirty="0"/>
              <a:t>lets us do this, but sacrifices some protocol security.</a:t>
            </a:r>
            <a:endParaRPr sz="1400" dirty="0"/>
          </a:p>
        </p:txBody>
      </p:sp>
    </p:spTree>
    <p:extLst>
      <p:ext uri="{BB962C8B-B14F-4D97-AF65-F5344CB8AC3E}">
        <p14:creationId xmlns:p14="http://schemas.microsoft.com/office/powerpoint/2010/main" val="3704859419"/>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4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Protocol - CoinParty (2015,2016)</a:t>
            </a:r>
            <a:endParaRPr sz="3600" b="1" dirty="0">
              <a:solidFill>
                <a:srgbClr val="1544D9"/>
              </a:solidFill>
            </a:endParaRPr>
          </a:p>
        </p:txBody>
      </p:sp>
      <p:sp>
        <p:nvSpPr>
          <p:cNvPr id="529" name="Google Shape;529;p49"/>
          <p:cNvSpPr txBox="1">
            <a:spLocks noGrp="1"/>
          </p:cNvSpPr>
          <p:nvPr>
            <p:ph type="body" idx="1"/>
          </p:nvPr>
        </p:nvSpPr>
        <p:spPr>
          <a:xfrm>
            <a:off x="311700" y="1225225"/>
            <a:ext cx="4292272" cy="2521897"/>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b="1" dirty="0"/>
              <a:t>Pros:</a:t>
            </a:r>
            <a:endParaRPr sz="1800" dirty="0"/>
          </a:p>
          <a:p>
            <a:pPr marL="457200" lvl="0" indent="-317500" rtl="0">
              <a:spcBef>
                <a:spcPts val="1600"/>
              </a:spcBef>
              <a:spcAft>
                <a:spcPts val="0"/>
              </a:spcAft>
              <a:buSzPts val="1400"/>
              <a:buChar char="+"/>
            </a:pPr>
            <a:r>
              <a:rPr lang="en" sz="1800" b="1" dirty="0"/>
              <a:t>High plausible deniability; </a:t>
            </a:r>
            <a:r>
              <a:rPr lang="en" sz="1800" dirty="0"/>
              <a:t>transactions on the blockchain look just like “normal” Bitcoin transactions</a:t>
            </a:r>
            <a:r>
              <a:rPr lang="en" sz="1800" dirty="0" smtClean="0"/>
              <a:t>.</a:t>
            </a:r>
          </a:p>
          <a:p>
            <a:pPr marL="457200" lvl="0" indent="-317500" rtl="0">
              <a:spcBef>
                <a:spcPts val="1600"/>
              </a:spcBef>
              <a:spcAft>
                <a:spcPts val="0"/>
              </a:spcAft>
              <a:buSzPts val="1400"/>
              <a:buChar char="+"/>
            </a:pPr>
            <a:endParaRPr sz="1800" dirty="0"/>
          </a:p>
          <a:p>
            <a:pPr marL="457200" lvl="0" indent="-317500" rtl="0">
              <a:spcBef>
                <a:spcPts val="0"/>
              </a:spcBef>
              <a:spcAft>
                <a:spcPts val="0"/>
              </a:spcAft>
              <a:buSzPts val="1400"/>
              <a:buChar char="+"/>
            </a:pPr>
            <a:r>
              <a:rPr lang="en" sz="1800" b="1" dirty="0"/>
              <a:t>Decent efficiency;</a:t>
            </a:r>
            <a:r>
              <a:rPr lang="en" sz="1800" dirty="0"/>
              <a:t> requires 2 transactions on the blockchain per input peers.</a:t>
            </a:r>
            <a:endParaRPr sz="1800" dirty="0"/>
          </a:p>
        </p:txBody>
      </p:sp>
      <p:sp>
        <p:nvSpPr>
          <p:cNvPr id="530" name="Google Shape;530;p49"/>
          <p:cNvSpPr txBox="1">
            <a:spLocks noGrp="1"/>
          </p:cNvSpPr>
          <p:nvPr>
            <p:ph type="body" idx="2"/>
          </p:nvPr>
        </p:nvSpPr>
        <p:spPr>
          <a:xfrm>
            <a:off x="4603972" y="1225225"/>
            <a:ext cx="4228328" cy="3039844"/>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b="1" dirty="0"/>
              <a:t>Cons:</a:t>
            </a:r>
            <a:endParaRPr sz="1800" b="1" dirty="0"/>
          </a:p>
          <a:p>
            <a:pPr marL="457200" lvl="0" indent="-317500" rtl="0">
              <a:spcBef>
                <a:spcPts val="1600"/>
              </a:spcBef>
              <a:spcAft>
                <a:spcPts val="0"/>
              </a:spcAft>
              <a:buSzPts val="1400"/>
              <a:buChar char="-"/>
            </a:pPr>
            <a:r>
              <a:rPr lang="en" sz="1800" b="1" dirty="0"/>
              <a:t>Reduced protocol security;</a:t>
            </a:r>
            <a:r>
              <a:rPr lang="en" sz="1800" dirty="0"/>
              <a:t> escrow funds controlled by ⅔ threshold signature scheme</a:t>
            </a:r>
            <a:r>
              <a:rPr lang="en" sz="1800" dirty="0" smtClean="0"/>
              <a:t>.</a:t>
            </a:r>
          </a:p>
          <a:p>
            <a:pPr marL="457200" lvl="0" indent="-317500" rtl="0">
              <a:spcBef>
                <a:spcPts val="1600"/>
              </a:spcBef>
              <a:spcAft>
                <a:spcPts val="0"/>
              </a:spcAft>
              <a:buSzPts val="1400"/>
              <a:buChar char="-"/>
            </a:pPr>
            <a:endParaRPr sz="1800" dirty="0"/>
          </a:p>
          <a:p>
            <a:pPr marL="457200" lvl="0" indent="-317500" rtl="0">
              <a:spcBef>
                <a:spcPts val="0"/>
              </a:spcBef>
              <a:spcAft>
                <a:spcPts val="0"/>
              </a:spcAft>
              <a:buSzPts val="1400"/>
              <a:buChar char="-"/>
            </a:pPr>
            <a:r>
              <a:rPr lang="en" sz="1800" b="1" dirty="0"/>
              <a:t>Vulnerable to Sybil Attack;</a:t>
            </a:r>
            <a:r>
              <a:rPr lang="en" sz="1800" dirty="0"/>
              <a:t> malicious peer can spawn several fake peers, join mix group, overthrow ⅔ threshold, and steal mix group’s funds.</a:t>
            </a:r>
            <a:endParaRPr sz="1800" dirty="0"/>
          </a:p>
        </p:txBody>
      </p:sp>
      <p:sp>
        <p:nvSpPr>
          <p:cNvPr id="2" name="Date Placeholder 1"/>
          <p:cNvSpPr>
            <a:spLocks noGrp="1"/>
          </p:cNvSpPr>
          <p:nvPr>
            <p:ph type="dt" sz="half" idx="10"/>
          </p:nvPr>
        </p:nvSpPr>
        <p:spPr/>
        <p:txBody>
          <a:bodyPr/>
          <a:lstStyle/>
          <a:p>
            <a:pPr>
              <a:defRPr/>
            </a:pPr>
            <a:fld id="{E90989BA-A5BD-4845-9737-99265B74A466}" type="datetime1">
              <a:rPr lang="zh-CN" altLang="en-US" smtClean="0"/>
              <a:t>2020/8/19</a:t>
            </a:fld>
            <a:endParaRPr lang="en-US" altLang="zh-CN"/>
          </a:p>
        </p:txBody>
      </p:sp>
    </p:spTree>
    <p:extLst>
      <p:ext uri="{BB962C8B-B14F-4D97-AF65-F5344CB8AC3E}">
        <p14:creationId xmlns:p14="http://schemas.microsoft.com/office/powerpoint/2010/main" val="13163408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50"/>
          <p:cNvSpPr txBox="1">
            <a:spLocks noGrp="1"/>
          </p:cNvSpPr>
          <p:nvPr>
            <p:ph type="title"/>
          </p:nvPr>
        </p:nvSpPr>
        <p:spPr>
          <a:xfrm>
            <a:off x="311700" y="149670"/>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Dmix "Swinger Protocol" &amp; Project Conclusion</a:t>
            </a:r>
            <a:endParaRPr sz="3600" b="1" dirty="0">
              <a:solidFill>
                <a:srgbClr val="1544D9"/>
              </a:solidFill>
            </a:endParaRPr>
          </a:p>
        </p:txBody>
      </p:sp>
      <p:sp>
        <p:nvSpPr>
          <p:cNvPr id="536" name="Google Shape;536;p50"/>
          <p:cNvSpPr txBox="1">
            <a:spLocks noGrp="1"/>
          </p:cNvSpPr>
          <p:nvPr>
            <p:ph type="body" idx="1"/>
          </p:nvPr>
        </p:nvSpPr>
        <p:spPr>
          <a:xfrm>
            <a:off x="172649" y="1225225"/>
            <a:ext cx="4659751" cy="2688151"/>
          </a:xfrm>
          <a:prstGeom prst="rect">
            <a:avLst/>
          </a:prstGeom>
          <a:solidFill>
            <a:schemeClr val="accent6">
              <a:lumMod val="40000"/>
              <a:lumOff val="60000"/>
            </a:schemeClr>
          </a:solidFill>
        </p:spPr>
        <p:txBody>
          <a:bodyPr spcFirstLastPara="1" wrap="square" lIns="91425" tIns="91425" rIns="91425" bIns="91425" anchor="t" anchorCtr="0">
            <a:noAutofit/>
          </a:bodyPr>
          <a:lstStyle/>
          <a:p>
            <a:pPr marL="0" lvl="0" indent="0">
              <a:spcBef>
                <a:spcPts val="0"/>
              </a:spcBef>
              <a:spcAft>
                <a:spcPts val="0"/>
              </a:spcAft>
              <a:buNone/>
            </a:pPr>
            <a:r>
              <a:rPr lang="en" dirty="0"/>
              <a:t>The last iteration of Dmix project: </a:t>
            </a:r>
            <a:r>
              <a:rPr lang="en" b="1" dirty="0"/>
              <a:t>Swinger </a:t>
            </a:r>
            <a:r>
              <a:rPr lang="en" b="1" dirty="0" smtClean="0"/>
              <a:t>Protocol</a:t>
            </a:r>
          </a:p>
          <a:p>
            <a:pPr marL="0" lvl="0" indent="0">
              <a:spcBef>
                <a:spcPts val="0"/>
              </a:spcBef>
              <a:spcAft>
                <a:spcPts val="0"/>
              </a:spcAft>
              <a:buNone/>
            </a:pPr>
            <a:endParaRPr b="1" dirty="0"/>
          </a:p>
          <a:p>
            <a:pPr marL="457200" lvl="0" indent="-311150" rtl="0">
              <a:spcBef>
                <a:spcPts val="0"/>
              </a:spcBef>
              <a:spcAft>
                <a:spcPts val="0"/>
              </a:spcAft>
              <a:buSzPts val="1300"/>
              <a:buChar char="●"/>
            </a:pPr>
            <a:r>
              <a:rPr lang="en" dirty="0"/>
              <a:t>Form pairs with your mixing group, designate one as the "husband" and the other as the "wife"</a:t>
            </a:r>
            <a:endParaRPr dirty="0"/>
          </a:p>
          <a:p>
            <a:pPr marL="457200" lvl="0" indent="-311150" rtl="0">
              <a:spcBef>
                <a:spcPts val="0"/>
              </a:spcBef>
              <a:spcAft>
                <a:spcPts val="0"/>
              </a:spcAft>
              <a:buSzPts val="1300"/>
              <a:buChar char="●"/>
            </a:pPr>
            <a:r>
              <a:rPr lang="en" dirty="0"/>
              <a:t>Execute a decryption mixnet pairwise to obliviously obtain a </a:t>
            </a:r>
            <a:r>
              <a:rPr lang="en" u="sng" dirty="0"/>
              <a:t>designated</a:t>
            </a:r>
            <a:r>
              <a:rPr lang="en" dirty="0"/>
              <a:t> pair that your pair shall swap with.</a:t>
            </a:r>
            <a:endParaRPr dirty="0"/>
          </a:p>
          <a:p>
            <a:pPr marL="457200" lvl="0" indent="-311150" rtl="0">
              <a:spcBef>
                <a:spcPts val="0"/>
              </a:spcBef>
              <a:spcAft>
                <a:spcPts val="0"/>
              </a:spcAft>
              <a:buSzPts val="1300"/>
              <a:buChar char="●"/>
            </a:pPr>
            <a:r>
              <a:rPr lang="en" dirty="0"/>
              <a:t>Your "wife" is sent over to the designated husband. They perform CoinSwap to trustless exchange coins</a:t>
            </a:r>
            <a:endParaRPr dirty="0"/>
          </a:p>
          <a:p>
            <a:pPr marL="457200" lvl="0" indent="-311150" rtl="0">
              <a:spcBef>
                <a:spcPts val="0"/>
              </a:spcBef>
              <a:spcAft>
                <a:spcPts val="0"/>
              </a:spcAft>
              <a:buSzPts val="1300"/>
              <a:buChar char="●"/>
            </a:pPr>
            <a:r>
              <a:rPr lang="en" dirty="0"/>
              <a:t>You were the designated pair for another pair; you receive an incoming wife from that pair. Your husband performs CoinSwap with the incoming wife.</a:t>
            </a:r>
            <a:endParaRPr dirty="0"/>
          </a:p>
          <a:p>
            <a:pPr marL="457200" lvl="0" indent="-311150">
              <a:spcBef>
                <a:spcPts val="0"/>
              </a:spcBef>
              <a:spcAft>
                <a:spcPts val="0"/>
              </a:spcAft>
              <a:buSzPts val="1300"/>
              <a:buChar char="●"/>
            </a:pPr>
            <a:r>
              <a:rPr lang="en" dirty="0"/>
              <a:t>Abort protocol if no wife or more than one wife were received.</a:t>
            </a:r>
            <a:endParaRPr dirty="0"/>
          </a:p>
        </p:txBody>
      </p:sp>
      <p:sp>
        <p:nvSpPr>
          <p:cNvPr id="537" name="Google Shape;537;p50"/>
          <p:cNvSpPr txBox="1">
            <a:spLocks noGrp="1"/>
          </p:cNvSpPr>
          <p:nvPr>
            <p:ph type="body" idx="2"/>
          </p:nvPr>
        </p:nvSpPr>
        <p:spPr>
          <a:xfrm>
            <a:off x="4832400" y="1225226"/>
            <a:ext cx="4215684" cy="259863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1800" b="1" dirty="0"/>
              <a:t>Nothing</a:t>
            </a:r>
            <a:r>
              <a:rPr lang="en" sz="1800" dirty="0"/>
              <a:t> that currently exists meets the design goals set out for the Dmix project</a:t>
            </a:r>
            <a:endParaRPr sz="1800" dirty="0"/>
          </a:p>
          <a:p>
            <a:pPr marL="457200" lvl="0" indent="-317500" rtl="0">
              <a:spcBef>
                <a:spcPts val="1600"/>
              </a:spcBef>
              <a:spcAft>
                <a:spcPts val="0"/>
              </a:spcAft>
              <a:buSzPts val="1400"/>
              <a:buChar char="●"/>
            </a:pPr>
            <a:r>
              <a:rPr lang="en" sz="1800" dirty="0"/>
              <a:t>Swinger Protocol comes close, but has a lesser degree of anonymity than the naive mixing strategy of simply executing CoinSwap with random nodes on the Dmix network</a:t>
            </a:r>
            <a:endParaRPr sz="1800" dirty="0"/>
          </a:p>
          <a:p>
            <a:pPr marL="457200" lvl="0" indent="-317500">
              <a:spcBef>
                <a:spcPts val="0"/>
              </a:spcBef>
              <a:spcAft>
                <a:spcPts val="0"/>
              </a:spcAft>
              <a:buSzPts val="1400"/>
              <a:buChar char="●"/>
            </a:pPr>
            <a:r>
              <a:rPr lang="en" sz="1800" dirty="0"/>
              <a:t>Forming mixing groups actually </a:t>
            </a:r>
            <a:r>
              <a:rPr lang="en" sz="1800" u="sng" dirty="0"/>
              <a:t>reduces</a:t>
            </a:r>
            <a:r>
              <a:rPr lang="en" sz="1800" dirty="0"/>
              <a:t> the anonymity set since </a:t>
            </a:r>
            <a:r>
              <a:rPr lang="en" sz="1800" dirty="0" smtClean="0"/>
              <a:t>Sybils</a:t>
            </a:r>
            <a:endParaRPr sz="1800" dirty="0"/>
          </a:p>
        </p:txBody>
      </p:sp>
      <p:sp>
        <p:nvSpPr>
          <p:cNvPr id="2" name="Rectangle 1"/>
          <p:cNvSpPr/>
          <p:nvPr/>
        </p:nvSpPr>
        <p:spPr>
          <a:xfrm>
            <a:off x="0" y="4347779"/>
            <a:ext cx="9144000" cy="461665"/>
          </a:xfrm>
          <a:prstGeom prst="rect">
            <a:avLst/>
          </a:prstGeom>
          <a:solidFill>
            <a:srgbClr val="FFFF00"/>
          </a:solidFill>
        </p:spPr>
        <p:txBody>
          <a:bodyPr wrap="square">
            <a:spAutoFit/>
          </a:bodyPr>
          <a:lstStyle/>
          <a:p>
            <a:pPr lvl="0" algn="ctr">
              <a:spcBef>
                <a:spcPts val="1600"/>
              </a:spcBef>
              <a:spcAft>
                <a:spcPts val="1600"/>
              </a:spcAft>
            </a:pPr>
            <a:r>
              <a:rPr lang="en-US" altLang="zh-CN" sz="2400" b="1" dirty="0"/>
              <a:t>Conclusion</a:t>
            </a:r>
            <a:r>
              <a:rPr lang="en-US" altLang="zh-CN" sz="2400" dirty="0"/>
              <a:t>: Building a good decentralized Bitcoin mixer is </a:t>
            </a:r>
            <a:r>
              <a:rPr lang="en-US" altLang="zh-CN" sz="2400" b="1" dirty="0"/>
              <a:t>damn hard</a:t>
            </a:r>
            <a:r>
              <a:rPr lang="en-US" altLang="zh-CN" sz="2400" dirty="0"/>
              <a:t>.</a:t>
            </a:r>
          </a:p>
        </p:txBody>
      </p:sp>
      <p:sp>
        <p:nvSpPr>
          <p:cNvPr id="3" name="Date Placeholder 2"/>
          <p:cNvSpPr>
            <a:spLocks noGrp="1"/>
          </p:cNvSpPr>
          <p:nvPr>
            <p:ph type="dt" sz="half" idx="10"/>
          </p:nvPr>
        </p:nvSpPr>
        <p:spPr/>
        <p:txBody>
          <a:bodyPr/>
          <a:lstStyle/>
          <a:p>
            <a:pPr>
              <a:defRPr/>
            </a:pPr>
            <a:fld id="{38908539-E816-42E3-BD14-BFC2F43AF443}" type="datetime1">
              <a:rPr lang="zh-CN" altLang="en-US" smtClean="0"/>
              <a:t>2020/8/19</a:t>
            </a:fld>
            <a:endParaRPr lang="en-US" altLang="zh-CN"/>
          </a:p>
        </p:txBody>
      </p:sp>
    </p:spTree>
    <p:extLst>
      <p:ext uri="{BB962C8B-B14F-4D97-AF65-F5344CB8AC3E}">
        <p14:creationId xmlns:p14="http://schemas.microsoft.com/office/powerpoint/2010/main" val="3887903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body" idx="1"/>
          </p:nvPr>
        </p:nvSpPr>
        <p:spPr>
          <a:xfrm>
            <a:off x="311700" y="1071759"/>
            <a:ext cx="8520600" cy="2899167"/>
          </a:xfrm>
          <a:prstGeom prst="rect">
            <a:avLst/>
          </a:prstGeom>
        </p:spPr>
        <p:txBody>
          <a:bodyPr spcFirstLastPara="1" wrap="square" lIns="91425" tIns="91425" rIns="91425" bIns="91425" anchor="t" anchorCtr="0">
            <a:noAutofit/>
          </a:bodyPr>
          <a:lstStyle/>
          <a:p>
            <a:pPr marL="457200" lvl="0" indent="-342900" rtl="0">
              <a:spcBef>
                <a:spcPts val="1600"/>
              </a:spcBef>
              <a:spcAft>
                <a:spcPts val="0"/>
              </a:spcAft>
              <a:buSzPts val="1800"/>
              <a:buChar char="●"/>
            </a:pPr>
            <a:r>
              <a:rPr lang="en" sz="1800" dirty="0" smtClean="0"/>
              <a:t>Intuition</a:t>
            </a:r>
            <a:r>
              <a:rPr lang="en" sz="1800" dirty="0"/>
              <a:t>: Blockchains take a central database and distribute it</a:t>
            </a:r>
            <a:endParaRPr sz="1800" dirty="0"/>
          </a:p>
          <a:p>
            <a:pPr marL="914400" lvl="1" indent="-317500" rtl="0">
              <a:spcBef>
                <a:spcPts val="0"/>
              </a:spcBef>
              <a:spcAft>
                <a:spcPts val="0"/>
              </a:spcAft>
              <a:buSzPts val="1400"/>
              <a:buChar char="○"/>
            </a:pPr>
            <a:r>
              <a:rPr lang="en" dirty="0"/>
              <a:t>However, this means that you now have no access control</a:t>
            </a:r>
            <a:endParaRPr dirty="0"/>
          </a:p>
          <a:p>
            <a:pPr marL="457200" lvl="0" indent="-342900" rtl="0">
              <a:spcBef>
                <a:spcPts val="0"/>
              </a:spcBef>
              <a:spcAft>
                <a:spcPts val="0"/>
              </a:spcAft>
              <a:buSzPts val="1800"/>
              <a:buChar char="●"/>
            </a:pPr>
            <a:r>
              <a:rPr lang="en" sz="1800" dirty="0"/>
              <a:t>All of the data is public by default</a:t>
            </a:r>
            <a:endParaRPr sz="1800" dirty="0"/>
          </a:p>
          <a:p>
            <a:pPr marL="914400" lvl="1" indent="-317500" rtl="0">
              <a:spcBef>
                <a:spcPts val="0"/>
              </a:spcBef>
              <a:spcAft>
                <a:spcPts val="0"/>
              </a:spcAft>
              <a:buSzPts val="1400"/>
              <a:buChar char="○"/>
            </a:pPr>
            <a:r>
              <a:rPr lang="en" dirty="0"/>
              <a:t>Private blockchains are slightly more anonymous since only a few members have access to the database</a:t>
            </a:r>
            <a:endParaRPr dirty="0"/>
          </a:p>
          <a:p>
            <a:pPr marL="0" lvl="0" indent="0">
              <a:spcBef>
                <a:spcPts val="1600"/>
              </a:spcBef>
              <a:spcAft>
                <a:spcPts val="0"/>
              </a:spcAft>
              <a:buNone/>
            </a:pPr>
            <a:r>
              <a:rPr lang="en" sz="1800" dirty="0"/>
              <a:t>Most blockchains are </a:t>
            </a:r>
            <a:r>
              <a:rPr lang="en" sz="1800" b="1" dirty="0"/>
              <a:t>pseudonymous</a:t>
            </a:r>
            <a:r>
              <a:rPr lang="en" sz="1800" dirty="0"/>
              <a:t> - we use an identity that is not our real identity (e.g. your Bitcoin address)</a:t>
            </a:r>
            <a:endParaRPr sz="1800" dirty="0"/>
          </a:p>
          <a:p>
            <a:pPr marL="457200" lvl="0" indent="-342900" rtl="0">
              <a:spcBef>
                <a:spcPts val="1600"/>
              </a:spcBef>
              <a:spcAft>
                <a:spcPts val="0"/>
              </a:spcAft>
              <a:buSzPts val="1800"/>
              <a:buChar char="●"/>
            </a:pPr>
            <a:r>
              <a:rPr lang="en" sz="1800" dirty="0"/>
              <a:t>Our </a:t>
            </a:r>
            <a:r>
              <a:rPr lang="en" sz="1800" b="1" dirty="0"/>
              <a:t>pseudonyms</a:t>
            </a:r>
            <a:r>
              <a:rPr lang="en" sz="1800" dirty="0"/>
              <a:t> may or may not be "linked" to our real identity</a:t>
            </a:r>
            <a:endParaRPr sz="1800" dirty="0"/>
          </a:p>
        </p:txBody>
      </p:sp>
      <p:sp>
        <p:nvSpPr>
          <p:cNvPr id="81" name="Google Shape;81;p16"/>
          <p:cNvSpPr txBox="1">
            <a:spLocks noGrp="1"/>
          </p:cNvSpPr>
          <p:nvPr>
            <p:ph type="title"/>
          </p:nvPr>
        </p:nvSpPr>
        <p:spPr>
          <a:xfrm>
            <a:off x="311700" y="315925"/>
            <a:ext cx="8520600" cy="566503"/>
          </a:xfrm>
          <a:prstGeom prst="rect">
            <a:avLst/>
          </a:prstGeom>
        </p:spPr>
        <p:txBody>
          <a:bodyPr spcFirstLastPara="1" wrap="square" lIns="91425" tIns="91425" rIns="91425" bIns="91425" anchor="b" anchorCtr="0">
            <a:noAutofit/>
          </a:bodyPr>
          <a:lstStyle/>
          <a:p>
            <a:pPr marL="0" lvl="0" indent="0">
              <a:spcBef>
                <a:spcPts val="0"/>
              </a:spcBef>
              <a:spcAft>
                <a:spcPts val="0"/>
              </a:spcAft>
            </a:pPr>
            <a:r>
              <a:rPr lang="en-US" altLang="zh-CN" sz="3600" b="1" dirty="0">
                <a:solidFill>
                  <a:srgbClr val="1544D9"/>
                </a:solidFill>
              </a:rPr>
              <a:t>Blockchains are not anonymous by </a:t>
            </a:r>
            <a:r>
              <a:rPr lang="en-US" altLang="zh-CN" sz="3600" b="1" dirty="0" smtClean="0">
                <a:solidFill>
                  <a:srgbClr val="1544D9"/>
                </a:solidFill>
              </a:rPr>
              <a:t>default</a:t>
            </a:r>
            <a:endParaRPr lang="en-US" altLang="zh-CN" sz="3600" b="1" dirty="0">
              <a:solidFill>
                <a:srgbClr val="1544D9"/>
              </a:solidFill>
            </a:endParaRPr>
          </a:p>
        </p:txBody>
      </p:sp>
      <p:sp>
        <p:nvSpPr>
          <p:cNvPr id="2" name="Date Placeholder 1"/>
          <p:cNvSpPr>
            <a:spLocks noGrp="1"/>
          </p:cNvSpPr>
          <p:nvPr>
            <p:ph type="dt" sz="half" idx="10"/>
          </p:nvPr>
        </p:nvSpPr>
        <p:spPr/>
        <p:txBody>
          <a:bodyPr/>
          <a:lstStyle/>
          <a:p>
            <a:pPr>
              <a:defRPr/>
            </a:pPr>
            <a:fld id="{8DF69138-3B05-45A9-854E-BDCC0A0A08D3}" type="datetime1">
              <a:rPr lang="zh-CN" altLang="en-US" smtClean="0"/>
              <a:t>2020/8/19</a:t>
            </a:fld>
            <a:endParaRPr lang="en-US" altLang="zh-CN"/>
          </a:p>
        </p:txBody>
      </p:sp>
    </p:spTree>
    <p:extLst>
      <p:ext uri="{BB962C8B-B14F-4D97-AF65-F5344CB8AC3E}">
        <p14:creationId xmlns:p14="http://schemas.microsoft.com/office/powerpoint/2010/main" val="1228714113"/>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51"/>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4400" b="1" dirty="0">
                <a:solidFill>
                  <a:srgbClr val="00B050"/>
                </a:solidFill>
              </a:rPr>
              <a:t>Privacy-focused Altcoins</a:t>
            </a:r>
            <a:endParaRPr sz="4400" b="1" dirty="0">
              <a:solidFill>
                <a:srgbClr val="00B050"/>
              </a:solidFill>
            </a:endParaRPr>
          </a:p>
        </p:txBody>
      </p:sp>
      <p:sp>
        <p:nvSpPr>
          <p:cNvPr id="2" name="Date Placeholder 1"/>
          <p:cNvSpPr>
            <a:spLocks noGrp="1"/>
          </p:cNvSpPr>
          <p:nvPr>
            <p:ph type="dt" sz="half" idx="10"/>
          </p:nvPr>
        </p:nvSpPr>
        <p:spPr/>
        <p:txBody>
          <a:bodyPr/>
          <a:lstStyle/>
          <a:p>
            <a:pPr>
              <a:defRPr/>
            </a:pPr>
            <a:fld id="{C599FE43-39BB-44F6-954D-E9631FCED9E4}" type="datetime1">
              <a:rPr lang="zh-CN" altLang="en-US" smtClean="0"/>
              <a:t>2020/8/19</a:t>
            </a:fld>
            <a:endParaRPr lang="en-US" altLang="zh-CN"/>
          </a:p>
        </p:txBody>
      </p:sp>
    </p:spTree>
    <p:extLst>
      <p:ext uri="{BB962C8B-B14F-4D97-AF65-F5344CB8AC3E}">
        <p14:creationId xmlns:p14="http://schemas.microsoft.com/office/powerpoint/2010/main" val="19474267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52"/>
          <p:cNvSpPr txBox="1">
            <a:spLocks noGrp="1"/>
          </p:cNvSpPr>
          <p:nvPr>
            <p:ph type="body" idx="1"/>
          </p:nvPr>
        </p:nvSpPr>
        <p:spPr>
          <a:xfrm>
            <a:off x="311700" y="1225225"/>
            <a:ext cx="8520600" cy="298635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700" b="1" dirty="0"/>
              <a:t>DASH</a:t>
            </a:r>
            <a:r>
              <a:rPr lang="en" sz="1700" dirty="0"/>
              <a:t> (formerly DarkCoin) is a privacy-centric cryptocurrency that employs a network of Masternodes to perform privileged actions such as voting on proposals, instantly confirm transactions, and </a:t>
            </a:r>
            <a:r>
              <a:rPr lang="en" sz="1700" b="1" dirty="0"/>
              <a:t>mix the coins (by default) of all network participants.</a:t>
            </a:r>
            <a:endParaRPr sz="1700" b="1" dirty="0"/>
          </a:p>
          <a:p>
            <a:pPr marL="0" lvl="0" indent="0" rtl="0">
              <a:spcBef>
                <a:spcPts val="1600"/>
              </a:spcBef>
              <a:spcAft>
                <a:spcPts val="0"/>
              </a:spcAft>
              <a:buNone/>
            </a:pPr>
            <a:r>
              <a:rPr lang="en" sz="1700" b="1" dirty="0"/>
              <a:t>Pros</a:t>
            </a:r>
            <a:r>
              <a:rPr lang="en" sz="1700" dirty="0"/>
              <a:t>:</a:t>
            </a:r>
            <a:endParaRPr sz="1700" dirty="0"/>
          </a:p>
          <a:p>
            <a:pPr marL="457200" lvl="0" indent="-336550" rtl="0">
              <a:spcBef>
                <a:spcPts val="0"/>
              </a:spcBef>
              <a:spcAft>
                <a:spcPts val="0"/>
              </a:spcAft>
              <a:buSzPts val="1700"/>
              <a:buChar char="●"/>
            </a:pPr>
            <a:r>
              <a:rPr lang="en" sz="1700" dirty="0"/>
              <a:t>Uses CoinJoin for mixing: </a:t>
            </a:r>
            <a:r>
              <a:rPr lang="en" sz="1700" b="1" dirty="0"/>
              <a:t>trustless</a:t>
            </a:r>
            <a:endParaRPr sz="1700" b="1" dirty="0"/>
          </a:p>
          <a:p>
            <a:pPr marL="457200" lvl="0" indent="-336550" rtl="0">
              <a:spcBef>
                <a:spcPts val="0"/>
              </a:spcBef>
              <a:spcAft>
                <a:spcPts val="0"/>
              </a:spcAft>
              <a:buSzPts val="1700"/>
              <a:buChar char="●"/>
            </a:pPr>
            <a:r>
              <a:rPr lang="en" sz="1700" dirty="0"/>
              <a:t>No issue of plausible deniability with using CoinJoin since almost everyone on the entire network is participating in CoinJoin transactions</a:t>
            </a:r>
            <a:endParaRPr sz="1700" dirty="0"/>
          </a:p>
          <a:p>
            <a:pPr marL="0" lvl="0" indent="0" rtl="0">
              <a:spcBef>
                <a:spcPts val="1600"/>
              </a:spcBef>
              <a:spcAft>
                <a:spcPts val="0"/>
              </a:spcAft>
              <a:buNone/>
            </a:pPr>
            <a:r>
              <a:rPr lang="en" sz="1700" b="1" dirty="0"/>
              <a:t>Cons</a:t>
            </a:r>
            <a:r>
              <a:rPr lang="en" sz="1700" dirty="0"/>
              <a:t>:</a:t>
            </a:r>
            <a:endParaRPr sz="1700" dirty="0"/>
          </a:p>
          <a:p>
            <a:pPr marL="457200" lvl="0" indent="-336550">
              <a:spcBef>
                <a:spcPts val="0"/>
              </a:spcBef>
              <a:spcAft>
                <a:spcPts val="0"/>
              </a:spcAft>
              <a:buSzPts val="1700"/>
              <a:buChar char="●"/>
            </a:pPr>
            <a:r>
              <a:rPr lang="en" sz="1700" dirty="0"/>
              <a:t>Masternode network itself must be secured - can pay 1000 DASH per masternode to hypothetically acquire a large number of them</a:t>
            </a:r>
            <a:endParaRPr sz="1700" dirty="0"/>
          </a:p>
        </p:txBody>
      </p:sp>
      <p:sp>
        <p:nvSpPr>
          <p:cNvPr id="548" name="Google Shape;548;p5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CoinJoin ⇒  DASH</a:t>
            </a:r>
            <a:endParaRPr sz="3600" b="1" dirty="0">
              <a:solidFill>
                <a:srgbClr val="1544D9"/>
              </a:solidFill>
            </a:endParaRPr>
          </a:p>
        </p:txBody>
      </p:sp>
      <p:pic>
        <p:nvPicPr>
          <p:cNvPr id="549" name="Google Shape;549;p52" descr="Official_Dash_Logo.png"/>
          <p:cNvPicPr preferRelativeResize="0"/>
          <p:nvPr/>
        </p:nvPicPr>
        <p:blipFill>
          <a:blip r:embed="rId3">
            <a:alphaModFix/>
          </a:blip>
          <a:stretch>
            <a:fillRect/>
          </a:stretch>
        </p:blipFill>
        <p:spPr>
          <a:xfrm>
            <a:off x="4688000" y="436300"/>
            <a:ext cx="3810000" cy="590550"/>
          </a:xfrm>
          <a:prstGeom prst="rect">
            <a:avLst/>
          </a:prstGeom>
          <a:noFill/>
          <a:ln>
            <a:noFill/>
          </a:ln>
        </p:spPr>
      </p:pic>
      <p:sp>
        <p:nvSpPr>
          <p:cNvPr id="2" name="Rectangle 1"/>
          <p:cNvSpPr/>
          <p:nvPr/>
        </p:nvSpPr>
        <p:spPr>
          <a:xfrm>
            <a:off x="0" y="4418742"/>
            <a:ext cx="9144000" cy="369332"/>
          </a:xfrm>
          <a:prstGeom prst="rect">
            <a:avLst/>
          </a:prstGeom>
        </p:spPr>
        <p:txBody>
          <a:bodyPr wrap="square">
            <a:spAutoFit/>
          </a:bodyPr>
          <a:lstStyle/>
          <a:p>
            <a:r>
              <a:rPr lang="en-US" altLang="zh-CN" sz="900" b="1" dirty="0"/>
              <a:t>Dash</a:t>
            </a:r>
            <a:r>
              <a:rPr lang="en-US" altLang="zh-CN" sz="900" dirty="0"/>
              <a:t> is an open source cryptocurrency and is a form of decentralized autonomous organization (DAO) run by a subset of users, called "masternodes". It is an altcoin that was forked from the </a:t>
            </a:r>
            <a:r>
              <a:rPr lang="en-US" altLang="zh-CN" sz="900" dirty="0" smtClean="0"/>
              <a:t>Bitcoin protocol</a:t>
            </a:r>
            <a:r>
              <a:rPr lang="en-US" altLang="zh-CN" sz="900" dirty="0"/>
              <a:t>. The currency permits fast transactions that can be untraceable. 45% of mined coins go to miners, 45% to masternodes, and 10% into a fund that the DAO invests.</a:t>
            </a:r>
            <a:endParaRPr lang="zh-CN" altLang="en-US" sz="900" dirty="0"/>
          </a:p>
        </p:txBody>
      </p:sp>
      <p:sp>
        <p:nvSpPr>
          <p:cNvPr id="3" name="Date Placeholder 2"/>
          <p:cNvSpPr>
            <a:spLocks noGrp="1"/>
          </p:cNvSpPr>
          <p:nvPr>
            <p:ph type="dt" sz="half" idx="10"/>
          </p:nvPr>
        </p:nvSpPr>
        <p:spPr/>
        <p:txBody>
          <a:bodyPr/>
          <a:lstStyle/>
          <a:p>
            <a:pPr>
              <a:defRPr/>
            </a:pPr>
            <a:fld id="{9CC2B3D8-07E2-41B9-9857-19F2CB2671E9}" type="datetime1">
              <a:rPr lang="zh-CN" altLang="en-US" smtClean="0"/>
              <a:t>2020/8/19</a:t>
            </a:fld>
            <a:endParaRPr lang="en-US" altLang="zh-CN"/>
          </a:p>
        </p:txBody>
      </p:sp>
    </p:spTree>
    <p:extLst>
      <p:ext uri="{BB962C8B-B14F-4D97-AF65-F5344CB8AC3E}">
        <p14:creationId xmlns:p14="http://schemas.microsoft.com/office/powerpoint/2010/main" val="2017577579"/>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53"/>
          <p:cNvSpPr txBox="1">
            <a:spLocks noGrp="1"/>
          </p:cNvSpPr>
          <p:nvPr>
            <p:ph type="title"/>
          </p:nvPr>
        </p:nvSpPr>
        <p:spPr>
          <a:xfrm>
            <a:off x="278810" y="135603"/>
            <a:ext cx="8520600" cy="652229"/>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4000" b="1" dirty="0">
                <a:solidFill>
                  <a:srgbClr val="1544D9"/>
                </a:solidFill>
              </a:rPr>
              <a:t>CryptoNote ⇒  Monero</a:t>
            </a:r>
            <a:endParaRPr sz="4000" b="1" dirty="0">
              <a:solidFill>
                <a:srgbClr val="1544D9"/>
              </a:solidFill>
            </a:endParaRPr>
          </a:p>
        </p:txBody>
      </p:sp>
      <p:sp>
        <p:nvSpPr>
          <p:cNvPr id="555" name="Google Shape;555;p53"/>
          <p:cNvSpPr txBox="1">
            <a:spLocks noGrp="1"/>
          </p:cNvSpPr>
          <p:nvPr>
            <p:ph type="body" idx="1"/>
          </p:nvPr>
        </p:nvSpPr>
        <p:spPr>
          <a:xfrm>
            <a:off x="167425" y="716997"/>
            <a:ext cx="8976574" cy="3506008"/>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b="1" dirty="0"/>
              <a:t>Idea:</a:t>
            </a:r>
            <a:r>
              <a:rPr lang="en" sz="1800" dirty="0"/>
              <a:t> Hide input/output mappings with Ring </a:t>
            </a:r>
            <a:r>
              <a:rPr lang="en" sz="1800" dirty="0" smtClean="0"/>
              <a:t>Signatures.</a:t>
            </a:r>
            <a:r>
              <a:rPr lang="en" sz="1800" dirty="0"/>
              <a:t> </a:t>
            </a:r>
            <a:r>
              <a:rPr lang="en" sz="1800" dirty="0" smtClean="0"/>
              <a:t> </a:t>
            </a:r>
            <a:r>
              <a:rPr lang="en" sz="1800" dirty="0" smtClean="0"/>
              <a:t>Choose </a:t>
            </a:r>
            <a:r>
              <a:rPr lang="en" sz="1800" dirty="0"/>
              <a:t>some set of previous outputs to “mix” with. These are then bound with your outputs in a cryptographic ring signature.</a:t>
            </a:r>
            <a:endParaRPr sz="1800" dirty="0"/>
          </a:p>
          <a:p>
            <a:pPr marL="0" lvl="0" indent="0">
              <a:spcBef>
                <a:spcPts val="0"/>
              </a:spcBef>
              <a:spcAft>
                <a:spcPts val="0"/>
              </a:spcAft>
              <a:buNone/>
            </a:pPr>
            <a:endParaRPr lang="en" sz="1200" b="1" dirty="0" smtClean="0"/>
          </a:p>
          <a:p>
            <a:pPr marL="0" lvl="0" indent="0">
              <a:spcBef>
                <a:spcPts val="0"/>
              </a:spcBef>
              <a:spcAft>
                <a:spcPts val="0"/>
              </a:spcAft>
              <a:buNone/>
            </a:pPr>
            <a:r>
              <a:rPr lang="en" sz="1800" b="1" dirty="0" smtClean="0"/>
              <a:t>Ring </a:t>
            </a:r>
            <a:r>
              <a:rPr lang="en" sz="1800" b="1" dirty="0"/>
              <a:t>Signature:</a:t>
            </a:r>
            <a:r>
              <a:rPr lang="en" sz="1800" dirty="0"/>
              <a:t> In this context, prove you own one of the outputs without revealing which specific output</a:t>
            </a:r>
            <a:r>
              <a:rPr lang="en" sz="1800" dirty="0" smtClean="0"/>
              <a:t>. </a:t>
            </a:r>
          </a:p>
          <a:p>
            <a:pPr marL="0" lvl="0" indent="0">
              <a:spcBef>
                <a:spcPts val="0"/>
              </a:spcBef>
              <a:spcAft>
                <a:spcPts val="0"/>
              </a:spcAft>
              <a:buNone/>
            </a:pPr>
            <a:endParaRPr lang="en" sz="1600" dirty="0" smtClean="0"/>
          </a:p>
          <a:p>
            <a:pPr lvl="1">
              <a:lnSpc>
                <a:spcPct val="100000"/>
              </a:lnSpc>
              <a:spcBef>
                <a:spcPts val="0"/>
              </a:spcBef>
              <a:spcAft>
                <a:spcPts val="0"/>
              </a:spcAft>
            </a:pPr>
            <a:r>
              <a:rPr lang="en-US" altLang="zh-CN" sz="1000" dirty="0" smtClean="0">
                <a:solidFill>
                  <a:schemeClr val="tx1"/>
                </a:solidFill>
              </a:rPr>
              <a:t>In</a:t>
            </a:r>
            <a:r>
              <a:rPr lang="en-US" altLang="zh-CN" sz="1000" dirty="0">
                <a:solidFill>
                  <a:schemeClr val="tx1"/>
                </a:solidFill>
              </a:rPr>
              <a:t> </a:t>
            </a:r>
            <a:r>
              <a:rPr lang="en-US" altLang="zh-CN" sz="1000" dirty="0">
                <a:solidFill>
                  <a:schemeClr val="tx1"/>
                </a:solidFill>
                <a:hlinkClick r:id="rId3" tooltip="Cryptography"/>
              </a:rPr>
              <a:t>cryptography</a:t>
            </a:r>
            <a:r>
              <a:rPr lang="en-US" altLang="zh-CN" sz="1000" dirty="0">
                <a:solidFill>
                  <a:schemeClr val="tx1"/>
                </a:solidFill>
              </a:rPr>
              <a:t>, a </a:t>
            </a:r>
            <a:r>
              <a:rPr lang="en-US" altLang="zh-CN" sz="1000" b="1" dirty="0">
                <a:solidFill>
                  <a:schemeClr val="tx1"/>
                </a:solidFill>
              </a:rPr>
              <a:t>ring signature</a:t>
            </a:r>
            <a:r>
              <a:rPr lang="en-US" altLang="zh-CN" sz="1000" dirty="0">
                <a:solidFill>
                  <a:schemeClr val="tx1"/>
                </a:solidFill>
              </a:rPr>
              <a:t> is a type of </a:t>
            </a:r>
            <a:r>
              <a:rPr lang="en-US" altLang="zh-CN" sz="1000" dirty="0">
                <a:solidFill>
                  <a:schemeClr val="tx1"/>
                </a:solidFill>
                <a:hlinkClick r:id="rId4" tooltip="Digital signature"/>
              </a:rPr>
              <a:t>digital signature</a:t>
            </a:r>
            <a:r>
              <a:rPr lang="en-US" altLang="zh-CN" sz="1000" dirty="0">
                <a:solidFill>
                  <a:schemeClr val="tx1"/>
                </a:solidFill>
              </a:rPr>
              <a:t> that can be performed by any member of a group of users that each have </a:t>
            </a:r>
            <a:r>
              <a:rPr lang="en-US" altLang="zh-CN" sz="1000" dirty="0">
                <a:solidFill>
                  <a:schemeClr val="tx1"/>
                </a:solidFill>
                <a:hlinkClick r:id="rId5" tooltip="Key (cryptography)"/>
              </a:rPr>
              <a:t>keys</a:t>
            </a:r>
            <a:r>
              <a:rPr lang="en-US" altLang="zh-CN" sz="1000" dirty="0">
                <a:solidFill>
                  <a:schemeClr val="tx1"/>
                </a:solidFill>
              </a:rPr>
              <a:t>. </a:t>
            </a:r>
            <a:endParaRPr lang="en-US" altLang="zh-CN" sz="1000" dirty="0" smtClean="0">
              <a:solidFill>
                <a:schemeClr val="tx1"/>
              </a:solidFill>
            </a:endParaRPr>
          </a:p>
          <a:p>
            <a:pPr lvl="1">
              <a:lnSpc>
                <a:spcPct val="100000"/>
              </a:lnSpc>
              <a:spcBef>
                <a:spcPts val="0"/>
              </a:spcBef>
              <a:spcAft>
                <a:spcPts val="0"/>
              </a:spcAft>
            </a:pPr>
            <a:r>
              <a:rPr lang="en-US" altLang="zh-CN" sz="900" dirty="0" smtClean="0">
                <a:solidFill>
                  <a:schemeClr val="tx1"/>
                </a:solidFill>
              </a:rPr>
              <a:t>Therefore</a:t>
            </a:r>
            <a:r>
              <a:rPr lang="en-US" altLang="zh-CN" sz="900" dirty="0">
                <a:solidFill>
                  <a:schemeClr val="tx1"/>
                </a:solidFill>
              </a:rPr>
              <a:t>, a message signed with a ring signature is endorsed by someone in a particular group of people. </a:t>
            </a:r>
            <a:endParaRPr lang="en-US" altLang="zh-CN" sz="900" dirty="0" smtClean="0">
              <a:solidFill>
                <a:schemeClr val="tx1"/>
              </a:solidFill>
            </a:endParaRPr>
          </a:p>
          <a:p>
            <a:pPr lvl="1">
              <a:lnSpc>
                <a:spcPct val="100000"/>
              </a:lnSpc>
              <a:spcBef>
                <a:spcPts val="0"/>
              </a:spcBef>
              <a:spcAft>
                <a:spcPts val="0"/>
              </a:spcAft>
            </a:pPr>
            <a:r>
              <a:rPr lang="en-US" altLang="zh-CN" sz="900" dirty="0" smtClean="0">
                <a:solidFill>
                  <a:schemeClr val="tx1"/>
                </a:solidFill>
              </a:rPr>
              <a:t>One </a:t>
            </a:r>
            <a:r>
              <a:rPr lang="en-US" altLang="zh-CN" sz="900" dirty="0">
                <a:solidFill>
                  <a:schemeClr val="tx1"/>
                </a:solidFill>
              </a:rPr>
              <a:t>of the security properties of a ring signature is that it should be computationally infeasible to determine </a:t>
            </a:r>
            <a:r>
              <a:rPr lang="en-US" altLang="zh-CN" sz="900" i="1" dirty="0">
                <a:solidFill>
                  <a:schemeClr val="tx1"/>
                </a:solidFill>
              </a:rPr>
              <a:t>which</a:t>
            </a:r>
            <a:r>
              <a:rPr lang="en-US" altLang="zh-CN" sz="900" dirty="0">
                <a:solidFill>
                  <a:schemeClr val="tx1"/>
                </a:solidFill>
              </a:rPr>
              <a:t> of the group members' keys was used to produce the signature. </a:t>
            </a:r>
            <a:endParaRPr lang="en-US" altLang="zh-CN" sz="900" dirty="0" smtClean="0">
              <a:solidFill>
                <a:schemeClr val="tx1"/>
              </a:solidFill>
            </a:endParaRPr>
          </a:p>
          <a:p>
            <a:pPr lvl="1">
              <a:lnSpc>
                <a:spcPct val="100000"/>
              </a:lnSpc>
              <a:spcBef>
                <a:spcPts val="0"/>
              </a:spcBef>
              <a:spcAft>
                <a:spcPts val="0"/>
              </a:spcAft>
            </a:pPr>
            <a:r>
              <a:rPr lang="en-US" altLang="zh-CN" sz="900" dirty="0" smtClean="0">
                <a:solidFill>
                  <a:schemeClr val="tx1"/>
                </a:solidFill>
              </a:rPr>
              <a:t>Ring </a:t>
            </a:r>
            <a:r>
              <a:rPr lang="en-US" altLang="zh-CN" sz="900" dirty="0">
                <a:solidFill>
                  <a:schemeClr val="tx1"/>
                </a:solidFill>
              </a:rPr>
              <a:t>signatures are similar to </a:t>
            </a:r>
            <a:r>
              <a:rPr lang="en-US" altLang="zh-CN" sz="900" dirty="0">
                <a:solidFill>
                  <a:schemeClr val="tx1"/>
                </a:solidFill>
                <a:hlinkClick r:id="rId6" tooltip="Group signature"/>
              </a:rPr>
              <a:t>group signatures</a:t>
            </a:r>
            <a:r>
              <a:rPr lang="en-US" altLang="zh-CN" sz="900" dirty="0">
                <a:solidFill>
                  <a:schemeClr val="tx1"/>
                </a:solidFill>
              </a:rPr>
              <a:t> but differ in two key ways: first, there is no way to revoke the anonymity of an individual signature, and second, any group of users can be used as a group without additional setup. Ring signatures were invented by </a:t>
            </a:r>
            <a:r>
              <a:rPr lang="en-US" altLang="zh-CN" sz="900" dirty="0">
                <a:solidFill>
                  <a:schemeClr val="tx1"/>
                </a:solidFill>
                <a:hlinkClick r:id="rId7" tooltip="Ron Rivest"/>
              </a:rPr>
              <a:t>Ron </a:t>
            </a:r>
            <a:r>
              <a:rPr lang="en-US" altLang="zh-CN" sz="900" dirty="0" err="1">
                <a:solidFill>
                  <a:schemeClr val="tx1"/>
                </a:solidFill>
                <a:hlinkClick r:id="rId7" tooltip="Ron Rivest"/>
              </a:rPr>
              <a:t>Rivest</a:t>
            </a:r>
            <a:r>
              <a:rPr lang="en-US" altLang="zh-CN" sz="900" dirty="0">
                <a:solidFill>
                  <a:schemeClr val="tx1"/>
                </a:solidFill>
              </a:rPr>
              <a:t>, </a:t>
            </a:r>
            <a:r>
              <a:rPr lang="en-US" altLang="zh-CN" sz="900" dirty="0" err="1">
                <a:solidFill>
                  <a:schemeClr val="tx1"/>
                </a:solidFill>
                <a:hlinkClick r:id="rId8" tooltip="Adi Shamir"/>
              </a:rPr>
              <a:t>Adi</a:t>
            </a:r>
            <a:r>
              <a:rPr lang="en-US" altLang="zh-CN" sz="900" dirty="0">
                <a:solidFill>
                  <a:schemeClr val="tx1"/>
                </a:solidFill>
                <a:hlinkClick r:id="rId8" tooltip="Adi Shamir"/>
              </a:rPr>
              <a:t> Shamir</a:t>
            </a:r>
            <a:r>
              <a:rPr lang="en-US" altLang="zh-CN" sz="900" dirty="0">
                <a:solidFill>
                  <a:schemeClr val="tx1"/>
                </a:solidFill>
              </a:rPr>
              <a:t>, and </a:t>
            </a:r>
            <a:r>
              <a:rPr lang="en-US" altLang="zh-CN" sz="900" dirty="0">
                <a:solidFill>
                  <a:schemeClr val="tx1"/>
                </a:solidFill>
                <a:hlinkClick r:id="rId9" tooltip="Yael Tauman (page does not exist)"/>
              </a:rPr>
              <a:t>Yael </a:t>
            </a:r>
            <a:r>
              <a:rPr lang="en-US" altLang="zh-CN" sz="900" dirty="0" err="1">
                <a:solidFill>
                  <a:schemeClr val="tx1"/>
                </a:solidFill>
                <a:hlinkClick r:id="rId9" tooltip="Yael Tauman (page does not exist)"/>
              </a:rPr>
              <a:t>Tauman</a:t>
            </a:r>
            <a:r>
              <a:rPr lang="en-US" altLang="zh-CN" sz="900" dirty="0">
                <a:solidFill>
                  <a:schemeClr val="tx1"/>
                </a:solidFill>
              </a:rPr>
              <a:t>, and introduced at </a:t>
            </a:r>
            <a:r>
              <a:rPr lang="en-US" altLang="zh-CN" sz="900" dirty="0">
                <a:solidFill>
                  <a:schemeClr val="tx1"/>
                </a:solidFill>
                <a:hlinkClick r:id="rId10" tooltip="ASIACRYPT"/>
              </a:rPr>
              <a:t>ASIACRYPT</a:t>
            </a:r>
            <a:r>
              <a:rPr lang="en-US" altLang="zh-CN" sz="900" dirty="0">
                <a:solidFill>
                  <a:schemeClr val="tx1"/>
                </a:solidFill>
              </a:rPr>
              <a:t> in 2001</a:t>
            </a:r>
            <a:r>
              <a:rPr lang="en-US" altLang="zh-CN" sz="900" dirty="0" smtClean="0">
                <a:solidFill>
                  <a:schemeClr val="tx1"/>
                </a:solidFill>
              </a:rPr>
              <a:t>.</a:t>
            </a:r>
            <a:r>
              <a:rPr lang="en-US" altLang="zh-CN" sz="900" dirty="0">
                <a:solidFill>
                  <a:schemeClr val="tx1"/>
                </a:solidFill>
              </a:rPr>
              <a:t> The name, </a:t>
            </a:r>
            <a:r>
              <a:rPr lang="en-US" altLang="zh-CN" sz="900" i="1" dirty="0">
                <a:solidFill>
                  <a:schemeClr val="tx1"/>
                </a:solidFill>
              </a:rPr>
              <a:t>ring signature</a:t>
            </a:r>
            <a:r>
              <a:rPr lang="en-US" altLang="zh-CN" sz="900" dirty="0">
                <a:solidFill>
                  <a:schemeClr val="tx1"/>
                </a:solidFill>
              </a:rPr>
              <a:t>, comes from the ring-like structure of the signature </a:t>
            </a:r>
            <a:r>
              <a:rPr lang="en-US" altLang="zh-CN" sz="900" dirty="0" smtClean="0">
                <a:solidFill>
                  <a:schemeClr val="tx1"/>
                </a:solidFill>
              </a:rPr>
              <a:t>algorithm.</a:t>
            </a:r>
            <a:endParaRPr lang="en-US" altLang="zh-CN" sz="2000" dirty="0" smtClean="0"/>
          </a:p>
          <a:p>
            <a:pPr lvl="1">
              <a:lnSpc>
                <a:spcPct val="100000"/>
              </a:lnSpc>
              <a:spcBef>
                <a:spcPts val="0"/>
              </a:spcBef>
              <a:spcAft>
                <a:spcPts val="0"/>
              </a:spcAft>
            </a:pPr>
            <a:r>
              <a:rPr lang="en-US" sz="900" dirty="0" smtClean="0">
                <a:hlinkClick r:id="rId11"/>
              </a:rPr>
              <a:t>https</a:t>
            </a:r>
            <a:r>
              <a:rPr lang="en-US" sz="900" dirty="0">
                <a:hlinkClick r:id="rId11"/>
              </a:rPr>
              <a:t>://</a:t>
            </a:r>
            <a:r>
              <a:rPr lang="en-US" sz="900" dirty="0" smtClean="0">
                <a:hlinkClick r:id="rId11"/>
              </a:rPr>
              <a:t>en.wikipedia.org/wiki/Ring_signature</a:t>
            </a:r>
            <a:r>
              <a:rPr lang="en-US" sz="900" dirty="0" smtClean="0"/>
              <a:t> </a:t>
            </a:r>
            <a:endParaRPr sz="900" dirty="0"/>
          </a:p>
          <a:p>
            <a:pPr marL="0" lvl="0" indent="0">
              <a:lnSpc>
                <a:spcPct val="100000"/>
              </a:lnSpc>
              <a:spcBef>
                <a:spcPts val="0"/>
              </a:spcBef>
              <a:spcAft>
                <a:spcPts val="0"/>
              </a:spcAft>
              <a:buNone/>
            </a:pPr>
            <a:endParaRPr lang="en" sz="800" b="1" dirty="0" smtClean="0"/>
          </a:p>
          <a:p>
            <a:pPr marL="0" lvl="0" indent="0">
              <a:lnSpc>
                <a:spcPct val="100000"/>
              </a:lnSpc>
              <a:spcBef>
                <a:spcPts val="0"/>
              </a:spcBef>
              <a:spcAft>
                <a:spcPts val="0"/>
              </a:spcAft>
              <a:buNone/>
            </a:pPr>
            <a:r>
              <a:rPr lang="en" sz="1800" b="1" dirty="0" smtClean="0"/>
              <a:t>Issue</a:t>
            </a:r>
            <a:r>
              <a:rPr lang="en" sz="1800" b="1" dirty="0"/>
              <a:t>:</a:t>
            </a:r>
            <a:r>
              <a:rPr lang="en" sz="1800" dirty="0"/>
              <a:t> Monero doesn’t hide transaction values (yet). Adversary could potentially trace transactions by following likely value flows. Temporal correlations also pose an issue.</a:t>
            </a:r>
            <a:endParaRPr sz="1800" dirty="0"/>
          </a:p>
          <a:p>
            <a:pPr marL="0" lvl="0" indent="0">
              <a:lnSpc>
                <a:spcPct val="100000"/>
              </a:lnSpc>
              <a:spcBef>
                <a:spcPts val="0"/>
              </a:spcBef>
              <a:spcAft>
                <a:spcPts val="0"/>
              </a:spcAft>
              <a:buNone/>
            </a:pPr>
            <a:endParaRPr lang="en" sz="800" b="1" dirty="0" smtClean="0"/>
          </a:p>
          <a:p>
            <a:pPr marL="0" lvl="0" indent="0">
              <a:lnSpc>
                <a:spcPct val="100000"/>
              </a:lnSpc>
              <a:spcBef>
                <a:spcPts val="0"/>
              </a:spcBef>
              <a:spcAft>
                <a:spcPts val="0"/>
              </a:spcAft>
              <a:buNone/>
            </a:pPr>
            <a:r>
              <a:rPr lang="en" sz="1800" b="1" dirty="0" smtClean="0"/>
              <a:t>Issue</a:t>
            </a:r>
            <a:r>
              <a:rPr lang="en" sz="1800" b="1" dirty="0"/>
              <a:t>: </a:t>
            </a:r>
            <a:r>
              <a:rPr lang="en" sz="1800" dirty="0"/>
              <a:t>Decent anonymity set, but can we do better?</a:t>
            </a:r>
            <a:endParaRPr sz="1800" dirty="0"/>
          </a:p>
        </p:txBody>
      </p:sp>
      <p:sp>
        <p:nvSpPr>
          <p:cNvPr id="2" name="Rectangle 1"/>
          <p:cNvSpPr/>
          <p:nvPr/>
        </p:nvSpPr>
        <p:spPr>
          <a:xfrm>
            <a:off x="-1" y="4223005"/>
            <a:ext cx="9144000" cy="577081"/>
          </a:xfrm>
          <a:prstGeom prst="rect">
            <a:avLst/>
          </a:prstGeom>
        </p:spPr>
        <p:txBody>
          <a:bodyPr wrap="square">
            <a:spAutoFit/>
          </a:bodyPr>
          <a:lstStyle/>
          <a:p>
            <a:r>
              <a:rPr lang="en-US" altLang="zh-CN" sz="1050" b="1" dirty="0"/>
              <a:t>Monero</a:t>
            </a:r>
            <a:r>
              <a:rPr lang="en-US" altLang="zh-CN" sz="1050" dirty="0"/>
              <a:t> (</a:t>
            </a:r>
            <a:r>
              <a:rPr lang="en-US" altLang="zh-CN" sz="1050" b="1" dirty="0"/>
              <a:t>XMR</a:t>
            </a:r>
            <a:r>
              <a:rPr lang="en-US" altLang="zh-CN" sz="1050" dirty="0"/>
              <a:t>) is an open-source cryptocurrency created in April 2014 that focuses on fungibility, privacy and decentralization. </a:t>
            </a:r>
            <a:r>
              <a:rPr lang="en-US" altLang="zh-CN" sz="1050" dirty="0" err="1"/>
              <a:t>Monero</a:t>
            </a:r>
            <a:r>
              <a:rPr lang="en-US" altLang="zh-CN" sz="1050" dirty="0"/>
              <a:t> </a:t>
            </a:r>
            <a:r>
              <a:rPr lang="en-US" altLang="zh-CN" sz="1050" dirty="0" smtClean="0"/>
              <a:t>uses an</a:t>
            </a:r>
            <a:r>
              <a:rPr lang="en-US" altLang="zh-CN" sz="1050" dirty="0"/>
              <a:t> </a:t>
            </a:r>
            <a:r>
              <a:rPr lang="en-US" altLang="zh-CN" sz="1050" dirty="0" smtClean="0"/>
              <a:t>obfuscated public ledger</a:t>
            </a:r>
            <a:r>
              <a:rPr lang="en-US" altLang="zh-CN" sz="1050" dirty="0"/>
              <a:t>, meaning anybody can broadcast or send transactions, but no outside observer can tell the source, amount or destination. Monero uses a Proof of </a:t>
            </a:r>
            <a:r>
              <a:rPr lang="en-US" altLang="zh-CN" sz="1050" dirty="0" smtClean="0"/>
              <a:t>Work mechanism </a:t>
            </a:r>
            <a:r>
              <a:rPr lang="en-US" altLang="zh-CN" sz="1050" dirty="0"/>
              <a:t>to issue new coins and incentivize miners to secure the network and validate transactions.</a:t>
            </a:r>
            <a:endParaRPr lang="zh-CN" altLang="en-US" sz="1050" dirty="0"/>
          </a:p>
        </p:txBody>
      </p:sp>
      <p:sp>
        <p:nvSpPr>
          <p:cNvPr id="3" name="Date Placeholder 2"/>
          <p:cNvSpPr>
            <a:spLocks noGrp="1"/>
          </p:cNvSpPr>
          <p:nvPr>
            <p:ph type="dt" sz="half" idx="10"/>
          </p:nvPr>
        </p:nvSpPr>
        <p:spPr/>
        <p:txBody>
          <a:bodyPr/>
          <a:lstStyle/>
          <a:p>
            <a:pPr>
              <a:defRPr/>
            </a:pPr>
            <a:fld id="{6A36603D-DA73-4134-8688-D20098A48455}" type="datetime1">
              <a:rPr lang="zh-CN" altLang="en-US" smtClean="0"/>
              <a:t>2020/8/19</a:t>
            </a:fld>
            <a:endParaRPr lang="en-US" altLang="zh-CN"/>
          </a:p>
        </p:txBody>
      </p:sp>
    </p:spTree>
    <p:extLst>
      <p:ext uri="{BB962C8B-B14F-4D97-AF65-F5344CB8AC3E}">
        <p14:creationId xmlns:p14="http://schemas.microsoft.com/office/powerpoint/2010/main" val="2880602699"/>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54"/>
          <p:cNvSpPr txBox="1">
            <a:spLocks noGrp="1"/>
          </p:cNvSpPr>
          <p:nvPr>
            <p:ph type="title"/>
          </p:nvPr>
        </p:nvSpPr>
        <p:spPr>
          <a:xfrm>
            <a:off x="311700" y="315925"/>
            <a:ext cx="8520600" cy="578452"/>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zk-SNARKs ⇒  ZCASH</a:t>
            </a:r>
            <a:endParaRPr sz="3600" b="1" dirty="0">
              <a:solidFill>
                <a:srgbClr val="1544D9"/>
              </a:solidFill>
            </a:endParaRPr>
          </a:p>
        </p:txBody>
      </p:sp>
      <p:sp>
        <p:nvSpPr>
          <p:cNvPr id="561" name="Google Shape;561;p54"/>
          <p:cNvSpPr txBox="1">
            <a:spLocks noGrp="1"/>
          </p:cNvSpPr>
          <p:nvPr>
            <p:ph type="body" idx="1"/>
          </p:nvPr>
        </p:nvSpPr>
        <p:spPr>
          <a:xfrm>
            <a:off x="296125" y="809543"/>
            <a:ext cx="8761962" cy="997368"/>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b="1" dirty="0"/>
              <a:t>Idea: </a:t>
            </a:r>
            <a:r>
              <a:rPr lang="en" sz="1600" dirty="0"/>
              <a:t>Altcoin where transactions reveal </a:t>
            </a:r>
            <a:r>
              <a:rPr lang="en" sz="1600" i="1" dirty="0"/>
              <a:t>nothing</a:t>
            </a:r>
            <a:r>
              <a:rPr lang="en" sz="1600" dirty="0"/>
              <a:t> about input/output addresses AND input/output values.</a:t>
            </a:r>
            <a:endParaRPr sz="1600" dirty="0"/>
          </a:p>
          <a:p>
            <a:pPr marL="0" lvl="0" indent="0">
              <a:spcBef>
                <a:spcPts val="1600"/>
              </a:spcBef>
              <a:spcAft>
                <a:spcPts val="1600"/>
              </a:spcAft>
              <a:buNone/>
            </a:pPr>
            <a:r>
              <a:rPr lang="en" sz="1600" dirty="0"/>
              <a:t>Using </a:t>
            </a:r>
            <a:r>
              <a:rPr lang="en" sz="1600" b="1" dirty="0"/>
              <a:t>zero-knowledge Succinct Non-interactive ARguments of Knowledge</a:t>
            </a:r>
            <a:r>
              <a:rPr lang="en" sz="1600" dirty="0"/>
              <a:t> (zk-SNARKs) a.k.a. “Crypto Magic” we can create a system which supports </a:t>
            </a:r>
            <a:r>
              <a:rPr lang="en" sz="1600" b="1" dirty="0"/>
              <a:t>fully anonymous payments</a:t>
            </a:r>
            <a:r>
              <a:rPr lang="en" sz="1600" dirty="0"/>
              <a:t>.</a:t>
            </a:r>
            <a:endParaRPr sz="1600" dirty="0"/>
          </a:p>
        </p:txBody>
      </p:sp>
      <p:sp>
        <p:nvSpPr>
          <p:cNvPr id="562" name="Google Shape;562;p54"/>
          <p:cNvSpPr/>
          <p:nvPr/>
        </p:nvSpPr>
        <p:spPr>
          <a:xfrm>
            <a:off x="2349525" y="1884970"/>
            <a:ext cx="4389900" cy="131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14400" lvl="0" indent="457200">
              <a:spcBef>
                <a:spcPts val="0"/>
              </a:spcBef>
              <a:spcAft>
                <a:spcPts val="0"/>
              </a:spcAft>
              <a:buNone/>
            </a:pPr>
            <a:r>
              <a:rPr lang="en" dirty="0">
                <a:solidFill>
                  <a:srgbClr val="666666"/>
                </a:solidFill>
              </a:rPr>
              <a:t>ZCash Black </a:t>
            </a:r>
            <a:r>
              <a:rPr lang="en" dirty="0" smtClean="0">
                <a:solidFill>
                  <a:srgbClr val="666666"/>
                </a:solidFill>
              </a:rPr>
              <a:t>Box</a:t>
            </a:r>
            <a:endParaRPr dirty="0">
              <a:solidFill>
                <a:srgbClr val="666666"/>
              </a:solidFill>
            </a:endParaRPr>
          </a:p>
        </p:txBody>
      </p:sp>
      <p:sp>
        <p:nvSpPr>
          <p:cNvPr id="563" name="Google Shape;563;p54"/>
          <p:cNvSpPr/>
          <p:nvPr/>
        </p:nvSpPr>
        <p:spPr>
          <a:xfrm>
            <a:off x="296125" y="2350720"/>
            <a:ext cx="896700" cy="386700"/>
          </a:xfrm>
          <a:prstGeom prst="rect">
            <a:avLst/>
          </a:prstGeom>
          <a:noFill/>
          <a:ln w="9525" cap="flat" cmpd="sng">
            <a:solidFill>
              <a:srgbClr val="434343"/>
            </a:solidFill>
            <a:prstDash val="dash"/>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200">
                <a:solidFill>
                  <a:srgbClr val="666666"/>
                </a:solidFill>
              </a:rPr>
              <a:t>A    1 ZEC</a:t>
            </a:r>
            <a:endParaRPr sz="1200">
              <a:solidFill>
                <a:srgbClr val="666666"/>
              </a:solidFill>
            </a:endParaRPr>
          </a:p>
        </p:txBody>
      </p:sp>
      <p:cxnSp>
        <p:nvCxnSpPr>
          <p:cNvPr id="564" name="Google Shape;564;p54"/>
          <p:cNvCxnSpPr>
            <a:stCxn id="563" idx="3"/>
            <a:endCxn id="562" idx="1"/>
          </p:cNvCxnSpPr>
          <p:nvPr/>
        </p:nvCxnSpPr>
        <p:spPr>
          <a:xfrm>
            <a:off x="1192825" y="2544070"/>
            <a:ext cx="1156800" cy="600"/>
          </a:xfrm>
          <a:prstGeom prst="curvedConnector3">
            <a:avLst>
              <a:gd name="adj1" fmla="val 49996"/>
            </a:avLst>
          </a:prstGeom>
          <a:noFill/>
          <a:ln w="9525" cap="flat" cmpd="sng">
            <a:solidFill>
              <a:srgbClr val="666666"/>
            </a:solidFill>
            <a:prstDash val="solid"/>
            <a:round/>
            <a:headEnd type="none" w="med" len="med"/>
            <a:tailEnd type="triangle" w="med" len="med"/>
          </a:ln>
        </p:spPr>
      </p:cxnSp>
      <p:sp>
        <p:nvSpPr>
          <p:cNvPr id="565" name="Google Shape;565;p54"/>
          <p:cNvSpPr/>
          <p:nvPr/>
        </p:nvSpPr>
        <p:spPr>
          <a:xfrm>
            <a:off x="7928350" y="2350720"/>
            <a:ext cx="896700" cy="386700"/>
          </a:xfrm>
          <a:prstGeom prst="rect">
            <a:avLst/>
          </a:prstGeom>
          <a:noFill/>
          <a:ln w="9525" cap="flat" cmpd="sng">
            <a:solidFill>
              <a:srgbClr val="434343"/>
            </a:solidFill>
            <a:prstDash val="dash"/>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200">
                <a:solidFill>
                  <a:srgbClr val="666666"/>
                </a:solidFill>
              </a:rPr>
              <a:t>A’   1 ZEC</a:t>
            </a:r>
            <a:endParaRPr sz="1200">
              <a:solidFill>
                <a:srgbClr val="666666"/>
              </a:solidFill>
            </a:endParaRPr>
          </a:p>
        </p:txBody>
      </p:sp>
      <p:sp>
        <p:nvSpPr>
          <p:cNvPr id="566" name="Google Shape;566;p54"/>
          <p:cNvSpPr txBox="1"/>
          <p:nvPr/>
        </p:nvSpPr>
        <p:spPr>
          <a:xfrm>
            <a:off x="1435775" y="2350720"/>
            <a:ext cx="600600" cy="3867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ctr">
              <a:spcBef>
                <a:spcPts val="0"/>
              </a:spcBef>
              <a:spcAft>
                <a:spcPts val="0"/>
              </a:spcAft>
              <a:buNone/>
            </a:pPr>
            <a:r>
              <a:rPr lang="en" sz="1600" dirty="0">
                <a:solidFill>
                  <a:srgbClr val="666666"/>
                </a:solidFill>
              </a:rPr>
              <a:t>Mint</a:t>
            </a:r>
            <a:endParaRPr sz="1600" dirty="0">
              <a:solidFill>
                <a:srgbClr val="666666"/>
              </a:solidFill>
            </a:endParaRPr>
          </a:p>
        </p:txBody>
      </p:sp>
      <p:cxnSp>
        <p:nvCxnSpPr>
          <p:cNvPr id="567" name="Google Shape;567;p54"/>
          <p:cNvCxnSpPr>
            <a:stCxn id="562" idx="3"/>
            <a:endCxn id="565" idx="1"/>
          </p:cNvCxnSpPr>
          <p:nvPr/>
        </p:nvCxnSpPr>
        <p:spPr>
          <a:xfrm>
            <a:off x="6739425" y="2544070"/>
            <a:ext cx="1188900" cy="600"/>
          </a:xfrm>
          <a:prstGeom prst="curvedConnector3">
            <a:avLst>
              <a:gd name="adj1" fmla="val 50001"/>
            </a:avLst>
          </a:prstGeom>
          <a:noFill/>
          <a:ln w="9525" cap="flat" cmpd="sng">
            <a:solidFill>
              <a:srgbClr val="666666"/>
            </a:solidFill>
            <a:prstDash val="solid"/>
            <a:round/>
            <a:headEnd type="none" w="med" len="med"/>
            <a:tailEnd type="triangle" w="med" len="med"/>
          </a:ln>
        </p:spPr>
      </p:cxnSp>
      <p:sp>
        <p:nvSpPr>
          <p:cNvPr id="568" name="Google Shape;568;p54"/>
          <p:cNvSpPr txBox="1"/>
          <p:nvPr/>
        </p:nvSpPr>
        <p:spPr>
          <a:xfrm>
            <a:off x="6998375" y="2350720"/>
            <a:ext cx="600600" cy="3867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rgbClr val="666666"/>
                </a:solidFill>
              </a:rPr>
              <a:t>Pour</a:t>
            </a:r>
            <a:endParaRPr sz="1600" dirty="0">
              <a:solidFill>
                <a:srgbClr val="666666"/>
              </a:solidFill>
            </a:endParaRPr>
          </a:p>
        </p:txBody>
      </p:sp>
      <p:sp>
        <p:nvSpPr>
          <p:cNvPr id="2" name="Rectangle 1"/>
          <p:cNvSpPr/>
          <p:nvPr/>
        </p:nvSpPr>
        <p:spPr>
          <a:xfrm>
            <a:off x="0" y="3278951"/>
            <a:ext cx="9144000" cy="1477328"/>
          </a:xfrm>
          <a:prstGeom prst="rect">
            <a:avLst/>
          </a:prstGeom>
        </p:spPr>
        <p:txBody>
          <a:bodyPr wrap="square">
            <a:spAutoFit/>
          </a:bodyPr>
          <a:lstStyle/>
          <a:p>
            <a:r>
              <a:rPr lang="en-US" altLang="zh-CN" sz="1000" b="1" dirty="0"/>
              <a:t>Zcash</a:t>
            </a:r>
            <a:r>
              <a:rPr lang="en-US" altLang="zh-CN" sz="1000" dirty="0"/>
              <a:t> is a cryptocurrency aimed at using cryptography to provide enhanced privacy for its users compared to other cryptocurrencies such as </a:t>
            </a:r>
            <a:r>
              <a:rPr lang="en-US" altLang="zh-CN" sz="1000" dirty="0" smtClean="0"/>
              <a:t>Bitcoin. Like </a:t>
            </a:r>
            <a:r>
              <a:rPr lang="en-US" altLang="zh-CN" sz="1000" dirty="0"/>
              <a:t>Bitcoin, Zcash has a fixed total supply of 21 million </a:t>
            </a:r>
            <a:r>
              <a:rPr lang="en-US" altLang="zh-CN" sz="1000" dirty="0" smtClean="0"/>
              <a:t>units.</a:t>
            </a:r>
            <a:r>
              <a:rPr lang="en-US" altLang="zh-CN" sz="1000" dirty="0"/>
              <a:t> </a:t>
            </a:r>
            <a:r>
              <a:rPr lang="en-US" altLang="zh-CN" sz="1000" dirty="0" smtClean="0"/>
              <a:t> Transactions </a:t>
            </a:r>
            <a:r>
              <a:rPr lang="en-US" altLang="zh-CN" sz="1000" dirty="0"/>
              <a:t>can be "transparent" and similar to bitcoin transactions in which case they are controlled by a t-</a:t>
            </a:r>
            <a:r>
              <a:rPr lang="en-US" altLang="zh-CN" sz="1000" dirty="0" err="1"/>
              <a:t>addr</a:t>
            </a:r>
            <a:r>
              <a:rPr lang="en-US" altLang="zh-CN" sz="1000" dirty="0"/>
              <a:t>, or can be a type of zero-knowledge proof called zk-SNARKs; the transactions are then said to be "shielded" and are controlled by a z-</a:t>
            </a:r>
            <a:r>
              <a:rPr lang="en-US" altLang="zh-CN" sz="1000" dirty="0" err="1"/>
              <a:t>addr</a:t>
            </a:r>
            <a:r>
              <a:rPr lang="en-US" altLang="zh-CN" sz="1000" dirty="0"/>
              <a:t>. Zcash coins are either in a transparent pool or a shielded pool; as of December 2017 only around 4% of Zcash coins were in the shielded pool and at that time most wallet programs did not support z-</a:t>
            </a:r>
            <a:r>
              <a:rPr lang="en-US" altLang="zh-CN" sz="1000" dirty="0" err="1"/>
              <a:t>addrs</a:t>
            </a:r>
            <a:r>
              <a:rPr lang="en-US" altLang="zh-CN" sz="1000" dirty="0"/>
              <a:t> and no web-based wallets supported them</a:t>
            </a:r>
            <a:r>
              <a:rPr lang="en-US" altLang="zh-CN" sz="1000" dirty="0" smtClean="0"/>
              <a:t>.</a:t>
            </a:r>
            <a:endParaRPr lang="en-US" altLang="zh-CN" sz="1000" dirty="0"/>
          </a:p>
          <a:p>
            <a:r>
              <a:rPr lang="en-US" altLang="zh-CN" sz="1000" dirty="0"/>
              <a:t>Zcash affords private transactors the option of "selective disclosure", allowing a user to prove payment for auditing purposes. One such reason is to allow private transactors the choice to comply with anti-money laundering or tax regulations. "Transactions are auditable but disclosure is under the participant's control</a:t>
            </a:r>
            <a:r>
              <a:rPr lang="en-US" altLang="zh-CN" sz="1000" dirty="0" smtClean="0"/>
              <a:t>.“ The </a:t>
            </a:r>
            <a:r>
              <a:rPr lang="en-US" altLang="zh-CN" sz="1000" dirty="0"/>
              <a:t>company has hosted virtual meetings with law enforcement agencies around the U.S. to explain these fundamentals and has gone on the record of saying that "they did not develop the currency to facilitate illegal activity</a:t>
            </a:r>
            <a:r>
              <a:rPr lang="en-US" altLang="zh-CN" sz="1000" dirty="0" smtClean="0"/>
              <a:t>".</a:t>
            </a:r>
            <a:endParaRPr lang="en-US" altLang="zh-CN" sz="1000" dirty="0"/>
          </a:p>
        </p:txBody>
      </p:sp>
      <p:sp>
        <p:nvSpPr>
          <p:cNvPr id="3" name="Date Placeholder 2"/>
          <p:cNvSpPr>
            <a:spLocks noGrp="1"/>
          </p:cNvSpPr>
          <p:nvPr>
            <p:ph type="dt" sz="half" idx="10"/>
          </p:nvPr>
        </p:nvSpPr>
        <p:spPr/>
        <p:txBody>
          <a:bodyPr/>
          <a:lstStyle/>
          <a:p>
            <a:pPr>
              <a:defRPr/>
            </a:pPr>
            <a:fld id="{B0EB353A-C97A-42D2-820C-091F08D827C3}" type="datetime1">
              <a:rPr lang="zh-CN" altLang="en-US" smtClean="0"/>
              <a:t>2020/8/19</a:t>
            </a:fld>
            <a:endParaRPr lang="en-US" altLang="zh-CN"/>
          </a:p>
        </p:txBody>
      </p:sp>
    </p:spTree>
    <p:extLst>
      <p:ext uri="{BB962C8B-B14F-4D97-AF65-F5344CB8AC3E}">
        <p14:creationId xmlns:p14="http://schemas.microsoft.com/office/powerpoint/2010/main" val="4236426444"/>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55"/>
          <p:cNvSpPr txBox="1">
            <a:spLocks noGrp="1"/>
          </p:cNvSpPr>
          <p:nvPr>
            <p:ph type="title"/>
          </p:nvPr>
        </p:nvSpPr>
        <p:spPr>
          <a:xfrm>
            <a:off x="311700" y="315925"/>
            <a:ext cx="8520600" cy="611824"/>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ZCash</a:t>
            </a:r>
            <a:endParaRPr sz="3600" b="1" dirty="0">
              <a:solidFill>
                <a:srgbClr val="1544D9"/>
              </a:solidFill>
            </a:endParaRPr>
          </a:p>
        </p:txBody>
      </p:sp>
      <p:sp>
        <p:nvSpPr>
          <p:cNvPr id="574" name="Google Shape;574;p55"/>
          <p:cNvSpPr txBox="1">
            <a:spLocks noGrp="1"/>
          </p:cNvSpPr>
          <p:nvPr>
            <p:ph type="body" idx="1"/>
          </p:nvPr>
        </p:nvSpPr>
        <p:spPr>
          <a:xfrm>
            <a:off x="311700" y="927749"/>
            <a:ext cx="8520600" cy="3354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b="1" dirty="0"/>
              <a:t>Pros:</a:t>
            </a:r>
            <a:endParaRPr sz="2000" b="1" dirty="0"/>
          </a:p>
          <a:p>
            <a:pPr marL="457200" lvl="0" indent="-342900" rtl="0">
              <a:spcBef>
                <a:spcPts val="0"/>
              </a:spcBef>
              <a:spcAft>
                <a:spcPts val="0"/>
              </a:spcAft>
              <a:buSzPts val="1800"/>
              <a:buChar char="+"/>
            </a:pPr>
            <a:r>
              <a:rPr lang="en" sz="2000" b="1" dirty="0"/>
              <a:t>Fully Anonymous; </a:t>
            </a:r>
            <a:r>
              <a:rPr lang="en" sz="2000" dirty="0"/>
              <a:t>Assuming security of underlying crypto, blackbox transactions are anonymous. Anonymity set of entire blackbox history.</a:t>
            </a:r>
            <a:endParaRPr sz="2000" dirty="0"/>
          </a:p>
          <a:p>
            <a:pPr marL="0" lvl="0" indent="0" rtl="0">
              <a:spcBef>
                <a:spcPts val="1600"/>
              </a:spcBef>
              <a:spcAft>
                <a:spcPts val="0"/>
              </a:spcAft>
              <a:buNone/>
            </a:pPr>
            <a:r>
              <a:rPr lang="en" sz="2000" b="1" dirty="0"/>
              <a:t>Cons:</a:t>
            </a:r>
            <a:endParaRPr sz="2000" b="1" dirty="0"/>
          </a:p>
          <a:p>
            <a:pPr marL="457200" lvl="0" indent="-342900" rtl="0">
              <a:spcBef>
                <a:spcPts val="0"/>
              </a:spcBef>
              <a:spcAft>
                <a:spcPts val="0"/>
              </a:spcAft>
              <a:buSzPts val="1800"/>
              <a:buChar char="-"/>
            </a:pPr>
            <a:r>
              <a:rPr lang="en" sz="2000" b="1" dirty="0"/>
              <a:t>Resource Intensive; </a:t>
            </a:r>
            <a:r>
              <a:rPr lang="en" sz="2000" dirty="0"/>
              <a:t>zk-SNARK proof system currently in use requires about 4 GB of RAM and 2 minutes of computation on modern CPU to generate proofs for pour transactions.</a:t>
            </a:r>
            <a:endParaRPr sz="2000" dirty="0"/>
          </a:p>
          <a:p>
            <a:pPr marL="457200" lvl="0" indent="-342900">
              <a:spcBef>
                <a:spcPts val="0"/>
              </a:spcBef>
              <a:spcAft>
                <a:spcPts val="0"/>
              </a:spcAft>
              <a:buSzPts val="1800"/>
              <a:buChar char="-"/>
            </a:pPr>
            <a:r>
              <a:rPr lang="en" sz="2000" b="1" dirty="0"/>
              <a:t>Requires Semi-Trusted One-time Setup;</a:t>
            </a:r>
            <a:r>
              <a:rPr lang="en" sz="2000" dirty="0"/>
              <a:t> adversary with toxic setup parameters can mint coins without spending base coins. Can be somewhat mitigated with a secure multiparty computation setup. </a:t>
            </a:r>
            <a:endParaRPr sz="2000" dirty="0"/>
          </a:p>
        </p:txBody>
      </p:sp>
      <p:sp>
        <p:nvSpPr>
          <p:cNvPr id="2" name="Date Placeholder 1"/>
          <p:cNvSpPr>
            <a:spLocks noGrp="1"/>
          </p:cNvSpPr>
          <p:nvPr>
            <p:ph type="dt" sz="half" idx="10"/>
          </p:nvPr>
        </p:nvSpPr>
        <p:spPr/>
        <p:txBody>
          <a:bodyPr/>
          <a:lstStyle/>
          <a:p>
            <a:pPr>
              <a:defRPr/>
            </a:pPr>
            <a:fld id="{3165B838-2DEF-4EAF-B3AB-95AA524D680F}" type="datetime1">
              <a:rPr lang="zh-CN" altLang="en-US" smtClean="0"/>
              <a:t>2020/8/19</a:t>
            </a:fld>
            <a:endParaRPr lang="en-US" altLang="zh-CN"/>
          </a:p>
        </p:txBody>
      </p:sp>
    </p:spTree>
    <p:extLst>
      <p:ext uri="{BB962C8B-B14F-4D97-AF65-F5344CB8AC3E}">
        <p14:creationId xmlns:p14="http://schemas.microsoft.com/office/powerpoint/2010/main" val="1392957939"/>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56"/>
          <p:cNvSpPr txBox="1">
            <a:spLocks noGrp="1"/>
          </p:cNvSpPr>
          <p:nvPr>
            <p:ph type="title"/>
          </p:nvPr>
        </p:nvSpPr>
        <p:spPr>
          <a:xfrm>
            <a:off x="311700" y="315925"/>
            <a:ext cx="8520600" cy="558428"/>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Mixing Caveats</a:t>
            </a:r>
            <a:endParaRPr sz="3600" b="1" dirty="0">
              <a:solidFill>
                <a:srgbClr val="1544D9"/>
              </a:solidFill>
            </a:endParaRPr>
          </a:p>
        </p:txBody>
      </p:sp>
      <p:sp>
        <p:nvSpPr>
          <p:cNvPr id="580" name="Google Shape;580;p56"/>
          <p:cNvSpPr txBox="1">
            <a:spLocks noGrp="1"/>
          </p:cNvSpPr>
          <p:nvPr>
            <p:ph type="body" idx="1"/>
          </p:nvPr>
        </p:nvSpPr>
        <p:spPr>
          <a:xfrm>
            <a:off x="311700" y="1001421"/>
            <a:ext cx="8520600" cy="33540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600" dirty="0"/>
              <a:t>Side channel attacks</a:t>
            </a:r>
            <a:endParaRPr sz="1600" dirty="0"/>
          </a:p>
          <a:p>
            <a:pPr marL="914400" lvl="1" indent="-317500" rtl="0">
              <a:spcBef>
                <a:spcPts val="0"/>
              </a:spcBef>
              <a:spcAft>
                <a:spcPts val="0"/>
              </a:spcAft>
              <a:buSzPts val="1400"/>
              <a:buChar char="○"/>
            </a:pPr>
            <a:r>
              <a:rPr lang="en" sz="1600" dirty="0"/>
              <a:t>Generally, we want to use TOR for everything</a:t>
            </a:r>
            <a:endParaRPr sz="1600" dirty="0"/>
          </a:p>
          <a:p>
            <a:pPr marL="914400" lvl="1" indent="-317500" rtl="0">
              <a:spcBef>
                <a:spcPts val="0"/>
              </a:spcBef>
              <a:spcAft>
                <a:spcPts val="0"/>
              </a:spcAft>
              <a:buSzPts val="1400"/>
              <a:buChar char="○"/>
            </a:pPr>
            <a:r>
              <a:rPr lang="en" sz="1600" dirty="0"/>
              <a:t>However, TOR exit nodes may be adversary-controlled</a:t>
            </a:r>
            <a:endParaRPr sz="1600" dirty="0"/>
          </a:p>
          <a:p>
            <a:pPr marL="457200" lvl="0" indent="-342900" rtl="0">
              <a:spcBef>
                <a:spcPts val="0"/>
              </a:spcBef>
              <a:spcAft>
                <a:spcPts val="0"/>
              </a:spcAft>
              <a:buSzPts val="1800"/>
              <a:buChar char="●"/>
            </a:pPr>
            <a:r>
              <a:rPr lang="en" sz="1600" dirty="0"/>
              <a:t>Analyzing transaction amounts</a:t>
            </a:r>
            <a:endParaRPr sz="1600" dirty="0"/>
          </a:p>
          <a:p>
            <a:pPr marL="914400" lvl="1" indent="-317500" rtl="0">
              <a:spcBef>
                <a:spcPts val="0"/>
              </a:spcBef>
              <a:spcAft>
                <a:spcPts val="0"/>
              </a:spcAft>
              <a:buSzPts val="1400"/>
              <a:buChar char="○"/>
            </a:pPr>
            <a:r>
              <a:rPr lang="en" sz="1600" dirty="0"/>
              <a:t>Easy to identify input and outputs (E.g. 1337.6969 BTC in -&gt; 1337.420 out: hmmmmm </a:t>
            </a:r>
            <a:r>
              <a:rPr lang="en" sz="1600" dirty="0">
                <a:solidFill>
                  <a:srgbClr val="1D2129"/>
                </a:solidFill>
                <a:latin typeface="Arial"/>
                <a:ea typeface="Arial"/>
                <a:cs typeface="Arial"/>
                <a:sym typeface="Arial"/>
              </a:rPr>
              <a:t>🤔 </a:t>
            </a:r>
            <a:r>
              <a:rPr lang="en" sz="1600" dirty="0"/>
              <a:t>)</a:t>
            </a:r>
            <a:endParaRPr sz="1600" dirty="0"/>
          </a:p>
          <a:p>
            <a:pPr marL="914400" lvl="1" indent="-317500" rtl="0">
              <a:spcBef>
                <a:spcPts val="0"/>
              </a:spcBef>
              <a:spcAft>
                <a:spcPts val="0"/>
              </a:spcAft>
              <a:buSzPts val="1400"/>
              <a:buChar char="○"/>
            </a:pPr>
            <a:r>
              <a:rPr lang="en" sz="1600" dirty="0"/>
              <a:t>Solution: Always use </a:t>
            </a:r>
            <a:r>
              <a:rPr lang="en" sz="1600" u="sng" dirty="0"/>
              <a:t>uniform transaction amounts</a:t>
            </a:r>
            <a:r>
              <a:rPr lang="en" sz="1600" dirty="0"/>
              <a:t> (like 1 BTC, 0.1 BTC)</a:t>
            </a:r>
            <a:endParaRPr sz="1600" dirty="0"/>
          </a:p>
          <a:p>
            <a:pPr marL="914400" lvl="1" indent="-317500" rtl="0">
              <a:spcBef>
                <a:spcPts val="0"/>
              </a:spcBef>
              <a:spcAft>
                <a:spcPts val="0"/>
              </a:spcAft>
              <a:buSzPts val="1400"/>
              <a:buChar char="○"/>
            </a:pPr>
            <a:r>
              <a:rPr lang="en" sz="1600" dirty="0"/>
              <a:t>All transactions going through </a:t>
            </a:r>
            <a:r>
              <a:rPr lang="en" sz="1600" u="sng" dirty="0"/>
              <a:t>all</a:t>
            </a:r>
            <a:r>
              <a:rPr lang="en" sz="1600" dirty="0"/>
              <a:t> mixes would look the same</a:t>
            </a:r>
            <a:endParaRPr sz="1600" dirty="0"/>
          </a:p>
          <a:p>
            <a:pPr marL="914400" lvl="1" indent="-317500" rtl="0">
              <a:spcBef>
                <a:spcPts val="0"/>
              </a:spcBef>
              <a:spcAft>
                <a:spcPts val="0"/>
              </a:spcAft>
              <a:buSzPts val="1400"/>
              <a:buChar char="○"/>
            </a:pPr>
            <a:r>
              <a:rPr lang="en" sz="1600" dirty="0"/>
              <a:t>For this reason, fees should be all or nothing</a:t>
            </a:r>
            <a:endParaRPr sz="1600" dirty="0"/>
          </a:p>
          <a:p>
            <a:pPr marL="457200" lvl="0" indent="-342900" rtl="0">
              <a:spcBef>
                <a:spcPts val="0"/>
              </a:spcBef>
              <a:spcAft>
                <a:spcPts val="0"/>
              </a:spcAft>
              <a:buSzPts val="1800"/>
              <a:buChar char="●"/>
            </a:pPr>
            <a:r>
              <a:rPr lang="en" sz="1600" dirty="0"/>
              <a:t>Timing correlations</a:t>
            </a:r>
            <a:endParaRPr sz="1600" dirty="0"/>
          </a:p>
          <a:p>
            <a:pPr marL="914400" lvl="1" indent="-317500" rtl="0">
              <a:spcBef>
                <a:spcPts val="0"/>
              </a:spcBef>
              <a:spcAft>
                <a:spcPts val="0"/>
              </a:spcAft>
              <a:buSzPts val="1400"/>
              <a:buChar char="○"/>
            </a:pPr>
            <a:r>
              <a:rPr lang="en" sz="1600" dirty="0"/>
              <a:t>Humans often act in predictable ways</a:t>
            </a:r>
            <a:endParaRPr sz="1600" dirty="0"/>
          </a:p>
          <a:p>
            <a:pPr marL="914400" lvl="1" indent="-317500" rtl="0">
              <a:spcBef>
                <a:spcPts val="0"/>
              </a:spcBef>
              <a:spcAft>
                <a:spcPts val="0"/>
              </a:spcAft>
              <a:buSzPts val="1400"/>
              <a:buChar char="○"/>
            </a:pPr>
            <a:r>
              <a:rPr lang="en" sz="1600" dirty="0"/>
              <a:t>Solution: the client that handles interactions with other peers should be automated</a:t>
            </a:r>
            <a:endParaRPr sz="1600" dirty="0"/>
          </a:p>
          <a:p>
            <a:pPr marL="457200" lvl="0" indent="-342900" rtl="0">
              <a:spcBef>
                <a:spcPts val="0"/>
              </a:spcBef>
              <a:spcAft>
                <a:spcPts val="0"/>
              </a:spcAft>
              <a:buSzPts val="1800"/>
              <a:buChar char="●"/>
            </a:pPr>
            <a:r>
              <a:rPr lang="en" sz="1600" dirty="0"/>
              <a:t>Network-level deanonymization (transaction propagation)</a:t>
            </a:r>
            <a:endParaRPr sz="1600" dirty="0"/>
          </a:p>
          <a:p>
            <a:pPr marL="914400" lvl="1" indent="-317500" rtl="0">
              <a:spcBef>
                <a:spcPts val="0"/>
              </a:spcBef>
              <a:spcAft>
                <a:spcPts val="0"/>
              </a:spcAft>
              <a:buSzPts val="1400"/>
              <a:buChar char="○"/>
            </a:pPr>
            <a:r>
              <a:rPr lang="en" sz="1600" dirty="0"/>
              <a:t>"The first node to inform you of a transaction is probably the source of it."</a:t>
            </a:r>
            <a:endParaRPr sz="1600" dirty="0"/>
          </a:p>
        </p:txBody>
      </p:sp>
      <p:sp>
        <p:nvSpPr>
          <p:cNvPr id="2" name="Date Placeholder 1"/>
          <p:cNvSpPr>
            <a:spLocks noGrp="1"/>
          </p:cNvSpPr>
          <p:nvPr>
            <p:ph type="dt" sz="half" idx="10"/>
          </p:nvPr>
        </p:nvSpPr>
        <p:spPr/>
        <p:txBody>
          <a:bodyPr/>
          <a:lstStyle/>
          <a:p>
            <a:pPr>
              <a:defRPr/>
            </a:pPr>
            <a:fld id="{10FB6A9D-AE6B-4D1D-B1A4-281EE05CC09E}" type="datetime1">
              <a:rPr lang="zh-CN" altLang="en-US" smtClean="0"/>
              <a:t>2020/8/19</a:t>
            </a:fld>
            <a:endParaRPr lang="en-US" altLang="zh-CN"/>
          </a:p>
        </p:txBody>
      </p:sp>
    </p:spTree>
    <p:extLst>
      <p:ext uri="{BB962C8B-B14F-4D97-AF65-F5344CB8AC3E}">
        <p14:creationId xmlns:p14="http://schemas.microsoft.com/office/powerpoint/2010/main" val="3716097898"/>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57"/>
          <p:cNvSpPr txBox="1">
            <a:spLocks noGrp="1"/>
          </p:cNvSpPr>
          <p:nvPr>
            <p:ph type="title"/>
          </p:nvPr>
        </p:nvSpPr>
        <p:spPr>
          <a:xfrm>
            <a:off x="311700" y="315925"/>
            <a:ext cx="3934185" cy="611264"/>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Conclusion</a:t>
            </a:r>
            <a:endParaRPr sz="3600" b="1" dirty="0">
              <a:solidFill>
                <a:srgbClr val="1544D9"/>
              </a:solidFill>
            </a:endParaRPr>
          </a:p>
        </p:txBody>
      </p:sp>
      <p:sp>
        <p:nvSpPr>
          <p:cNvPr id="586" name="Google Shape;586;p57"/>
          <p:cNvSpPr txBox="1">
            <a:spLocks noGrp="1"/>
          </p:cNvSpPr>
          <p:nvPr>
            <p:ph type="body" idx="1"/>
          </p:nvPr>
        </p:nvSpPr>
        <p:spPr>
          <a:xfrm>
            <a:off x="311700" y="870183"/>
            <a:ext cx="3999900" cy="38028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1800" b="1" dirty="0"/>
              <a:t>Rough comparative level of anonymity</a:t>
            </a:r>
            <a:r>
              <a:rPr lang="en" sz="1800" dirty="0"/>
              <a:t>: </a:t>
            </a:r>
            <a:br>
              <a:rPr lang="en" sz="1800" dirty="0"/>
            </a:br>
            <a:r>
              <a:rPr lang="en" sz="1800" dirty="0"/>
              <a:t>(least anonymous to most anonymous)</a:t>
            </a:r>
            <a:endParaRPr sz="1800" dirty="0"/>
          </a:p>
          <a:p>
            <a:pPr marL="457200" lvl="0" indent="-317500" rtl="0">
              <a:spcBef>
                <a:spcPts val="1600"/>
              </a:spcBef>
              <a:spcAft>
                <a:spcPts val="0"/>
              </a:spcAft>
              <a:buSzPts val="1400"/>
              <a:buAutoNum type="arabicPeriod"/>
            </a:pPr>
            <a:r>
              <a:rPr lang="en" sz="1600" dirty="0"/>
              <a:t>Bitcoin</a:t>
            </a:r>
            <a:endParaRPr sz="1600" dirty="0"/>
          </a:p>
          <a:p>
            <a:pPr marL="457200" lvl="0" indent="-317500" rtl="0">
              <a:spcBef>
                <a:spcPts val="0"/>
              </a:spcBef>
              <a:spcAft>
                <a:spcPts val="0"/>
              </a:spcAft>
              <a:buSzPts val="1400"/>
              <a:buAutoNum type="arabicPeriod"/>
            </a:pPr>
            <a:r>
              <a:rPr lang="en" sz="1600" dirty="0"/>
              <a:t>Centralized mixers</a:t>
            </a:r>
            <a:endParaRPr sz="1600" dirty="0"/>
          </a:p>
          <a:p>
            <a:pPr marL="457200" lvl="0" indent="-317500" rtl="0">
              <a:spcBef>
                <a:spcPts val="0"/>
              </a:spcBef>
              <a:spcAft>
                <a:spcPts val="0"/>
              </a:spcAft>
              <a:buSzPts val="1400"/>
              <a:buAutoNum type="arabicPeriod"/>
            </a:pPr>
            <a:r>
              <a:rPr lang="en" sz="1600" dirty="0"/>
              <a:t>Decentralized mixing protocols</a:t>
            </a:r>
            <a:endParaRPr sz="1600" dirty="0"/>
          </a:p>
          <a:p>
            <a:pPr marL="914400" lvl="1" indent="-304800" rtl="0">
              <a:spcBef>
                <a:spcPts val="0"/>
              </a:spcBef>
              <a:spcAft>
                <a:spcPts val="0"/>
              </a:spcAft>
              <a:buSzPts val="1200"/>
              <a:buAutoNum type="alphaLcPeriod"/>
            </a:pPr>
            <a:r>
              <a:rPr lang="en" sz="1600" dirty="0"/>
              <a:t>CoinSwap</a:t>
            </a:r>
            <a:endParaRPr sz="1600" dirty="0"/>
          </a:p>
          <a:p>
            <a:pPr marL="914400" lvl="1" indent="-304800" rtl="0">
              <a:spcBef>
                <a:spcPts val="0"/>
              </a:spcBef>
              <a:spcAft>
                <a:spcPts val="0"/>
              </a:spcAft>
              <a:buSzPts val="1200"/>
              <a:buAutoNum type="alphaLcPeriod"/>
            </a:pPr>
            <a:r>
              <a:rPr lang="en" sz="1600" dirty="0"/>
              <a:t>CoinJoin</a:t>
            </a:r>
            <a:endParaRPr sz="1600" dirty="0"/>
          </a:p>
          <a:p>
            <a:pPr marL="914400" lvl="1" indent="-304800" rtl="0">
              <a:spcBef>
                <a:spcPts val="0"/>
              </a:spcBef>
              <a:spcAft>
                <a:spcPts val="0"/>
              </a:spcAft>
              <a:buSzPts val="1200"/>
              <a:buAutoNum type="alphaLcPeriod"/>
            </a:pPr>
            <a:r>
              <a:rPr lang="en" sz="1600" dirty="0"/>
              <a:t>CoinShuffle</a:t>
            </a:r>
            <a:endParaRPr sz="1600" dirty="0"/>
          </a:p>
          <a:p>
            <a:pPr marL="914400" lvl="1" indent="-304800" rtl="0">
              <a:spcBef>
                <a:spcPts val="0"/>
              </a:spcBef>
              <a:spcAft>
                <a:spcPts val="0"/>
              </a:spcAft>
              <a:buSzPts val="1200"/>
              <a:buAutoNum type="alphaLcPeriod"/>
            </a:pPr>
            <a:r>
              <a:rPr lang="en" sz="1600" dirty="0"/>
              <a:t>CoinParty</a:t>
            </a:r>
            <a:endParaRPr sz="1600" dirty="0"/>
          </a:p>
          <a:p>
            <a:pPr marL="914400" lvl="1" indent="-304800" rtl="0">
              <a:spcBef>
                <a:spcPts val="0"/>
              </a:spcBef>
              <a:spcAft>
                <a:spcPts val="0"/>
              </a:spcAft>
              <a:buSzPts val="1200"/>
              <a:buAutoNum type="alphaLcPeriod"/>
            </a:pPr>
            <a:r>
              <a:rPr lang="en" sz="1600" dirty="0"/>
              <a:t>Blindly Signed Contracts</a:t>
            </a:r>
            <a:endParaRPr sz="1600" dirty="0"/>
          </a:p>
          <a:p>
            <a:pPr marL="914400" lvl="1" indent="-304800" rtl="0">
              <a:spcBef>
                <a:spcPts val="0"/>
              </a:spcBef>
              <a:spcAft>
                <a:spcPts val="0"/>
              </a:spcAft>
              <a:buSzPts val="1200"/>
              <a:buAutoNum type="alphaLcPeriod"/>
            </a:pPr>
            <a:r>
              <a:rPr lang="en" sz="1600" dirty="0"/>
              <a:t>Tumblebit</a:t>
            </a:r>
            <a:endParaRPr sz="1600" dirty="0"/>
          </a:p>
          <a:p>
            <a:pPr marL="457200" lvl="0" indent="-317500" rtl="0">
              <a:spcBef>
                <a:spcPts val="0"/>
              </a:spcBef>
              <a:spcAft>
                <a:spcPts val="0"/>
              </a:spcAft>
              <a:buSzPts val="1400"/>
              <a:buAutoNum type="arabicPeriod"/>
            </a:pPr>
            <a:r>
              <a:rPr lang="en" sz="1600" dirty="0"/>
              <a:t>Altcoin exchange</a:t>
            </a:r>
            <a:endParaRPr sz="1600" dirty="0"/>
          </a:p>
          <a:p>
            <a:pPr marL="457200" lvl="0" indent="-317500" rtl="0">
              <a:spcBef>
                <a:spcPts val="0"/>
              </a:spcBef>
              <a:spcAft>
                <a:spcPts val="0"/>
              </a:spcAft>
              <a:buSzPts val="1400"/>
              <a:buAutoNum type="arabicPeriod"/>
            </a:pPr>
            <a:r>
              <a:rPr lang="en" sz="1600" dirty="0"/>
              <a:t>DASH</a:t>
            </a:r>
            <a:endParaRPr sz="1600" dirty="0"/>
          </a:p>
          <a:p>
            <a:pPr marL="457200" lvl="0" indent="-317500" rtl="0">
              <a:spcBef>
                <a:spcPts val="0"/>
              </a:spcBef>
              <a:spcAft>
                <a:spcPts val="0"/>
              </a:spcAft>
              <a:buSzPts val="1400"/>
              <a:buAutoNum type="arabicPeriod"/>
            </a:pPr>
            <a:r>
              <a:rPr lang="en" sz="1600" dirty="0"/>
              <a:t>Monero</a:t>
            </a:r>
            <a:endParaRPr sz="1600" dirty="0"/>
          </a:p>
          <a:p>
            <a:pPr marL="457200" lvl="0" indent="-317500" rtl="0">
              <a:spcBef>
                <a:spcPts val="0"/>
              </a:spcBef>
              <a:spcAft>
                <a:spcPts val="0"/>
              </a:spcAft>
              <a:buSzPts val="1400"/>
              <a:buAutoNum type="arabicPeriod"/>
            </a:pPr>
            <a:r>
              <a:rPr lang="en" sz="1600" dirty="0"/>
              <a:t>Zcash</a:t>
            </a:r>
            <a:endParaRPr sz="1600" dirty="0"/>
          </a:p>
        </p:txBody>
      </p:sp>
      <p:sp>
        <p:nvSpPr>
          <p:cNvPr id="587" name="Google Shape;587;p57"/>
          <p:cNvSpPr txBox="1">
            <a:spLocks noGrp="1"/>
          </p:cNvSpPr>
          <p:nvPr>
            <p:ph type="body" idx="2"/>
          </p:nvPr>
        </p:nvSpPr>
        <p:spPr>
          <a:xfrm>
            <a:off x="4311600" y="2965677"/>
            <a:ext cx="4738255" cy="162760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dirty="0"/>
              <a:t>Practical question: </a:t>
            </a:r>
            <a:r>
              <a:rPr lang="en" sz="2000" b="1" dirty="0"/>
              <a:t>How would I mix coins today?</a:t>
            </a:r>
            <a:r>
              <a:rPr lang="en" sz="2000" dirty="0"/>
              <a:t> (In November 2016)</a:t>
            </a:r>
            <a:endParaRPr sz="2000" dirty="0"/>
          </a:p>
          <a:p>
            <a:pPr marL="457200" lvl="0" indent="-317500">
              <a:spcBef>
                <a:spcPts val="1600"/>
              </a:spcBef>
              <a:spcAft>
                <a:spcPts val="0"/>
              </a:spcAft>
              <a:buSzPts val="1400"/>
              <a:buChar char="●"/>
            </a:pPr>
            <a:r>
              <a:rPr lang="en" sz="1800" dirty="0"/>
              <a:t>Probably </a:t>
            </a:r>
            <a:r>
              <a:rPr lang="en" sz="1800" u="sng" dirty="0"/>
              <a:t>altcoin exchange</a:t>
            </a:r>
            <a:r>
              <a:rPr lang="en" sz="1800" dirty="0"/>
              <a:t> through DASH/Monero/Zcash + </a:t>
            </a:r>
            <a:r>
              <a:rPr lang="en" sz="1800" u="sng" dirty="0"/>
              <a:t>TOR/VPN</a:t>
            </a:r>
            <a:r>
              <a:rPr lang="en" sz="1800" dirty="0"/>
              <a:t> + throwaway exchange accounts and </a:t>
            </a:r>
            <a:r>
              <a:rPr lang="en" sz="1800" dirty="0" smtClean="0"/>
              <a:t>emails</a:t>
            </a:r>
            <a:endParaRPr sz="1800" dirty="0"/>
          </a:p>
        </p:txBody>
      </p:sp>
      <p:sp>
        <p:nvSpPr>
          <p:cNvPr id="2" name="Date Placeholder 1"/>
          <p:cNvSpPr>
            <a:spLocks noGrp="1"/>
          </p:cNvSpPr>
          <p:nvPr>
            <p:ph type="dt" sz="half" idx="10"/>
          </p:nvPr>
        </p:nvSpPr>
        <p:spPr/>
        <p:txBody>
          <a:bodyPr/>
          <a:lstStyle/>
          <a:p>
            <a:pPr>
              <a:defRPr/>
            </a:pPr>
            <a:fld id="{06C136EE-9044-4EB5-813B-2093FE07A1B7}" type="datetime1">
              <a:rPr lang="zh-CN" altLang="en-US" smtClean="0"/>
              <a:t>2020/8/19</a:t>
            </a:fld>
            <a:endParaRPr lang="en-US" altLang="zh-CN"/>
          </a:p>
        </p:txBody>
      </p:sp>
    </p:spTree>
    <p:extLst>
      <p:ext uri="{BB962C8B-B14F-4D97-AF65-F5344CB8AC3E}">
        <p14:creationId xmlns:p14="http://schemas.microsoft.com/office/powerpoint/2010/main" val="40756544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Lecture Outline</a:t>
            </a:r>
            <a:endParaRPr sz="3600" b="1" dirty="0">
              <a:solidFill>
                <a:srgbClr val="1544D9"/>
              </a:solidFill>
            </a:endParaRPr>
          </a:p>
        </p:txBody>
      </p:sp>
      <p:sp>
        <p:nvSpPr>
          <p:cNvPr id="70" name="Google Shape;70;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285750" lvl="0" indent="-285750">
              <a:spcBef>
                <a:spcPts val="0"/>
              </a:spcBef>
              <a:spcAft>
                <a:spcPts val="0"/>
              </a:spcAft>
              <a:buClr>
                <a:schemeClr val="dk1"/>
              </a:buClr>
              <a:buSzPts val="1100"/>
              <a:buFont typeface="Wingdings" panose="05000000000000000000" pitchFamily="2" charset="2"/>
              <a:buChar char="ü"/>
            </a:pPr>
            <a:r>
              <a:rPr lang="en" sz="1800" dirty="0">
                <a:solidFill>
                  <a:srgbClr val="1544D9"/>
                </a:solidFill>
              </a:rPr>
              <a:t>Anonymity Basics</a:t>
            </a:r>
            <a:endParaRPr sz="1800" dirty="0">
              <a:solidFill>
                <a:srgbClr val="1544D9"/>
              </a:solidFill>
            </a:endParaRPr>
          </a:p>
          <a:p>
            <a:pPr marL="285750" lvl="0" indent="-285750">
              <a:spcBef>
                <a:spcPts val="1600"/>
              </a:spcBef>
              <a:spcAft>
                <a:spcPts val="0"/>
              </a:spcAft>
              <a:buClr>
                <a:schemeClr val="dk1"/>
              </a:buClr>
              <a:buSzPts val="1100"/>
              <a:buFont typeface="Wingdings" panose="05000000000000000000" pitchFamily="2" charset="2"/>
              <a:buChar char="ü"/>
            </a:pPr>
            <a:r>
              <a:rPr lang="en" sz="1800" dirty="0">
                <a:solidFill>
                  <a:srgbClr val="1544D9"/>
                </a:solidFill>
              </a:rPr>
              <a:t>Deanonymization techniques</a:t>
            </a:r>
            <a:endParaRPr sz="1800" dirty="0">
              <a:solidFill>
                <a:srgbClr val="1544D9"/>
              </a:solidFill>
            </a:endParaRPr>
          </a:p>
          <a:p>
            <a:pPr marL="285750" lvl="0" indent="-285750">
              <a:spcBef>
                <a:spcPts val="1600"/>
              </a:spcBef>
              <a:spcAft>
                <a:spcPts val="0"/>
              </a:spcAft>
              <a:buClr>
                <a:schemeClr val="dk1"/>
              </a:buClr>
              <a:buSzPts val="1100"/>
              <a:buFont typeface="Wingdings" panose="05000000000000000000" pitchFamily="2" charset="2"/>
              <a:buChar char="ü"/>
            </a:pPr>
            <a:r>
              <a:rPr lang="en" sz="1800" dirty="0">
                <a:solidFill>
                  <a:srgbClr val="1544D9"/>
                </a:solidFill>
              </a:rPr>
              <a:t>Anonymity through Mixing</a:t>
            </a:r>
            <a:endParaRPr sz="1800" dirty="0">
              <a:solidFill>
                <a:srgbClr val="1544D9"/>
              </a:solidFill>
            </a:endParaRPr>
          </a:p>
          <a:p>
            <a:pPr marL="285750" indent="-285750">
              <a:spcBef>
                <a:spcPts val="1600"/>
              </a:spcBef>
              <a:buClr>
                <a:schemeClr val="dk1"/>
              </a:buClr>
              <a:buSzPts val="1100"/>
              <a:buFont typeface="Wingdings" panose="05000000000000000000" pitchFamily="2" charset="2"/>
              <a:buChar char="ü"/>
            </a:pPr>
            <a:r>
              <a:rPr lang="en-US" altLang="zh-CN" sz="1800" dirty="0">
                <a:solidFill>
                  <a:srgbClr val="1544D9"/>
                </a:solidFill>
              </a:rPr>
              <a:t>C</a:t>
            </a:r>
            <a:r>
              <a:rPr lang="en-US" altLang="zh-CN" sz="1800" dirty="0" smtClean="0">
                <a:solidFill>
                  <a:srgbClr val="1544D9"/>
                </a:solidFill>
              </a:rPr>
              <a:t>entralized Mixers</a:t>
            </a:r>
          </a:p>
          <a:p>
            <a:pPr marL="285750" indent="-285750">
              <a:spcBef>
                <a:spcPts val="1600"/>
              </a:spcBef>
              <a:buClr>
                <a:schemeClr val="dk1"/>
              </a:buClr>
              <a:buSzPts val="1100"/>
              <a:buFont typeface="Wingdings" panose="05000000000000000000" pitchFamily="2" charset="2"/>
              <a:buChar char="ü"/>
            </a:pPr>
            <a:r>
              <a:rPr lang="en-US" altLang="zh-CN" sz="1800" dirty="0">
                <a:solidFill>
                  <a:srgbClr val="1544D9"/>
                </a:solidFill>
              </a:rPr>
              <a:t>Altcoin Exchange Mixing</a:t>
            </a:r>
          </a:p>
          <a:p>
            <a:pPr marL="285750" lvl="0" indent="-285750">
              <a:spcBef>
                <a:spcPts val="1600"/>
              </a:spcBef>
              <a:spcAft>
                <a:spcPts val="0"/>
              </a:spcAft>
              <a:buClr>
                <a:schemeClr val="dk1"/>
              </a:buClr>
              <a:buSzPts val="1100"/>
              <a:buFont typeface="Wingdings" panose="05000000000000000000" pitchFamily="2" charset="2"/>
              <a:buChar char="ü"/>
            </a:pPr>
            <a:r>
              <a:rPr lang="en" sz="1800" dirty="0" smtClean="0">
                <a:solidFill>
                  <a:srgbClr val="1544D9"/>
                </a:solidFill>
              </a:rPr>
              <a:t>Decentralized </a:t>
            </a:r>
            <a:r>
              <a:rPr lang="en" sz="1800" dirty="0">
                <a:solidFill>
                  <a:srgbClr val="1544D9"/>
                </a:solidFill>
              </a:rPr>
              <a:t>Mixing</a:t>
            </a:r>
            <a:endParaRPr sz="1800" dirty="0">
              <a:solidFill>
                <a:srgbClr val="1544D9"/>
              </a:solidFill>
            </a:endParaRPr>
          </a:p>
          <a:p>
            <a:pPr marL="285750" lvl="0" indent="-285750">
              <a:spcBef>
                <a:spcPts val="1600"/>
              </a:spcBef>
              <a:buClr>
                <a:schemeClr val="dk1"/>
              </a:buClr>
              <a:buSzPts val="1100"/>
              <a:buFont typeface="Wingdings" panose="05000000000000000000" pitchFamily="2" charset="2"/>
              <a:buChar char="ü"/>
            </a:pPr>
            <a:r>
              <a:rPr lang="en" altLang="zh-CN" sz="1800" dirty="0">
                <a:solidFill>
                  <a:srgbClr val="1544D9"/>
                </a:solidFill>
              </a:rPr>
              <a:t>Privacy-focused </a:t>
            </a:r>
            <a:r>
              <a:rPr lang="en" altLang="zh-CN" sz="1800" dirty="0" smtClean="0">
                <a:solidFill>
                  <a:srgbClr val="1544D9"/>
                </a:solidFill>
              </a:rPr>
              <a:t>Altcoins</a:t>
            </a:r>
          </a:p>
          <a:p>
            <a:pPr marL="285750" lvl="0" indent="-285750">
              <a:spcBef>
                <a:spcPts val="1600"/>
              </a:spcBef>
              <a:buClr>
                <a:schemeClr val="dk1"/>
              </a:buClr>
              <a:buSzPts val="1100"/>
              <a:buFont typeface="Wingdings" panose="05000000000000000000" pitchFamily="2" charset="2"/>
              <a:buChar char="ü"/>
            </a:pPr>
            <a:r>
              <a:rPr lang="en" sz="1800" dirty="0" smtClean="0">
                <a:solidFill>
                  <a:srgbClr val="1544D9"/>
                </a:solidFill>
              </a:rPr>
              <a:t>Conclusion</a:t>
            </a:r>
            <a:endParaRPr sz="1800" dirty="0">
              <a:solidFill>
                <a:srgbClr val="1544D9"/>
              </a:solidFill>
            </a:endParaRPr>
          </a:p>
        </p:txBody>
      </p:sp>
      <p:sp>
        <p:nvSpPr>
          <p:cNvPr id="2" name="Date Placeholder 1"/>
          <p:cNvSpPr>
            <a:spLocks noGrp="1"/>
          </p:cNvSpPr>
          <p:nvPr>
            <p:ph type="dt" sz="half" idx="10"/>
          </p:nvPr>
        </p:nvSpPr>
        <p:spPr/>
        <p:txBody>
          <a:bodyPr/>
          <a:lstStyle/>
          <a:p>
            <a:pPr>
              <a:defRPr/>
            </a:pPr>
            <a:fld id="{C4548C03-6317-4654-A2FD-2771659F56B3}" type="datetime1">
              <a:rPr lang="zh-CN" altLang="en-US" smtClean="0"/>
              <a:t>2020/8/19</a:t>
            </a:fld>
            <a:endParaRPr lang="en-US" altLang="zh-CN"/>
          </a:p>
        </p:txBody>
      </p:sp>
    </p:spTree>
    <p:extLst>
      <p:ext uri="{BB962C8B-B14F-4D97-AF65-F5344CB8AC3E}">
        <p14:creationId xmlns:p14="http://schemas.microsoft.com/office/powerpoint/2010/main" val="38129767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826" name="Object 2"/>
          <p:cNvGraphicFramePr>
            <a:graphicFrameLocks noChangeAspect="1"/>
          </p:cNvGraphicFramePr>
          <p:nvPr>
            <p:extLst>
              <p:ext uri="{D42A27DB-BD31-4B8C-83A1-F6EECF244321}">
                <p14:modId xmlns:p14="http://schemas.microsoft.com/office/powerpoint/2010/main" val="3355349497"/>
              </p:ext>
            </p:extLst>
          </p:nvPr>
        </p:nvGraphicFramePr>
        <p:xfrm>
          <a:off x="6318250" y="4046704"/>
          <a:ext cx="2041525" cy="566738"/>
        </p:xfrm>
        <a:graphic>
          <a:graphicData uri="http://schemas.openxmlformats.org/presentationml/2006/ole">
            <mc:AlternateContent xmlns:mc="http://schemas.openxmlformats.org/markup-compatibility/2006">
              <mc:Choice xmlns:v="urn:schemas-microsoft-com:vml" Requires="v">
                <p:oleObj spid="_x0000_s77889" r:id="rId4" imgW="2814816" imgH="783623" progId="">
                  <p:embed/>
                </p:oleObj>
              </mc:Choice>
              <mc:Fallback>
                <p:oleObj r:id="rId4" imgW="2814816" imgH="783623"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8250" y="4046704"/>
                        <a:ext cx="2041525" cy="566738"/>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27" name="Rectangle 3"/>
          <p:cNvSpPr>
            <a:spLocks noChangeArrowheads="1"/>
          </p:cNvSpPr>
          <p:nvPr/>
        </p:nvSpPr>
        <p:spPr bwMode="auto">
          <a:xfrm>
            <a:off x="3438525" y="2446338"/>
            <a:ext cx="1933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tabLst>
                <a:tab pos="723900" algn="l"/>
                <a:tab pos="1447800" algn="l"/>
                <a:tab pos="2171700" algn="l"/>
              </a:tabLst>
              <a:defRPr>
                <a:solidFill>
                  <a:schemeClr val="tx1"/>
                </a:solidFill>
                <a:latin typeface="Calibri" pitchFamily="34" charset="0"/>
              </a:defRPr>
            </a:lvl1pPr>
            <a:lvl2pPr marL="742950" indent="-285750">
              <a:tabLst>
                <a:tab pos="723900" algn="l"/>
                <a:tab pos="1447800" algn="l"/>
                <a:tab pos="2171700" algn="l"/>
              </a:tabLst>
              <a:defRPr>
                <a:solidFill>
                  <a:schemeClr val="tx1"/>
                </a:solidFill>
                <a:latin typeface="Calibri" pitchFamily="34" charset="0"/>
              </a:defRPr>
            </a:lvl2pPr>
            <a:lvl3pPr marL="1143000" indent="-228600">
              <a:tabLst>
                <a:tab pos="723900" algn="l"/>
                <a:tab pos="1447800" algn="l"/>
                <a:tab pos="2171700" algn="l"/>
              </a:tabLst>
              <a:defRPr>
                <a:solidFill>
                  <a:schemeClr val="tx1"/>
                </a:solidFill>
                <a:latin typeface="Calibri" pitchFamily="34" charset="0"/>
              </a:defRPr>
            </a:lvl3pPr>
            <a:lvl4pPr marL="1600200" indent="-228600">
              <a:tabLst>
                <a:tab pos="723900" algn="l"/>
                <a:tab pos="1447800" algn="l"/>
                <a:tab pos="2171700" algn="l"/>
              </a:tabLst>
              <a:defRPr>
                <a:solidFill>
                  <a:schemeClr val="tx1"/>
                </a:solidFill>
                <a:latin typeface="Calibri" pitchFamily="34" charset="0"/>
              </a:defRPr>
            </a:lvl4pPr>
            <a:lvl5pPr marL="2057400" indent="-228600">
              <a:tabLst>
                <a:tab pos="723900" algn="l"/>
                <a:tab pos="1447800" algn="l"/>
                <a:tab pos="2171700" algn="l"/>
              </a:tabLst>
              <a:defRPr>
                <a:solidFill>
                  <a:schemeClr val="tx1"/>
                </a:solidFill>
                <a:latin typeface="Calibri" pitchFamily="34" charset="0"/>
              </a:defRPr>
            </a:lvl5pPr>
            <a:lvl6pPr marL="2514600" indent="-228600" defTabSz="457200" eaLnBrk="0" fontAlgn="base" hangingPunct="0">
              <a:spcBef>
                <a:spcPct val="0"/>
              </a:spcBef>
              <a:spcAft>
                <a:spcPct val="0"/>
              </a:spcAft>
              <a:tabLst>
                <a:tab pos="723900" algn="l"/>
                <a:tab pos="1447800" algn="l"/>
                <a:tab pos="2171700" algn="l"/>
              </a:tabLst>
              <a:defRPr>
                <a:solidFill>
                  <a:schemeClr val="tx1"/>
                </a:solidFill>
                <a:latin typeface="Calibri" pitchFamily="34" charset="0"/>
              </a:defRPr>
            </a:lvl6pPr>
            <a:lvl7pPr marL="2971800" indent="-228600" defTabSz="457200" eaLnBrk="0" fontAlgn="base" hangingPunct="0">
              <a:spcBef>
                <a:spcPct val="0"/>
              </a:spcBef>
              <a:spcAft>
                <a:spcPct val="0"/>
              </a:spcAft>
              <a:tabLst>
                <a:tab pos="723900" algn="l"/>
                <a:tab pos="1447800" algn="l"/>
                <a:tab pos="2171700" algn="l"/>
              </a:tabLst>
              <a:defRPr>
                <a:solidFill>
                  <a:schemeClr val="tx1"/>
                </a:solidFill>
                <a:latin typeface="Calibri" pitchFamily="34" charset="0"/>
              </a:defRPr>
            </a:lvl7pPr>
            <a:lvl8pPr marL="3429000" indent="-228600" defTabSz="457200" eaLnBrk="0" fontAlgn="base" hangingPunct="0">
              <a:spcBef>
                <a:spcPct val="0"/>
              </a:spcBef>
              <a:spcAft>
                <a:spcPct val="0"/>
              </a:spcAft>
              <a:tabLst>
                <a:tab pos="723900" algn="l"/>
                <a:tab pos="1447800" algn="l"/>
                <a:tab pos="2171700" algn="l"/>
              </a:tabLst>
              <a:defRPr>
                <a:solidFill>
                  <a:schemeClr val="tx1"/>
                </a:solidFill>
                <a:latin typeface="Calibri" pitchFamily="34" charset="0"/>
              </a:defRPr>
            </a:lvl8pPr>
            <a:lvl9pPr marL="3886200" indent="-228600" defTabSz="457200" eaLnBrk="0" fontAlgn="base" hangingPunct="0">
              <a:spcBef>
                <a:spcPct val="0"/>
              </a:spcBef>
              <a:spcAft>
                <a:spcPct val="0"/>
              </a:spcAft>
              <a:tabLst>
                <a:tab pos="723900" algn="l"/>
                <a:tab pos="1447800" algn="l"/>
                <a:tab pos="2171700" algn="l"/>
              </a:tabLst>
              <a:defRPr>
                <a:solidFill>
                  <a:schemeClr val="tx1"/>
                </a:solidFill>
                <a:latin typeface="Calibri" pitchFamily="34" charset="0"/>
              </a:defRPr>
            </a:lvl9pPr>
          </a:lstStyle>
          <a:p>
            <a:pPr eaLnBrk="1" hangingPunct="1">
              <a:spcAft>
                <a:spcPts val="200"/>
              </a:spcAft>
              <a:buClr>
                <a:srgbClr val="000000"/>
              </a:buClr>
              <a:buSzPct val="100000"/>
              <a:buFont typeface="Times New Roman" pitchFamily="18" charset="0"/>
              <a:buNone/>
            </a:pPr>
            <a:r>
              <a:rPr lang="en-US" altLang="en-US" sz="3000">
                <a:latin typeface="+mj-ea"/>
                <a:ea typeface="+mj-ea"/>
              </a:rPr>
              <a:t>Thank You</a:t>
            </a:r>
          </a:p>
        </p:txBody>
      </p:sp>
      <p:sp>
        <p:nvSpPr>
          <p:cNvPr id="107525" name="Rectangle 4"/>
          <p:cNvSpPr>
            <a:spLocks noChangeArrowheads="1"/>
          </p:cNvSpPr>
          <p:nvPr/>
        </p:nvSpPr>
        <p:spPr bwMode="auto">
          <a:xfrm>
            <a:off x="6650038" y="3708567"/>
            <a:ext cx="1058862"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1350">
                <a:solidFill>
                  <a:schemeClr val="tx1"/>
                </a:solidFill>
                <a:latin typeface="Rockwell" panose="02060603020205020403" pitchFamily="18" charset="0"/>
              </a:rPr>
              <a:t>Merci</a:t>
            </a:r>
          </a:p>
        </p:txBody>
      </p:sp>
      <p:sp>
        <p:nvSpPr>
          <p:cNvPr id="107526" name="Rectangle 5"/>
          <p:cNvSpPr>
            <a:spLocks noChangeArrowheads="1"/>
          </p:cNvSpPr>
          <p:nvPr/>
        </p:nvSpPr>
        <p:spPr bwMode="auto">
          <a:xfrm>
            <a:off x="1774825" y="3472173"/>
            <a:ext cx="6858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1350">
                <a:solidFill>
                  <a:schemeClr val="tx1"/>
                </a:solidFill>
                <a:latin typeface="Verdana" panose="020B0604030504040204" pitchFamily="34" charset="0"/>
              </a:rPr>
              <a:t>Grazie</a:t>
            </a:r>
          </a:p>
        </p:txBody>
      </p:sp>
      <p:sp>
        <p:nvSpPr>
          <p:cNvPr id="107527" name="Rectangle 6"/>
          <p:cNvSpPr>
            <a:spLocks noChangeArrowheads="1"/>
          </p:cNvSpPr>
          <p:nvPr/>
        </p:nvSpPr>
        <p:spPr bwMode="auto">
          <a:xfrm>
            <a:off x="5861050" y="2046454"/>
            <a:ext cx="1041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2550">
                <a:solidFill>
                  <a:schemeClr val="tx1"/>
                </a:solidFill>
                <a:latin typeface="Garamond" panose="02020404030301010803" pitchFamily="18" charset="0"/>
              </a:rPr>
              <a:t>Gracias</a:t>
            </a:r>
          </a:p>
        </p:txBody>
      </p:sp>
      <p:sp>
        <p:nvSpPr>
          <p:cNvPr id="77831" name="Rectangle 7"/>
          <p:cNvSpPr>
            <a:spLocks noChangeArrowheads="1"/>
          </p:cNvSpPr>
          <p:nvPr/>
        </p:nvSpPr>
        <p:spPr bwMode="auto">
          <a:xfrm>
            <a:off x="6718300" y="2732254"/>
            <a:ext cx="11334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tabLst>
                <a:tab pos="723900" algn="l"/>
                <a:tab pos="1447800" algn="l"/>
              </a:tabLst>
              <a:defRPr>
                <a:solidFill>
                  <a:schemeClr val="tx1"/>
                </a:solidFill>
                <a:latin typeface="Calibri" pitchFamily="34" charset="0"/>
              </a:defRPr>
            </a:lvl1pPr>
            <a:lvl2pPr marL="742950" indent="-285750">
              <a:tabLst>
                <a:tab pos="723900" algn="l"/>
                <a:tab pos="1447800" algn="l"/>
              </a:tabLst>
              <a:defRPr>
                <a:solidFill>
                  <a:schemeClr val="tx1"/>
                </a:solidFill>
                <a:latin typeface="Calibri" pitchFamily="34" charset="0"/>
              </a:defRPr>
            </a:lvl2pPr>
            <a:lvl3pPr marL="1143000" indent="-228600">
              <a:tabLst>
                <a:tab pos="723900" algn="l"/>
                <a:tab pos="1447800" algn="l"/>
              </a:tabLst>
              <a:defRPr>
                <a:solidFill>
                  <a:schemeClr val="tx1"/>
                </a:solidFill>
                <a:latin typeface="Calibri" pitchFamily="34" charset="0"/>
              </a:defRPr>
            </a:lvl3pPr>
            <a:lvl4pPr marL="1600200" indent="-228600">
              <a:tabLst>
                <a:tab pos="723900" algn="l"/>
                <a:tab pos="1447800" algn="l"/>
              </a:tabLst>
              <a:defRPr>
                <a:solidFill>
                  <a:schemeClr val="tx1"/>
                </a:solidFill>
                <a:latin typeface="Calibri" pitchFamily="34" charset="0"/>
              </a:defRPr>
            </a:lvl4pPr>
            <a:lvl5pPr marL="2057400" indent="-228600">
              <a:tabLst>
                <a:tab pos="723900" algn="l"/>
                <a:tab pos="1447800" algn="l"/>
              </a:tabLst>
              <a:defRPr>
                <a:solidFill>
                  <a:schemeClr val="tx1"/>
                </a:solidFill>
                <a:latin typeface="Calibri" pitchFamily="34" charset="0"/>
              </a:defRPr>
            </a:lvl5pPr>
            <a:lvl6pPr marL="2514600" indent="-228600" defTabSz="457200" eaLnBrk="0" fontAlgn="base" hangingPunct="0">
              <a:spcBef>
                <a:spcPct val="0"/>
              </a:spcBef>
              <a:spcAft>
                <a:spcPct val="0"/>
              </a:spcAft>
              <a:tabLst>
                <a:tab pos="723900" algn="l"/>
                <a:tab pos="1447800" algn="l"/>
              </a:tabLst>
              <a:defRPr>
                <a:solidFill>
                  <a:schemeClr val="tx1"/>
                </a:solidFill>
                <a:latin typeface="Calibri" pitchFamily="34" charset="0"/>
              </a:defRPr>
            </a:lvl6pPr>
            <a:lvl7pPr marL="2971800" indent="-228600" defTabSz="457200" eaLnBrk="0" fontAlgn="base" hangingPunct="0">
              <a:spcBef>
                <a:spcPct val="0"/>
              </a:spcBef>
              <a:spcAft>
                <a:spcPct val="0"/>
              </a:spcAft>
              <a:tabLst>
                <a:tab pos="723900" algn="l"/>
                <a:tab pos="1447800" algn="l"/>
              </a:tabLst>
              <a:defRPr>
                <a:solidFill>
                  <a:schemeClr val="tx1"/>
                </a:solidFill>
                <a:latin typeface="Calibri" pitchFamily="34" charset="0"/>
              </a:defRPr>
            </a:lvl7pPr>
            <a:lvl8pPr marL="3429000" indent="-228600" defTabSz="457200" eaLnBrk="0" fontAlgn="base" hangingPunct="0">
              <a:spcBef>
                <a:spcPct val="0"/>
              </a:spcBef>
              <a:spcAft>
                <a:spcPct val="0"/>
              </a:spcAft>
              <a:tabLst>
                <a:tab pos="723900" algn="l"/>
                <a:tab pos="1447800" algn="l"/>
              </a:tabLst>
              <a:defRPr>
                <a:solidFill>
                  <a:schemeClr val="tx1"/>
                </a:solidFill>
                <a:latin typeface="Calibri" pitchFamily="34" charset="0"/>
              </a:defRPr>
            </a:lvl8pPr>
            <a:lvl9pPr marL="3886200" indent="-228600" defTabSz="457200" eaLnBrk="0" fontAlgn="base" hangingPunct="0">
              <a:spcBef>
                <a:spcPct val="0"/>
              </a:spcBef>
              <a:spcAft>
                <a:spcPct val="0"/>
              </a:spcAft>
              <a:tabLst>
                <a:tab pos="723900" algn="l"/>
                <a:tab pos="1447800" algn="l"/>
              </a:tabLst>
              <a:defRPr>
                <a:solidFill>
                  <a:schemeClr val="tx1"/>
                </a:solidFill>
                <a:latin typeface="Calibri" pitchFamily="34" charset="0"/>
              </a:defRPr>
            </a:lvl9pPr>
          </a:lstStyle>
          <a:p>
            <a:pPr eaLnBrk="1" hangingPunct="1">
              <a:spcAft>
                <a:spcPts val="200"/>
              </a:spcAft>
              <a:buClr>
                <a:srgbClr val="000000"/>
              </a:buClr>
              <a:buSzPct val="100000"/>
              <a:buFont typeface="Times New Roman" pitchFamily="18" charset="0"/>
              <a:buNone/>
            </a:pPr>
            <a:r>
              <a:rPr lang="en-US" altLang="en-US">
                <a:latin typeface="Comic Sans MS" pitchFamily="66" charset="0"/>
                <a:ea typeface="Microsoft YaHei" pitchFamily="34" charset="-122"/>
              </a:rPr>
              <a:t>Obrigado</a:t>
            </a:r>
          </a:p>
        </p:txBody>
      </p:sp>
      <p:sp>
        <p:nvSpPr>
          <p:cNvPr id="107529" name="Rectangle 8"/>
          <p:cNvSpPr>
            <a:spLocks noChangeArrowheads="1"/>
          </p:cNvSpPr>
          <p:nvPr/>
        </p:nvSpPr>
        <p:spPr bwMode="auto">
          <a:xfrm>
            <a:off x="5975350" y="3303754"/>
            <a:ext cx="74295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1350">
                <a:solidFill>
                  <a:schemeClr val="tx1"/>
                </a:solidFill>
                <a:latin typeface="Nimrod" pitchFamily="18" charset="0"/>
              </a:rPr>
              <a:t>Danke</a:t>
            </a:r>
          </a:p>
        </p:txBody>
      </p:sp>
      <p:pic>
        <p:nvPicPr>
          <p:cNvPr id="778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0650" y="2168836"/>
            <a:ext cx="125412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pic>
        <p:nvPicPr>
          <p:cNvPr id="7783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6100" y="4114800"/>
            <a:ext cx="2263775"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107532" name="Rectangle 11"/>
          <p:cNvSpPr>
            <a:spLocks noChangeArrowheads="1"/>
          </p:cNvSpPr>
          <p:nvPr/>
        </p:nvSpPr>
        <p:spPr bwMode="auto">
          <a:xfrm>
            <a:off x="4144963" y="4500563"/>
            <a:ext cx="295275" cy="8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525">
                <a:latin typeface="+mn-lt"/>
              </a:rPr>
              <a:t>Japanese</a:t>
            </a:r>
          </a:p>
        </p:txBody>
      </p:sp>
      <p:sp>
        <p:nvSpPr>
          <p:cNvPr id="107533" name="Rectangle 12"/>
          <p:cNvSpPr>
            <a:spLocks noChangeArrowheads="1"/>
          </p:cNvSpPr>
          <p:nvPr/>
        </p:nvSpPr>
        <p:spPr bwMode="auto">
          <a:xfrm>
            <a:off x="4144963" y="2865438"/>
            <a:ext cx="230187" cy="6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English</a:t>
            </a:r>
          </a:p>
        </p:txBody>
      </p:sp>
      <p:sp>
        <p:nvSpPr>
          <p:cNvPr id="107534" name="Rectangle 13"/>
          <p:cNvSpPr>
            <a:spLocks noChangeArrowheads="1"/>
          </p:cNvSpPr>
          <p:nvPr/>
        </p:nvSpPr>
        <p:spPr bwMode="auto">
          <a:xfrm>
            <a:off x="6838950" y="3929229"/>
            <a:ext cx="207963"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French</a:t>
            </a:r>
          </a:p>
        </p:txBody>
      </p:sp>
      <p:sp>
        <p:nvSpPr>
          <p:cNvPr id="107535" name="Rectangle 14"/>
          <p:cNvSpPr>
            <a:spLocks noChangeArrowheads="1"/>
          </p:cNvSpPr>
          <p:nvPr/>
        </p:nvSpPr>
        <p:spPr bwMode="auto">
          <a:xfrm>
            <a:off x="1906588" y="2406961"/>
            <a:ext cx="2540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Russian</a:t>
            </a:r>
          </a:p>
        </p:txBody>
      </p:sp>
      <p:sp>
        <p:nvSpPr>
          <p:cNvPr id="107536" name="Rectangle 15"/>
          <p:cNvSpPr>
            <a:spLocks noChangeArrowheads="1"/>
          </p:cNvSpPr>
          <p:nvPr/>
        </p:nvSpPr>
        <p:spPr bwMode="auto">
          <a:xfrm>
            <a:off x="6146800" y="3589504"/>
            <a:ext cx="2540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German</a:t>
            </a:r>
          </a:p>
        </p:txBody>
      </p:sp>
      <p:sp>
        <p:nvSpPr>
          <p:cNvPr id="107537" name="Rectangle 16"/>
          <p:cNvSpPr>
            <a:spLocks noChangeArrowheads="1"/>
          </p:cNvSpPr>
          <p:nvPr/>
        </p:nvSpPr>
        <p:spPr bwMode="auto">
          <a:xfrm>
            <a:off x="1976438" y="3751573"/>
            <a:ext cx="192087"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Italian</a:t>
            </a:r>
          </a:p>
        </p:txBody>
      </p:sp>
      <p:sp>
        <p:nvSpPr>
          <p:cNvPr id="107538" name="Rectangle 17"/>
          <p:cNvSpPr>
            <a:spLocks noChangeArrowheads="1"/>
          </p:cNvSpPr>
          <p:nvPr/>
        </p:nvSpPr>
        <p:spPr bwMode="auto">
          <a:xfrm>
            <a:off x="6203950" y="2503654"/>
            <a:ext cx="2524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Spanish</a:t>
            </a:r>
          </a:p>
        </p:txBody>
      </p:sp>
      <p:sp>
        <p:nvSpPr>
          <p:cNvPr id="107539" name="Rectangle 18"/>
          <p:cNvSpPr>
            <a:spLocks noChangeArrowheads="1"/>
          </p:cNvSpPr>
          <p:nvPr/>
        </p:nvSpPr>
        <p:spPr bwMode="auto">
          <a:xfrm>
            <a:off x="6889750" y="3132304"/>
            <a:ext cx="59055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450">
                <a:solidFill>
                  <a:schemeClr val="tx1"/>
                </a:solidFill>
              </a:rPr>
              <a:t>Brazilian Portuguese</a:t>
            </a:r>
          </a:p>
        </p:txBody>
      </p:sp>
      <p:pic>
        <p:nvPicPr>
          <p:cNvPr id="77843"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4725" y="2786373"/>
            <a:ext cx="7080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107541" name="Rectangle 20"/>
          <p:cNvSpPr>
            <a:spLocks noChangeArrowheads="1"/>
          </p:cNvSpPr>
          <p:nvPr/>
        </p:nvSpPr>
        <p:spPr bwMode="auto">
          <a:xfrm>
            <a:off x="1203325" y="3243573"/>
            <a:ext cx="2381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Arabic</a:t>
            </a:r>
          </a:p>
        </p:txBody>
      </p:sp>
      <p:sp>
        <p:nvSpPr>
          <p:cNvPr id="107542" name="Rectangle 21"/>
          <p:cNvSpPr>
            <a:spLocks noChangeArrowheads="1"/>
          </p:cNvSpPr>
          <p:nvPr/>
        </p:nvSpPr>
        <p:spPr bwMode="auto">
          <a:xfrm>
            <a:off x="3868738" y="1912938"/>
            <a:ext cx="554037" cy="6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lvl1pPr>
              <a:lnSpc>
                <a:spcPct val="93000"/>
              </a:lnSpc>
              <a:spcAft>
                <a:spcPts val="1425"/>
              </a:spcAft>
              <a:buClr>
                <a:srgbClr val="000000"/>
              </a:buClr>
              <a:buSzPct val="100000"/>
              <a:buFont typeface="Times New Roman" panose="02020603050405020304" pitchFamily="18" charset="0"/>
              <a:tabLst>
                <a:tab pos="723900" algn="l"/>
              </a:tabLst>
              <a:defRPr>
                <a:solidFill>
                  <a:srgbClr val="FFFFFF"/>
                </a:solidFill>
                <a:latin typeface="Arial" panose="020B0604020202020204" pitchFamily="34" charset="0"/>
                <a:ea typeface="Microsoft YaHei" panose="020B0503020204020204" pitchFamily="34" charset="-122"/>
              </a:defRPr>
            </a:lvl1pPr>
            <a:lvl2pPr>
              <a:lnSpc>
                <a:spcPct val="93000"/>
              </a:lnSpc>
              <a:spcAft>
                <a:spcPts val="1138"/>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2pPr>
            <a:lvl3pPr>
              <a:lnSpc>
                <a:spcPct val="93000"/>
              </a:lnSpc>
              <a:spcAft>
                <a:spcPts val="850"/>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3pPr>
            <a:lvl4pPr>
              <a:lnSpc>
                <a:spcPct val="93000"/>
              </a:lnSpc>
              <a:spcAft>
                <a:spcPts val="575"/>
              </a:spcAft>
              <a:buClr>
                <a:srgbClr val="000000"/>
              </a:buClr>
              <a:buSzPct val="100000"/>
              <a:buFont typeface="Times New Roman" panose="02020603050405020304" pitchFamily="18" charset="0"/>
              <a:tabLst>
                <a:tab pos="723900" algn="l"/>
              </a:tabLst>
              <a:defRPr sz="1600">
                <a:solidFill>
                  <a:srgbClr val="FFFFFF"/>
                </a:solidFill>
                <a:latin typeface="Arial" panose="020B0604020202020204" pitchFamily="34" charset="0"/>
                <a:ea typeface="Microsoft YaHei" panose="020B0503020204020204" pitchFamily="34" charset="-122"/>
              </a:defRPr>
            </a:lvl4pPr>
            <a:lvl5pPr>
              <a:lnSpc>
                <a:spcPct val="93000"/>
              </a:lnSpc>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723900" algn="l"/>
              </a:tabLst>
              <a:defRPr sz="2000">
                <a:solidFill>
                  <a:srgbClr val="FFFFFF"/>
                </a:solidFill>
                <a:latin typeface="Arial" panose="020B0604020202020204" pitchFamily="34" charset="0"/>
                <a:ea typeface="Microsoft YaHei" panose="020B0503020204020204" pitchFamily="34" charset="-122"/>
              </a:defRPr>
            </a:lvl9pPr>
          </a:lstStyle>
          <a:p>
            <a:pPr eaLnBrk="1" fontAlgn="auto" hangingPunct="1">
              <a:lnSpc>
                <a:spcPct val="100000"/>
              </a:lnSpc>
              <a:spcBef>
                <a:spcPts val="0"/>
              </a:spcBef>
              <a:spcAft>
                <a:spcPts val="206"/>
              </a:spcAft>
              <a:defRPr/>
            </a:pPr>
            <a:r>
              <a:rPr lang="en-US" altLang="en-US" sz="450">
                <a:solidFill>
                  <a:schemeClr val="tx1"/>
                </a:solidFill>
              </a:rPr>
              <a:t>Traditional Chinese</a:t>
            </a:r>
          </a:p>
        </p:txBody>
      </p:sp>
      <p:sp>
        <p:nvSpPr>
          <p:cNvPr id="107543" name="Rectangle 22"/>
          <p:cNvSpPr>
            <a:spLocks noChangeArrowheads="1"/>
          </p:cNvSpPr>
          <p:nvPr/>
        </p:nvSpPr>
        <p:spPr bwMode="auto">
          <a:xfrm>
            <a:off x="3965575" y="3797300"/>
            <a:ext cx="525463"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Simplified Chinese</a:t>
            </a:r>
          </a:p>
        </p:txBody>
      </p:sp>
      <p:pic>
        <p:nvPicPr>
          <p:cNvPr id="77847" name="Picture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16338" y="3313113"/>
            <a:ext cx="95408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pic>
        <p:nvPicPr>
          <p:cNvPr id="77848" name="Picture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4113" y="1390650"/>
            <a:ext cx="93821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pic>
        <p:nvPicPr>
          <p:cNvPr id="77849" name="Picture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9488" y="1573523"/>
            <a:ext cx="10271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107547" name="Rectangle 26"/>
          <p:cNvSpPr>
            <a:spLocks noChangeArrowheads="1"/>
          </p:cNvSpPr>
          <p:nvPr/>
        </p:nvSpPr>
        <p:spPr bwMode="auto">
          <a:xfrm>
            <a:off x="1404938" y="1811648"/>
            <a:ext cx="168275"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Hindi</a:t>
            </a:r>
          </a:p>
        </p:txBody>
      </p:sp>
      <p:pic>
        <p:nvPicPr>
          <p:cNvPr id="77851"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7575" y="4043673"/>
            <a:ext cx="10271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107549" name="Rectangle 28"/>
          <p:cNvSpPr>
            <a:spLocks noChangeArrowheads="1"/>
          </p:cNvSpPr>
          <p:nvPr/>
        </p:nvSpPr>
        <p:spPr bwMode="auto">
          <a:xfrm>
            <a:off x="1317625" y="4558023"/>
            <a:ext cx="18097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dirty="0">
                <a:latin typeface="+mn-lt"/>
              </a:rPr>
              <a:t>Tamil</a:t>
            </a:r>
          </a:p>
        </p:txBody>
      </p:sp>
      <p:pic>
        <p:nvPicPr>
          <p:cNvPr id="77853" name="Picture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75400" y="1417804"/>
            <a:ext cx="121126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107551" name="Rectangle 30"/>
          <p:cNvSpPr>
            <a:spLocks noChangeArrowheads="1"/>
          </p:cNvSpPr>
          <p:nvPr/>
        </p:nvSpPr>
        <p:spPr bwMode="auto">
          <a:xfrm>
            <a:off x="6889750" y="1875004"/>
            <a:ext cx="14446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Thai</a:t>
            </a:r>
          </a:p>
        </p:txBody>
      </p:sp>
      <p:sp>
        <p:nvSpPr>
          <p:cNvPr id="107552" name="Rectangle 31"/>
          <p:cNvSpPr>
            <a:spLocks noChangeArrowheads="1"/>
          </p:cNvSpPr>
          <p:nvPr/>
        </p:nvSpPr>
        <p:spPr bwMode="auto">
          <a:xfrm>
            <a:off x="6986588" y="4543592"/>
            <a:ext cx="220662"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560">
                <a:solidFill>
                  <a:srgbClr val="000000"/>
                </a:solidFill>
                <a:miter lim="800000"/>
                <a:headEnd/>
                <a:tailEnd/>
              </a14:hiddenLine>
            </a:ext>
          </a:extLst>
        </p:spPr>
        <p:txBody>
          <a:bodyPr lIns="0" tIns="0" rIns="0" bIns="0">
            <a:spAutoFit/>
          </a:bodyPr>
          <a:lstStyle/>
          <a:p>
            <a:pPr eaLnBrk="1" fontAlgn="auto" hangingPunct="1">
              <a:spcBef>
                <a:spcPts val="0"/>
              </a:spcBef>
              <a:spcAft>
                <a:spcPts val="206"/>
              </a:spcAft>
              <a:buClr>
                <a:srgbClr val="000000"/>
              </a:buClr>
              <a:buSzPct val="100000"/>
              <a:defRPr/>
            </a:pPr>
            <a:r>
              <a:rPr lang="en-US" altLang="en-US" sz="450">
                <a:latin typeface="+mn-lt"/>
              </a:rPr>
              <a:t>Korean</a:t>
            </a:r>
          </a:p>
        </p:txBody>
      </p:sp>
      <p:sp>
        <p:nvSpPr>
          <p:cNvPr id="77856" name="Rectangle 32"/>
          <p:cNvSpPr>
            <a:spLocks noChangeArrowheads="1"/>
          </p:cNvSpPr>
          <p:nvPr/>
        </p:nvSpPr>
        <p:spPr bwMode="auto">
          <a:xfrm>
            <a:off x="3963988" y="569913"/>
            <a:ext cx="70643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lIns="67500" tIns="33750" rIns="67500" bIns="33750"/>
          <a:lstStyle>
            <a:lvl1pPr>
              <a:tabLst>
                <a:tab pos="723900" algn="l"/>
              </a:tabLst>
              <a:defRPr>
                <a:solidFill>
                  <a:schemeClr val="tx1"/>
                </a:solidFill>
                <a:latin typeface="Calibri" pitchFamily="34" charset="0"/>
              </a:defRPr>
            </a:lvl1pPr>
            <a:lvl2pPr marL="742950" indent="-285750">
              <a:tabLst>
                <a:tab pos="723900" algn="l"/>
              </a:tabLst>
              <a:defRPr>
                <a:solidFill>
                  <a:schemeClr val="tx1"/>
                </a:solidFill>
                <a:latin typeface="Calibri" pitchFamily="34" charset="0"/>
              </a:defRPr>
            </a:lvl2pPr>
            <a:lvl3pPr marL="1143000" indent="-228600">
              <a:tabLst>
                <a:tab pos="723900" algn="l"/>
              </a:tabLst>
              <a:defRPr>
                <a:solidFill>
                  <a:schemeClr val="tx1"/>
                </a:solidFill>
                <a:latin typeface="Calibri" pitchFamily="34" charset="0"/>
              </a:defRPr>
            </a:lvl3pPr>
            <a:lvl4pPr marL="1600200" indent="-228600">
              <a:tabLst>
                <a:tab pos="723900" algn="l"/>
              </a:tabLst>
              <a:defRPr>
                <a:solidFill>
                  <a:schemeClr val="tx1"/>
                </a:solidFill>
                <a:latin typeface="Calibri" pitchFamily="34" charset="0"/>
              </a:defRPr>
            </a:lvl4pPr>
            <a:lvl5pPr marL="2057400" indent="-228600">
              <a:tabLst>
                <a:tab pos="723900" algn="l"/>
              </a:tabLst>
              <a:defRPr>
                <a:solidFill>
                  <a:schemeClr val="tx1"/>
                </a:solidFill>
                <a:latin typeface="Calibri" pitchFamily="34" charset="0"/>
              </a:defRPr>
            </a:lvl5pPr>
            <a:lvl6pPr marL="2514600" indent="-228600" defTabSz="457200" eaLnBrk="0" fontAlgn="base" hangingPunct="0">
              <a:spcBef>
                <a:spcPct val="0"/>
              </a:spcBef>
              <a:spcAft>
                <a:spcPct val="0"/>
              </a:spcAft>
              <a:tabLst>
                <a:tab pos="723900" algn="l"/>
              </a:tabLst>
              <a:defRPr>
                <a:solidFill>
                  <a:schemeClr val="tx1"/>
                </a:solidFill>
                <a:latin typeface="Calibri" pitchFamily="34" charset="0"/>
              </a:defRPr>
            </a:lvl6pPr>
            <a:lvl7pPr marL="2971800" indent="-228600" defTabSz="457200" eaLnBrk="0" fontAlgn="base" hangingPunct="0">
              <a:spcBef>
                <a:spcPct val="0"/>
              </a:spcBef>
              <a:spcAft>
                <a:spcPct val="0"/>
              </a:spcAft>
              <a:tabLst>
                <a:tab pos="723900" algn="l"/>
              </a:tabLst>
              <a:defRPr>
                <a:solidFill>
                  <a:schemeClr val="tx1"/>
                </a:solidFill>
                <a:latin typeface="Calibri" pitchFamily="34" charset="0"/>
              </a:defRPr>
            </a:lvl7pPr>
            <a:lvl8pPr marL="3429000" indent="-228600" defTabSz="457200" eaLnBrk="0" fontAlgn="base" hangingPunct="0">
              <a:spcBef>
                <a:spcPct val="0"/>
              </a:spcBef>
              <a:spcAft>
                <a:spcPct val="0"/>
              </a:spcAft>
              <a:tabLst>
                <a:tab pos="723900" algn="l"/>
              </a:tabLst>
              <a:defRPr>
                <a:solidFill>
                  <a:schemeClr val="tx1"/>
                </a:solidFill>
                <a:latin typeface="Calibri" pitchFamily="34" charset="0"/>
              </a:defRPr>
            </a:lvl8pPr>
            <a:lvl9pPr marL="3886200" indent="-228600" defTabSz="457200" eaLnBrk="0" fontAlgn="base" hangingPunct="0">
              <a:spcBef>
                <a:spcPct val="0"/>
              </a:spcBef>
              <a:spcAft>
                <a:spcPct val="0"/>
              </a:spcAft>
              <a:tabLst>
                <a:tab pos="723900" algn="l"/>
              </a:tabLst>
              <a:defRPr>
                <a:solidFill>
                  <a:schemeClr val="tx1"/>
                </a:solidFill>
                <a:latin typeface="Calibri" pitchFamily="34" charset="0"/>
              </a:defRPr>
            </a:lvl9pPr>
          </a:lstStyle>
          <a:p>
            <a:pPr eaLnBrk="1" hangingPunct="1">
              <a:lnSpc>
                <a:spcPct val="90000"/>
              </a:lnSpc>
              <a:buClr>
                <a:srgbClr val="000000"/>
              </a:buClr>
              <a:buSzPct val="100000"/>
              <a:buFont typeface="Times New Roman" pitchFamily="18" charset="0"/>
              <a:buNone/>
            </a:pPr>
            <a:r>
              <a:rPr lang="zh-CN" altLang="en-US" sz="3000" b="1">
                <a:solidFill>
                  <a:srgbClr val="1544D9"/>
                </a:solidFill>
                <a:latin typeface="Arial" pitchFamily="34" charset="0"/>
              </a:rPr>
              <a:t>完</a:t>
            </a:r>
          </a:p>
        </p:txBody>
      </p:sp>
      <p:pic>
        <p:nvPicPr>
          <p:cNvPr id="77857" name="Picture 2"/>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8002588" y="168275"/>
            <a:ext cx="8763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58"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14350">
              <a:defRPr>
                <a:solidFill>
                  <a:schemeClr val="tx1"/>
                </a:solidFill>
                <a:latin typeface="Calibri" pitchFamily="34" charset="0"/>
              </a:defRPr>
            </a:lvl1pPr>
            <a:lvl2pPr marL="742950" indent="-285750" defTabSz="514350">
              <a:defRPr>
                <a:solidFill>
                  <a:schemeClr val="tx1"/>
                </a:solidFill>
                <a:latin typeface="Calibri" pitchFamily="34" charset="0"/>
              </a:defRPr>
            </a:lvl2pPr>
            <a:lvl3pPr marL="1143000" indent="-228600" defTabSz="514350">
              <a:defRPr>
                <a:solidFill>
                  <a:schemeClr val="tx1"/>
                </a:solidFill>
                <a:latin typeface="Calibri" pitchFamily="34" charset="0"/>
              </a:defRPr>
            </a:lvl3pPr>
            <a:lvl4pPr marL="1600200" indent="-228600" defTabSz="514350">
              <a:defRPr>
                <a:solidFill>
                  <a:schemeClr val="tx1"/>
                </a:solidFill>
                <a:latin typeface="Calibri" pitchFamily="34" charset="0"/>
              </a:defRPr>
            </a:lvl4pPr>
            <a:lvl5pPr marL="2057400" indent="-228600" defTabSz="514350">
              <a:defRPr>
                <a:solidFill>
                  <a:schemeClr val="tx1"/>
                </a:solidFill>
                <a:latin typeface="Calibri" pitchFamily="34" charset="0"/>
              </a:defRPr>
            </a:lvl5pPr>
            <a:lvl6pPr marL="2514600" indent="-228600" defTabSz="514350" eaLnBrk="0" fontAlgn="base" hangingPunct="0">
              <a:spcBef>
                <a:spcPct val="0"/>
              </a:spcBef>
              <a:spcAft>
                <a:spcPct val="0"/>
              </a:spcAft>
              <a:defRPr>
                <a:solidFill>
                  <a:schemeClr val="tx1"/>
                </a:solidFill>
                <a:latin typeface="Calibri" pitchFamily="34" charset="0"/>
              </a:defRPr>
            </a:lvl6pPr>
            <a:lvl7pPr marL="2971800" indent="-228600" defTabSz="514350" eaLnBrk="0" fontAlgn="base" hangingPunct="0">
              <a:spcBef>
                <a:spcPct val="0"/>
              </a:spcBef>
              <a:spcAft>
                <a:spcPct val="0"/>
              </a:spcAft>
              <a:defRPr>
                <a:solidFill>
                  <a:schemeClr val="tx1"/>
                </a:solidFill>
                <a:latin typeface="Calibri" pitchFamily="34" charset="0"/>
              </a:defRPr>
            </a:lvl7pPr>
            <a:lvl8pPr marL="3429000" indent="-228600" defTabSz="514350" eaLnBrk="0" fontAlgn="base" hangingPunct="0">
              <a:spcBef>
                <a:spcPct val="0"/>
              </a:spcBef>
              <a:spcAft>
                <a:spcPct val="0"/>
              </a:spcAft>
              <a:defRPr>
                <a:solidFill>
                  <a:schemeClr val="tx1"/>
                </a:solidFill>
                <a:latin typeface="Calibri" pitchFamily="34" charset="0"/>
              </a:defRPr>
            </a:lvl8pPr>
            <a:lvl9pPr marL="3886200" indent="-228600" defTabSz="514350" eaLnBrk="0" fontAlgn="base" hangingPunct="0">
              <a:spcBef>
                <a:spcPct val="0"/>
              </a:spcBef>
              <a:spcAft>
                <a:spcPct val="0"/>
              </a:spcAft>
              <a:defRPr>
                <a:solidFill>
                  <a:schemeClr val="tx1"/>
                </a:solidFill>
                <a:latin typeface="Calibri" pitchFamily="34" charset="0"/>
              </a:defRPr>
            </a:lvl9pPr>
          </a:lstStyle>
          <a:p>
            <a:fld id="{003B6708-5F00-4243-B43A-ABF8E1998945}" type="datetime1">
              <a:rPr lang="zh-CN" altLang="en-US" smtClean="0">
                <a:solidFill>
                  <a:srgbClr val="FFFFFF"/>
                </a:solidFill>
              </a:rPr>
              <a:t>2020/8/19</a:t>
            </a:fld>
            <a:endParaRPr lang="en-US" altLang="zh-CN">
              <a:solidFill>
                <a:srgbClr val="FFFFFF"/>
              </a:solidFill>
            </a:endParaRPr>
          </a:p>
        </p:txBody>
      </p:sp>
    </p:spTree>
  </p:cSld>
  <p:clrMapOvr>
    <a:masterClrMapping/>
  </p:clrMapOvr>
  <p:transition>
    <p:fade thruBlk="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body" idx="1"/>
          </p:nvPr>
        </p:nvSpPr>
        <p:spPr>
          <a:xfrm>
            <a:off x="311700" y="1151119"/>
            <a:ext cx="8520600" cy="3354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b="1" dirty="0"/>
              <a:t>"Linking"</a:t>
            </a:r>
            <a:r>
              <a:rPr lang="en" sz="1800" dirty="0"/>
              <a:t> in the context of anonymity is associating a real world identity to a pseudonym. This is also called </a:t>
            </a:r>
            <a:r>
              <a:rPr lang="en" sz="1800" b="1" dirty="0"/>
              <a:t>deanonymization</a:t>
            </a:r>
            <a:endParaRPr sz="1800" b="1" dirty="0"/>
          </a:p>
          <a:p>
            <a:pPr marL="457200" lvl="0" indent="-342900" rtl="0">
              <a:spcBef>
                <a:spcPts val="1600"/>
              </a:spcBef>
              <a:spcAft>
                <a:spcPts val="0"/>
              </a:spcAft>
              <a:buSzPts val="1800"/>
              <a:buChar char="●"/>
            </a:pPr>
            <a:r>
              <a:rPr lang="en" sz="1800" dirty="0"/>
              <a:t>In Bitcoin: an identity and an </a:t>
            </a:r>
            <a:r>
              <a:rPr lang="en" sz="1800" b="1" dirty="0"/>
              <a:t>address</a:t>
            </a:r>
            <a:endParaRPr sz="1800" b="1" dirty="0"/>
          </a:p>
          <a:p>
            <a:pPr marL="457200" lvl="0" indent="-342900" rtl="0">
              <a:spcBef>
                <a:spcPts val="0"/>
              </a:spcBef>
              <a:spcAft>
                <a:spcPts val="0"/>
              </a:spcAft>
              <a:buSzPts val="1800"/>
              <a:buChar char="●"/>
            </a:pPr>
            <a:r>
              <a:rPr lang="en" sz="1800" dirty="0"/>
              <a:t>In Ethereum: an identity and an </a:t>
            </a:r>
            <a:r>
              <a:rPr lang="en" sz="1800" b="1" dirty="0"/>
              <a:t>account</a:t>
            </a:r>
            <a:endParaRPr sz="1800" b="1" dirty="0"/>
          </a:p>
          <a:p>
            <a:pPr marL="0" lvl="0" indent="0" rtl="0">
              <a:spcBef>
                <a:spcPts val="1600"/>
              </a:spcBef>
              <a:spcAft>
                <a:spcPts val="0"/>
              </a:spcAft>
              <a:buNone/>
            </a:pPr>
            <a:r>
              <a:rPr lang="en" sz="1800" dirty="0"/>
              <a:t>Bitcoin best practice achieves a small degree of anonymity</a:t>
            </a:r>
            <a:endParaRPr sz="1800" dirty="0"/>
          </a:p>
          <a:p>
            <a:pPr marL="457200" lvl="0" indent="-342900" rtl="0">
              <a:spcBef>
                <a:spcPts val="1600"/>
              </a:spcBef>
              <a:spcAft>
                <a:spcPts val="0"/>
              </a:spcAft>
              <a:buSzPts val="1800"/>
              <a:buChar char="●"/>
            </a:pPr>
            <a:r>
              <a:rPr lang="en" sz="1800" dirty="0"/>
              <a:t>Best practice: Never reuse your pseudonyms!</a:t>
            </a:r>
            <a:endParaRPr sz="1800" dirty="0"/>
          </a:p>
          <a:p>
            <a:pPr marL="914400" lvl="1" indent="-317500" rtl="0">
              <a:spcBef>
                <a:spcPts val="0"/>
              </a:spcBef>
              <a:spcAft>
                <a:spcPts val="0"/>
              </a:spcAft>
              <a:buSzPts val="1400"/>
              <a:buChar char="○"/>
            </a:pPr>
            <a:r>
              <a:rPr lang="en" dirty="0"/>
              <a:t>Generate a new address every time you receive Bitcoin</a:t>
            </a:r>
            <a:endParaRPr dirty="0"/>
          </a:p>
          <a:p>
            <a:pPr marL="914400" lvl="1" indent="-317500" rtl="0">
              <a:spcBef>
                <a:spcPts val="0"/>
              </a:spcBef>
              <a:spcAft>
                <a:spcPts val="0"/>
              </a:spcAft>
              <a:buSzPts val="1400"/>
              <a:buChar char="○"/>
            </a:pPr>
            <a:r>
              <a:rPr lang="en" dirty="0"/>
              <a:t>Like creating a new reddit account for every single comment</a:t>
            </a:r>
            <a:endParaRPr dirty="0"/>
          </a:p>
          <a:p>
            <a:pPr marL="457200" lvl="0" indent="-342900" rtl="0">
              <a:spcBef>
                <a:spcPts val="0"/>
              </a:spcBef>
              <a:spcAft>
                <a:spcPts val="0"/>
              </a:spcAft>
              <a:buSzPts val="1800"/>
              <a:buChar char="●"/>
            </a:pPr>
            <a:r>
              <a:rPr lang="en" sz="1800" dirty="0"/>
              <a:t>Not possible in Ethereum, since it is account-based (not UTXO based)</a:t>
            </a:r>
            <a:endParaRPr sz="1800" dirty="0"/>
          </a:p>
          <a:p>
            <a:pPr marL="457200" lvl="0" indent="-342900" rtl="0">
              <a:spcBef>
                <a:spcPts val="0"/>
              </a:spcBef>
              <a:spcAft>
                <a:spcPts val="0"/>
              </a:spcAft>
              <a:buSzPts val="1800"/>
              <a:buChar char="●"/>
            </a:pPr>
            <a:r>
              <a:rPr lang="en" sz="1800" dirty="0"/>
              <a:t>But basic analysis renders this technique ineffective</a:t>
            </a:r>
            <a:endParaRPr sz="1800" dirty="0"/>
          </a:p>
        </p:txBody>
      </p:sp>
      <p:sp>
        <p:nvSpPr>
          <p:cNvPr id="87" name="Google Shape;87;p17"/>
          <p:cNvSpPr txBox="1">
            <a:spLocks noGrp="1"/>
          </p:cNvSpPr>
          <p:nvPr>
            <p:ph type="title"/>
          </p:nvPr>
        </p:nvSpPr>
        <p:spPr>
          <a:xfrm>
            <a:off x="311700" y="315925"/>
            <a:ext cx="8520600" cy="617658"/>
          </a:xfrm>
          <a:prstGeom prst="rect">
            <a:avLst/>
          </a:prstGeom>
        </p:spPr>
        <p:txBody>
          <a:bodyPr spcFirstLastPara="1" wrap="square" lIns="91425" tIns="91425" rIns="91425" bIns="91425" anchor="b" anchorCtr="0">
            <a:noAutofit/>
          </a:bodyPr>
          <a:lstStyle/>
          <a:p>
            <a:pPr marL="0" lvl="0" indent="0">
              <a:spcBef>
                <a:spcPts val="0"/>
              </a:spcBef>
              <a:spcAft>
                <a:spcPts val="0"/>
              </a:spcAft>
            </a:pPr>
            <a:r>
              <a:rPr lang="en-US" altLang="zh-CN" sz="3600" b="1" dirty="0" smtClean="0">
                <a:solidFill>
                  <a:srgbClr val="1544D9"/>
                </a:solidFill>
              </a:rPr>
              <a:t>Deanonymization</a:t>
            </a:r>
            <a:endParaRPr lang="en-US" altLang="zh-CN" sz="3600" b="1" dirty="0">
              <a:solidFill>
                <a:srgbClr val="1544D9"/>
              </a:solidFill>
            </a:endParaRPr>
          </a:p>
        </p:txBody>
      </p:sp>
      <p:sp>
        <p:nvSpPr>
          <p:cNvPr id="2" name="Date Placeholder 1"/>
          <p:cNvSpPr>
            <a:spLocks noGrp="1"/>
          </p:cNvSpPr>
          <p:nvPr>
            <p:ph type="dt" sz="half" idx="10"/>
          </p:nvPr>
        </p:nvSpPr>
        <p:spPr/>
        <p:txBody>
          <a:bodyPr/>
          <a:lstStyle/>
          <a:p>
            <a:pPr>
              <a:defRPr/>
            </a:pPr>
            <a:fld id="{D0D82EBE-1010-4B74-B32D-C38F7C141C2E}" type="datetime1">
              <a:rPr lang="zh-CN" altLang="en-US" smtClean="0"/>
              <a:t>2020/8/19</a:t>
            </a:fld>
            <a:endParaRPr lang="en-US" altLang="zh-CN"/>
          </a:p>
        </p:txBody>
      </p:sp>
    </p:spTree>
    <p:extLst>
      <p:ext uri="{BB962C8B-B14F-4D97-AF65-F5344CB8AC3E}">
        <p14:creationId xmlns:p14="http://schemas.microsoft.com/office/powerpoint/2010/main" val="177329352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ltLang="zh-CN" sz="3600" b="1" dirty="0" smtClean="0">
                <a:solidFill>
                  <a:srgbClr val="1544D9"/>
                </a:solidFill>
              </a:rPr>
              <a:t>Degree </a:t>
            </a:r>
            <a:r>
              <a:rPr lang="en" altLang="zh-CN" sz="3600" b="1" dirty="0">
                <a:solidFill>
                  <a:srgbClr val="1544D9"/>
                </a:solidFill>
              </a:rPr>
              <a:t>of anonymity</a:t>
            </a:r>
            <a:endParaRPr sz="3600" b="1" dirty="0">
              <a:solidFill>
                <a:srgbClr val="1544D9"/>
              </a:solidFill>
            </a:endParaRPr>
          </a:p>
        </p:txBody>
      </p:sp>
      <p:sp>
        <p:nvSpPr>
          <p:cNvPr id="93" name="Google Shape;93;p18"/>
          <p:cNvSpPr txBox="1">
            <a:spLocks noGrp="1"/>
          </p:cNvSpPr>
          <p:nvPr>
            <p:ph type="body" idx="1"/>
          </p:nvPr>
        </p:nvSpPr>
        <p:spPr>
          <a:xfrm>
            <a:off x="311700" y="1225225"/>
            <a:ext cx="8520600" cy="2400403"/>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dirty="0"/>
              <a:t>Anonymity isn't absolute (not a clear yes or no)</a:t>
            </a:r>
            <a:endParaRPr sz="2000" dirty="0"/>
          </a:p>
          <a:p>
            <a:pPr marL="457200" lvl="0" indent="-342900">
              <a:spcBef>
                <a:spcPts val="1600"/>
              </a:spcBef>
              <a:spcAft>
                <a:spcPts val="0"/>
              </a:spcAft>
              <a:buSzPts val="1800"/>
              <a:buChar char="●"/>
            </a:pPr>
            <a:r>
              <a:rPr lang="en" sz="2000" dirty="0"/>
              <a:t>The </a:t>
            </a:r>
            <a:r>
              <a:rPr lang="en" sz="2000" b="1" dirty="0"/>
              <a:t>"degree of anonymity" </a:t>
            </a:r>
            <a:r>
              <a:rPr lang="en" sz="2000" dirty="0"/>
              <a:t>(or sometimes "</a:t>
            </a:r>
            <a:r>
              <a:rPr lang="en" sz="2000" b="1" dirty="0"/>
              <a:t>level of anonymity</a:t>
            </a:r>
            <a:r>
              <a:rPr lang="en" sz="2000" dirty="0"/>
              <a:t>") is defined by how difficult it is to associate your pseudonym with your real world identity.</a:t>
            </a:r>
            <a:endParaRPr sz="2000" dirty="0"/>
          </a:p>
          <a:p>
            <a:pPr marL="0" lvl="0" indent="0">
              <a:spcBef>
                <a:spcPts val="1600"/>
              </a:spcBef>
              <a:spcAft>
                <a:spcPts val="1600"/>
              </a:spcAft>
              <a:buNone/>
            </a:pPr>
            <a:r>
              <a:rPr lang="en" sz="2000" dirty="0"/>
              <a:t>A high degree of anonymity allows you to reasonably expect having achieved </a:t>
            </a:r>
            <a:r>
              <a:rPr lang="en" sz="2000" b="1" dirty="0"/>
              <a:t>privacy.</a:t>
            </a:r>
            <a:r>
              <a:rPr lang="en" sz="2000" dirty="0"/>
              <a:t> But why is this important?</a:t>
            </a:r>
            <a:endParaRPr sz="2000" dirty="0"/>
          </a:p>
        </p:txBody>
      </p:sp>
      <p:sp>
        <p:nvSpPr>
          <p:cNvPr id="2" name="Date Placeholder 1"/>
          <p:cNvSpPr>
            <a:spLocks noGrp="1"/>
          </p:cNvSpPr>
          <p:nvPr>
            <p:ph type="dt" sz="half" idx="10"/>
          </p:nvPr>
        </p:nvSpPr>
        <p:spPr/>
        <p:txBody>
          <a:bodyPr/>
          <a:lstStyle/>
          <a:p>
            <a:pPr>
              <a:defRPr/>
            </a:pPr>
            <a:fld id="{4B7EB20E-FBE8-4E41-85C6-1134170F1DFE}" type="datetime1">
              <a:rPr lang="zh-CN" altLang="en-US" smtClean="0"/>
              <a:t>2020/8/19</a:t>
            </a:fld>
            <a:endParaRPr lang="en-US" altLang="zh-CN"/>
          </a:p>
        </p:txBody>
      </p:sp>
    </p:spTree>
    <p:extLst>
      <p:ext uri="{BB962C8B-B14F-4D97-AF65-F5344CB8AC3E}">
        <p14:creationId xmlns:p14="http://schemas.microsoft.com/office/powerpoint/2010/main" val="2198447480"/>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15925"/>
            <a:ext cx="8520600" cy="636841"/>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"Anonymity is only for buying drugs, right?"</a:t>
            </a:r>
            <a:endParaRPr sz="3600" b="1" dirty="0">
              <a:solidFill>
                <a:srgbClr val="1544D9"/>
              </a:solidFill>
            </a:endParaRPr>
          </a:p>
        </p:txBody>
      </p:sp>
      <p:sp>
        <p:nvSpPr>
          <p:cNvPr id="99" name="Google Shape;99;p19"/>
          <p:cNvSpPr txBox="1">
            <a:spLocks noGrp="1"/>
          </p:cNvSpPr>
          <p:nvPr>
            <p:ph type="body" idx="1"/>
          </p:nvPr>
        </p:nvSpPr>
        <p:spPr>
          <a:xfrm>
            <a:off x="311700" y="1225225"/>
            <a:ext cx="8520600" cy="319970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000" dirty="0"/>
              <a:t>Imagine these scenarios in a blockchain-based financial world.</a:t>
            </a:r>
            <a:endParaRPr sz="2000" dirty="0"/>
          </a:p>
          <a:p>
            <a:pPr marL="0" lvl="0" indent="0">
              <a:spcBef>
                <a:spcPts val="1600"/>
              </a:spcBef>
              <a:spcAft>
                <a:spcPts val="0"/>
              </a:spcAft>
              <a:buNone/>
            </a:pPr>
            <a:r>
              <a:rPr lang="en" sz="2000" b="1" dirty="0"/>
              <a:t>'Bob's Burgers'</a:t>
            </a:r>
            <a:endParaRPr sz="2000" b="1" dirty="0"/>
          </a:p>
          <a:p>
            <a:pPr marL="0" lvl="0" indent="0">
              <a:spcBef>
                <a:spcPts val="1600"/>
              </a:spcBef>
              <a:spcAft>
                <a:spcPts val="0"/>
              </a:spcAft>
              <a:buNone/>
            </a:pPr>
            <a:r>
              <a:rPr lang="en" sz="2000" dirty="0"/>
              <a:t>You make a purchase at Walgreens. Your cashier looks you up on blockchain.info and sees 20 purchases a month to the address publically labeled "Bob's Burgers," but everyone knows that that's the hidden name for the internet's biggest pr0n site.</a:t>
            </a:r>
            <a:endParaRPr sz="2000" b="1" dirty="0"/>
          </a:p>
          <a:p>
            <a:pPr marL="0" lvl="0" indent="0">
              <a:spcBef>
                <a:spcPts val="1600"/>
              </a:spcBef>
              <a:spcAft>
                <a:spcPts val="0"/>
              </a:spcAft>
              <a:buClr>
                <a:schemeClr val="dk1"/>
              </a:buClr>
              <a:buSzPts val="1100"/>
              <a:buFont typeface="Arial"/>
              <a:buNone/>
            </a:pPr>
            <a:r>
              <a:rPr lang="en" sz="2000" b="1" dirty="0"/>
              <a:t>Extreme example - blackmail: </a:t>
            </a:r>
            <a:r>
              <a:rPr lang="en" sz="2000" b="1" dirty="0" smtClean="0"/>
              <a:t> </a:t>
            </a:r>
            <a:r>
              <a:rPr lang="en" sz="2000" dirty="0" smtClean="0"/>
              <a:t>The </a:t>
            </a:r>
            <a:r>
              <a:rPr lang="en" sz="2000" dirty="0"/>
              <a:t>same store employee also sees that you're sitting on a stash of $60 million in Bitcoin. When they kidnap your mother next week, they know exactly how much money to blackmail you for.</a:t>
            </a:r>
            <a:endParaRPr sz="2000" b="1" dirty="0"/>
          </a:p>
          <a:p>
            <a:pPr marL="0" lvl="0" indent="0">
              <a:spcBef>
                <a:spcPts val="1600"/>
              </a:spcBef>
              <a:spcAft>
                <a:spcPts val="0"/>
              </a:spcAft>
              <a:buNone/>
            </a:pPr>
            <a:endParaRPr sz="2000" dirty="0"/>
          </a:p>
          <a:p>
            <a:pPr marL="0" lvl="0" indent="0">
              <a:spcBef>
                <a:spcPts val="1600"/>
              </a:spcBef>
              <a:spcAft>
                <a:spcPts val="1600"/>
              </a:spcAft>
              <a:buClr>
                <a:schemeClr val="dk1"/>
              </a:buClr>
              <a:buSzPts val="1100"/>
              <a:buFont typeface="Arial"/>
              <a:buNone/>
            </a:pPr>
            <a:endParaRPr sz="2000" b="1" dirty="0"/>
          </a:p>
        </p:txBody>
      </p:sp>
      <p:sp>
        <p:nvSpPr>
          <p:cNvPr id="2" name="Date Placeholder 1"/>
          <p:cNvSpPr>
            <a:spLocks noGrp="1"/>
          </p:cNvSpPr>
          <p:nvPr>
            <p:ph type="dt" sz="half" idx="10"/>
          </p:nvPr>
        </p:nvSpPr>
        <p:spPr/>
        <p:txBody>
          <a:bodyPr/>
          <a:lstStyle/>
          <a:p>
            <a:pPr>
              <a:defRPr/>
            </a:pPr>
            <a:fld id="{D68107CD-DC3E-41A2-9797-089F631355BC}" type="datetime1">
              <a:rPr lang="zh-CN" altLang="en-US" smtClean="0"/>
              <a:t>2020/8/19</a:t>
            </a:fld>
            <a:endParaRPr lang="en-US" altLang="zh-CN"/>
          </a:p>
        </p:txBody>
      </p:sp>
    </p:spTree>
    <p:extLst>
      <p:ext uri="{BB962C8B-B14F-4D97-AF65-F5344CB8AC3E}">
        <p14:creationId xmlns:p14="http://schemas.microsoft.com/office/powerpoint/2010/main" val="377974797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181643"/>
            <a:ext cx="8520600" cy="598474"/>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"Anonymity is only for buying drugs, right?"</a:t>
            </a:r>
            <a:endParaRPr sz="3600" b="1" dirty="0">
              <a:solidFill>
                <a:srgbClr val="1544D9"/>
              </a:solidFill>
            </a:endParaRPr>
          </a:p>
        </p:txBody>
      </p:sp>
      <p:sp>
        <p:nvSpPr>
          <p:cNvPr id="105" name="Google Shape;105;p20"/>
          <p:cNvSpPr txBox="1">
            <a:spLocks noGrp="1"/>
          </p:cNvSpPr>
          <p:nvPr>
            <p:ph type="body" idx="1"/>
          </p:nvPr>
        </p:nvSpPr>
        <p:spPr>
          <a:xfrm>
            <a:off x="311700" y="1225225"/>
            <a:ext cx="3999900" cy="321249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b="1" dirty="0"/>
              <a:t>Example: Getting paid back by a friend</a:t>
            </a:r>
            <a:endParaRPr sz="1600" b="1" dirty="0"/>
          </a:p>
          <a:p>
            <a:pPr marL="0" lvl="0" indent="0">
              <a:spcBef>
                <a:spcPts val="1600"/>
              </a:spcBef>
              <a:spcAft>
                <a:spcPts val="0"/>
              </a:spcAft>
              <a:buNone/>
            </a:pPr>
            <a:r>
              <a:rPr lang="en" sz="1600" dirty="0"/>
              <a:t>A restaurant refuses to split the bill, and you volunteer to foot it. Your friend send you some Bitcoin. Later, you go to Bob's Burgers to make a purchase with your friends' Bitcoin, but they don't accept your payment because "your money is associated with drug dealers."</a:t>
            </a:r>
            <a:endParaRPr sz="1600" dirty="0"/>
          </a:p>
          <a:p>
            <a:pPr marL="0" lvl="0" indent="0">
              <a:spcBef>
                <a:spcPts val="1600"/>
              </a:spcBef>
              <a:spcAft>
                <a:spcPts val="0"/>
              </a:spcAft>
              <a:buNone/>
            </a:pPr>
            <a:r>
              <a:rPr lang="en" sz="1600" b="1" dirty="0"/>
              <a:t>Fungibility</a:t>
            </a:r>
            <a:r>
              <a:rPr lang="en" sz="1600" dirty="0"/>
              <a:t> is the idea that every unit of a currency must be equal in value to every other unit</a:t>
            </a:r>
            <a:endParaRPr sz="1600" dirty="0"/>
          </a:p>
          <a:p>
            <a:pPr marL="457200" lvl="0" indent="-317500" rtl="0">
              <a:spcBef>
                <a:spcPts val="1600"/>
              </a:spcBef>
              <a:spcAft>
                <a:spcPts val="0"/>
              </a:spcAft>
              <a:buSzPts val="1400"/>
              <a:buChar char="●"/>
            </a:pPr>
            <a:r>
              <a:rPr lang="en" sz="1600" dirty="0"/>
              <a:t>Crucial property of currency</a:t>
            </a:r>
            <a:endParaRPr sz="1600" dirty="0"/>
          </a:p>
          <a:p>
            <a:pPr marL="0" lvl="0" indent="0">
              <a:spcBef>
                <a:spcPts val="1600"/>
              </a:spcBef>
              <a:spcAft>
                <a:spcPts val="0"/>
              </a:spcAft>
              <a:buClr>
                <a:schemeClr val="dk1"/>
              </a:buClr>
              <a:buSzPts val="1100"/>
              <a:buFont typeface="Arial"/>
              <a:buNone/>
            </a:pPr>
            <a:endParaRPr sz="1600" dirty="0"/>
          </a:p>
          <a:p>
            <a:pPr marL="0" lvl="0" indent="0">
              <a:spcBef>
                <a:spcPts val="1600"/>
              </a:spcBef>
              <a:spcAft>
                <a:spcPts val="0"/>
              </a:spcAft>
              <a:buClr>
                <a:schemeClr val="dk1"/>
              </a:buClr>
              <a:buSzPts val="1100"/>
              <a:buFont typeface="Arial"/>
              <a:buNone/>
            </a:pPr>
            <a:endParaRPr sz="1600" dirty="0"/>
          </a:p>
          <a:p>
            <a:pPr marL="0" lvl="0" indent="0">
              <a:spcBef>
                <a:spcPts val="1600"/>
              </a:spcBef>
              <a:spcAft>
                <a:spcPts val="1600"/>
              </a:spcAft>
              <a:buNone/>
            </a:pPr>
            <a:endParaRPr sz="1600" dirty="0"/>
          </a:p>
        </p:txBody>
      </p:sp>
      <p:pic>
        <p:nvPicPr>
          <p:cNvPr id="106" name="Google Shape;106;p20"/>
          <p:cNvPicPr preferRelativeResize="0"/>
          <p:nvPr/>
        </p:nvPicPr>
        <p:blipFill>
          <a:blip r:embed="rId3">
            <a:alphaModFix/>
          </a:blip>
          <a:stretch>
            <a:fillRect/>
          </a:stretch>
        </p:blipFill>
        <p:spPr>
          <a:xfrm>
            <a:off x="4593475" y="1012943"/>
            <a:ext cx="4467398" cy="3041110"/>
          </a:xfrm>
          <a:prstGeom prst="rect">
            <a:avLst/>
          </a:prstGeom>
          <a:noFill/>
          <a:ln>
            <a:noFill/>
          </a:ln>
        </p:spPr>
      </p:pic>
      <p:sp>
        <p:nvSpPr>
          <p:cNvPr id="107" name="Google Shape;107;p20"/>
          <p:cNvSpPr txBox="1"/>
          <p:nvPr/>
        </p:nvSpPr>
        <p:spPr>
          <a:xfrm>
            <a:off x="4482478" y="4265069"/>
            <a:ext cx="4661522" cy="434818"/>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000" dirty="0"/>
              <a:t>Source: Forbes on "Coin </a:t>
            </a:r>
            <a:r>
              <a:rPr lang="en" sz="1000" dirty="0" smtClean="0"/>
              <a:t>Validation“</a:t>
            </a:r>
          </a:p>
          <a:p>
            <a:pPr marL="0" lvl="0" indent="0">
              <a:spcBef>
                <a:spcPts val="0"/>
              </a:spcBef>
              <a:spcAft>
                <a:spcPts val="0"/>
              </a:spcAft>
              <a:buNone/>
            </a:pPr>
            <a:r>
              <a:rPr lang="en" sz="800" dirty="0" smtClean="0"/>
              <a:t> </a:t>
            </a:r>
            <a:r>
              <a:rPr lang="en" sz="800" u="sng" dirty="0">
                <a:solidFill>
                  <a:schemeClr val="hlink"/>
                </a:solidFill>
                <a:hlinkClick r:id="rId4"/>
              </a:rPr>
              <a:t>http://www.forbes.com/sites/kashmirhill/2013/11/13/sanitizing-bitcoin-coin-validation/#6bb370ed6a45</a:t>
            </a:r>
            <a:endParaRPr sz="800" dirty="0"/>
          </a:p>
        </p:txBody>
      </p:sp>
      <p:sp>
        <p:nvSpPr>
          <p:cNvPr id="2" name="Date Placeholder 1"/>
          <p:cNvSpPr>
            <a:spLocks noGrp="1"/>
          </p:cNvSpPr>
          <p:nvPr>
            <p:ph type="dt" sz="half" idx="10"/>
          </p:nvPr>
        </p:nvSpPr>
        <p:spPr/>
        <p:txBody>
          <a:bodyPr/>
          <a:lstStyle/>
          <a:p>
            <a:pPr>
              <a:defRPr/>
            </a:pPr>
            <a:fld id="{C9F45DAF-0646-438F-A21A-0ADE235B6A98}" type="datetime1">
              <a:rPr lang="zh-CN" altLang="en-US" smtClean="0"/>
              <a:t>2020/8/19</a:t>
            </a:fld>
            <a:endParaRPr lang="en-US" altLang="zh-CN"/>
          </a:p>
        </p:txBody>
      </p:sp>
    </p:spTree>
    <p:extLst>
      <p:ext uri="{BB962C8B-B14F-4D97-AF65-F5344CB8AC3E}">
        <p14:creationId xmlns:p14="http://schemas.microsoft.com/office/powerpoint/2010/main" val="1800355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232798"/>
            <a:ext cx="8520600" cy="617658"/>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dirty="0">
                <a:solidFill>
                  <a:srgbClr val="1544D9"/>
                </a:solidFill>
              </a:rPr>
              <a:t>"Anonymity is only for buying drugs, right?"</a:t>
            </a:r>
            <a:endParaRPr sz="3600" b="1" dirty="0">
              <a:solidFill>
                <a:srgbClr val="1544D9"/>
              </a:solidFill>
            </a:endParaRPr>
          </a:p>
        </p:txBody>
      </p:sp>
      <p:sp>
        <p:nvSpPr>
          <p:cNvPr id="113" name="Google Shape;113;p21"/>
          <p:cNvSpPr txBox="1">
            <a:spLocks noGrp="1"/>
          </p:cNvSpPr>
          <p:nvPr>
            <p:ph type="body" idx="1"/>
          </p:nvPr>
        </p:nvSpPr>
        <p:spPr>
          <a:xfrm>
            <a:off x="121494" y="1225225"/>
            <a:ext cx="4603972" cy="3378747"/>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1600" b="1" dirty="0"/>
              <a:t>Example: Businesses on the blockchain</a:t>
            </a:r>
            <a:endParaRPr sz="1600" b="1" dirty="0"/>
          </a:p>
          <a:p>
            <a:pPr marL="0" lvl="0" indent="0">
              <a:spcBef>
                <a:spcPts val="1600"/>
              </a:spcBef>
              <a:spcAft>
                <a:spcPts val="0"/>
              </a:spcAft>
              <a:buClr>
                <a:schemeClr val="dk1"/>
              </a:buClr>
              <a:buSzPts val="1100"/>
              <a:buFont typeface="Arial"/>
              <a:buNone/>
            </a:pPr>
            <a:r>
              <a:rPr lang="en" sz="1600" dirty="0"/>
              <a:t>You've just founded a hot new startup run purely on the blockchain - BitBlockBaseCoinPay.cash. You want to keep up to date with your competitor CoinBitBlock.pay so you purchase their product. Except now they know all of your operational expenses, how much revenue you have, who your customers are, and your secret business strategy.</a:t>
            </a:r>
            <a:endParaRPr sz="1600" dirty="0"/>
          </a:p>
          <a:p>
            <a:pPr marL="0" lvl="0" indent="0">
              <a:spcBef>
                <a:spcPts val="1600"/>
              </a:spcBef>
              <a:spcAft>
                <a:spcPts val="0"/>
              </a:spcAft>
              <a:buClr>
                <a:schemeClr val="dk1"/>
              </a:buClr>
              <a:buSzPts val="1100"/>
              <a:buFont typeface="Arial"/>
              <a:buNone/>
            </a:pPr>
            <a:r>
              <a:rPr lang="en" sz="1600" b="1" dirty="0"/>
              <a:t>Conclusion: </a:t>
            </a:r>
            <a:endParaRPr lang="en" sz="1600" b="1" dirty="0" smtClean="0"/>
          </a:p>
          <a:p>
            <a:pPr marL="0" lvl="0" indent="0">
              <a:spcBef>
                <a:spcPts val="1600"/>
              </a:spcBef>
              <a:spcAft>
                <a:spcPts val="0"/>
              </a:spcAft>
              <a:buClr>
                <a:schemeClr val="dk1"/>
              </a:buClr>
              <a:buSzPts val="1100"/>
              <a:buFont typeface="Arial"/>
              <a:buNone/>
            </a:pPr>
            <a:r>
              <a:rPr lang="en" sz="1600" b="1" dirty="0" smtClean="0"/>
              <a:t>A </a:t>
            </a:r>
            <a:r>
              <a:rPr lang="en" sz="1600" b="1" dirty="0"/>
              <a:t>lack of anonymity means everyone you've ever transacted with gets to see how you've spent your money in the past and forever into the future.</a:t>
            </a:r>
            <a:endParaRPr sz="1600" dirty="0"/>
          </a:p>
          <a:p>
            <a:pPr marL="0" lvl="0" indent="0">
              <a:spcBef>
                <a:spcPts val="1600"/>
              </a:spcBef>
              <a:spcAft>
                <a:spcPts val="1600"/>
              </a:spcAft>
              <a:buNone/>
            </a:pPr>
            <a:endParaRPr sz="1600" b="1" dirty="0"/>
          </a:p>
        </p:txBody>
      </p:sp>
      <p:pic>
        <p:nvPicPr>
          <p:cNvPr id="114" name="Google Shape;114;p21"/>
          <p:cNvPicPr preferRelativeResize="0"/>
          <p:nvPr/>
        </p:nvPicPr>
        <p:blipFill>
          <a:blip r:embed="rId3">
            <a:alphaModFix/>
          </a:blip>
          <a:stretch>
            <a:fillRect/>
          </a:stretch>
        </p:blipFill>
        <p:spPr>
          <a:xfrm>
            <a:off x="4777050" y="1387525"/>
            <a:ext cx="4000500" cy="2667000"/>
          </a:xfrm>
          <a:prstGeom prst="rect">
            <a:avLst/>
          </a:prstGeom>
          <a:noFill/>
          <a:ln>
            <a:noFill/>
          </a:ln>
        </p:spPr>
      </p:pic>
      <p:sp>
        <p:nvSpPr>
          <p:cNvPr id="115" name="Google Shape;115;p21"/>
          <p:cNvSpPr txBox="1"/>
          <p:nvPr/>
        </p:nvSpPr>
        <p:spPr>
          <a:xfrm>
            <a:off x="5602200" y="4176472"/>
            <a:ext cx="3230100" cy="42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Source: CoinTelegraph</a:t>
            </a:r>
            <a:endParaRPr sz="1200" dirty="0"/>
          </a:p>
        </p:txBody>
      </p:sp>
      <p:sp>
        <p:nvSpPr>
          <p:cNvPr id="2" name="Date Placeholder 1"/>
          <p:cNvSpPr>
            <a:spLocks noGrp="1"/>
          </p:cNvSpPr>
          <p:nvPr>
            <p:ph type="dt" sz="half" idx="10"/>
          </p:nvPr>
        </p:nvSpPr>
        <p:spPr/>
        <p:txBody>
          <a:bodyPr/>
          <a:lstStyle/>
          <a:p>
            <a:pPr>
              <a:defRPr/>
            </a:pPr>
            <a:fld id="{924ABADA-75A9-4B7A-B974-29A374373B38}" type="datetime1">
              <a:rPr lang="zh-CN" altLang="en-US" smtClean="0"/>
              <a:t>2020/8/19</a:t>
            </a:fld>
            <a:endParaRPr lang="en-US" altLang="zh-CN"/>
          </a:p>
        </p:txBody>
      </p:sp>
    </p:spTree>
    <p:extLst>
      <p:ext uri="{BB962C8B-B14F-4D97-AF65-F5344CB8AC3E}">
        <p14:creationId xmlns:p14="http://schemas.microsoft.com/office/powerpoint/2010/main" val="343523772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1942E3-C564-45BA-A830-6EC8587FD70B}">
  <ds:schemaRefs>
    <ds:schemaRef ds:uri="http://schemas.microsoft.com/office/2006/documentManagement/types"/>
    <ds:schemaRef ds:uri="http://purl.org/dc/terms/"/>
    <ds:schemaRef ds:uri="http://schemas.microsoft.com/office/2006/metadata/properties"/>
    <ds:schemaRef ds:uri="http://purl.org/dc/dcmitype/"/>
    <ds:schemaRef ds:uri="http://www.w3.org/XML/1998/namespace"/>
    <ds:schemaRef ds:uri="http://schemas.microsoft.com/sharepoint/v3/field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51303</TotalTime>
  <Words>4350</Words>
  <Application>Microsoft Office PowerPoint</Application>
  <PresentationFormat>On-screen Show (16:9)</PresentationFormat>
  <Paragraphs>632</Paragraphs>
  <Slides>48</Slides>
  <Notes>48</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48</vt:i4>
      </vt:variant>
    </vt:vector>
  </HeadingPairs>
  <TitlesOfParts>
    <vt:vector size="49" baseType="lpstr">
      <vt:lpstr>1_Retrospect</vt:lpstr>
      <vt:lpstr>Blockchain Anonymization   -- The Fight for Privacy</vt:lpstr>
      <vt:lpstr>Lecture Outline</vt:lpstr>
      <vt:lpstr>Anonymity Basics</vt:lpstr>
      <vt:lpstr>Blockchains are not anonymous by default</vt:lpstr>
      <vt:lpstr>Deanonymization</vt:lpstr>
      <vt:lpstr>Degree of anonymity</vt:lpstr>
      <vt:lpstr>"Anonymity is only for buying drugs, right?"</vt:lpstr>
      <vt:lpstr>"Anonymity is only for buying drugs, right?"</vt:lpstr>
      <vt:lpstr>"Anonymity is only for buying drugs, right?"</vt:lpstr>
      <vt:lpstr>Anonymity and Ethics</vt:lpstr>
      <vt:lpstr>Deanonymization Techniques</vt:lpstr>
      <vt:lpstr>Deanonymization via Transaction Graph Analysis</vt:lpstr>
      <vt:lpstr>Clustering</vt:lpstr>
      <vt:lpstr>Identifying services</vt:lpstr>
      <vt:lpstr>Identifying individuals</vt:lpstr>
      <vt:lpstr>Taint analysis</vt:lpstr>
      <vt:lpstr>PowerPoint Presentation</vt:lpstr>
      <vt:lpstr>Anonymity through Mixing</vt:lpstr>
      <vt:lpstr>Mixing</vt:lpstr>
      <vt:lpstr>A Formal Framework for Anonymity</vt:lpstr>
      <vt:lpstr>Types of Mixing</vt:lpstr>
      <vt:lpstr>Centralized Mixers</vt:lpstr>
      <vt:lpstr>Centralized Mixers</vt:lpstr>
      <vt:lpstr>Centralized Mixers - Issues</vt:lpstr>
      <vt:lpstr>Altcoin Exchange Mixing</vt:lpstr>
      <vt:lpstr>Altcoin Exchange Mixing</vt:lpstr>
      <vt:lpstr>Altcoin Exchange Mixing - Issues</vt:lpstr>
      <vt:lpstr>Decentralized Mixing</vt:lpstr>
      <vt:lpstr>Decentralized Mixing Protocols</vt:lpstr>
      <vt:lpstr>Dmix Research Project</vt:lpstr>
      <vt:lpstr>Decentralized Mixing Protocols - Nuances</vt:lpstr>
      <vt:lpstr>Decentralized Mixing Protocols - Nuances</vt:lpstr>
      <vt:lpstr>Protocol - CoinSwap (2013)</vt:lpstr>
      <vt:lpstr>Protocol - TumbleBit (2016)</vt:lpstr>
      <vt:lpstr>Protocol - CoinJoin (2013)</vt:lpstr>
      <vt:lpstr>JoinMarket (2015)</vt:lpstr>
      <vt:lpstr>Protocol - CoinParty (2015,2016)</vt:lpstr>
      <vt:lpstr>Protocol - CoinParty (2015,2016)</vt:lpstr>
      <vt:lpstr>Dmix "Swinger Protocol" &amp; Project Conclusion</vt:lpstr>
      <vt:lpstr>Privacy-focused Altcoins</vt:lpstr>
      <vt:lpstr>CoinJoin ⇒  DASH</vt:lpstr>
      <vt:lpstr>CryptoNote ⇒  Monero</vt:lpstr>
      <vt:lpstr>zk-SNARKs ⇒  ZCASH</vt:lpstr>
      <vt:lpstr>ZCash</vt:lpstr>
      <vt:lpstr>Mixing Caveats</vt:lpstr>
      <vt:lpstr>Conclusion</vt:lpstr>
      <vt:lpstr>Lecture Outline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Zong Ling</cp:lastModifiedBy>
  <cp:revision>1153</cp:revision>
  <cp:lastPrinted>2016-05-24T03:30:48Z</cp:lastPrinted>
  <dcterms:created xsi:type="dcterms:W3CDTF">2010-04-12T23:12:02Z</dcterms:created>
  <dcterms:modified xsi:type="dcterms:W3CDTF">2020-08-20T08:17:09Z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