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44" r:id="rId3"/>
  </p:sldMasterIdLst>
  <p:notesMasterIdLst>
    <p:notesMasterId r:id="rId22"/>
  </p:notesMasterIdLst>
  <p:handoutMasterIdLst>
    <p:handoutMasterId r:id="rId23"/>
  </p:handoutMasterIdLst>
  <p:sldIdLst>
    <p:sldId id="476" r:id="rId4"/>
    <p:sldId id="693" r:id="rId5"/>
    <p:sldId id="695" r:id="rId6"/>
    <p:sldId id="694" r:id="rId7"/>
    <p:sldId id="696" r:id="rId8"/>
    <p:sldId id="706" r:id="rId9"/>
    <p:sldId id="697" r:id="rId10"/>
    <p:sldId id="698" r:id="rId11"/>
    <p:sldId id="699" r:id="rId12"/>
    <p:sldId id="700" r:id="rId13"/>
    <p:sldId id="701" r:id="rId14"/>
    <p:sldId id="702" r:id="rId15"/>
    <p:sldId id="703" r:id="rId16"/>
    <p:sldId id="707" r:id="rId17"/>
    <p:sldId id="704" r:id="rId18"/>
    <p:sldId id="708" r:id="rId19"/>
    <p:sldId id="709" r:id="rId20"/>
    <p:sldId id="645" r:id="rId21"/>
  </p:sldIdLst>
  <p:sldSz cx="9144000" cy="5143500" type="screen16x9"/>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D9"/>
    <a:srgbClr val="51A7F9"/>
    <a:srgbClr val="45D7BB"/>
    <a:srgbClr val="268ABF"/>
    <a:srgbClr val="CCECFF"/>
    <a:srgbClr val="ECF0F2"/>
    <a:srgbClr val="E71D32"/>
    <a:srgbClr val="71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3135" autoAdjust="0"/>
  </p:normalViewPr>
  <p:slideViewPr>
    <p:cSldViewPr snapToGrid="0" snapToObjects="1">
      <p:cViewPr varScale="1">
        <p:scale>
          <a:sx n="87" d="100"/>
          <a:sy n="87" d="100"/>
        </p:scale>
        <p:origin x="-156" y="-84"/>
      </p:cViewPr>
      <p:guideLst>
        <p:guide orient="horz" pos="1620"/>
        <p:guide orient="horz" pos="747"/>
        <p:guide orient="horz" pos="2890"/>
        <p:guide orient="horz" pos="206"/>
        <p:guide orient="horz" pos="676"/>
        <p:guide pos="2880"/>
        <p:guide pos="232"/>
      </p:guideLst>
    </p:cSldViewPr>
  </p:slideViewPr>
  <p:outlineViewPr>
    <p:cViewPr>
      <p:scale>
        <a:sx n="33" d="100"/>
        <a:sy n="33" d="100"/>
      </p:scale>
      <p:origin x="0" y="-235"/>
    </p:cViewPr>
  </p:outlineViewPr>
  <p:notesTextViewPr>
    <p:cViewPr>
      <p:scale>
        <a:sx n="100" d="100"/>
        <a:sy n="100" d="100"/>
      </p:scale>
      <p:origin x="0" y="0"/>
    </p:cViewPr>
  </p:notesTextViewPr>
  <p:sorterViewPr>
    <p:cViewPr>
      <p:scale>
        <a:sx n="100" d="100"/>
        <a:sy n="100" d="100"/>
      </p:scale>
      <p:origin x="0" y="50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235EF914-EA48-48EC-8EDC-127479499A25}" type="datetimeFigureOut">
              <a:rPr lang="en-US" altLang="zh-CN"/>
              <a:pPr>
                <a:defRPr/>
              </a:pPr>
              <a:t>8/21/2020</a:t>
            </a:fld>
            <a:endParaRPr lang="en-US" altLang="zh-CN"/>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A613E990-DC21-40F0-9C1C-0B335006B6B1}" type="slidenum">
              <a:rPr lang="en-US" altLang="zh-CN"/>
              <a:pPr>
                <a:defRPr/>
              </a:pPr>
              <a:t>‹#›</a:t>
            </a:fld>
            <a:endParaRPr lang="en-US" altLang="zh-CN"/>
          </a:p>
        </p:txBody>
      </p:sp>
    </p:spTree>
    <p:extLst>
      <p:ext uri="{BB962C8B-B14F-4D97-AF65-F5344CB8AC3E}">
        <p14:creationId xmlns:p14="http://schemas.microsoft.com/office/powerpoint/2010/main" val="3952274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750EE9F1-E32D-4CC9-B7E9-198DE71F4AB0}" type="datetimeFigureOut">
              <a:rPr lang="en-US" altLang="zh-CN"/>
              <a:pPr>
                <a:defRPr/>
              </a:pPr>
              <a:t>8/21/2020</a:t>
            </a:fld>
            <a:endParaRPr lang="en-US" altLang="zh-CN"/>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8" tIns="48324" rIns="96648" bIns="48324"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48" tIns="48324" rIns="96648" bIns="4832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6D2AA03D-246C-456A-B724-D1800DEA900A}" type="slidenum">
              <a:rPr lang="en-US" altLang="zh-CN"/>
              <a:pPr>
                <a:defRPr/>
              </a:pPr>
              <a:t>‹#›</a:t>
            </a:fld>
            <a:endParaRPr lang="en-US" altLang="zh-CN"/>
          </a:p>
        </p:txBody>
      </p:sp>
    </p:spTree>
    <p:extLst>
      <p:ext uri="{BB962C8B-B14F-4D97-AF65-F5344CB8AC3E}">
        <p14:creationId xmlns:p14="http://schemas.microsoft.com/office/powerpoint/2010/main" val="36395306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oindesk.com/tag/the-dao/"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coindesk.com/so-ethereums-blockchain-is-still-under-attack/"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41300" indent="-241300" eaLnBrk="1" hangingPunct="1">
              <a:lnSpc>
                <a:spcPct val="90000"/>
              </a:lnSpc>
              <a:spcBef>
                <a:spcPct val="0"/>
              </a:spcBef>
              <a:buFont typeface="Calibri" pitchFamily="34" charset="0"/>
              <a:buAutoNum type="arabicPeriod"/>
            </a:pPr>
            <a:r>
              <a:rPr lang="en-US" altLang="en-US" smtClean="0"/>
              <a:t>Thanks, pleasure etc.</a:t>
            </a:r>
          </a:p>
          <a:p>
            <a:pPr marL="241300" indent="-241300" eaLnBrk="1" hangingPunct="1">
              <a:lnSpc>
                <a:spcPct val="90000"/>
              </a:lnSpc>
              <a:spcBef>
                <a:spcPct val="0"/>
              </a:spcBef>
              <a:buFont typeface="Calibri" pitchFamily="34" charset="0"/>
              <a:buAutoNum type="arabicPeriod"/>
            </a:pPr>
            <a:endParaRPr lang="en-US" altLang="en-US" smtClean="0"/>
          </a:p>
          <a:p>
            <a:pPr marL="241300" indent="-241300" eaLnBrk="1" hangingPunct="1">
              <a:lnSpc>
                <a:spcPct val="90000"/>
              </a:lnSpc>
              <a:spcBef>
                <a:spcPct val="0"/>
              </a:spcBef>
              <a:buFont typeface="Calibri" pitchFamily="34" charset="0"/>
              <a:buAutoNum type="arabicPeriod"/>
            </a:pPr>
            <a:r>
              <a:rPr lang="en-US" altLang="en-US" smtClean="0"/>
              <a:t>There is much hype around Blockchain.  </a:t>
            </a:r>
          </a:p>
          <a:p>
            <a:pPr marL="241300" indent="-241300" eaLnBrk="1" hangingPunct="1">
              <a:lnSpc>
                <a:spcPct val="90000"/>
              </a:lnSpc>
              <a:spcBef>
                <a:spcPct val="0"/>
              </a:spcBef>
              <a:buFont typeface="Calibri" pitchFamily="34" charset="0"/>
              <a:buAutoNum type="arabicPeriod"/>
            </a:pPr>
            <a:endParaRPr lang="en-US" altLang="en-US" smtClean="0"/>
          </a:p>
          <a:p>
            <a:pPr marL="241300" indent="-241300" eaLnBrk="1" hangingPunct="1">
              <a:lnSpc>
                <a:spcPct val="90000"/>
              </a:lnSpc>
              <a:spcBef>
                <a:spcPct val="0"/>
              </a:spcBef>
              <a:buFont typeface="Calibri" pitchFamily="34" charset="0"/>
              <a:buAutoNum type="arabicPeriod"/>
            </a:pPr>
            <a:r>
              <a:rPr lang="en-US" altLang="en-US" smtClean="0"/>
              <a:t>Most of this relates to the use of Blockchain to underpin the Bitcoin crypto currency.  </a:t>
            </a:r>
          </a:p>
          <a:p>
            <a:pPr marL="241300" indent="-241300" eaLnBrk="1" hangingPunct="1">
              <a:lnSpc>
                <a:spcPct val="90000"/>
              </a:lnSpc>
              <a:spcBef>
                <a:spcPct val="0"/>
              </a:spcBef>
              <a:buFont typeface="Calibri" pitchFamily="34" charset="0"/>
              <a:buAutoNum type="arabicPeriod"/>
            </a:pPr>
            <a:endParaRPr lang="en-US" altLang="en-US" smtClean="0"/>
          </a:p>
          <a:p>
            <a:pPr marL="241300" indent="-241300" eaLnBrk="1" hangingPunct="1">
              <a:lnSpc>
                <a:spcPct val="90000"/>
              </a:lnSpc>
              <a:spcBef>
                <a:spcPct val="0"/>
              </a:spcBef>
              <a:buFont typeface="Calibri" pitchFamily="34" charset="0"/>
              <a:buAutoNum type="arabicPeriod"/>
            </a:pPr>
            <a:r>
              <a:rPr lang="en-US" altLang="en-US" smtClean="0"/>
              <a:t>Whilst IBM are not interested in Crypto currency, we are very interested in exploring the broader business application of Blockchain technology.  This is a transformational opportunity for many of our clients</a:t>
            </a:r>
          </a:p>
          <a:p>
            <a:pPr marL="241300" indent="-241300" eaLnBrk="1" hangingPunct="1">
              <a:lnSpc>
                <a:spcPct val="90000"/>
              </a:lnSpc>
              <a:spcBef>
                <a:spcPct val="0"/>
              </a:spcBef>
              <a:buFont typeface="Calibri" pitchFamily="34" charset="0"/>
              <a:buAutoNum type="arabicPeriod"/>
            </a:pPr>
            <a:endParaRPr lang="en-US" altLang="en-US" smtClean="0"/>
          </a:p>
          <a:p>
            <a:pPr marL="241300" indent="-241300" eaLnBrk="1" hangingPunct="1">
              <a:lnSpc>
                <a:spcPct val="90000"/>
              </a:lnSpc>
              <a:spcBef>
                <a:spcPct val="0"/>
              </a:spcBef>
              <a:buFont typeface="Calibri" pitchFamily="34" charset="0"/>
              <a:buAutoNum type="arabicPeriod"/>
            </a:pPr>
            <a:r>
              <a:rPr lang="en-US" altLang="en-US" smtClean="0"/>
              <a:t>This touches most all industries – we are making Blockchain REAL for business.</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fld id="{72BB6A5A-2D2F-44FA-820B-B91721DDA5D2}"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997efced8_2_6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Google Shape;238;g1997efced8_2_6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792085" indent="-322204">
              <a:lnSpc>
                <a:spcPct val="140000"/>
              </a:lnSpc>
              <a:spcBef>
                <a:spcPts val="0"/>
              </a:spcBef>
              <a:spcAft>
                <a:spcPts val="0"/>
              </a:spcAft>
              <a:buClr>
                <a:srgbClr val="353536"/>
              </a:buClr>
              <a:buSzPts val="1200"/>
              <a:buFont typeface="Helvetica Neue"/>
              <a:buAutoNum type="arabicPeriod"/>
            </a:pPr>
            <a:r>
              <a:rPr lang="en" sz="1300">
                <a:solidFill>
                  <a:srgbClr val="353536"/>
                </a:solidFill>
                <a:latin typeface="Helvetica Neue"/>
                <a:ea typeface="Helvetica Neue"/>
                <a:cs typeface="Helvetica Neue"/>
                <a:sym typeface="Helvetica Neue"/>
              </a:rPr>
              <a:t>ICOs carry significant strategic advantages: The business retains its independence, does not have to give away any equity (though this depends on the type of token it uses) and has no outside interference in its board.</a:t>
            </a:r>
            <a:endParaRPr sz="1300">
              <a:solidFill>
                <a:srgbClr val="353536"/>
              </a:solidFill>
              <a:latin typeface="Helvetica Neue"/>
              <a:ea typeface="Helvetica Neue"/>
              <a:cs typeface="Helvetica Neue"/>
              <a:sym typeface="Helvetica Neue"/>
            </a:endParaRPr>
          </a:p>
          <a:p>
            <a:pPr marL="792085" indent="-322204">
              <a:lnSpc>
                <a:spcPct val="140000"/>
              </a:lnSpc>
              <a:spcBef>
                <a:spcPts val="0"/>
              </a:spcBef>
              <a:spcAft>
                <a:spcPts val="0"/>
              </a:spcAft>
              <a:buClr>
                <a:srgbClr val="353536"/>
              </a:buClr>
              <a:buSzPts val="1200"/>
              <a:buFont typeface="Helvetica Neue"/>
              <a:buAutoNum type="arabicPeriod"/>
            </a:pPr>
            <a:r>
              <a:rPr lang="en" sz="1300">
                <a:solidFill>
                  <a:srgbClr val="353536"/>
                </a:solidFill>
                <a:latin typeface="Helvetica Neue"/>
                <a:ea typeface="Helvetica Neue"/>
                <a:cs typeface="Helvetica Neue"/>
                <a:sym typeface="Helvetica Neue"/>
              </a:rPr>
              <a:t>The application in question gets access to an engaged community of users and investors. In a way, it efficiently takes care of the financing and marketing at the same time.</a:t>
            </a:r>
            <a:endParaRPr sz="1300">
              <a:solidFill>
                <a:srgbClr val="353536"/>
              </a:solidFill>
              <a:latin typeface="Helvetica Neue"/>
              <a:ea typeface="Helvetica Neue"/>
              <a:cs typeface="Helvetica Neue"/>
              <a:sym typeface="Helvetica Neue"/>
            </a:endParaRPr>
          </a:p>
          <a:p>
            <a:pPr marL="792085" indent="-322204">
              <a:lnSpc>
                <a:spcPct val="140000"/>
              </a:lnSpc>
              <a:spcBef>
                <a:spcPts val="0"/>
              </a:spcBef>
              <a:spcAft>
                <a:spcPts val="0"/>
              </a:spcAft>
              <a:buClr>
                <a:srgbClr val="353536"/>
              </a:buClr>
              <a:buSzPts val="1200"/>
              <a:buFont typeface="Helvetica Neue"/>
              <a:buAutoNum type="arabicPeriod"/>
            </a:pPr>
            <a:r>
              <a:rPr lang="en" sz="1300">
                <a:solidFill>
                  <a:srgbClr val="353536"/>
                </a:solidFill>
                <a:latin typeface="Helvetica Neue"/>
                <a:ea typeface="Helvetica Neue"/>
                <a:cs typeface="Helvetica Neue"/>
                <a:sym typeface="Helvetica Neue"/>
              </a:rPr>
              <a:t>ICOs are easier to pull off than VC investment, since the business does not have to run the gamut of vetting by analysts and seasoned investors. The "market" will decide if the idea is good or not.</a:t>
            </a:r>
            <a:endParaRPr sz="1300">
              <a:solidFill>
                <a:srgbClr val="353536"/>
              </a:solidFill>
              <a:latin typeface="Helvetica Neue"/>
              <a:ea typeface="Helvetica Neue"/>
              <a:cs typeface="Helvetica Neue"/>
              <a:sym typeface="Helvetica Neue"/>
            </a:endParaRPr>
          </a:p>
          <a:p>
            <a:pPr marL="792085" indent="-322204">
              <a:lnSpc>
                <a:spcPct val="140000"/>
              </a:lnSpc>
              <a:spcBef>
                <a:spcPts val="0"/>
              </a:spcBef>
              <a:spcAft>
                <a:spcPts val="0"/>
              </a:spcAft>
              <a:buClr>
                <a:srgbClr val="353536"/>
              </a:buClr>
              <a:buSzPts val="1200"/>
              <a:buFont typeface="Helvetica Neue"/>
              <a:buAutoNum type="arabicPeriod"/>
            </a:pPr>
            <a:r>
              <a:rPr lang="en" sz="1300">
                <a:solidFill>
                  <a:srgbClr val="353536"/>
                </a:solidFill>
                <a:latin typeface="Helvetica Neue"/>
                <a:ea typeface="Helvetica Neue"/>
                <a:cs typeface="Helvetica Neue"/>
                <a:sym typeface="Helvetica Neue"/>
              </a:rPr>
              <a:t>For many, ICOs may be the only option. VC investors are probably staying away from ethereum businesses for now because of the digital currency's relative youth. And </a:t>
            </a:r>
            <a:r>
              <a:rPr lang="en" sz="1300">
                <a:solidFill>
                  <a:srgbClr val="408BFE"/>
                </a:solidFill>
                <a:uFill>
                  <a:noFill/>
                </a:uFill>
                <a:latin typeface="Helvetica Neue"/>
                <a:ea typeface="Helvetica Neue"/>
                <a:cs typeface="Helvetica Neue"/>
                <a:sym typeface="Helvetica Neue"/>
                <a:hlinkClick r:id="rId3"/>
              </a:rPr>
              <a:t>The DAO hack</a:t>
            </a:r>
            <a:r>
              <a:rPr lang="en" sz="1300">
                <a:solidFill>
                  <a:srgbClr val="353536"/>
                </a:solidFill>
                <a:latin typeface="Helvetica Neue"/>
                <a:ea typeface="Helvetica Neue"/>
                <a:cs typeface="Helvetica Neue"/>
                <a:sym typeface="Helvetica Neue"/>
              </a:rPr>
              <a:t> as well as </a:t>
            </a:r>
            <a:r>
              <a:rPr lang="en" sz="1300">
                <a:solidFill>
                  <a:srgbClr val="408BFE"/>
                </a:solidFill>
                <a:uFill>
                  <a:noFill/>
                </a:uFill>
                <a:latin typeface="Helvetica Neue"/>
                <a:ea typeface="Helvetica Neue"/>
                <a:cs typeface="Helvetica Neue"/>
                <a:sym typeface="Helvetica Neue"/>
                <a:hlinkClick r:id="rId4"/>
              </a:rPr>
              <a:t>recent DDoS attacks</a:t>
            </a:r>
            <a:r>
              <a:rPr lang="en" sz="1300">
                <a:solidFill>
                  <a:srgbClr val="353536"/>
                </a:solidFill>
                <a:latin typeface="Helvetica Neue"/>
                <a:ea typeface="Helvetica Neue"/>
                <a:cs typeface="Helvetica Neue"/>
                <a:sym typeface="Helvetica Neue"/>
              </a:rPr>
              <a:t> on its blockchain will almost certainly have impacted their eagerness to jump into untested waters.</a:t>
            </a:r>
            <a:endParaRPr sz="1300">
              <a:solidFill>
                <a:srgbClr val="353536"/>
              </a:solidFill>
              <a:latin typeface="Helvetica Neue"/>
              <a:ea typeface="Helvetica Neue"/>
              <a:cs typeface="Helvetica Neue"/>
              <a:sym typeface="Helvetica Neue"/>
            </a:endParaRPr>
          </a:p>
          <a:p>
            <a:pPr>
              <a:spcBef>
                <a:spcPts val="846"/>
              </a:spcBef>
              <a:spcAft>
                <a:spcPts val="0"/>
              </a:spcAft>
              <a:buClr>
                <a:schemeClr val="dk1"/>
              </a:buClr>
              <a:buSzPts val="1100"/>
            </a:pPr>
            <a:endParaRPr sz="1300">
              <a:solidFill>
                <a:schemeClr val="dk1"/>
              </a:solidFill>
            </a:endParaRPr>
          </a:p>
          <a:p>
            <a:pPr>
              <a:spcBef>
                <a:spcPts val="0"/>
              </a:spcBef>
              <a:spcAft>
                <a:spcPts val="0"/>
              </a:spcAft>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997efced8_2_11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Google Shape;247;g1997efced8_2_11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792085" indent="-349054">
              <a:lnSpc>
                <a:spcPct val="158000"/>
              </a:lnSpc>
              <a:spcBef>
                <a:spcPts val="2326"/>
              </a:spcBef>
              <a:spcAft>
                <a:spcPts val="0"/>
              </a:spcAft>
              <a:buClr>
                <a:schemeClr val="dk1"/>
              </a:buClr>
              <a:buSzPts val="1600"/>
              <a:buFont typeface="Georgia"/>
              <a:buAutoNum type="arabicPeriod"/>
            </a:pPr>
            <a:r>
              <a:rPr lang="en" sz="1700" dirty="0">
                <a:solidFill>
                  <a:schemeClr val="dk1"/>
                </a:solidFill>
                <a:highlight>
                  <a:srgbClr val="FFFFFF"/>
                </a:highlight>
                <a:latin typeface="Georgia"/>
                <a:ea typeface="Georgia"/>
                <a:cs typeface="Georgia"/>
                <a:sym typeface="Georgia"/>
              </a:rPr>
              <a:t>Scam protection</a:t>
            </a:r>
            <a:endParaRPr sz="1700" dirty="0">
              <a:solidFill>
                <a:schemeClr val="dk1"/>
              </a:solidFill>
              <a:highlight>
                <a:srgbClr val="FFFFFF"/>
              </a:highlight>
              <a:latin typeface="Georgia"/>
              <a:ea typeface="Georgia"/>
              <a:cs typeface="Georgia"/>
              <a:sym typeface="Georgia"/>
            </a:endParaRPr>
          </a:p>
          <a:p>
            <a:pPr marL="792085" indent="-349054">
              <a:lnSpc>
                <a:spcPct val="158000"/>
              </a:lnSpc>
              <a:spcBef>
                <a:spcPts val="0"/>
              </a:spcBef>
              <a:spcAft>
                <a:spcPts val="0"/>
              </a:spcAft>
              <a:buClr>
                <a:schemeClr val="dk1"/>
              </a:buClr>
              <a:buSzPts val="1600"/>
              <a:buFont typeface="Georgia"/>
              <a:buAutoNum type="arabicPeriod"/>
            </a:pPr>
            <a:r>
              <a:rPr lang="en" sz="1700" dirty="0">
                <a:solidFill>
                  <a:schemeClr val="dk1"/>
                </a:solidFill>
                <a:highlight>
                  <a:srgbClr val="FFFFFF"/>
                </a:highlight>
                <a:latin typeface="Georgia"/>
                <a:ea typeface="Georgia"/>
                <a:cs typeface="Georgia"/>
                <a:sym typeface="Georgia"/>
              </a:rPr>
              <a:t>Technology check</a:t>
            </a:r>
            <a:endParaRPr sz="1700" dirty="0">
              <a:solidFill>
                <a:schemeClr val="dk1"/>
              </a:solidFill>
              <a:highlight>
                <a:srgbClr val="FFFFFF"/>
              </a:highlight>
              <a:latin typeface="Georgia"/>
              <a:ea typeface="Georgia"/>
              <a:cs typeface="Georgia"/>
              <a:sym typeface="Georgia"/>
            </a:endParaRPr>
          </a:p>
          <a:p>
            <a:pPr marL="792085" indent="-349054">
              <a:lnSpc>
                <a:spcPct val="158000"/>
              </a:lnSpc>
              <a:spcBef>
                <a:spcPts val="0"/>
              </a:spcBef>
              <a:spcAft>
                <a:spcPts val="0"/>
              </a:spcAft>
              <a:buClr>
                <a:schemeClr val="dk1"/>
              </a:buClr>
              <a:buSzPts val="1600"/>
              <a:buFont typeface="Georgia"/>
              <a:buAutoNum type="arabicPeriod"/>
            </a:pPr>
            <a:r>
              <a:rPr lang="en" sz="1700" dirty="0">
                <a:solidFill>
                  <a:schemeClr val="dk1"/>
                </a:solidFill>
                <a:highlight>
                  <a:srgbClr val="FFFFFF"/>
                </a:highlight>
                <a:latin typeface="Georgia"/>
                <a:ea typeface="Georgia"/>
                <a:cs typeface="Georgia"/>
                <a:sym typeface="Georgia"/>
              </a:rPr>
              <a:t>Proof of ability to execute</a:t>
            </a:r>
            <a:endParaRPr sz="1700" dirty="0">
              <a:solidFill>
                <a:schemeClr val="dk1"/>
              </a:solidFill>
              <a:highlight>
                <a:srgbClr val="FFFFFF"/>
              </a:highlight>
              <a:latin typeface="Georgia"/>
              <a:ea typeface="Georgia"/>
              <a:cs typeface="Georgia"/>
              <a:sym typeface="Georgia"/>
            </a:endParaRPr>
          </a:p>
          <a:p>
            <a:pPr marL="792085" indent="-349054">
              <a:lnSpc>
                <a:spcPct val="158000"/>
              </a:lnSpc>
              <a:spcBef>
                <a:spcPts val="0"/>
              </a:spcBef>
              <a:spcAft>
                <a:spcPts val="0"/>
              </a:spcAft>
              <a:buClr>
                <a:schemeClr val="dk1"/>
              </a:buClr>
              <a:buSzPts val="1600"/>
              <a:buFont typeface="Georgia"/>
              <a:buAutoNum type="arabicPeriod"/>
            </a:pPr>
            <a:r>
              <a:rPr lang="en" sz="1700" dirty="0">
                <a:solidFill>
                  <a:schemeClr val="dk1"/>
                </a:solidFill>
                <a:highlight>
                  <a:srgbClr val="FFFFFF"/>
                </a:highlight>
                <a:latin typeface="Georgia"/>
                <a:ea typeface="Georgia"/>
                <a:cs typeface="Georgia"/>
                <a:sym typeface="Georgia"/>
              </a:rPr>
              <a:t>Business viability check</a:t>
            </a:r>
            <a:endParaRPr sz="1700" dirty="0">
              <a:solidFill>
                <a:schemeClr val="dk1"/>
              </a:solidFill>
              <a:highlight>
                <a:srgbClr val="FFFFFF"/>
              </a:highlight>
              <a:latin typeface="Georgia"/>
              <a:ea typeface="Georgia"/>
              <a:cs typeface="Georgia"/>
              <a:sym typeface="Georgia"/>
            </a:endParaRPr>
          </a:p>
          <a:p>
            <a:pPr marL="792085" indent="-349054">
              <a:lnSpc>
                <a:spcPct val="158000"/>
              </a:lnSpc>
              <a:spcBef>
                <a:spcPts val="0"/>
              </a:spcBef>
              <a:spcAft>
                <a:spcPts val="0"/>
              </a:spcAft>
              <a:buClr>
                <a:schemeClr val="dk1"/>
              </a:buClr>
              <a:buSzPts val="1600"/>
              <a:buFont typeface="Georgia"/>
              <a:buAutoNum type="arabicPeriod"/>
            </a:pPr>
            <a:r>
              <a:rPr lang="en" sz="1700" dirty="0">
                <a:solidFill>
                  <a:schemeClr val="dk1"/>
                </a:solidFill>
                <a:highlight>
                  <a:srgbClr val="FFFFFF"/>
                </a:highlight>
                <a:latin typeface="Georgia"/>
                <a:ea typeface="Georgia"/>
                <a:cs typeface="Georgia"/>
                <a:sym typeface="Georgia"/>
              </a:rPr>
              <a:t>Efficient use of funds and business-based thresholds for minimum and maximum raise</a:t>
            </a:r>
            <a:endParaRPr sz="1700" dirty="0">
              <a:solidFill>
                <a:schemeClr val="dk1"/>
              </a:solidFill>
              <a:highlight>
                <a:srgbClr val="FFFFFF"/>
              </a:highlight>
              <a:latin typeface="Georgia"/>
              <a:ea typeface="Georgia"/>
              <a:cs typeface="Georgia"/>
              <a:sym typeface="Georgia"/>
            </a:endParaRPr>
          </a:p>
          <a:p>
            <a:pPr marL="792085" indent="-349054">
              <a:lnSpc>
                <a:spcPct val="158000"/>
              </a:lnSpc>
              <a:spcBef>
                <a:spcPts val="0"/>
              </a:spcBef>
              <a:spcAft>
                <a:spcPts val="0"/>
              </a:spcAft>
              <a:buClr>
                <a:schemeClr val="dk1"/>
              </a:buClr>
              <a:buSzPts val="1600"/>
              <a:buFont typeface="Georgia"/>
              <a:buAutoNum type="arabicPeriod"/>
            </a:pPr>
            <a:r>
              <a:rPr lang="en" sz="1700" dirty="0">
                <a:solidFill>
                  <a:schemeClr val="dk1"/>
                </a:solidFill>
                <a:highlight>
                  <a:srgbClr val="FFFFFF"/>
                </a:highlight>
                <a:latin typeface="Georgia"/>
                <a:ea typeface="Georgia"/>
                <a:cs typeface="Georgia"/>
                <a:sym typeface="Georgia"/>
              </a:rPr>
              <a:t>A defined legal framework</a:t>
            </a:r>
            <a:endParaRPr sz="1700" dirty="0">
              <a:solidFill>
                <a:schemeClr val="dk1"/>
              </a:solidFill>
              <a:highlight>
                <a:srgbClr val="FFFFFF"/>
              </a:highlight>
              <a:latin typeface="Georgia"/>
              <a:ea typeface="Georgia"/>
              <a:cs typeface="Georgia"/>
              <a:sym typeface="Georgia"/>
            </a:endParaRPr>
          </a:p>
          <a:p>
            <a:pPr marL="792085" indent="-349054">
              <a:lnSpc>
                <a:spcPct val="158000"/>
              </a:lnSpc>
              <a:spcBef>
                <a:spcPts val="0"/>
              </a:spcBef>
              <a:spcAft>
                <a:spcPts val="0"/>
              </a:spcAft>
              <a:buClr>
                <a:schemeClr val="dk1"/>
              </a:buClr>
              <a:buSzPts val="1600"/>
              <a:buFont typeface="Georgia"/>
              <a:buAutoNum type="arabicPeriod"/>
            </a:pPr>
            <a:r>
              <a:rPr lang="en" sz="1700" dirty="0">
                <a:solidFill>
                  <a:schemeClr val="dk1"/>
                </a:solidFill>
                <a:highlight>
                  <a:srgbClr val="FFFFFF"/>
                </a:highlight>
                <a:latin typeface="Georgia"/>
                <a:ea typeface="Georgia"/>
                <a:cs typeface="Georgia"/>
                <a:sym typeface="Georgia"/>
              </a:rPr>
              <a:t>A transparent ICO process</a:t>
            </a:r>
            <a:endParaRPr sz="1700" dirty="0">
              <a:solidFill>
                <a:schemeClr val="dk1"/>
              </a:solidFill>
              <a:highlight>
                <a:srgbClr val="FFFFFF"/>
              </a:highlight>
              <a:latin typeface="Georgia"/>
              <a:ea typeface="Georgia"/>
              <a:cs typeface="Georgia"/>
              <a:sym typeface="Georgia"/>
            </a:endParaRPr>
          </a:p>
          <a:p>
            <a:pPr marL="792085" indent="-349054">
              <a:lnSpc>
                <a:spcPct val="158000"/>
              </a:lnSpc>
              <a:spcBef>
                <a:spcPts val="0"/>
              </a:spcBef>
              <a:spcAft>
                <a:spcPts val="0"/>
              </a:spcAft>
              <a:buClr>
                <a:schemeClr val="dk1"/>
              </a:buClr>
              <a:buSzPts val="1600"/>
              <a:buFont typeface="Georgia"/>
              <a:buAutoNum type="arabicPeriod"/>
            </a:pPr>
            <a:r>
              <a:rPr lang="en" sz="1700" dirty="0">
                <a:solidFill>
                  <a:schemeClr val="dk1"/>
                </a:solidFill>
                <a:highlight>
                  <a:srgbClr val="FFFFFF"/>
                </a:highlight>
                <a:latin typeface="Georgia"/>
                <a:ea typeface="Georgia"/>
                <a:cs typeface="Georgia"/>
                <a:sym typeface="Georgia"/>
              </a:rPr>
              <a:t>Escrow</a:t>
            </a:r>
            <a:endParaRPr sz="1700" dirty="0">
              <a:solidFill>
                <a:schemeClr val="dk1"/>
              </a:solidFill>
              <a:highlight>
                <a:srgbClr val="FFFFFF"/>
              </a:highlight>
              <a:latin typeface="Georgia"/>
              <a:ea typeface="Georgia"/>
              <a:cs typeface="Georgia"/>
              <a:sym typeface="Georgia"/>
            </a:endParaRPr>
          </a:p>
          <a:p>
            <a:pPr marL="792085" indent="-349054">
              <a:lnSpc>
                <a:spcPct val="158000"/>
              </a:lnSpc>
              <a:spcBef>
                <a:spcPts val="0"/>
              </a:spcBef>
              <a:spcAft>
                <a:spcPts val="0"/>
              </a:spcAft>
              <a:buClr>
                <a:schemeClr val="dk1"/>
              </a:buClr>
              <a:buSzPts val="1600"/>
              <a:buFont typeface="Georgia"/>
              <a:buAutoNum type="arabicPeriod"/>
            </a:pPr>
            <a:r>
              <a:rPr lang="en" sz="1700" dirty="0">
                <a:solidFill>
                  <a:schemeClr val="dk1"/>
                </a:solidFill>
                <a:highlight>
                  <a:srgbClr val="FFFFFF"/>
                </a:highlight>
                <a:latin typeface="Georgia"/>
                <a:ea typeface="Georgia"/>
                <a:cs typeface="Georgia"/>
                <a:sym typeface="Georgia"/>
              </a:rPr>
              <a:t>Controlled release of funds</a:t>
            </a:r>
            <a:endParaRPr sz="1700" dirty="0">
              <a:solidFill>
                <a:schemeClr val="dk1"/>
              </a:solidFill>
              <a:highlight>
                <a:srgbClr val="FFFFFF"/>
              </a:highlight>
              <a:latin typeface="Georgia"/>
              <a:ea typeface="Georgia"/>
              <a:cs typeface="Georgia"/>
              <a:sym typeface="Georgia"/>
            </a:endParaRPr>
          </a:p>
          <a:p>
            <a:pPr marL="792085" indent="-349054">
              <a:lnSpc>
                <a:spcPct val="158000"/>
              </a:lnSpc>
              <a:spcBef>
                <a:spcPts val="0"/>
              </a:spcBef>
              <a:spcAft>
                <a:spcPts val="0"/>
              </a:spcAft>
              <a:buClr>
                <a:schemeClr val="dk1"/>
              </a:buClr>
              <a:buSzPts val="1600"/>
              <a:buFont typeface="Georgia"/>
              <a:buAutoNum type="arabicPeriod"/>
            </a:pPr>
            <a:r>
              <a:rPr lang="en" sz="1700" dirty="0">
                <a:solidFill>
                  <a:schemeClr val="dk1"/>
                </a:solidFill>
                <a:highlight>
                  <a:srgbClr val="FFFFFF"/>
                </a:highlight>
                <a:latin typeface="Georgia"/>
                <a:ea typeface="Georgia"/>
                <a:cs typeface="Georgia"/>
                <a:sym typeface="Georgia"/>
              </a:rPr>
              <a:t>Delayed founder liquidity</a:t>
            </a:r>
            <a:endParaRPr sz="1700" dirty="0">
              <a:solidFill>
                <a:schemeClr val="dk1"/>
              </a:solidFill>
              <a:highlight>
                <a:srgbClr val="FFFFFF"/>
              </a:highlight>
              <a:latin typeface="Georgia"/>
              <a:ea typeface="Georgia"/>
              <a:cs typeface="Georgia"/>
              <a:sym typeface="Georgia"/>
            </a:endParaRPr>
          </a:p>
          <a:p>
            <a:pPr>
              <a:lnSpc>
                <a:spcPct val="158000"/>
              </a:lnSpc>
              <a:spcBef>
                <a:spcPts val="2326"/>
              </a:spcBef>
              <a:spcAft>
                <a:spcPts val="0"/>
              </a:spcAft>
            </a:pPr>
            <a:endParaRPr sz="1700" dirty="0">
              <a:solidFill>
                <a:schemeClr val="dk1"/>
              </a:solidFill>
              <a:highlight>
                <a:srgbClr val="FFFFFF"/>
              </a:highlight>
              <a:latin typeface="Georgia"/>
              <a:ea typeface="Georgia"/>
              <a:cs typeface="Georgia"/>
              <a:sym typeface="Georgia"/>
            </a:endParaRPr>
          </a:p>
          <a:p>
            <a:pPr>
              <a:spcBef>
                <a:spcPts val="0"/>
              </a:spcBef>
              <a:spcAft>
                <a:spcPts val="0"/>
              </a:spcAft>
            </a:pPr>
            <a:endParaRPr sz="13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99cd945d8_0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Google Shape;254;g199cd945d8_0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lnSpc>
                <a:spcPct val="158000"/>
              </a:lnSpc>
              <a:spcBef>
                <a:spcPts val="2326"/>
              </a:spcBef>
              <a:spcAft>
                <a:spcPts val="0"/>
              </a:spcAft>
            </a:pPr>
            <a:endParaRPr sz="1700" dirty="0">
              <a:solidFill>
                <a:schemeClr val="dk1"/>
              </a:solidFill>
              <a:highlight>
                <a:srgbClr val="FFFFFF"/>
              </a:highlight>
              <a:latin typeface="Georgia"/>
              <a:ea typeface="Georgia"/>
              <a:cs typeface="Georgia"/>
              <a:sym typeface="Georgia"/>
            </a:endParaRPr>
          </a:p>
          <a:p>
            <a:pPr>
              <a:spcBef>
                <a:spcPts val="0"/>
              </a:spcBef>
              <a:spcAft>
                <a:spcPts val="0"/>
              </a:spcAft>
            </a:pPr>
            <a:endParaRPr sz="1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997efced8_2_9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Google Shape;264;g1997efced8_2_9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99764c33d_0_1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Google Shape;226;g199764c33d_0_1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a:t>The Disruption is begin held by the other investors and we need to find a different way to push ourselves and the industry forward, the ICO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997efced8_2_9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Google Shape;264;g1997efced8_2_9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https://en.wikipedia.org/wiki/Security_token_offering</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997efced8_2_9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Google Shape;264;g1997efced8_2_9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99764c33d_0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Google Shape;160;g199764c33d_0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50888" algn="l"/>
                <a:tab pos="1501775" algn="l"/>
                <a:tab pos="2252663" algn="l"/>
                <a:tab pos="3003550" algn="l"/>
              </a:tabLst>
              <a:defRPr>
                <a:solidFill>
                  <a:schemeClr val="tx1"/>
                </a:solidFill>
                <a:latin typeface="Calibri" pitchFamily="34" charset="0"/>
              </a:defRPr>
            </a:lvl1pPr>
            <a:lvl2pPr marL="742950" indent="-285750">
              <a:tabLst>
                <a:tab pos="750888" algn="l"/>
                <a:tab pos="1501775" algn="l"/>
                <a:tab pos="2252663" algn="l"/>
                <a:tab pos="3003550" algn="l"/>
              </a:tabLst>
              <a:defRPr>
                <a:solidFill>
                  <a:schemeClr val="tx1"/>
                </a:solidFill>
                <a:latin typeface="Calibri" pitchFamily="34" charset="0"/>
              </a:defRPr>
            </a:lvl2pPr>
            <a:lvl3pPr marL="1143000" indent="-228600">
              <a:tabLst>
                <a:tab pos="750888" algn="l"/>
                <a:tab pos="1501775" algn="l"/>
                <a:tab pos="2252663" algn="l"/>
                <a:tab pos="3003550" algn="l"/>
              </a:tabLst>
              <a:defRPr>
                <a:solidFill>
                  <a:schemeClr val="tx1"/>
                </a:solidFill>
                <a:latin typeface="Calibri" pitchFamily="34" charset="0"/>
              </a:defRPr>
            </a:lvl3pPr>
            <a:lvl4pPr marL="1600200" indent="-228600">
              <a:tabLst>
                <a:tab pos="750888" algn="l"/>
                <a:tab pos="1501775" algn="l"/>
                <a:tab pos="2252663" algn="l"/>
                <a:tab pos="3003550" algn="l"/>
              </a:tabLst>
              <a:defRPr>
                <a:solidFill>
                  <a:schemeClr val="tx1"/>
                </a:solidFill>
                <a:latin typeface="Calibri" pitchFamily="34" charset="0"/>
              </a:defRPr>
            </a:lvl4pPr>
            <a:lvl5pPr marL="2057400" indent="-228600">
              <a:tabLst>
                <a:tab pos="750888" algn="l"/>
                <a:tab pos="1501775" algn="l"/>
                <a:tab pos="2252663" algn="l"/>
                <a:tab pos="300355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9pPr>
          </a:lstStyle>
          <a:p>
            <a:pPr>
              <a:buClr>
                <a:srgbClr val="000000"/>
              </a:buClr>
              <a:buSzPct val="100000"/>
              <a:buFont typeface="Times New Roman" pitchFamily="18" charset="0"/>
              <a:buNone/>
            </a:pPr>
            <a:fld id="{F0448B00-76AE-46BD-88A5-CCF60A0CE7E4}" type="slidenum">
              <a:rPr lang="en-US" altLang="en-US" sz="1500">
                <a:solidFill>
                  <a:srgbClr val="000000"/>
                </a:solidFill>
                <a:latin typeface="Times New Roman" pitchFamily="18" charset="0"/>
              </a:rPr>
              <a:pPr>
                <a:buClr>
                  <a:srgbClr val="000000"/>
                </a:buClr>
                <a:buSzPct val="100000"/>
                <a:buFont typeface="Times New Roman" pitchFamily="18" charset="0"/>
                <a:buNone/>
              </a:pPr>
              <a:t>18</a:t>
            </a:fld>
            <a:endParaRPr lang="en-US" altLang="en-US" sz="1500">
              <a:solidFill>
                <a:srgbClr val="000000"/>
              </a:solidFill>
              <a:latin typeface="Times New Roman" pitchFamily="18" charset="0"/>
            </a:endParaRPr>
          </a:p>
        </p:txBody>
      </p:sp>
      <p:sp>
        <p:nvSpPr>
          <p:cNvPr id="129027" name="Text Box 1"/>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357" tIns="46679" rIns="93357" bIns="46679"/>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pPr eaLnBrk="1" hangingPunct="1">
              <a:spcBef>
                <a:spcPts val="313"/>
              </a:spcBef>
              <a:buClr>
                <a:srgbClr val="000000"/>
              </a:buClr>
              <a:buSzPct val="100000"/>
            </a:pPr>
            <a:fld id="{C36E3F33-6B4B-4D1D-9E75-A79C754D4D6C}" type="slidenum">
              <a:rPr lang="en-US" altLang="en-US" sz="1000">
                <a:solidFill>
                  <a:srgbClr val="FFFFFF"/>
                </a:solidFill>
              </a:rPr>
              <a:pPr eaLnBrk="1" hangingPunct="1">
                <a:spcBef>
                  <a:spcPts val="313"/>
                </a:spcBef>
                <a:buClr>
                  <a:srgbClr val="000000"/>
                </a:buClr>
                <a:buSzPct val="100000"/>
              </a:pPr>
              <a:t>18</a:t>
            </a:fld>
            <a:endParaRPr lang="en-US" altLang="en-US" sz="1000">
              <a:solidFill>
                <a:srgbClr val="FFFFFF"/>
              </a:solidFill>
            </a:endParaRPr>
          </a:p>
        </p:txBody>
      </p:sp>
      <p:sp>
        <p:nvSpPr>
          <p:cNvPr id="129028" name="Rectangle 2"/>
          <p:cNvSpPr>
            <a:spLocks noGrp="1" noRot="1" noChangeAspect="1" noChangeArrowheads="1" noTextEdit="1"/>
          </p:cNvSpPr>
          <p:nvPr>
            <p:ph type="sldImg"/>
          </p:nvPr>
        </p:nvSpPr>
        <p:spPr bwMode="auto">
          <a:xfrm>
            <a:off x="512763" y="744538"/>
            <a:ext cx="6608762" cy="3717925"/>
          </a:xfrm>
          <a:solidFill>
            <a:srgbClr val="FFFFFF"/>
          </a:solidFill>
          <a:ln>
            <a:solidFill>
              <a:srgbClr val="000000"/>
            </a:solidFill>
            <a:miter lim="800000"/>
            <a:headEnd/>
            <a:tailEnd/>
          </a:ln>
        </p:spPr>
      </p:sp>
      <p:sp>
        <p:nvSpPr>
          <p:cNvPr id="129029" name="Text Box 3"/>
          <p:cNvSpPr>
            <a:spLocks noGrp="1" noChangeArrowheads="1"/>
          </p:cNvSpPr>
          <p:nvPr>
            <p:ph type="body" idx="1"/>
          </p:nvPr>
        </p:nvSpPr>
        <p:spPr bwMode="auto">
          <a:xfrm>
            <a:off x="763588" y="4710113"/>
            <a:ext cx="6105525" cy="446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357" tIns="46679" rIns="93357" bIns="46679" numCol="1" anchor="t" anchorCtr="0" compatLnSpc="1">
            <a:prstTxWarp prst="textNoShape">
              <a:avLst/>
            </a:prstTxWarp>
          </a:bodyPr>
          <a:lstStyle/>
          <a:p>
            <a:pPr marL="223838" indent="-222250" eaLnBrk="1" hangingPunct="1">
              <a:spcBef>
                <a:spcPct val="0"/>
              </a:spcBef>
              <a:tabLst>
                <a:tab pos="750888" algn="l"/>
                <a:tab pos="1501775" algn="l"/>
                <a:tab pos="2252663" algn="l"/>
                <a:tab pos="3003550" algn="l"/>
                <a:tab pos="3754438" algn="l"/>
                <a:tab pos="4505325" algn="l"/>
                <a:tab pos="5256213" algn="l"/>
                <a:tab pos="6007100" algn="l"/>
              </a:tabLst>
            </a:pPr>
            <a:endParaRPr lang="en-US" altLang="en-US" sz="2100" dirty="0" smtClean="0">
              <a:latin typeface="Arial" pitchFamily="34" charset="0"/>
              <a:ea typeface="Microsoft YaHei"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99764c33d_0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Google Shape;160;g199764c33d_0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99764c33d_0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Google Shape;173;g199764c33d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997efced8_2_5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Google Shape;167;g1997efced8_2_5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997efced8_2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Google Shape;178;g1997efced8_2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a:t>Currently we see a lot of seed investment going into Blockchain and Bitcoin companies but not enough to push this disruption forward. For example multiple billions go in to other different technologies as apps and other software. </a:t>
            </a:r>
            <a:endParaRPr/>
          </a:p>
          <a:p>
            <a:pPr>
              <a:spcBef>
                <a:spcPts val="0"/>
              </a:spcBef>
              <a:spcAft>
                <a:spcPts val="0"/>
              </a:spcAft>
            </a:pPr>
            <a:r>
              <a:rPr lang="en"/>
              <a:t>So 1.3Billion is nothing compared to the other industry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997efced8_2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Google Shape;178;g1997efced8_2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https://en.wikipedia.org/wiki/Angel_investor</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997efced8_2_2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Google Shape;204;g1997efced8_2_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a:t>There are trust issues </a:t>
            </a:r>
            <a:endParaRPr/>
          </a:p>
          <a:p>
            <a:pPr>
              <a:spcBef>
                <a:spcPts val="0"/>
              </a:spcBef>
              <a:spcAft>
                <a:spcPts val="0"/>
              </a:spcAft>
            </a:pPr>
            <a:r>
              <a:rPr lang="en"/>
              <a:t>Andriessen Horrowitz current VC - traditional VC that investst in Bitcoin/Blockchain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99764c33d_0_1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Google Shape;226;g199764c33d_0_1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a:t>The Disruption is begin held by the other investors and we need to find a different way to push ourselves and the industry forward, the ICO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99764c33d_0_2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Google Shape;231;g199764c33d_0_2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sz="1300" dirty="0" smtClean="0"/>
              <a:t>https://en.wikipedia.org/wiki/Initial_coin_offering</a:t>
            </a:r>
            <a:endParaRPr sz="13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5"/>
          <p:cNvSpPr>
            <a:spLocks noGrp="1"/>
          </p:cNvSpPr>
          <p:nvPr>
            <p:ph type="dt" sz="half" idx="10"/>
          </p:nvPr>
        </p:nvSpPr>
        <p:spPr/>
        <p:txBody>
          <a:bodyPr/>
          <a:lstStyle>
            <a:lvl1pPr defTabSz="514350">
              <a:defRPr smtClean="0"/>
            </a:lvl1pPr>
          </a:lstStyle>
          <a:p>
            <a:pPr>
              <a:defRPr/>
            </a:pPr>
            <a:fld id="{0C97C2F9-EA4A-4B05-8E5A-1624247D30D9}" type="datetime1">
              <a:rPr lang="zh-CN" altLang="en-US" smtClean="0"/>
              <a:t>2020/8/21</a:t>
            </a:fld>
            <a:endParaRPr lang="en-US" altLang="zh-CN"/>
          </a:p>
        </p:txBody>
      </p:sp>
    </p:spTree>
    <p:extLst>
      <p:ext uri="{BB962C8B-B14F-4D97-AF65-F5344CB8AC3E}">
        <p14:creationId xmlns:p14="http://schemas.microsoft.com/office/powerpoint/2010/main" val="126235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1D3548">
            <a:alpha val="90195"/>
          </a:srgbClr>
        </a:solidFill>
        <a:effectLst/>
      </p:bgPr>
    </p:bg>
    <p:spTree>
      <p:nvGrpSpPr>
        <p:cNvPr id="1" name=""/>
        <p:cNvGrpSpPr/>
        <p:nvPr/>
      </p:nvGrpSpPr>
      <p:grpSpPr>
        <a:xfrm>
          <a:off x="0" y="0"/>
          <a:ext cx="0" cy="0"/>
          <a:chOff x="0" y="0"/>
          <a:chExt cx="0" cy="0"/>
        </a:xfrm>
      </p:grpSpPr>
      <p:sp>
        <p:nvSpPr>
          <p:cNvPr id="3" name="Shape 5"/>
          <p:cNvSpPr/>
          <p:nvPr userDrawn="1"/>
        </p:nvSpPr>
        <p:spPr>
          <a:xfrm>
            <a:off x="-9525" y="3995738"/>
            <a:ext cx="9153525" cy="1147762"/>
          </a:xfrm>
          <a:prstGeom prst="rect">
            <a:avLst/>
          </a:prstGeom>
          <a:solidFill>
            <a:srgbClr val="FFFFFF"/>
          </a:solidFill>
          <a:ln w="25400">
            <a:round/>
          </a:ln>
        </p:spPr>
        <p:txBody>
          <a:bodyPr lIns="0" tIns="0" rIns="0" bIns="0" anchor="ctr"/>
          <a:lstStyle>
            <a:lvl1pPr marL="22225" defTabSz="500063">
              <a:defRPr>
                <a:solidFill>
                  <a:schemeClr val="tx1"/>
                </a:solidFill>
                <a:latin typeface="Calibri" pitchFamily="34" charset="0"/>
              </a:defRPr>
            </a:lvl1pPr>
            <a:lvl2pPr marL="742950" indent="-285750" defTabSz="500063">
              <a:defRPr>
                <a:solidFill>
                  <a:schemeClr val="tx1"/>
                </a:solidFill>
                <a:latin typeface="Calibri" pitchFamily="34" charset="0"/>
              </a:defRPr>
            </a:lvl2pPr>
            <a:lvl3pPr marL="1143000" indent="-228600" defTabSz="500063">
              <a:defRPr>
                <a:solidFill>
                  <a:schemeClr val="tx1"/>
                </a:solidFill>
                <a:latin typeface="Calibri" pitchFamily="34" charset="0"/>
              </a:defRPr>
            </a:lvl3pPr>
            <a:lvl4pPr marL="1600200" indent="-228600" defTabSz="500063">
              <a:defRPr>
                <a:solidFill>
                  <a:schemeClr val="tx1"/>
                </a:solidFill>
                <a:latin typeface="Calibri" pitchFamily="34" charset="0"/>
              </a:defRPr>
            </a:lvl4pPr>
            <a:lvl5pPr marL="2057400" indent="-228600" defTabSz="500063">
              <a:defRPr>
                <a:solidFill>
                  <a:schemeClr val="tx1"/>
                </a:solidFill>
                <a:latin typeface="Calibri" pitchFamily="34" charset="0"/>
              </a:defRPr>
            </a:lvl5pPr>
            <a:lvl6pPr marL="2514600" indent="-228600" defTabSz="500063" eaLnBrk="0" fontAlgn="base" hangingPunct="0">
              <a:spcBef>
                <a:spcPct val="0"/>
              </a:spcBef>
              <a:spcAft>
                <a:spcPct val="0"/>
              </a:spcAft>
              <a:defRPr>
                <a:solidFill>
                  <a:schemeClr val="tx1"/>
                </a:solidFill>
                <a:latin typeface="Calibri" pitchFamily="34" charset="0"/>
              </a:defRPr>
            </a:lvl6pPr>
            <a:lvl7pPr marL="2971800" indent="-228600" defTabSz="500063" eaLnBrk="0" fontAlgn="base" hangingPunct="0">
              <a:spcBef>
                <a:spcPct val="0"/>
              </a:spcBef>
              <a:spcAft>
                <a:spcPct val="0"/>
              </a:spcAft>
              <a:defRPr>
                <a:solidFill>
                  <a:schemeClr val="tx1"/>
                </a:solidFill>
                <a:latin typeface="Calibri" pitchFamily="34" charset="0"/>
              </a:defRPr>
            </a:lvl7pPr>
            <a:lvl8pPr marL="3429000" indent="-228600" defTabSz="500063" eaLnBrk="0" fontAlgn="base" hangingPunct="0">
              <a:spcBef>
                <a:spcPct val="0"/>
              </a:spcBef>
              <a:spcAft>
                <a:spcPct val="0"/>
              </a:spcAft>
              <a:defRPr>
                <a:solidFill>
                  <a:schemeClr val="tx1"/>
                </a:solidFill>
                <a:latin typeface="Calibri" pitchFamily="34" charset="0"/>
              </a:defRPr>
            </a:lvl8pPr>
            <a:lvl9pPr marL="3886200" indent="-228600" defTabSz="500063" eaLnBrk="0" fontAlgn="base" hangingPunct="0">
              <a:spcBef>
                <a:spcPct val="0"/>
              </a:spcBef>
              <a:spcAft>
                <a:spcPct val="0"/>
              </a:spcAft>
              <a:defRPr>
                <a:solidFill>
                  <a:schemeClr val="tx1"/>
                </a:solidFill>
                <a:latin typeface="Calibri" pitchFamily="34" charset="0"/>
              </a:defRPr>
            </a:lvl9pPr>
          </a:lstStyle>
          <a:p>
            <a:pPr eaLnBrk="1" hangingPunct="1">
              <a:defRPr/>
            </a:pPr>
            <a:endParaRPr lang="en-US" altLang="en-US" sz="5800" smtClean="0">
              <a:latin typeface="Gill Sans"/>
              <a:ea typeface="Gill Sans"/>
              <a:cs typeface="Gill Sans"/>
              <a:sym typeface="Gill Sans"/>
            </a:endParaRPr>
          </a:p>
        </p:txBody>
      </p:sp>
      <p:sp>
        <p:nvSpPr>
          <p:cNvPr id="4"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3E97405A-A60E-481E-ACAC-F6094A0E34E2}" type="slidenum">
              <a:rPr lang="en-US" altLang="en-US" sz="2400" b="1" smtClean="0">
                <a:solidFill>
                  <a:srgbClr val="0000FF"/>
                </a:solidFill>
                <a:latin typeface="+mn-lt"/>
                <a:ea typeface="Helvetica Light"/>
                <a:cs typeface="Helvetica Light"/>
                <a:sym typeface="Helvetica Light"/>
              </a:rPr>
              <a:pPr>
                <a:defRPr/>
              </a:pPr>
              <a:t>‹#›</a:t>
            </a:fld>
            <a:endParaRPr lang="en-US" altLang="en-US" sz="2400" b="1" smtClean="0">
              <a:solidFill>
                <a:srgbClr val="0000FF"/>
              </a:solidFill>
              <a:latin typeface="+mn-lt"/>
              <a:ea typeface="Helvetica Light"/>
              <a:cs typeface="Helvetica Light"/>
              <a:sym typeface="Helvetica Light"/>
            </a:endParaRPr>
          </a:p>
        </p:txBody>
      </p:sp>
      <p:sp>
        <p:nvSpPr>
          <p:cNvPr id="7" name="Shape 8"/>
          <p:cNvSpPr>
            <a:spLocks noGrp="1"/>
          </p:cNvSpPr>
          <p:nvPr>
            <p:ph type="title"/>
          </p:nvPr>
        </p:nvSpPr>
        <p:spPr>
          <a:xfrm>
            <a:off x="365559" y="556247"/>
            <a:ext cx="6038850" cy="2114851"/>
          </a:xfrm>
          <a:prstGeom prst="rect">
            <a:avLst/>
          </a:prstGeom>
        </p:spPr>
        <p:txBody>
          <a:bodyPr anchor="t"/>
          <a:lstStyle>
            <a:lvl1pPr marR="22289" algn="l" defTabSz="227838">
              <a:lnSpc>
                <a:spcPct val="80000"/>
              </a:lnSpc>
              <a:defRPr sz="4400" b="1" strike="noStrike" spc="-61">
                <a:solidFill>
                  <a:srgbClr val="FFFFFF"/>
                </a:solidFill>
                <a:uFill>
                  <a:solidFill>
                    <a:srgbClr val="5E5E5E"/>
                  </a:solidFill>
                </a:uFill>
                <a:latin typeface="Helvetica Neue"/>
                <a:ea typeface="Helvetica Neue"/>
                <a:cs typeface="Helvetica Neue"/>
                <a:sym typeface="Helvetica Neue"/>
              </a:defRPr>
            </a:lvl1pPr>
          </a:lstStyle>
          <a:p>
            <a:pPr lvl="0"/>
            <a:endParaRPr dirty="0"/>
          </a:p>
        </p:txBody>
      </p:sp>
      <p:sp>
        <p:nvSpPr>
          <p:cNvPr id="5" name="Date Placeholder 6"/>
          <p:cNvSpPr>
            <a:spLocks noGrp="1"/>
          </p:cNvSpPr>
          <p:nvPr>
            <p:ph type="dt" sz="half" idx="10"/>
          </p:nvPr>
        </p:nvSpPr>
        <p:spPr/>
        <p:txBody>
          <a:bodyPr/>
          <a:lstStyle>
            <a:lvl1pPr defTabSz="514350">
              <a:defRPr smtClean="0">
                <a:solidFill>
                  <a:schemeClr val="tx1"/>
                </a:solidFill>
              </a:defRPr>
            </a:lvl1pPr>
          </a:lstStyle>
          <a:p>
            <a:pPr>
              <a:defRPr/>
            </a:pPr>
            <a:fld id="{2C00A77C-F1AE-4557-94A4-C489C6351077}" type="datetime1">
              <a:rPr lang="zh-CN" altLang="en-US" smtClean="0"/>
              <a:t>2020/8/21</a:t>
            </a:fld>
            <a:endParaRPr lang="en-US" altLang="zh-CN"/>
          </a:p>
        </p:txBody>
      </p:sp>
      <p:pic>
        <p:nvPicPr>
          <p:cNvPr id="14950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9648" y="146672"/>
            <a:ext cx="15906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38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pPr lvl="0"/>
            <a:r>
              <a:rPr/>
              <a:t>Title Text</a:t>
            </a:r>
          </a:p>
        </p:txBody>
      </p:sp>
      <p:sp>
        <p:nvSpPr>
          <p:cNvPr id="21" name="Shape 21"/>
          <p:cNvSpPr>
            <a:spLocks noGrp="1"/>
          </p:cNvSpPr>
          <p:nvPr>
            <p:ph type="body" idx="1"/>
          </p:nvPr>
        </p:nvSpPr>
        <p:spPr>
          <a:prstGeom prst="rect">
            <a:avLst/>
          </a:prstGeom>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Date Placeholder 6"/>
          <p:cNvSpPr>
            <a:spLocks noGrp="1"/>
          </p:cNvSpPr>
          <p:nvPr>
            <p:ph type="dt" sz="half" idx="10"/>
          </p:nvPr>
        </p:nvSpPr>
        <p:spPr/>
        <p:txBody>
          <a:bodyPr/>
          <a:lstStyle>
            <a:lvl1pPr defTabSz="514350">
              <a:defRPr smtClean="0"/>
            </a:lvl1pPr>
          </a:lstStyle>
          <a:p>
            <a:pPr>
              <a:defRPr/>
            </a:pPr>
            <a:fld id="{EE77D15D-791C-4B16-8994-2CD4D7176FC5}" type="datetime1">
              <a:rPr lang="zh-CN" altLang="en-US" smtClean="0"/>
              <a:t>2020/8/21</a:t>
            </a:fld>
            <a:endParaRPr lang="en-US" altLang="zh-CN"/>
          </a:p>
        </p:txBody>
      </p:sp>
      <p:pic>
        <p:nvPicPr>
          <p:cNvPr id="1454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5014" y="185580"/>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669550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7" name="Google Shape;17;p3"/>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pic>
        <p:nvPicPr>
          <p:cNvPr id="14643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83345" y="131079"/>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6"/>
          <p:cNvSpPr>
            <a:spLocks noGrp="1"/>
          </p:cNvSpPr>
          <p:nvPr>
            <p:ph type="dt" sz="half" idx="10"/>
          </p:nvPr>
        </p:nvSpPr>
        <p:spPr>
          <a:xfrm>
            <a:off x="822325" y="4845050"/>
            <a:ext cx="1855788" cy="273050"/>
          </a:xfrm>
        </p:spPr>
        <p:txBody>
          <a:bodyPr/>
          <a:lstStyle>
            <a:lvl1pPr defTabSz="514350">
              <a:defRPr smtClean="0"/>
            </a:lvl1pPr>
          </a:lstStyle>
          <a:p>
            <a:pPr>
              <a:defRPr/>
            </a:pPr>
            <a:fld id="{520F5E62-59C8-471D-B081-34D53910D90D}" type="datetime1">
              <a:rPr lang="zh-CN" altLang="en-US" smtClean="0"/>
              <a:t>2020/8/21</a:t>
            </a:fld>
            <a:endParaRPr lang="en-US" altLang="zh-CN"/>
          </a:p>
        </p:txBody>
      </p:sp>
    </p:spTree>
    <p:extLst>
      <p:ext uri="{BB962C8B-B14F-4D97-AF65-F5344CB8AC3E}">
        <p14:creationId xmlns:p14="http://schemas.microsoft.com/office/powerpoint/2010/main" val="117952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dirty="0"/>
          </a:p>
        </p:txBody>
      </p:sp>
      <p:pic>
        <p:nvPicPr>
          <p:cNvPr id="14848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2346" y="0"/>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Google Shape;42;p9"/>
          <p:cNvSpPr/>
          <p:nvPr/>
        </p:nvSpPr>
        <p:spPr>
          <a:xfrm>
            <a:off x="4572000" y="0"/>
            <a:ext cx="4572000" cy="5189674"/>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Date Placeholder 6"/>
          <p:cNvSpPr>
            <a:spLocks noGrp="1"/>
          </p:cNvSpPr>
          <p:nvPr>
            <p:ph type="dt" sz="half" idx="10"/>
          </p:nvPr>
        </p:nvSpPr>
        <p:spPr>
          <a:xfrm>
            <a:off x="822325" y="4845050"/>
            <a:ext cx="1855788" cy="273050"/>
          </a:xfrm>
        </p:spPr>
        <p:txBody>
          <a:bodyPr/>
          <a:lstStyle>
            <a:lvl1pPr defTabSz="514350">
              <a:defRPr smtClean="0"/>
            </a:lvl1pPr>
          </a:lstStyle>
          <a:p>
            <a:pPr>
              <a:defRPr/>
            </a:pPr>
            <a:fld id="{99CFEF77-7BCC-4CF5-A787-F60DBAA7A154}" type="datetime1">
              <a:rPr lang="zh-CN" altLang="en-US" smtClean="0"/>
              <a:t>2020/8/21</a:t>
            </a:fld>
            <a:endParaRPr lang="en-US" altLang="zh-CN"/>
          </a:p>
        </p:txBody>
      </p:sp>
    </p:spTree>
    <p:extLst>
      <p:ext uri="{BB962C8B-B14F-4D97-AF65-F5344CB8AC3E}">
        <p14:creationId xmlns:p14="http://schemas.microsoft.com/office/powerpoint/2010/main" val="360963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dirty="0"/>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14745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5014" y="49225"/>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p:cNvSpPr>
            <a:spLocks noGrp="1"/>
          </p:cNvSpPr>
          <p:nvPr>
            <p:ph type="dt" sz="half" idx="10"/>
          </p:nvPr>
        </p:nvSpPr>
        <p:spPr>
          <a:xfrm>
            <a:off x="822325" y="4845050"/>
            <a:ext cx="1855788" cy="273050"/>
          </a:xfrm>
        </p:spPr>
        <p:txBody>
          <a:bodyPr/>
          <a:lstStyle>
            <a:lvl1pPr defTabSz="514350">
              <a:defRPr smtClean="0"/>
            </a:lvl1pPr>
          </a:lstStyle>
          <a:p>
            <a:pPr>
              <a:defRPr/>
            </a:pPr>
            <a:fld id="{FBEEC041-85FB-483F-AF86-ED1C4E2AAF59}" type="datetime1">
              <a:rPr lang="zh-CN" altLang="en-US" smtClean="0"/>
              <a:t>2020/8/21</a:t>
            </a:fld>
            <a:endParaRPr lang="en-US" altLang="zh-CN"/>
          </a:p>
        </p:txBody>
      </p:sp>
    </p:spTree>
    <p:extLst>
      <p:ext uri="{BB962C8B-B14F-4D97-AF65-F5344CB8AC3E}">
        <p14:creationId xmlns:p14="http://schemas.microsoft.com/office/powerpoint/2010/main" val="324801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4782620"/>
            <a:ext cx="9144000" cy="37782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68300" y="561975"/>
            <a:ext cx="8294688" cy="74136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368300" y="1384300"/>
            <a:ext cx="8294688"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4845050"/>
            <a:ext cx="1855788" cy="273050"/>
          </a:xfrm>
          <a:prstGeom prst="rect">
            <a:avLst/>
          </a:prstGeom>
        </p:spPr>
        <p:txBody>
          <a:bodyPr vert="horz" wrap="square" lIns="91440" tIns="45720" rIns="91440" bIns="45720" numCol="1" anchor="ctr" anchorCtr="0" compatLnSpc="1">
            <a:prstTxWarp prst="textNoShape">
              <a:avLst/>
            </a:prstTxWarp>
          </a:bodyPr>
          <a:lstStyle>
            <a:lvl1pPr defTabSz="257175" eaLnBrk="1" hangingPunct="1">
              <a:defRPr sz="1100" smtClean="0">
                <a:solidFill>
                  <a:srgbClr val="FFFFFF"/>
                </a:solidFill>
                <a:cs typeface="Arial" pitchFamily="34" charset="0"/>
              </a:defRPr>
            </a:lvl1pPr>
          </a:lstStyle>
          <a:p>
            <a:pPr>
              <a:defRPr/>
            </a:pPr>
            <a:fld id="{8C59231A-A69A-4BBA-8ED2-8CEBCB17C5CF}" type="datetime1">
              <a:rPr lang="zh-CN" altLang="en-US" smtClean="0"/>
              <a:t>2020/8/21</a:t>
            </a:fld>
            <a:endParaRPr lang="en-US" altLang="zh-CN"/>
          </a:p>
        </p:txBody>
      </p:sp>
      <p:sp>
        <p:nvSpPr>
          <p:cNvPr id="15"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83CE206C-B735-42A9-A35B-5399400A4EBC}" type="slidenum">
              <a:rPr lang="en-US" altLang="en-US" sz="2400" b="1" smtClean="0">
                <a:solidFill>
                  <a:srgbClr val="0000FF"/>
                </a:solidFill>
                <a:latin typeface="+mn-lt"/>
                <a:ea typeface="Helvetica Light"/>
                <a:cs typeface="Helvetica Light"/>
                <a:sym typeface="Helvetica Light"/>
              </a:rPr>
              <a:pPr>
                <a:defRPr/>
              </a:pPr>
              <a:t>‹#›</a:t>
            </a:fld>
            <a:endParaRPr lang="en-US" altLang="en-US" sz="2400" b="1" smtClean="0">
              <a:solidFill>
                <a:srgbClr val="0000FF"/>
              </a:solidFill>
              <a:latin typeface="+mn-l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93835" r:id="rId1"/>
    <p:sldLayoutId id="2147493837" r:id="rId2"/>
    <p:sldLayoutId id="2147493838" r:id="rId3"/>
    <p:sldLayoutId id="2147493844" r:id="rId4"/>
    <p:sldLayoutId id="2147493845" r:id="rId5"/>
    <p:sldLayoutId id="2147493846" r:id="rId6"/>
  </p:sldLayoutIdLst>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200" kern="1200" spc="-28">
          <a:solidFill>
            <a:srgbClr val="404040"/>
          </a:solidFill>
          <a:latin typeface="+mj-lt"/>
          <a:ea typeface="+mj-ea"/>
          <a:cs typeface="+mj-cs"/>
        </a:defRPr>
      </a:lvl1pPr>
      <a:lvl2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5pPr>
      <a:lvl6pPr marL="257175" algn="l" rtl="0" fontAlgn="base">
        <a:lnSpc>
          <a:spcPct val="85000"/>
        </a:lnSpc>
        <a:spcBef>
          <a:spcPct val="0"/>
        </a:spcBef>
        <a:spcAft>
          <a:spcPct val="0"/>
        </a:spcAft>
        <a:defRPr sz="2700">
          <a:solidFill>
            <a:srgbClr val="404040"/>
          </a:solidFill>
          <a:latin typeface="Calibri Light" panose="020F0302020204030204" pitchFamily="34" charset="0"/>
        </a:defRPr>
      </a:lvl6pPr>
      <a:lvl7pPr marL="514350" algn="l" rtl="0" fontAlgn="base">
        <a:lnSpc>
          <a:spcPct val="85000"/>
        </a:lnSpc>
        <a:spcBef>
          <a:spcPct val="0"/>
        </a:spcBef>
        <a:spcAft>
          <a:spcPct val="0"/>
        </a:spcAft>
        <a:defRPr sz="2700">
          <a:solidFill>
            <a:srgbClr val="404040"/>
          </a:solidFill>
          <a:latin typeface="Calibri Light" panose="020F0302020204030204" pitchFamily="34" charset="0"/>
        </a:defRPr>
      </a:lvl7pPr>
      <a:lvl8pPr marL="771525" algn="l" rtl="0" fontAlgn="base">
        <a:lnSpc>
          <a:spcPct val="85000"/>
        </a:lnSpc>
        <a:spcBef>
          <a:spcPct val="0"/>
        </a:spcBef>
        <a:spcAft>
          <a:spcPct val="0"/>
        </a:spcAft>
        <a:defRPr sz="2700">
          <a:solidFill>
            <a:srgbClr val="404040"/>
          </a:solidFill>
          <a:latin typeface="Calibri Light" panose="020F0302020204030204" pitchFamily="34" charset="0"/>
        </a:defRPr>
      </a:lvl8pPr>
      <a:lvl9pPr marL="1028700" algn="l" rtl="0" fontAlgn="base">
        <a:lnSpc>
          <a:spcPct val="85000"/>
        </a:lnSpc>
        <a:spcBef>
          <a:spcPct val="0"/>
        </a:spcBef>
        <a:spcAft>
          <a:spcPct val="0"/>
        </a:spcAft>
        <a:defRPr sz="2700">
          <a:solidFill>
            <a:srgbClr val="404040"/>
          </a:solidFill>
          <a:latin typeface="Calibri Light" panose="020F0302020204030204" pitchFamily="34" charset="0"/>
        </a:defRPr>
      </a:lvl9pPr>
    </p:titleStyle>
    <p:bodyStyle>
      <a:lvl1pPr marL="50800" indent="-50800" algn="l" rtl="0" eaLnBrk="0" fontAlgn="base" hangingPunct="0">
        <a:lnSpc>
          <a:spcPct val="90000"/>
        </a:lnSpc>
        <a:spcBef>
          <a:spcPts val="675"/>
        </a:spcBef>
        <a:spcAft>
          <a:spcPts val="113"/>
        </a:spcAft>
        <a:buClr>
          <a:schemeClr val="accent1"/>
        </a:buClr>
        <a:buSzPct val="100000"/>
        <a:buFont typeface="Calibri" panose="020F0502020204030204" pitchFamily="34" charset="0"/>
        <a:buChar char=" "/>
        <a:defRPr sz="1100" kern="1200">
          <a:solidFill>
            <a:srgbClr val="404040"/>
          </a:solidFill>
          <a:latin typeface="+mn-lt"/>
          <a:ea typeface="+mn-ea"/>
          <a:cs typeface="+mn-cs"/>
        </a:defRPr>
      </a:lvl1pPr>
      <a:lvl2pPr marL="214313" indent="-101600" algn="l" rtl="0" eaLnBrk="0" fontAlgn="base" hangingPunct="0">
        <a:lnSpc>
          <a:spcPct val="90000"/>
        </a:lnSpc>
        <a:spcBef>
          <a:spcPts val="113"/>
        </a:spcBef>
        <a:spcAft>
          <a:spcPts val="225"/>
        </a:spcAft>
        <a:buClr>
          <a:schemeClr val="accent1"/>
        </a:buClr>
        <a:buFont typeface="Calibri" pitchFamily="34" charset="0"/>
        <a:buChar char="◦"/>
        <a:defRPr kern="1200">
          <a:solidFill>
            <a:srgbClr val="404040"/>
          </a:solidFill>
          <a:latin typeface="+mn-lt"/>
          <a:ea typeface="+mn-ea"/>
          <a:cs typeface="+mn-cs"/>
        </a:defRPr>
      </a:lvl2pPr>
      <a:lvl3pPr marL="317500"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3pPr>
      <a:lvl4pPr marL="420688"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4pPr>
      <a:lvl5pPr marL="523875"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iconominet/ico-2-0-what-is-the-ideal-ico-ee9d285a8939#.grad2ix81"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www.smithandcrown.com/sale/incent-loyalty/" TargetMode="External"/><Relationship Id="rId3" Type="http://schemas.openxmlformats.org/officeDocument/2006/relationships/image" Target="../media/image18.png"/><Relationship Id="rId7" Type="http://schemas.openxmlformats.org/officeDocument/2006/relationships/hyperlink" Target="https://wavesplatform.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hackernoon.com/ico-or-sto-who-wins-fd43c3ee7b8d"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jpeg"/><Relationship Id="rId3" Type="http://schemas.openxmlformats.org/officeDocument/2006/relationships/notesSlide" Target="../notesSlides/notesSlide18.xml"/><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3.jpeg"/><Relationship Id="rId11" Type="http://schemas.openxmlformats.org/officeDocument/2006/relationships/image" Target="../media/image28.jpeg"/><Relationship Id="rId5" Type="http://schemas.openxmlformats.org/officeDocument/2006/relationships/image" Target="../media/image22.wmf"/><Relationship Id="rId10" Type="http://schemas.openxmlformats.org/officeDocument/2006/relationships/image" Target="../media/image27.png"/><Relationship Id="rId4" Type="http://schemas.openxmlformats.org/officeDocument/2006/relationships/oleObject" Target="../embeddings/oleObject1.bin"/><Relationship Id="rId9" Type="http://schemas.openxmlformats.org/officeDocument/2006/relationships/image" Target="../media/image26.png"/><Relationship Id="rId1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hyperlink" Target="http://www.coindesk.com/bitcoin-venture-capital/"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www.coindesk.com/10-vc-firms-bullish-on-bitcoins-potential/" TargetMode="Externa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icohotlist.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tartupmanagement.org/2016/10/06/how-cryptocurrencies-and-blockchain-based-startups-are-turning-the-traditional-venture-capital-model-on-its-he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484186"/>
            <a:ext cx="7629525" cy="1750849"/>
          </a:xfrm>
        </p:spPr>
        <p:txBody>
          <a:bodyPr wrap="square" numCol="1" anchorCtr="0" compatLnSpc="1">
            <a:prstTxWarp prst="textNoShape">
              <a:avLst/>
            </a:prstTxWarp>
            <a:normAutofit fontScale="90000"/>
          </a:bodyPr>
          <a:lstStyle/>
          <a:p>
            <a:pPr marR="0" defTabSz="227013">
              <a:defRPr/>
            </a:pPr>
            <a:r>
              <a:rPr lang="en-US" altLang="en-US" sz="7200" dirty="0" smtClean="0">
                <a:solidFill>
                  <a:srgbClr val="F5D328"/>
                </a:solidFill>
                <a:latin typeface="+mn-lt"/>
              </a:rPr>
              <a:t>Bitcoin and ICO</a:t>
            </a:r>
            <a:br>
              <a:rPr lang="en-US" altLang="en-US" sz="7200" dirty="0" smtClean="0">
                <a:solidFill>
                  <a:srgbClr val="F5D328"/>
                </a:solidFill>
                <a:latin typeface="+mn-lt"/>
              </a:rPr>
            </a:br>
            <a:r>
              <a:rPr lang="en-US" altLang="en-US" sz="4800" dirty="0" smtClean="0">
                <a:solidFill>
                  <a:srgbClr val="F5D328"/>
                </a:solidFill>
                <a:latin typeface="+mn-lt"/>
              </a:rPr>
              <a:t/>
            </a:r>
            <a:br>
              <a:rPr lang="en-US" altLang="en-US" sz="4800" dirty="0" smtClean="0">
                <a:solidFill>
                  <a:srgbClr val="F5D328"/>
                </a:solidFill>
                <a:latin typeface="+mn-lt"/>
              </a:rPr>
            </a:br>
            <a:r>
              <a:rPr lang="en-US" altLang="en-US" sz="2700" dirty="0" smtClean="0">
                <a:solidFill>
                  <a:schemeClr val="bg1"/>
                </a:solidFill>
                <a:latin typeface="+mn-lt"/>
              </a:rPr>
              <a:t>--</a:t>
            </a:r>
            <a:r>
              <a:rPr lang="en" altLang="zh-CN" sz="2700" dirty="0" smtClean="0">
                <a:solidFill>
                  <a:schemeClr val="bg1"/>
                </a:solidFill>
                <a:latin typeface="+mn-lt"/>
              </a:rPr>
              <a:t>Startups </a:t>
            </a:r>
            <a:r>
              <a:rPr lang="en" altLang="zh-CN" sz="2700" dirty="0">
                <a:solidFill>
                  <a:schemeClr val="bg1"/>
                </a:solidFill>
                <a:latin typeface="+mn-lt"/>
              </a:rPr>
              <a:t>in the Bitcoin &amp; Blockchain space</a:t>
            </a:r>
            <a:endParaRPr lang="en-US" altLang="en-US" sz="2700" dirty="0" smtClean="0">
              <a:solidFill>
                <a:schemeClr val="bg1"/>
              </a:solidFill>
              <a:latin typeface="+mn-lt"/>
              <a:ea typeface="KaiTi" pitchFamily="49" charset="-122"/>
            </a:endParaRPr>
          </a:p>
        </p:txBody>
      </p:sp>
      <p:pic>
        <p:nvPicPr>
          <p:cNvPr id="14340" name="Picture 4"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869" y="2235036"/>
            <a:ext cx="48895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37463" y="155575"/>
            <a:ext cx="1238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A0FCF4F2-EEB6-4766-825C-C4AEF0FB1A3D}" type="datetime1">
              <a:rPr lang="zh-CN" altLang="en-US" smtClean="0">
                <a:latin typeface="+mn-lt"/>
              </a:rPr>
              <a:t>2020/8/21</a:t>
            </a:fld>
            <a:endParaRPr lang="en-US" altLang="zh-CN">
              <a:latin typeface="+mn-lt"/>
            </a:endParaRPr>
          </a:p>
        </p:txBody>
      </p:sp>
      <p:sp>
        <p:nvSpPr>
          <p:cNvPr id="3" name="Rectangle 2"/>
          <p:cNvSpPr/>
          <p:nvPr/>
        </p:nvSpPr>
        <p:spPr>
          <a:xfrm>
            <a:off x="5389580" y="3943171"/>
            <a:ext cx="3754419" cy="1200329"/>
          </a:xfrm>
          <a:prstGeom prst="rect">
            <a:avLst/>
          </a:prstGeom>
          <a:solidFill>
            <a:srgbClr val="FFFF00"/>
          </a:solidFill>
        </p:spPr>
        <p:txBody>
          <a:bodyPr wrap="square">
            <a:spAutoFit/>
          </a:bodyPr>
          <a:lstStyle/>
          <a:p>
            <a:pPr algn="ctr" defTabSz="914400" eaLnBrk="1" fontAlgn="ctr" hangingPunct="1"/>
            <a:r>
              <a:rPr lang="en-US" altLang="en-US" b="1" dirty="0">
                <a:solidFill>
                  <a:srgbClr val="1544D9"/>
                </a:solidFill>
              </a:rPr>
              <a:t>LING Zong,    Ph. D.</a:t>
            </a:r>
          </a:p>
          <a:p>
            <a:pPr algn="ctr" defTabSz="914400">
              <a:buClr>
                <a:schemeClr val="accent2"/>
              </a:buClr>
            </a:pPr>
            <a:r>
              <a:rPr lang="en-US" altLang="zh-CN" b="1" dirty="0"/>
              <a:t>Senior Software Engineer / Scientist</a:t>
            </a:r>
          </a:p>
          <a:p>
            <a:pPr algn="ctr" defTabSz="914400">
              <a:buClr>
                <a:schemeClr val="accent2"/>
              </a:buClr>
            </a:pPr>
            <a:r>
              <a:rPr lang="en-US" altLang="zh-CN" b="1" dirty="0"/>
              <a:t>IBM Almaden Research Center</a:t>
            </a:r>
          </a:p>
          <a:p>
            <a:pPr algn="ctr" defTabSz="914400">
              <a:buClr>
                <a:schemeClr val="accent2"/>
              </a:buClr>
            </a:pPr>
            <a:r>
              <a:rPr lang="en-US" altLang="zh-CN" b="1" dirty="0"/>
              <a:t>San Jose, California, U.S.A.</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Pros &amp; Cons</a:t>
            </a:r>
            <a:endParaRPr sz="4000" b="1" dirty="0">
              <a:solidFill>
                <a:srgbClr val="1544D9"/>
              </a:solidFill>
            </a:endParaRPr>
          </a:p>
        </p:txBody>
      </p:sp>
      <p:sp>
        <p:nvSpPr>
          <p:cNvPr id="241" name="Google Shape;241;p38"/>
          <p:cNvSpPr txBox="1">
            <a:spLocks noGrp="1"/>
          </p:cNvSpPr>
          <p:nvPr>
            <p:ph type="body" idx="1"/>
          </p:nvPr>
        </p:nvSpPr>
        <p:spPr>
          <a:xfrm>
            <a:off x="311700" y="1157513"/>
            <a:ext cx="3999900" cy="192721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Pros:</a:t>
            </a:r>
            <a:endParaRPr sz="2000" dirty="0"/>
          </a:p>
          <a:p>
            <a:pPr marL="457200" lvl="0" indent="-330200" rtl="0">
              <a:spcBef>
                <a:spcPts val="1600"/>
              </a:spcBef>
              <a:spcAft>
                <a:spcPts val="0"/>
              </a:spcAft>
              <a:buSzPts val="1600"/>
              <a:buChar char="●"/>
            </a:pPr>
            <a:r>
              <a:rPr lang="en" sz="2000" dirty="0"/>
              <a:t>No equity giveaway</a:t>
            </a:r>
            <a:endParaRPr sz="2000" dirty="0"/>
          </a:p>
          <a:p>
            <a:pPr marL="457200" lvl="0" indent="-330200" rtl="0">
              <a:spcBef>
                <a:spcPts val="0"/>
              </a:spcBef>
              <a:spcAft>
                <a:spcPts val="0"/>
              </a:spcAft>
              <a:buSzPts val="1600"/>
              <a:buChar char="●"/>
            </a:pPr>
            <a:r>
              <a:rPr lang="en" sz="2000" dirty="0"/>
              <a:t>No outside interference</a:t>
            </a:r>
            <a:endParaRPr sz="2000" dirty="0"/>
          </a:p>
          <a:p>
            <a:pPr marL="457200" lvl="0" indent="-330200" rtl="0">
              <a:spcBef>
                <a:spcPts val="0"/>
              </a:spcBef>
              <a:spcAft>
                <a:spcPts val="0"/>
              </a:spcAft>
              <a:buSzPts val="1600"/>
              <a:buChar char="●"/>
            </a:pPr>
            <a:r>
              <a:rPr lang="en" sz="2000" dirty="0"/>
              <a:t>Marketing advantage</a:t>
            </a:r>
            <a:endParaRPr sz="2000" dirty="0"/>
          </a:p>
          <a:p>
            <a:pPr marL="457200" lvl="0" indent="-330200" rtl="0">
              <a:spcBef>
                <a:spcPts val="0"/>
              </a:spcBef>
              <a:spcAft>
                <a:spcPts val="0"/>
              </a:spcAft>
              <a:buSzPts val="1600"/>
              <a:buChar char="●"/>
            </a:pPr>
            <a:r>
              <a:rPr lang="en" sz="2000" dirty="0"/>
              <a:t>VCs Stay away</a:t>
            </a:r>
            <a:endParaRPr sz="2000" dirty="0"/>
          </a:p>
          <a:p>
            <a:pPr marL="457200" lvl="0" indent="-330200">
              <a:spcBef>
                <a:spcPts val="0"/>
              </a:spcBef>
              <a:spcAft>
                <a:spcPts val="0"/>
              </a:spcAft>
              <a:buSzPts val="1600"/>
              <a:buChar char="●"/>
            </a:pPr>
            <a:r>
              <a:rPr lang="en" sz="2000" dirty="0"/>
              <a:t>Easy money</a:t>
            </a:r>
            <a:endParaRPr sz="2000" dirty="0"/>
          </a:p>
        </p:txBody>
      </p:sp>
      <p:sp>
        <p:nvSpPr>
          <p:cNvPr id="242" name="Google Shape;242;p38"/>
          <p:cNvSpPr txBox="1">
            <a:spLocks noGrp="1"/>
          </p:cNvSpPr>
          <p:nvPr>
            <p:ph type="body" idx="2"/>
          </p:nvPr>
        </p:nvSpPr>
        <p:spPr>
          <a:xfrm>
            <a:off x="4474314" y="1170301"/>
            <a:ext cx="3999900" cy="237219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Cons: </a:t>
            </a:r>
            <a:endParaRPr sz="1800" dirty="0"/>
          </a:p>
          <a:p>
            <a:pPr marL="457200" lvl="0" indent="-330200" rtl="0">
              <a:spcBef>
                <a:spcPts val="1600"/>
              </a:spcBef>
              <a:spcAft>
                <a:spcPts val="0"/>
              </a:spcAft>
              <a:buSzPts val="1600"/>
              <a:buChar char="●"/>
            </a:pPr>
            <a:r>
              <a:rPr lang="en" sz="1800" dirty="0"/>
              <a:t>High Risk</a:t>
            </a:r>
            <a:endParaRPr sz="1800" dirty="0"/>
          </a:p>
          <a:p>
            <a:pPr marL="457200" lvl="0" indent="-330200" rtl="0">
              <a:spcBef>
                <a:spcPts val="0"/>
              </a:spcBef>
              <a:spcAft>
                <a:spcPts val="0"/>
              </a:spcAft>
              <a:buSzPts val="1600"/>
              <a:buChar char="●"/>
            </a:pPr>
            <a:r>
              <a:rPr lang="en" sz="1800" dirty="0"/>
              <a:t>A lot of scams</a:t>
            </a:r>
            <a:endParaRPr sz="1800" dirty="0"/>
          </a:p>
          <a:p>
            <a:pPr marL="457200" lvl="0" indent="-330200" rtl="0">
              <a:spcBef>
                <a:spcPts val="0"/>
              </a:spcBef>
              <a:spcAft>
                <a:spcPts val="0"/>
              </a:spcAft>
              <a:buSzPts val="1600"/>
              <a:buChar char="●"/>
            </a:pPr>
            <a:r>
              <a:rPr lang="en" sz="1800" dirty="0"/>
              <a:t>Due dilligence</a:t>
            </a:r>
            <a:endParaRPr sz="1800" dirty="0"/>
          </a:p>
          <a:p>
            <a:pPr marL="457200" lvl="0" indent="-330200" rtl="0">
              <a:spcBef>
                <a:spcPts val="0"/>
              </a:spcBef>
              <a:spcAft>
                <a:spcPts val="0"/>
              </a:spcAft>
              <a:buSzPts val="1600"/>
              <a:buChar char="●"/>
            </a:pPr>
            <a:r>
              <a:rPr lang="en" sz="1800" dirty="0"/>
              <a:t>No VC experience</a:t>
            </a:r>
            <a:endParaRPr sz="1800" dirty="0"/>
          </a:p>
          <a:p>
            <a:pPr marL="457200" lvl="0" indent="-330200" rtl="0">
              <a:spcBef>
                <a:spcPts val="0"/>
              </a:spcBef>
              <a:spcAft>
                <a:spcPts val="0"/>
              </a:spcAft>
              <a:buSzPts val="1600"/>
              <a:buChar char="●"/>
            </a:pPr>
            <a:r>
              <a:rPr lang="en" sz="1800" dirty="0"/>
              <a:t>Long term vision &amp; strategy </a:t>
            </a:r>
            <a:endParaRPr sz="1800" dirty="0"/>
          </a:p>
          <a:p>
            <a:pPr marL="457200" lvl="0" indent="-330200" rtl="0">
              <a:spcBef>
                <a:spcPts val="0"/>
              </a:spcBef>
              <a:spcAft>
                <a:spcPts val="0"/>
              </a:spcAft>
              <a:buSzPts val="1600"/>
              <a:buChar char="●"/>
            </a:pPr>
            <a:r>
              <a:rPr lang="en" sz="1800" dirty="0"/>
              <a:t>People are in for money</a:t>
            </a:r>
            <a:endParaRPr sz="1800" dirty="0"/>
          </a:p>
          <a:p>
            <a:pPr marL="457200" lvl="0" indent="-330200">
              <a:spcBef>
                <a:spcPts val="0"/>
              </a:spcBef>
              <a:spcAft>
                <a:spcPts val="0"/>
              </a:spcAft>
              <a:buSzPts val="1600"/>
              <a:buChar char="●"/>
            </a:pPr>
            <a:r>
              <a:rPr lang="en" sz="1800" dirty="0"/>
              <a:t>There is no control</a:t>
            </a:r>
            <a:endParaRPr sz="1800" dirty="0"/>
          </a:p>
        </p:txBody>
      </p:sp>
      <p:pic>
        <p:nvPicPr>
          <p:cNvPr id="243" name="Google Shape;243;p38"/>
          <p:cNvPicPr preferRelativeResize="0"/>
          <p:nvPr/>
        </p:nvPicPr>
        <p:blipFill rotWithShape="1">
          <a:blip r:embed="rId3">
            <a:alphaModFix/>
          </a:blip>
          <a:srcRect l="31185" r="19060"/>
          <a:stretch/>
        </p:blipFill>
        <p:spPr>
          <a:xfrm>
            <a:off x="5097585" y="3835835"/>
            <a:ext cx="3299778" cy="831300"/>
          </a:xfrm>
          <a:prstGeom prst="rect">
            <a:avLst/>
          </a:prstGeom>
          <a:noFill/>
          <a:ln>
            <a:noFill/>
          </a:ln>
        </p:spPr>
      </p:pic>
      <p:pic>
        <p:nvPicPr>
          <p:cNvPr id="244" name="Google Shape;244;p38"/>
          <p:cNvPicPr preferRelativeResize="0"/>
          <p:nvPr/>
        </p:nvPicPr>
        <p:blipFill>
          <a:blip r:embed="rId4">
            <a:alphaModFix/>
          </a:blip>
          <a:stretch>
            <a:fillRect/>
          </a:stretch>
        </p:blipFill>
        <p:spPr>
          <a:xfrm>
            <a:off x="1549099" y="3437110"/>
            <a:ext cx="1525099" cy="1230025"/>
          </a:xfrm>
          <a:prstGeom prst="rect">
            <a:avLst/>
          </a:prstGeom>
          <a:noFill/>
          <a:ln>
            <a:noFill/>
          </a:ln>
        </p:spPr>
      </p:pic>
      <p:sp>
        <p:nvSpPr>
          <p:cNvPr id="2" name="Date Placeholder 1"/>
          <p:cNvSpPr>
            <a:spLocks noGrp="1"/>
          </p:cNvSpPr>
          <p:nvPr>
            <p:ph type="dt" sz="half" idx="10"/>
          </p:nvPr>
        </p:nvSpPr>
        <p:spPr/>
        <p:txBody>
          <a:bodyPr/>
          <a:lstStyle/>
          <a:p>
            <a:pPr>
              <a:defRPr/>
            </a:pPr>
            <a:fld id="{61B15375-5D72-4D10-8F59-10C368036EEE}" type="datetime1">
              <a:rPr lang="zh-CN" altLang="en-US" smtClean="0"/>
              <a:t>2020/8/21</a:t>
            </a:fld>
            <a:endParaRPr lang="en-US" altLang="zh-CN"/>
          </a:p>
        </p:txBody>
      </p:sp>
    </p:spTree>
    <p:extLst>
      <p:ext uri="{BB962C8B-B14F-4D97-AF65-F5344CB8AC3E}">
        <p14:creationId xmlns:p14="http://schemas.microsoft.com/office/powerpoint/2010/main" val="575088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311700" y="213614"/>
            <a:ext cx="8520600" cy="57139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Ideal ICO</a:t>
            </a:r>
            <a:endParaRPr sz="4000" b="1" dirty="0">
              <a:solidFill>
                <a:srgbClr val="1544D9"/>
              </a:solidFill>
            </a:endParaRPr>
          </a:p>
        </p:txBody>
      </p:sp>
      <p:sp>
        <p:nvSpPr>
          <p:cNvPr id="250" name="Google Shape;250;p39"/>
          <p:cNvSpPr txBox="1"/>
          <p:nvPr/>
        </p:nvSpPr>
        <p:spPr>
          <a:xfrm>
            <a:off x="0" y="4407843"/>
            <a:ext cx="9144000" cy="39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Source: </a:t>
            </a:r>
            <a:r>
              <a:rPr lang="en" sz="1600" u="sng" dirty="0">
                <a:solidFill>
                  <a:schemeClr val="hlink"/>
                </a:solidFill>
                <a:hlinkClick r:id="rId3"/>
              </a:rPr>
              <a:t>https://medium.com/iconominet/ico-2-0-what-is-the-ideal-ico-ee9d285a8939#.</a:t>
            </a:r>
            <a:r>
              <a:rPr lang="en" sz="1600" u="sng" dirty="0" smtClean="0">
                <a:solidFill>
                  <a:schemeClr val="hlink"/>
                </a:solidFill>
                <a:hlinkClick r:id="rId3"/>
              </a:rPr>
              <a:t>grad2ix81</a:t>
            </a:r>
            <a:r>
              <a:rPr lang="en" sz="1600" u="sng" dirty="0" smtClean="0">
                <a:solidFill>
                  <a:schemeClr val="hlink"/>
                </a:solidFill>
              </a:rPr>
              <a:t> </a:t>
            </a:r>
            <a:r>
              <a:rPr lang="en" sz="1600" dirty="0" smtClean="0"/>
              <a:t> </a:t>
            </a:r>
            <a:endParaRPr sz="1600" dirty="0"/>
          </a:p>
        </p:txBody>
      </p:sp>
      <p:sp>
        <p:nvSpPr>
          <p:cNvPr id="251" name="Google Shape;251;p39"/>
          <p:cNvSpPr txBox="1">
            <a:spLocks noGrp="1"/>
          </p:cNvSpPr>
          <p:nvPr>
            <p:ph type="body" idx="1"/>
          </p:nvPr>
        </p:nvSpPr>
        <p:spPr>
          <a:xfrm>
            <a:off x="311700" y="888521"/>
            <a:ext cx="8520600" cy="3519322"/>
          </a:xfrm>
          <a:prstGeom prst="rect">
            <a:avLst/>
          </a:prstGeom>
        </p:spPr>
        <p:txBody>
          <a:bodyPr spcFirstLastPara="1" wrap="square" lIns="91425" tIns="91425" rIns="91425" bIns="91425" anchor="t" anchorCtr="0">
            <a:noAutofit/>
          </a:bodyPr>
          <a:lstStyle/>
          <a:p>
            <a:pPr marL="792085" indent="-349054">
              <a:lnSpc>
                <a:spcPct val="158000"/>
              </a:lnSpc>
              <a:spcBef>
                <a:spcPts val="0"/>
              </a:spcBef>
              <a:spcAft>
                <a:spcPts val="0"/>
              </a:spcAft>
              <a:buClr>
                <a:schemeClr val="dk1"/>
              </a:buClr>
              <a:buSzPts val="1600"/>
              <a:buFont typeface="+mj-ea"/>
              <a:buAutoNum type="circleNumDbPlain"/>
            </a:pPr>
            <a:r>
              <a:rPr lang="en-US" altLang="zh-CN" sz="1400" dirty="0">
                <a:solidFill>
                  <a:schemeClr val="dk1"/>
                </a:solidFill>
                <a:highlight>
                  <a:srgbClr val="FFFFFF"/>
                </a:highlight>
                <a:latin typeface="Georgia"/>
                <a:ea typeface="Georgia"/>
                <a:cs typeface="Georgia"/>
                <a:sym typeface="Georgia"/>
              </a:rPr>
              <a:t>Scam protection</a:t>
            </a:r>
          </a:p>
          <a:p>
            <a:pPr marL="792085" indent="-349054">
              <a:lnSpc>
                <a:spcPct val="158000"/>
              </a:lnSpc>
              <a:spcBef>
                <a:spcPts val="0"/>
              </a:spcBef>
              <a:spcAft>
                <a:spcPts val="0"/>
              </a:spcAft>
              <a:buClr>
                <a:schemeClr val="dk1"/>
              </a:buClr>
              <a:buSzPts val="1600"/>
              <a:buFont typeface="+mj-ea"/>
              <a:buAutoNum type="circleNumDbPlain"/>
            </a:pPr>
            <a:r>
              <a:rPr lang="en-US" altLang="zh-CN" sz="1400" dirty="0">
                <a:solidFill>
                  <a:schemeClr val="dk1"/>
                </a:solidFill>
                <a:highlight>
                  <a:srgbClr val="FFFFFF"/>
                </a:highlight>
                <a:latin typeface="Georgia"/>
                <a:ea typeface="Georgia"/>
                <a:cs typeface="Georgia"/>
                <a:sym typeface="Georgia"/>
              </a:rPr>
              <a:t>Technology check</a:t>
            </a:r>
          </a:p>
          <a:p>
            <a:pPr marL="792085" indent="-349054">
              <a:lnSpc>
                <a:spcPct val="158000"/>
              </a:lnSpc>
              <a:spcBef>
                <a:spcPts val="0"/>
              </a:spcBef>
              <a:spcAft>
                <a:spcPts val="0"/>
              </a:spcAft>
              <a:buClr>
                <a:schemeClr val="dk1"/>
              </a:buClr>
              <a:buSzPts val="1600"/>
              <a:buFont typeface="+mj-ea"/>
              <a:buAutoNum type="circleNumDbPlain"/>
            </a:pPr>
            <a:r>
              <a:rPr lang="en-US" altLang="zh-CN" sz="1400" dirty="0">
                <a:solidFill>
                  <a:schemeClr val="dk1"/>
                </a:solidFill>
                <a:highlight>
                  <a:srgbClr val="FFFFFF"/>
                </a:highlight>
                <a:latin typeface="Georgia"/>
                <a:ea typeface="Georgia"/>
                <a:cs typeface="Georgia"/>
                <a:sym typeface="Georgia"/>
              </a:rPr>
              <a:t>Proof of ability to execute</a:t>
            </a:r>
          </a:p>
          <a:p>
            <a:pPr marL="792085" indent="-349054">
              <a:lnSpc>
                <a:spcPct val="158000"/>
              </a:lnSpc>
              <a:spcBef>
                <a:spcPts val="0"/>
              </a:spcBef>
              <a:spcAft>
                <a:spcPts val="0"/>
              </a:spcAft>
              <a:buClr>
                <a:schemeClr val="dk1"/>
              </a:buClr>
              <a:buSzPts val="1600"/>
              <a:buFont typeface="+mj-ea"/>
              <a:buAutoNum type="circleNumDbPlain"/>
            </a:pPr>
            <a:r>
              <a:rPr lang="en-US" altLang="zh-CN" sz="1400" dirty="0">
                <a:solidFill>
                  <a:schemeClr val="dk1"/>
                </a:solidFill>
                <a:highlight>
                  <a:srgbClr val="FFFFFF"/>
                </a:highlight>
                <a:latin typeface="Georgia"/>
                <a:ea typeface="Georgia"/>
                <a:cs typeface="Georgia"/>
                <a:sym typeface="Georgia"/>
              </a:rPr>
              <a:t>Business viability check</a:t>
            </a:r>
          </a:p>
          <a:p>
            <a:pPr marL="792085" indent="-349054">
              <a:lnSpc>
                <a:spcPct val="158000"/>
              </a:lnSpc>
              <a:spcBef>
                <a:spcPts val="0"/>
              </a:spcBef>
              <a:spcAft>
                <a:spcPts val="0"/>
              </a:spcAft>
              <a:buClr>
                <a:schemeClr val="dk1"/>
              </a:buClr>
              <a:buSzPts val="1600"/>
              <a:buFont typeface="+mj-ea"/>
              <a:buAutoNum type="circleNumDbPlain"/>
            </a:pPr>
            <a:r>
              <a:rPr lang="en-US" altLang="zh-CN" sz="1400" dirty="0">
                <a:solidFill>
                  <a:schemeClr val="dk1"/>
                </a:solidFill>
                <a:highlight>
                  <a:srgbClr val="FFFFFF"/>
                </a:highlight>
                <a:latin typeface="Georgia"/>
                <a:ea typeface="Georgia"/>
                <a:cs typeface="Georgia"/>
                <a:sym typeface="Georgia"/>
              </a:rPr>
              <a:t>Efficient use of funds and business-based thresholds for minimum and maximum raise</a:t>
            </a:r>
          </a:p>
          <a:p>
            <a:pPr marL="792085" indent="-349054">
              <a:lnSpc>
                <a:spcPct val="158000"/>
              </a:lnSpc>
              <a:spcBef>
                <a:spcPts val="0"/>
              </a:spcBef>
              <a:spcAft>
                <a:spcPts val="0"/>
              </a:spcAft>
              <a:buClr>
                <a:schemeClr val="dk1"/>
              </a:buClr>
              <a:buSzPts val="1600"/>
              <a:buFont typeface="+mj-ea"/>
              <a:buAutoNum type="circleNumDbPlain"/>
            </a:pPr>
            <a:r>
              <a:rPr lang="en-US" altLang="zh-CN" sz="1400" dirty="0">
                <a:solidFill>
                  <a:schemeClr val="dk1"/>
                </a:solidFill>
                <a:highlight>
                  <a:srgbClr val="FFFFFF"/>
                </a:highlight>
                <a:latin typeface="Georgia"/>
                <a:ea typeface="Georgia"/>
                <a:cs typeface="Georgia"/>
                <a:sym typeface="Georgia"/>
              </a:rPr>
              <a:t>A defined legal framework</a:t>
            </a:r>
          </a:p>
          <a:p>
            <a:pPr marL="792085" indent="-349054">
              <a:lnSpc>
                <a:spcPct val="158000"/>
              </a:lnSpc>
              <a:spcBef>
                <a:spcPts val="0"/>
              </a:spcBef>
              <a:spcAft>
                <a:spcPts val="0"/>
              </a:spcAft>
              <a:buClr>
                <a:schemeClr val="dk1"/>
              </a:buClr>
              <a:buSzPts val="1600"/>
              <a:buFont typeface="+mj-ea"/>
              <a:buAutoNum type="circleNumDbPlain"/>
            </a:pPr>
            <a:r>
              <a:rPr lang="en-US" altLang="zh-CN" sz="1400" dirty="0">
                <a:solidFill>
                  <a:schemeClr val="dk1"/>
                </a:solidFill>
                <a:highlight>
                  <a:srgbClr val="FFFFFF"/>
                </a:highlight>
                <a:latin typeface="Georgia"/>
                <a:ea typeface="Georgia"/>
                <a:cs typeface="Georgia"/>
                <a:sym typeface="Georgia"/>
              </a:rPr>
              <a:t>A transparent ICO process</a:t>
            </a:r>
          </a:p>
          <a:p>
            <a:pPr marL="792085" indent="-349054">
              <a:lnSpc>
                <a:spcPct val="158000"/>
              </a:lnSpc>
              <a:spcBef>
                <a:spcPts val="0"/>
              </a:spcBef>
              <a:spcAft>
                <a:spcPts val="0"/>
              </a:spcAft>
              <a:buClr>
                <a:schemeClr val="dk1"/>
              </a:buClr>
              <a:buSzPts val="1600"/>
              <a:buFont typeface="+mj-ea"/>
              <a:buAutoNum type="circleNumDbPlain"/>
            </a:pPr>
            <a:r>
              <a:rPr lang="en-US" altLang="zh-CN" sz="1400" dirty="0">
                <a:solidFill>
                  <a:schemeClr val="dk1"/>
                </a:solidFill>
                <a:highlight>
                  <a:srgbClr val="FFFFFF"/>
                </a:highlight>
                <a:latin typeface="Georgia"/>
                <a:ea typeface="Georgia"/>
                <a:cs typeface="Georgia"/>
                <a:sym typeface="Georgia"/>
              </a:rPr>
              <a:t>Escrow</a:t>
            </a:r>
          </a:p>
          <a:p>
            <a:pPr marL="792085" indent="-349054">
              <a:lnSpc>
                <a:spcPct val="158000"/>
              </a:lnSpc>
              <a:spcBef>
                <a:spcPts val="0"/>
              </a:spcBef>
              <a:spcAft>
                <a:spcPts val="0"/>
              </a:spcAft>
              <a:buClr>
                <a:schemeClr val="dk1"/>
              </a:buClr>
              <a:buSzPts val="1600"/>
              <a:buFont typeface="+mj-ea"/>
              <a:buAutoNum type="circleNumDbPlain"/>
            </a:pPr>
            <a:r>
              <a:rPr lang="en-US" altLang="zh-CN" sz="1400" dirty="0">
                <a:solidFill>
                  <a:schemeClr val="dk1"/>
                </a:solidFill>
                <a:highlight>
                  <a:srgbClr val="FFFFFF"/>
                </a:highlight>
                <a:latin typeface="Georgia"/>
                <a:ea typeface="Georgia"/>
                <a:cs typeface="Georgia"/>
                <a:sym typeface="Georgia"/>
              </a:rPr>
              <a:t>Controlled release of funds</a:t>
            </a:r>
          </a:p>
          <a:p>
            <a:pPr marL="792085" indent="-349054">
              <a:lnSpc>
                <a:spcPct val="158000"/>
              </a:lnSpc>
              <a:spcBef>
                <a:spcPts val="0"/>
              </a:spcBef>
              <a:spcAft>
                <a:spcPts val="0"/>
              </a:spcAft>
              <a:buClr>
                <a:schemeClr val="dk1"/>
              </a:buClr>
              <a:buSzPts val="1600"/>
              <a:buFont typeface="+mj-ea"/>
              <a:buAutoNum type="circleNumDbPlain"/>
            </a:pPr>
            <a:r>
              <a:rPr lang="en-US" altLang="zh-CN" sz="1400" dirty="0">
                <a:solidFill>
                  <a:schemeClr val="dk1"/>
                </a:solidFill>
                <a:highlight>
                  <a:srgbClr val="FFFFFF"/>
                </a:highlight>
                <a:latin typeface="Georgia"/>
                <a:ea typeface="Georgia"/>
                <a:cs typeface="Georgia"/>
                <a:sym typeface="Georgia"/>
              </a:rPr>
              <a:t>Delayed founder liquidity</a:t>
            </a:r>
          </a:p>
        </p:txBody>
      </p:sp>
      <p:sp>
        <p:nvSpPr>
          <p:cNvPr id="2" name="Date Placeholder 1"/>
          <p:cNvSpPr>
            <a:spLocks noGrp="1"/>
          </p:cNvSpPr>
          <p:nvPr>
            <p:ph type="dt" sz="half" idx="10"/>
          </p:nvPr>
        </p:nvSpPr>
        <p:spPr/>
        <p:txBody>
          <a:bodyPr/>
          <a:lstStyle/>
          <a:p>
            <a:pPr>
              <a:defRPr/>
            </a:pPr>
            <a:fld id="{B13A7C66-F013-4E73-8557-AD6B3CBC1385}" type="datetime1">
              <a:rPr lang="zh-CN" altLang="en-US" smtClean="0"/>
              <a:t>2020/8/21</a:t>
            </a:fld>
            <a:endParaRPr lang="en-US" altLang="zh-CN"/>
          </a:p>
        </p:txBody>
      </p:sp>
    </p:spTree>
    <p:extLst>
      <p:ext uri="{BB962C8B-B14F-4D97-AF65-F5344CB8AC3E}">
        <p14:creationId xmlns:p14="http://schemas.microsoft.com/office/powerpoint/2010/main" val="48374563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Succesful ICOs </a:t>
            </a:r>
            <a:endParaRPr sz="4000" b="1" dirty="0">
              <a:solidFill>
                <a:srgbClr val="1544D9"/>
              </a:solidFill>
            </a:endParaRPr>
          </a:p>
        </p:txBody>
      </p:sp>
      <p:pic>
        <p:nvPicPr>
          <p:cNvPr id="257" name="Google Shape;257;p40"/>
          <p:cNvPicPr preferRelativeResize="0"/>
          <p:nvPr/>
        </p:nvPicPr>
        <p:blipFill>
          <a:blip r:embed="rId3">
            <a:alphaModFix/>
          </a:blip>
          <a:stretch>
            <a:fillRect/>
          </a:stretch>
        </p:blipFill>
        <p:spPr>
          <a:xfrm>
            <a:off x="6378961" y="1200825"/>
            <a:ext cx="1439175" cy="1123900"/>
          </a:xfrm>
          <a:prstGeom prst="rect">
            <a:avLst/>
          </a:prstGeom>
          <a:noFill/>
          <a:ln>
            <a:noFill/>
          </a:ln>
        </p:spPr>
      </p:pic>
      <p:pic>
        <p:nvPicPr>
          <p:cNvPr id="258" name="Google Shape;258;p40"/>
          <p:cNvPicPr preferRelativeResize="0"/>
          <p:nvPr/>
        </p:nvPicPr>
        <p:blipFill>
          <a:blip r:embed="rId4">
            <a:alphaModFix/>
          </a:blip>
          <a:stretch>
            <a:fillRect/>
          </a:stretch>
        </p:blipFill>
        <p:spPr>
          <a:xfrm>
            <a:off x="311700" y="1066617"/>
            <a:ext cx="5162449" cy="1050225"/>
          </a:xfrm>
          <a:prstGeom prst="rect">
            <a:avLst/>
          </a:prstGeom>
          <a:noFill/>
          <a:ln>
            <a:noFill/>
          </a:ln>
        </p:spPr>
      </p:pic>
      <p:pic>
        <p:nvPicPr>
          <p:cNvPr id="259" name="Google Shape;259;p40"/>
          <p:cNvPicPr preferRelativeResize="0"/>
          <p:nvPr/>
        </p:nvPicPr>
        <p:blipFill>
          <a:blip r:embed="rId5">
            <a:alphaModFix/>
          </a:blip>
          <a:stretch>
            <a:fillRect/>
          </a:stretch>
        </p:blipFill>
        <p:spPr>
          <a:xfrm>
            <a:off x="6584572" y="2871718"/>
            <a:ext cx="1027955" cy="1050224"/>
          </a:xfrm>
          <a:prstGeom prst="rect">
            <a:avLst/>
          </a:prstGeom>
          <a:noFill/>
          <a:ln>
            <a:noFill/>
          </a:ln>
        </p:spPr>
      </p:pic>
      <p:pic>
        <p:nvPicPr>
          <p:cNvPr id="260" name="Google Shape;260;p40"/>
          <p:cNvPicPr preferRelativeResize="0"/>
          <p:nvPr/>
        </p:nvPicPr>
        <p:blipFill>
          <a:blip r:embed="rId6">
            <a:alphaModFix/>
          </a:blip>
          <a:stretch>
            <a:fillRect/>
          </a:stretch>
        </p:blipFill>
        <p:spPr>
          <a:xfrm>
            <a:off x="466550" y="2932128"/>
            <a:ext cx="4570434" cy="1050225"/>
          </a:xfrm>
          <a:prstGeom prst="rect">
            <a:avLst/>
          </a:prstGeom>
          <a:noFill/>
          <a:ln>
            <a:noFill/>
          </a:ln>
        </p:spPr>
      </p:pic>
      <p:sp>
        <p:nvSpPr>
          <p:cNvPr id="2" name="Rectangle 1"/>
          <p:cNvSpPr/>
          <p:nvPr/>
        </p:nvSpPr>
        <p:spPr>
          <a:xfrm>
            <a:off x="613770" y="2040912"/>
            <a:ext cx="2808718" cy="369332"/>
          </a:xfrm>
          <a:prstGeom prst="rect">
            <a:avLst/>
          </a:prstGeom>
        </p:spPr>
        <p:txBody>
          <a:bodyPr wrap="none">
            <a:spAutoFit/>
          </a:bodyPr>
          <a:lstStyle/>
          <a:p>
            <a:r>
              <a:rPr lang="en-US" altLang="zh-CN" dirty="0">
                <a:hlinkClick r:id="rId7"/>
              </a:rPr>
              <a:t>https://</a:t>
            </a:r>
            <a:r>
              <a:rPr lang="en-US" altLang="zh-CN" dirty="0" smtClean="0">
                <a:hlinkClick r:id="rId7"/>
              </a:rPr>
              <a:t>wavesplatform.com</a:t>
            </a:r>
            <a:r>
              <a:rPr lang="en-US" altLang="zh-CN" dirty="0" smtClean="0"/>
              <a:t> </a:t>
            </a:r>
            <a:endParaRPr lang="zh-CN" altLang="en-US" dirty="0"/>
          </a:p>
        </p:txBody>
      </p:sp>
      <p:sp>
        <p:nvSpPr>
          <p:cNvPr id="3" name="Rectangle 2"/>
          <p:cNvSpPr/>
          <p:nvPr/>
        </p:nvSpPr>
        <p:spPr>
          <a:xfrm>
            <a:off x="466550" y="4143521"/>
            <a:ext cx="5329921" cy="369332"/>
          </a:xfrm>
          <a:prstGeom prst="rect">
            <a:avLst/>
          </a:prstGeom>
        </p:spPr>
        <p:txBody>
          <a:bodyPr wrap="none">
            <a:spAutoFit/>
          </a:bodyPr>
          <a:lstStyle/>
          <a:p>
            <a:r>
              <a:rPr lang="en-US" altLang="zh-CN" dirty="0">
                <a:hlinkClick r:id="rId8"/>
              </a:rPr>
              <a:t>https://www.smithandcrown.com/sale/incent-loyalty</a:t>
            </a:r>
            <a:r>
              <a:rPr lang="en-US" altLang="zh-CN" dirty="0" smtClean="0">
                <a:hlinkClick r:id="rId8"/>
              </a:rPr>
              <a:t>/</a:t>
            </a:r>
            <a:r>
              <a:rPr lang="en-US" altLang="zh-CN" dirty="0" smtClean="0"/>
              <a:t> </a:t>
            </a:r>
            <a:endParaRPr lang="zh-CN" altLang="en-US" dirty="0"/>
          </a:p>
        </p:txBody>
      </p:sp>
      <p:sp>
        <p:nvSpPr>
          <p:cNvPr id="4" name="Date Placeholder 3"/>
          <p:cNvSpPr>
            <a:spLocks noGrp="1"/>
          </p:cNvSpPr>
          <p:nvPr>
            <p:ph type="dt" sz="half" idx="10"/>
          </p:nvPr>
        </p:nvSpPr>
        <p:spPr/>
        <p:txBody>
          <a:bodyPr/>
          <a:lstStyle/>
          <a:p>
            <a:pPr>
              <a:defRPr/>
            </a:pPr>
            <a:fld id="{9F8EE860-5401-460D-B187-E6B7F50E11C2}" type="datetime1">
              <a:rPr lang="zh-CN" altLang="en-US" smtClean="0"/>
              <a:t>2020/8/21</a:t>
            </a:fld>
            <a:endParaRPr lang="en-US" altLang="zh-CN"/>
          </a:p>
        </p:txBody>
      </p:sp>
    </p:spTree>
    <p:extLst>
      <p:ext uri="{BB962C8B-B14F-4D97-AF65-F5344CB8AC3E}">
        <p14:creationId xmlns:p14="http://schemas.microsoft.com/office/powerpoint/2010/main" val="135944608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266" name="Google Shape;266;p41"/>
          <p:cNvGraphicFramePr/>
          <p:nvPr>
            <p:extLst>
              <p:ext uri="{D42A27DB-BD31-4B8C-83A1-F6EECF244321}">
                <p14:modId xmlns:p14="http://schemas.microsoft.com/office/powerpoint/2010/main" val="148172058"/>
              </p:ext>
            </p:extLst>
          </p:nvPr>
        </p:nvGraphicFramePr>
        <p:xfrm>
          <a:off x="296100" y="1415338"/>
          <a:ext cx="8605500" cy="3045920"/>
        </p:xfrm>
        <a:graphic>
          <a:graphicData uri="http://schemas.openxmlformats.org/drawingml/2006/table">
            <a:tbl>
              <a:tblPr>
                <a:noFill/>
              </a:tblPr>
              <a:tblGrid>
                <a:gridCol w="1383323"/>
                <a:gridCol w="2903060"/>
                <a:gridCol w="4319117"/>
              </a:tblGrid>
              <a:tr h="423953">
                <a:tc>
                  <a:txBody>
                    <a:bodyPr/>
                    <a:lstStyle/>
                    <a:p>
                      <a:pPr marL="0" lvl="0" indent="0">
                        <a:spcBef>
                          <a:spcPts val="0"/>
                        </a:spcBef>
                        <a:spcAft>
                          <a:spcPts val="0"/>
                        </a:spcAft>
                        <a:buNone/>
                      </a:pPr>
                      <a:r>
                        <a:rPr lang="en" sz="2000" b="1" dirty="0"/>
                        <a:t>VC vs. ICO</a:t>
                      </a:r>
                      <a:endParaRPr sz="2000" b="1" dirty="0"/>
                    </a:p>
                  </a:txBody>
                  <a:tcPr marL="91425" marR="91425" marT="91425" marB="91425"/>
                </a:tc>
                <a:tc>
                  <a:txBody>
                    <a:bodyPr/>
                    <a:lstStyle/>
                    <a:p>
                      <a:pPr marL="0" lvl="0" indent="0">
                        <a:spcBef>
                          <a:spcPts val="0"/>
                        </a:spcBef>
                        <a:spcAft>
                          <a:spcPts val="0"/>
                        </a:spcAft>
                        <a:buNone/>
                      </a:pPr>
                      <a:r>
                        <a:rPr lang="en" sz="1600" b="1"/>
                        <a:t>Traditional Venture Capital</a:t>
                      </a:r>
                      <a:endParaRPr sz="1600" b="1"/>
                    </a:p>
                  </a:txBody>
                  <a:tcPr marL="91425" marR="91425" marT="91425" marB="91425"/>
                </a:tc>
                <a:tc>
                  <a:txBody>
                    <a:bodyPr/>
                    <a:lstStyle/>
                    <a:p>
                      <a:pPr marL="0" lvl="0" indent="0">
                        <a:spcBef>
                          <a:spcPts val="0"/>
                        </a:spcBef>
                        <a:spcAft>
                          <a:spcPts val="0"/>
                        </a:spcAft>
                        <a:buNone/>
                      </a:pPr>
                      <a:r>
                        <a:rPr lang="en" sz="1600" b="1" dirty="0"/>
                        <a:t>ICO’s</a:t>
                      </a:r>
                      <a:endParaRPr sz="1600" b="1" dirty="0"/>
                    </a:p>
                  </a:txBody>
                  <a:tcPr marL="91425" marR="91425" marT="91425" marB="91425"/>
                </a:tc>
              </a:tr>
              <a:tr h="333557">
                <a:tc>
                  <a:txBody>
                    <a:bodyPr/>
                    <a:lstStyle/>
                    <a:p>
                      <a:pPr marL="0" lvl="0" indent="0">
                        <a:spcBef>
                          <a:spcPts val="0"/>
                        </a:spcBef>
                        <a:spcAft>
                          <a:spcPts val="0"/>
                        </a:spcAft>
                        <a:buNone/>
                      </a:pPr>
                      <a:r>
                        <a:rPr lang="en" b="1">
                          <a:solidFill>
                            <a:srgbClr val="6AA84F"/>
                          </a:solidFill>
                        </a:rPr>
                        <a:t>1. Return Horizon</a:t>
                      </a:r>
                      <a:endParaRPr b="1">
                        <a:solidFill>
                          <a:srgbClr val="6AA84F"/>
                        </a:solidFill>
                      </a:endParaRPr>
                    </a:p>
                  </a:txBody>
                  <a:tcPr marL="91425" marR="91425" marT="91425" marB="91425"/>
                </a:tc>
                <a:tc>
                  <a:txBody>
                    <a:bodyPr/>
                    <a:lstStyle/>
                    <a:p>
                      <a:pPr marL="0" lvl="0" indent="0">
                        <a:spcBef>
                          <a:spcPts val="0"/>
                        </a:spcBef>
                        <a:spcAft>
                          <a:spcPts val="0"/>
                        </a:spcAft>
                        <a:buNone/>
                      </a:pPr>
                      <a:r>
                        <a:rPr lang="en"/>
                        <a:t>7-10 Years</a:t>
                      </a:r>
                      <a:endParaRPr/>
                    </a:p>
                  </a:txBody>
                  <a:tcPr marL="91425" marR="91425" marT="91425" marB="91425"/>
                </a:tc>
                <a:tc>
                  <a:txBody>
                    <a:bodyPr/>
                    <a:lstStyle/>
                    <a:p>
                      <a:pPr marL="0" lvl="0" indent="0">
                        <a:spcBef>
                          <a:spcPts val="0"/>
                        </a:spcBef>
                        <a:spcAft>
                          <a:spcPts val="0"/>
                        </a:spcAft>
                        <a:buNone/>
                      </a:pPr>
                      <a:r>
                        <a:rPr lang="en"/>
                        <a:t>1-5 Years</a:t>
                      </a:r>
                      <a:endParaRPr/>
                    </a:p>
                  </a:txBody>
                  <a:tcPr marL="91425" marR="91425" marT="91425" marB="91425"/>
                </a:tc>
              </a:tr>
              <a:tr h="333557">
                <a:tc>
                  <a:txBody>
                    <a:bodyPr/>
                    <a:lstStyle/>
                    <a:p>
                      <a:pPr marL="0" lvl="0" indent="0">
                        <a:spcBef>
                          <a:spcPts val="0"/>
                        </a:spcBef>
                        <a:spcAft>
                          <a:spcPts val="0"/>
                        </a:spcAft>
                        <a:buNone/>
                      </a:pPr>
                      <a:r>
                        <a:rPr lang="en" b="1">
                          <a:solidFill>
                            <a:srgbClr val="6AA84F"/>
                          </a:solidFill>
                        </a:rPr>
                        <a:t>2. Ownership Model</a:t>
                      </a:r>
                      <a:endParaRPr b="1">
                        <a:solidFill>
                          <a:srgbClr val="6AA84F"/>
                        </a:solidFill>
                      </a:endParaRPr>
                    </a:p>
                  </a:txBody>
                  <a:tcPr marL="91425" marR="91425" marT="91425" marB="91425"/>
                </a:tc>
                <a:tc>
                  <a:txBody>
                    <a:bodyPr/>
                    <a:lstStyle/>
                    <a:p>
                      <a:pPr marL="0" lvl="0" indent="0">
                        <a:spcBef>
                          <a:spcPts val="0"/>
                        </a:spcBef>
                        <a:spcAft>
                          <a:spcPts val="0"/>
                        </a:spcAft>
                        <a:buNone/>
                      </a:pPr>
                      <a:r>
                        <a:rPr lang="en"/>
                        <a:t>Preferred Shares </a:t>
                      </a:r>
                      <a:endParaRPr/>
                    </a:p>
                  </a:txBody>
                  <a:tcPr marL="91425" marR="91425" marT="91425" marB="91425"/>
                </a:tc>
                <a:tc>
                  <a:txBody>
                    <a:bodyPr/>
                    <a:lstStyle/>
                    <a:p>
                      <a:pPr marL="0" lvl="0" indent="0">
                        <a:spcBef>
                          <a:spcPts val="0"/>
                        </a:spcBef>
                        <a:spcAft>
                          <a:spcPts val="0"/>
                        </a:spcAft>
                        <a:buNone/>
                      </a:pPr>
                      <a:r>
                        <a:rPr lang="en"/>
                        <a:t>Shares/Tokens/Crypto</a:t>
                      </a:r>
                      <a:endParaRPr/>
                    </a:p>
                  </a:txBody>
                  <a:tcPr marL="91425" marR="91425" marT="91425" marB="91425"/>
                </a:tc>
              </a:tr>
              <a:tr h="312845">
                <a:tc>
                  <a:txBody>
                    <a:bodyPr/>
                    <a:lstStyle/>
                    <a:p>
                      <a:pPr marL="0" lvl="0" indent="0">
                        <a:spcBef>
                          <a:spcPts val="0"/>
                        </a:spcBef>
                        <a:spcAft>
                          <a:spcPts val="0"/>
                        </a:spcAft>
                        <a:buNone/>
                      </a:pPr>
                      <a:r>
                        <a:rPr lang="en" b="1" dirty="0">
                          <a:solidFill>
                            <a:srgbClr val="6AA84F"/>
                          </a:solidFill>
                        </a:rPr>
                        <a:t>3. Entry Phases </a:t>
                      </a:r>
                      <a:endParaRPr b="1" dirty="0">
                        <a:solidFill>
                          <a:srgbClr val="6AA84F"/>
                        </a:solidFill>
                      </a:endParaRPr>
                    </a:p>
                  </a:txBody>
                  <a:tcPr marL="91425" marR="91425" marT="91425" marB="91425"/>
                </a:tc>
                <a:tc>
                  <a:txBody>
                    <a:bodyPr/>
                    <a:lstStyle/>
                    <a:p>
                      <a:pPr marL="0" lvl="0" indent="0">
                        <a:spcBef>
                          <a:spcPts val="0"/>
                        </a:spcBef>
                        <a:spcAft>
                          <a:spcPts val="0"/>
                        </a:spcAft>
                        <a:buNone/>
                      </a:pPr>
                      <a:r>
                        <a:rPr lang="en" dirty="0"/>
                        <a:t>Angel/Seed/ Early to Late stage</a:t>
                      </a:r>
                      <a:endParaRPr dirty="0"/>
                    </a:p>
                  </a:txBody>
                  <a:tcPr marL="91425" marR="91425" marT="91425" marB="91425"/>
                </a:tc>
                <a:tc>
                  <a:txBody>
                    <a:bodyPr/>
                    <a:lstStyle/>
                    <a:p>
                      <a:pPr marL="0" lvl="0" indent="0">
                        <a:spcBef>
                          <a:spcPts val="0"/>
                        </a:spcBef>
                        <a:spcAft>
                          <a:spcPts val="0"/>
                        </a:spcAft>
                        <a:buNone/>
                      </a:pPr>
                      <a:r>
                        <a:rPr lang="en"/>
                        <a:t>Pre-mine/Genesis/ICO/Exchanges/Buy from company</a:t>
                      </a:r>
                      <a:endParaRPr/>
                    </a:p>
                  </a:txBody>
                  <a:tcPr marL="91425" marR="91425" marT="91425" marB="91425"/>
                </a:tc>
              </a:tr>
              <a:tr h="333683">
                <a:tc>
                  <a:txBody>
                    <a:bodyPr/>
                    <a:lstStyle/>
                    <a:p>
                      <a:pPr marL="0" lvl="0" indent="0">
                        <a:spcBef>
                          <a:spcPts val="0"/>
                        </a:spcBef>
                        <a:spcAft>
                          <a:spcPts val="0"/>
                        </a:spcAft>
                        <a:buNone/>
                      </a:pPr>
                      <a:r>
                        <a:rPr lang="en" b="1">
                          <a:solidFill>
                            <a:srgbClr val="6AA84F"/>
                          </a:solidFill>
                        </a:rPr>
                        <a:t>4. Exit Method</a:t>
                      </a:r>
                      <a:endParaRPr b="1">
                        <a:solidFill>
                          <a:srgbClr val="6AA84F"/>
                        </a:solidFill>
                      </a:endParaRPr>
                    </a:p>
                  </a:txBody>
                  <a:tcPr marL="91425" marR="91425" marT="91425" marB="91425"/>
                </a:tc>
                <a:tc>
                  <a:txBody>
                    <a:bodyPr/>
                    <a:lstStyle/>
                    <a:p>
                      <a:pPr marL="0" lvl="0" indent="0">
                        <a:spcBef>
                          <a:spcPts val="0"/>
                        </a:spcBef>
                        <a:spcAft>
                          <a:spcPts val="0"/>
                        </a:spcAft>
                        <a:buNone/>
                      </a:pPr>
                      <a:r>
                        <a:rPr lang="en"/>
                        <a:t>Acquisition/IPO</a:t>
                      </a:r>
                      <a:endParaRPr/>
                    </a:p>
                  </a:txBody>
                  <a:tcPr marL="91425" marR="91425" marT="91425" marB="91425"/>
                </a:tc>
                <a:tc>
                  <a:txBody>
                    <a:bodyPr/>
                    <a:lstStyle/>
                    <a:p>
                      <a:pPr marL="0" lvl="0" indent="0">
                        <a:spcBef>
                          <a:spcPts val="0"/>
                        </a:spcBef>
                        <a:spcAft>
                          <a:spcPts val="0"/>
                        </a:spcAft>
                        <a:buNone/>
                      </a:pPr>
                      <a:r>
                        <a:rPr lang="en"/>
                        <a:t>Acquisition/ICO or Exchange listing</a:t>
                      </a:r>
                      <a:endParaRPr/>
                    </a:p>
                  </a:txBody>
                  <a:tcPr marL="91425" marR="91425" marT="91425" marB="91425"/>
                </a:tc>
              </a:tr>
              <a:tr h="309819">
                <a:tc>
                  <a:txBody>
                    <a:bodyPr/>
                    <a:lstStyle/>
                    <a:p>
                      <a:pPr marL="0" lvl="0" indent="0">
                        <a:spcBef>
                          <a:spcPts val="0"/>
                        </a:spcBef>
                        <a:spcAft>
                          <a:spcPts val="0"/>
                        </a:spcAft>
                        <a:buNone/>
                      </a:pPr>
                      <a:r>
                        <a:rPr lang="en" b="1">
                          <a:solidFill>
                            <a:srgbClr val="6AA84F"/>
                          </a:solidFill>
                        </a:rPr>
                        <a:t>5. Business Model</a:t>
                      </a:r>
                      <a:endParaRPr b="1">
                        <a:solidFill>
                          <a:srgbClr val="6AA84F"/>
                        </a:solidFill>
                      </a:endParaRPr>
                    </a:p>
                  </a:txBody>
                  <a:tcPr marL="91425" marR="91425" marT="91425" marB="91425"/>
                </a:tc>
                <a:tc>
                  <a:txBody>
                    <a:bodyPr/>
                    <a:lstStyle/>
                    <a:p>
                      <a:pPr marL="0" lvl="0" indent="0">
                        <a:spcBef>
                          <a:spcPts val="0"/>
                        </a:spcBef>
                        <a:spcAft>
                          <a:spcPts val="0"/>
                        </a:spcAft>
                        <a:buNone/>
                      </a:pPr>
                      <a:r>
                        <a:rPr lang="en"/>
                        <a:t>Selling product or service</a:t>
                      </a:r>
                      <a:endParaRPr/>
                    </a:p>
                  </a:txBody>
                  <a:tcPr marL="91425" marR="91425" marT="91425" marB="91425"/>
                </a:tc>
                <a:tc>
                  <a:txBody>
                    <a:bodyPr/>
                    <a:lstStyle/>
                    <a:p>
                      <a:pPr marL="0" lvl="0" indent="0">
                        <a:spcBef>
                          <a:spcPts val="0"/>
                        </a:spcBef>
                        <a:spcAft>
                          <a:spcPts val="0"/>
                        </a:spcAft>
                        <a:buNone/>
                      </a:pPr>
                      <a:r>
                        <a:rPr lang="en"/>
                        <a:t>Creating a self sustaining Circular Economy based on own coin/currency</a:t>
                      </a:r>
                      <a:endParaRPr/>
                    </a:p>
                  </a:txBody>
                  <a:tcPr marL="91425" marR="91425" marT="91425" marB="91425"/>
                </a:tc>
              </a:tr>
              <a:tr h="442475">
                <a:tc>
                  <a:txBody>
                    <a:bodyPr/>
                    <a:lstStyle/>
                    <a:p>
                      <a:pPr marL="0" lvl="0" indent="0">
                        <a:spcBef>
                          <a:spcPts val="0"/>
                        </a:spcBef>
                        <a:spcAft>
                          <a:spcPts val="0"/>
                        </a:spcAft>
                        <a:buNone/>
                      </a:pPr>
                      <a:r>
                        <a:rPr lang="en" b="1">
                          <a:solidFill>
                            <a:srgbClr val="6AA84F"/>
                          </a:solidFill>
                        </a:rPr>
                        <a:t>6. Legal Structure</a:t>
                      </a:r>
                      <a:endParaRPr b="1">
                        <a:solidFill>
                          <a:srgbClr val="6AA84F"/>
                        </a:solidFill>
                      </a:endParaRPr>
                    </a:p>
                  </a:txBody>
                  <a:tcPr marL="91425" marR="91425" marT="91425" marB="91425"/>
                </a:tc>
                <a:tc>
                  <a:txBody>
                    <a:bodyPr/>
                    <a:lstStyle/>
                    <a:p>
                      <a:pPr marL="0" lvl="0" indent="0">
                        <a:spcBef>
                          <a:spcPts val="0"/>
                        </a:spcBef>
                        <a:spcAft>
                          <a:spcPts val="0"/>
                        </a:spcAft>
                        <a:buNone/>
                      </a:pPr>
                      <a:r>
                        <a:rPr lang="en"/>
                        <a:t>Standard LLC via corporate law in given jurisdiction</a:t>
                      </a:r>
                      <a:endParaRPr/>
                    </a:p>
                  </a:txBody>
                  <a:tcPr marL="91425" marR="91425" marT="91425" marB="91425"/>
                </a:tc>
                <a:tc>
                  <a:txBody>
                    <a:bodyPr/>
                    <a:lstStyle/>
                    <a:p>
                      <a:pPr marL="0" lvl="0" indent="0">
                        <a:spcBef>
                          <a:spcPts val="0"/>
                        </a:spcBef>
                        <a:spcAft>
                          <a:spcPts val="0"/>
                        </a:spcAft>
                        <a:buNone/>
                      </a:pPr>
                      <a:r>
                        <a:rPr lang="en"/>
                        <a:t>LLC Creates technology and runs separate business on top of it or creates a valuable eco-system/or non registered DAO</a:t>
                      </a:r>
                      <a:endParaRPr/>
                    </a:p>
                  </a:txBody>
                  <a:tcPr marL="91425" marR="91425" marT="91425" marB="91425"/>
                </a:tc>
              </a:tr>
              <a:tr h="380588">
                <a:tc>
                  <a:txBody>
                    <a:bodyPr/>
                    <a:lstStyle/>
                    <a:p>
                      <a:pPr marL="0" lvl="0" indent="0" rtl="0">
                        <a:spcBef>
                          <a:spcPts val="0"/>
                        </a:spcBef>
                        <a:spcAft>
                          <a:spcPts val="0"/>
                        </a:spcAft>
                        <a:buNone/>
                      </a:pPr>
                      <a:r>
                        <a:rPr lang="en" b="1">
                          <a:solidFill>
                            <a:srgbClr val="6AA84F"/>
                          </a:solidFill>
                        </a:rPr>
                        <a:t>7. Market Approach</a:t>
                      </a:r>
                      <a:endParaRPr b="1">
                        <a:solidFill>
                          <a:srgbClr val="6AA84F"/>
                        </a:solidFill>
                      </a:endParaRPr>
                    </a:p>
                  </a:txBody>
                  <a:tcPr marL="91425" marR="91425" marT="91425" marB="91425"/>
                </a:tc>
                <a:tc>
                  <a:txBody>
                    <a:bodyPr/>
                    <a:lstStyle/>
                    <a:p>
                      <a:pPr marL="0" lvl="0" indent="0" rtl="0">
                        <a:spcBef>
                          <a:spcPts val="0"/>
                        </a:spcBef>
                        <a:spcAft>
                          <a:spcPts val="0"/>
                        </a:spcAft>
                        <a:buNone/>
                      </a:pPr>
                      <a:r>
                        <a:rPr lang="en"/>
                        <a:t>Creating new models or new ones</a:t>
                      </a:r>
                      <a:endParaRPr/>
                    </a:p>
                  </a:txBody>
                  <a:tcPr marL="91425" marR="91425" marT="91425" marB="91425"/>
                </a:tc>
                <a:tc>
                  <a:txBody>
                    <a:bodyPr/>
                    <a:lstStyle/>
                    <a:p>
                      <a:pPr marL="0" lvl="0" indent="0" rtl="0">
                        <a:spcBef>
                          <a:spcPts val="0"/>
                        </a:spcBef>
                        <a:spcAft>
                          <a:spcPts val="0"/>
                        </a:spcAft>
                        <a:buNone/>
                      </a:pPr>
                      <a:r>
                        <a:rPr lang="en" dirty="0"/>
                        <a:t>Creating new business model</a:t>
                      </a:r>
                      <a:endParaRPr dirty="0"/>
                    </a:p>
                  </a:txBody>
                  <a:tcPr marL="91425" marR="91425" marT="91425" marB="91425"/>
                </a:tc>
              </a:tr>
            </a:tbl>
          </a:graphicData>
        </a:graphic>
      </p:graphicFrame>
      <p:sp>
        <p:nvSpPr>
          <p:cNvPr id="3" name="Google Shape;256;p40"/>
          <p:cNvSpPr txBox="1">
            <a:spLocks noGrp="1"/>
          </p:cNvSpPr>
          <p:nvPr>
            <p:ph type="title"/>
          </p:nvPr>
        </p:nvSpPr>
        <p:spPr>
          <a:xfrm>
            <a:off x="381000" y="433887"/>
            <a:ext cx="8520600" cy="609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smtClean="0">
                <a:solidFill>
                  <a:srgbClr val="1544D9"/>
                </a:solidFill>
              </a:rPr>
              <a:t>VC vs ICO </a:t>
            </a:r>
            <a:endParaRPr sz="4000" b="1" dirty="0">
              <a:solidFill>
                <a:srgbClr val="1544D9"/>
              </a:solidFill>
            </a:endParaRPr>
          </a:p>
        </p:txBody>
      </p:sp>
      <p:sp>
        <p:nvSpPr>
          <p:cNvPr id="2" name="Date Placeholder 1"/>
          <p:cNvSpPr>
            <a:spLocks noGrp="1"/>
          </p:cNvSpPr>
          <p:nvPr>
            <p:ph type="dt" sz="half" idx="10"/>
          </p:nvPr>
        </p:nvSpPr>
        <p:spPr/>
        <p:txBody>
          <a:bodyPr/>
          <a:lstStyle/>
          <a:p>
            <a:pPr>
              <a:defRPr/>
            </a:pPr>
            <a:fld id="{50A1DEA4-1075-49A9-931B-5DB74BA915A9}" type="datetime1">
              <a:rPr lang="zh-CN" altLang="en-US" smtClean="0"/>
              <a:t>2020/8/21</a:t>
            </a:fld>
            <a:endParaRPr lang="en-US" altLang="zh-CN"/>
          </a:p>
        </p:txBody>
      </p:sp>
    </p:spTree>
    <p:extLst>
      <p:ext uri="{BB962C8B-B14F-4D97-AF65-F5344CB8AC3E}">
        <p14:creationId xmlns:p14="http://schemas.microsoft.com/office/powerpoint/2010/main" val="270176964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r>
              <a:rPr lang="en-US" altLang="zh-CN" sz="4400" b="1" dirty="0">
                <a:solidFill>
                  <a:srgbClr val="1544D9"/>
                </a:solidFill>
              </a:rPr>
              <a:t>Securities Token Offering </a:t>
            </a:r>
          </a:p>
        </p:txBody>
      </p:sp>
      <p:sp>
        <p:nvSpPr>
          <p:cNvPr id="2" name="Date Placeholder 1"/>
          <p:cNvSpPr>
            <a:spLocks noGrp="1"/>
          </p:cNvSpPr>
          <p:nvPr>
            <p:ph type="dt" sz="half" idx="10"/>
          </p:nvPr>
        </p:nvSpPr>
        <p:spPr/>
        <p:txBody>
          <a:bodyPr/>
          <a:lstStyle/>
          <a:p>
            <a:pPr>
              <a:defRPr/>
            </a:pPr>
            <a:fld id="{21DEDC47-152C-4E27-AEBB-7B5CB732325D}" type="datetime1">
              <a:rPr lang="zh-CN" altLang="en-US" smtClean="0"/>
              <a:t>2020/8/21</a:t>
            </a:fld>
            <a:endParaRPr lang="en-US" altLang="zh-CN"/>
          </a:p>
        </p:txBody>
      </p:sp>
    </p:spTree>
    <p:extLst>
      <p:ext uri="{BB962C8B-B14F-4D97-AF65-F5344CB8AC3E}">
        <p14:creationId xmlns:p14="http://schemas.microsoft.com/office/powerpoint/2010/main" val="1641933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3" name="Google Shape;256;p40"/>
          <p:cNvSpPr txBox="1">
            <a:spLocks noGrp="1"/>
          </p:cNvSpPr>
          <p:nvPr>
            <p:ph type="title"/>
          </p:nvPr>
        </p:nvSpPr>
        <p:spPr>
          <a:xfrm>
            <a:off x="381000" y="223378"/>
            <a:ext cx="8520600" cy="609600"/>
          </a:xfrm>
          <a:prstGeom prst="rect">
            <a:avLst/>
          </a:prstGeom>
        </p:spPr>
        <p:txBody>
          <a:bodyPr spcFirstLastPara="1" wrap="square" lIns="91425" tIns="91425" rIns="91425" bIns="91425" anchor="b" anchorCtr="0">
            <a:noAutofit/>
          </a:bodyPr>
          <a:lstStyle/>
          <a:p>
            <a:r>
              <a:rPr lang="en-US" altLang="zh-CN" sz="4000" b="1" dirty="0">
                <a:solidFill>
                  <a:srgbClr val="1544D9"/>
                </a:solidFill>
              </a:rPr>
              <a:t>Securities Token Offering </a:t>
            </a:r>
          </a:p>
        </p:txBody>
      </p:sp>
      <p:sp>
        <p:nvSpPr>
          <p:cNvPr id="2" name="Rectangle 1"/>
          <p:cNvSpPr/>
          <p:nvPr/>
        </p:nvSpPr>
        <p:spPr>
          <a:xfrm>
            <a:off x="0" y="3844803"/>
            <a:ext cx="9144000" cy="954107"/>
          </a:xfrm>
          <a:prstGeom prst="rect">
            <a:avLst/>
          </a:prstGeom>
        </p:spPr>
        <p:txBody>
          <a:bodyPr wrap="square">
            <a:spAutoFit/>
          </a:bodyPr>
          <a:lstStyle/>
          <a:p>
            <a:r>
              <a:rPr lang="en-US" altLang="zh-CN" sz="1400" dirty="0"/>
              <a:t>There have been various STOs globally. The STO database STOCheck.com has identified 88 projects until now. The largest STO was </a:t>
            </a:r>
            <a:r>
              <a:rPr lang="en-US" altLang="zh-CN" sz="1400" dirty="0" err="1"/>
              <a:t>tZERO</a:t>
            </a:r>
            <a:r>
              <a:rPr lang="en-US" altLang="zh-CN" sz="1400" dirty="0"/>
              <a:t> that raised over $130 </a:t>
            </a:r>
            <a:r>
              <a:rPr lang="en-US" altLang="zh-CN" sz="1400" dirty="0" smtClean="0"/>
              <a:t>million. </a:t>
            </a:r>
            <a:r>
              <a:rPr lang="en-US" altLang="zh-CN" sz="1400" dirty="0"/>
              <a:t> The success rate of the projects lies somewhere near the 50% </a:t>
            </a:r>
            <a:r>
              <a:rPr lang="en-US" altLang="zh-CN" sz="1400" dirty="0" smtClean="0"/>
              <a:t>threshold. </a:t>
            </a:r>
            <a:r>
              <a:rPr lang="en-US" altLang="zh-CN" sz="1400" dirty="0"/>
              <a:t> Ethereum is the leading blockchain platform used for </a:t>
            </a:r>
            <a:r>
              <a:rPr lang="en-US" altLang="zh-CN" sz="1400" dirty="0" smtClean="0"/>
              <a:t>issuance.</a:t>
            </a:r>
            <a:r>
              <a:rPr lang="en-US" altLang="zh-CN" sz="1400" dirty="0"/>
              <a:t> Stellar comes in second position with a major German STO of the restaurant chain </a:t>
            </a:r>
            <a:r>
              <a:rPr lang="en-US" altLang="zh-CN" sz="1400" dirty="0" err="1"/>
              <a:t>L'Osteria</a:t>
            </a:r>
            <a:r>
              <a:rPr lang="en-US" altLang="zh-CN" sz="1400" dirty="0"/>
              <a:t> in late 2019 that was executed by the banking platform </a:t>
            </a:r>
            <a:r>
              <a:rPr lang="en-US" altLang="zh-CN" sz="1400" dirty="0" err="1"/>
              <a:t>Kapilendo</a:t>
            </a:r>
            <a:endParaRPr lang="zh-CN" altLang="en-US" sz="1400" dirty="0"/>
          </a:p>
        </p:txBody>
      </p:sp>
      <p:sp>
        <p:nvSpPr>
          <p:cNvPr id="5" name="Date Placeholder 4"/>
          <p:cNvSpPr>
            <a:spLocks noGrp="1"/>
          </p:cNvSpPr>
          <p:nvPr>
            <p:ph type="dt" sz="half" idx="10"/>
          </p:nvPr>
        </p:nvSpPr>
        <p:spPr/>
        <p:txBody>
          <a:bodyPr/>
          <a:lstStyle/>
          <a:p>
            <a:pPr>
              <a:defRPr/>
            </a:pPr>
            <a:fld id="{AE8A3937-F78E-473D-A78D-F4BA78F6E69A}" type="datetime1">
              <a:rPr lang="zh-CN" altLang="en-US" smtClean="0"/>
              <a:t>2020/8/21</a:t>
            </a:fld>
            <a:endParaRPr lang="en-US" altLang="zh-CN"/>
          </a:p>
        </p:txBody>
      </p:sp>
      <p:sp>
        <p:nvSpPr>
          <p:cNvPr id="6" name="Rectangle 5"/>
          <p:cNvSpPr/>
          <p:nvPr/>
        </p:nvSpPr>
        <p:spPr>
          <a:xfrm>
            <a:off x="334951" y="817340"/>
            <a:ext cx="8328824" cy="1754326"/>
          </a:xfrm>
          <a:prstGeom prst="rect">
            <a:avLst/>
          </a:prstGeom>
        </p:spPr>
        <p:txBody>
          <a:bodyPr wrap="square">
            <a:spAutoFit/>
          </a:bodyPr>
          <a:lstStyle/>
          <a:p>
            <a:r>
              <a:rPr lang="en-US" altLang="zh-CN" dirty="0"/>
              <a:t>A </a:t>
            </a:r>
            <a:r>
              <a:rPr lang="en-US" altLang="zh-CN" b="1" dirty="0"/>
              <a:t>security token offering</a:t>
            </a:r>
            <a:r>
              <a:rPr lang="en-US" altLang="zh-CN" dirty="0"/>
              <a:t> (</a:t>
            </a:r>
            <a:r>
              <a:rPr lang="en-US" altLang="zh-CN" b="1" dirty="0"/>
              <a:t>STO</a:t>
            </a:r>
            <a:r>
              <a:rPr lang="en-US" altLang="zh-CN" dirty="0"/>
              <a:t>) </a:t>
            </a:r>
            <a:r>
              <a:rPr lang="en-US" altLang="zh-CN" b="1" dirty="0"/>
              <a:t>/ tokenized IPO</a:t>
            </a:r>
            <a:r>
              <a:rPr lang="en-US" altLang="zh-CN" dirty="0"/>
              <a:t> is a type of public offering in which tokenized digital securities, known as security tokens, are sold in cryptocurrency exchanges, or security token exchanges. </a:t>
            </a:r>
            <a:endParaRPr lang="en-US" altLang="zh-CN" dirty="0" smtClean="0"/>
          </a:p>
          <a:p>
            <a:endParaRPr lang="en-US" altLang="zh-CN" dirty="0"/>
          </a:p>
          <a:p>
            <a:r>
              <a:rPr lang="en-US" altLang="zh-CN" dirty="0" smtClean="0"/>
              <a:t>Tokens </a:t>
            </a:r>
            <a:r>
              <a:rPr lang="en-US" altLang="zh-CN" dirty="0"/>
              <a:t>can be used to trade real financial assets such as equities and fixed income, and use a blockchain virtual ledger system to store and validate token </a:t>
            </a:r>
            <a:r>
              <a:rPr lang="en-US" altLang="zh-CN" dirty="0" smtClean="0"/>
              <a:t>transactions.</a:t>
            </a:r>
            <a:endParaRPr lang="zh-CN" altLang="en-US" dirty="0"/>
          </a:p>
        </p:txBody>
      </p:sp>
      <p:sp>
        <p:nvSpPr>
          <p:cNvPr id="7" name="Rectangle 6"/>
          <p:cNvSpPr/>
          <p:nvPr/>
        </p:nvSpPr>
        <p:spPr>
          <a:xfrm>
            <a:off x="68572" y="2642647"/>
            <a:ext cx="9016222" cy="1015663"/>
          </a:xfrm>
          <a:prstGeom prst="rect">
            <a:avLst/>
          </a:prstGeom>
          <a:solidFill>
            <a:srgbClr val="FFFF00"/>
          </a:solidFill>
        </p:spPr>
        <p:txBody>
          <a:bodyPr wrap="square">
            <a:spAutoFit/>
          </a:bodyPr>
          <a:lstStyle/>
          <a:p>
            <a:pPr marL="171450" indent="-171450">
              <a:buFont typeface="Arial" panose="020B0604020202020204" pitchFamily="34" charset="0"/>
              <a:buChar char="•"/>
            </a:pPr>
            <a:r>
              <a:rPr lang="en-US" altLang="zh-CN" sz="1200" dirty="0"/>
              <a:t>Due to tokens being classified as securities, STOs are more susceptible to regulation and thus represent a more secure investment alternative than ICOs, which have been subject to numerous fraudulent schemes</a:t>
            </a:r>
            <a:r>
              <a:rPr lang="en-US" altLang="zh-CN" sz="1200" dirty="0" smtClean="0"/>
              <a:t>.</a:t>
            </a:r>
            <a:r>
              <a:rPr lang="en-US" altLang="zh-CN" sz="1200" dirty="0"/>
              <a:t> </a:t>
            </a:r>
            <a:endParaRPr lang="en-US" altLang="zh-CN" sz="1200" dirty="0" smtClean="0"/>
          </a:p>
          <a:p>
            <a:pPr marL="171450" indent="-171450">
              <a:buFont typeface="Arial" panose="020B0604020202020204" pitchFamily="34" charset="0"/>
              <a:buChar char="•"/>
            </a:pPr>
            <a:r>
              <a:rPr lang="en-US" altLang="zh-CN" sz="1200" dirty="0" smtClean="0"/>
              <a:t>Furthermore</a:t>
            </a:r>
            <a:r>
              <a:rPr lang="en-US" altLang="zh-CN" sz="1200" dirty="0"/>
              <a:t>, since ICOs are not held in traditional exchanges, they can be a less expensive funding source for small and medium-sized companies when compared to an IPO</a:t>
            </a:r>
            <a:r>
              <a:rPr lang="en-US" altLang="zh-CN" sz="1200" dirty="0" smtClean="0"/>
              <a:t>.</a:t>
            </a:r>
            <a:r>
              <a:rPr lang="en-US" altLang="zh-CN" sz="1200" dirty="0"/>
              <a:t> </a:t>
            </a:r>
            <a:endParaRPr lang="en-US" altLang="zh-CN" sz="1200" dirty="0" smtClean="0"/>
          </a:p>
          <a:p>
            <a:pPr marL="171450" indent="-171450">
              <a:buFont typeface="Arial" panose="020B0604020202020204" pitchFamily="34" charset="0"/>
              <a:buChar char="•"/>
            </a:pPr>
            <a:r>
              <a:rPr lang="en-US" altLang="zh-CN" sz="1200" dirty="0" smtClean="0"/>
              <a:t>An </a:t>
            </a:r>
            <a:r>
              <a:rPr lang="en-US" altLang="zh-CN" sz="1200" dirty="0"/>
              <a:t>STO on a regulated stock exchange (referred to as a tokenized IPO) has the potential to deliver significant efficiencies and cost </a:t>
            </a:r>
            <a:r>
              <a:rPr lang="en-US" altLang="zh-CN" sz="1200" dirty="0" smtClean="0"/>
              <a:t>savings.</a:t>
            </a:r>
            <a:endParaRPr lang="en-US" altLang="zh-CN" sz="1200" dirty="0"/>
          </a:p>
        </p:txBody>
      </p:sp>
    </p:spTree>
    <p:extLst>
      <p:ext uri="{BB962C8B-B14F-4D97-AF65-F5344CB8AC3E}">
        <p14:creationId xmlns:p14="http://schemas.microsoft.com/office/powerpoint/2010/main" val="357709471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3" name="Google Shape;256;p40"/>
          <p:cNvSpPr txBox="1">
            <a:spLocks noGrp="1"/>
          </p:cNvSpPr>
          <p:nvPr>
            <p:ph type="title"/>
          </p:nvPr>
        </p:nvSpPr>
        <p:spPr>
          <a:xfrm>
            <a:off x="381000" y="433887"/>
            <a:ext cx="8520600" cy="609600"/>
          </a:xfrm>
          <a:prstGeom prst="rect">
            <a:avLst/>
          </a:prstGeom>
        </p:spPr>
        <p:txBody>
          <a:bodyPr spcFirstLastPara="1" wrap="square" lIns="91425" tIns="91425" rIns="91425" bIns="91425" anchor="b" anchorCtr="0">
            <a:noAutofit/>
          </a:bodyPr>
          <a:lstStyle/>
          <a:p>
            <a:r>
              <a:rPr lang="en-US" altLang="zh-CN" sz="4000" b="1" dirty="0">
                <a:solidFill>
                  <a:srgbClr val="1544D9"/>
                </a:solidFill>
              </a:rPr>
              <a:t>ICO or STO: Who Wins?</a:t>
            </a:r>
          </a:p>
        </p:txBody>
      </p:sp>
      <p:sp>
        <p:nvSpPr>
          <p:cNvPr id="2" name="Rectangle 1"/>
          <p:cNvSpPr/>
          <p:nvPr/>
        </p:nvSpPr>
        <p:spPr>
          <a:xfrm>
            <a:off x="444408" y="1227726"/>
            <a:ext cx="8548287" cy="2862322"/>
          </a:xfrm>
          <a:prstGeom prst="rect">
            <a:avLst/>
          </a:prstGeom>
        </p:spPr>
        <p:txBody>
          <a:bodyPr wrap="square">
            <a:spAutoFit/>
          </a:bodyPr>
          <a:lstStyle/>
          <a:p>
            <a:pPr marL="285750" indent="-285750">
              <a:buFont typeface="Arial" panose="020B0604020202020204" pitchFamily="34" charset="0"/>
              <a:buChar char="•"/>
            </a:pPr>
            <a:r>
              <a:rPr lang="en-US" altLang="zh-CN" dirty="0"/>
              <a:t>An STO is similar to an ICO in that an offering is made by a business to the crowd, in which consumers purchase crypto tokens built on a blockchain, but the two do not share many similarities beyond that. </a:t>
            </a:r>
            <a:endParaRPr lang="en-US" altLang="zh-CN" dirty="0" smtClean="0"/>
          </a:p>
          <a:p>
            <a:pPr marL="742950" lvl="1" indent="-285750">
              <a:buFont typeface="Arial" panose="020B0604020202020204" pitchFamily="34" charset="0"/>
              <a:buChar char="•"/>
            </a:pPr>
            <a:r>
              <a:rPr lang="en-US" altLang="zh-CN" dirty="0" smtClean="0"/>
              <a:t>Whereas </a:t>
            </a:r>
            <a:r>
              <a:rPr lang="en-US" altLang="zh-CN" dirty="0"/>
              <a:t>ICOs are the sale of coins, purported utilities or even currencies, STOs are the sale of securities</a:t>
            </a:r>
            <a:r>
              <a:rPr lang="en-US" altLang="zh-CN" dirty="0" smtClean="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STO participants are investors, not users, who pay and receive a security (i.e. equity, debt, revenue share, </a:t>
            </a:r>
            <a:r>
              <a:rPr lang="en-US" altLang="zh-CN" dirty="0" err="1"/>
              <a:t>etc</a:t>
            </a:r>
            <a:r>
              <a:rPr lang="en-US" altLang="zh-CN" dirty="0"/>
              <a:t>) that is represented by a token. </a:t>
            </a:r>
            <a:endParaRPr lang="en-US" altLang="zh-CN" dirty="0" smtClean="0"/>
          </a:p>
          <a:p>
            <a:pPr marL="742950" lvl="1" indent="-285750">
              <a:buFont typeface="Arial" panose="020B0604020202020204" pitchFamily="34" charset="0"/>
              <a:buChar char="•"/>
            </a:pPr>
            <a:r>
              <a:rPr lang="en-US" altLang="zh-CN" dirty="0" smtClean="0"/>
              <a:t>In </a:t>
            </a:r>
            <a:r>
              <a:rPr lang="en-US" altLang="zh-CN" dirty="0"/>
              <a:t>order to sell securities to the crowd, a company has to register the offering with the SEC (difficult and expensive) or use an exemption from said registration.</a:t>
            </a:r>
          </a:p>
        </p:txBody>
      </p:sp>
      <p:sp>
        <p:nvSpPr>
          <p:cNvPr id="4" name="Rectangle 3"/>
          <p:cNvSpPr/>
          <p:nvPr/>
        </p:nvSpPr>
        <p:spPr>
          <a:xfrm>
            <a:off x="3078698" y="4352344"/>
            <a:ext cx="6065299" cy="369332"/>
          </a:xfrm>
          <a:prstGeom prst="rect">
            <a:avLst/>
          </a:prstGeom>
        </p:spPr>
        <p:txBody>
          <a:bodyPr wrap="square">
            <a:spAutoFit/>
          </a:bodyPr>
          <a:lstStyle/>
          <a:p>
            <a:r>
              <a:rPr lang="en-US" altLang="zh-CN" dirty="0" smtClean="0"/>
              <a:t>Source: </a:t>
            </a:r>
            <a:r>
              <a:rPr lang="en-US" altLang="zh-CN" sz="1600" u="sng" dirty="0">
                <a:hlinkClick r:id="rId3"/>
              </a:rPr>
              <a:t>https</a:t>
            </a:r>
            <a:r>
              <a:rPr lang="en-US" altLang="zh-CN" sz="1600" u="sng">
                <a:hlinkClick r:id="rId3"/>
              </a:rPr>
              <a:t>://</a:t>
            </a:r>
            <a:r>
              <a:rPr lang="en-US" altLang="zh-CN" sz="1600" u="sng" smtClean="0">
                <a:hlinkClick r:id="rId3"/>
              </a:rPr>
              <a:t>hackernoon.com/ico-or-sto-who-wins-fd43c3ee7b8d</a:t>
            </a:r>
            <a:r>
              <a:rPr lang="en-US" altLang="zh-CN" sz="1600" u="sng" smtClean="0"/>
              <a:t> </a:t>
            </a:r>
            <a:endParaRPr lang="zh-CN" altLang="en-US" sz="1600" u="sng" dirty="0"/>
          </a:p>
        </p:txBody>
      </p:sp>
      <p:sp>
        <p:nvSpPr>
          <p:cNvPr id="5" name="Date Placeholder 4"/>
          <p:cNvSpPr>
            <a:spLocks noGrp="1"/>
          </p:cNvSpPr>
          <p:nvPr>
            <p:ph type="dt" sz="half" idx="10"/>
          </p:nvPr>
        </p:nvSpPr>
        <p:spPr/>
        <p:txBody>
          <a:bodyPr/>
          <a:lstStyle/>
          <a:p>
            <a:pPr>
              <a:defRPr/>
            </a:pPr>
            <a:fld id="{636CE559-BA6A-480D-BE62-A837CB8D9796}" type="datetime1">
              <a:rPr lang="zh-CN" altLang="en-US" smtClean="0"/>
              <a:t>2020/8/21</a:t>
            </a:fld>
            <a:endParaRPr lang="en-US" altLang="zh-CN"/>
          </a:p>
        </p:txBody>
      </p:sp>
    </p:spTree>
    <p:extLst>
      <p:ext uri="{BB962C8B-B14F-4D97-AF65-F5344CB8AC3E}">
        <p14:creationId xmlns:p14="http://schemas.microsoft.com/office/powerpoint/2010/main" val="349903073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400" dirty="0">
                <a:solidFill>
                  <a:schemeClr val="tx1"/>
                </a:solidFill>
              </a:rPr>
              <a:t>Section Outline</a:t>
            </a:r>
            <a:endParaRPr sz="4400" dirty="0">
              <a:solidFill>
                <a:schemeClr val="tx1"/>
              </a:solidFill>
            </a:endParaRPr>
          </a:p>
        </p:txBody>
      </p:sp>
      <p:sp>
        <p:nvSpPr>
          <p:cNvPr id="164" name="Google Shape;164;p31"/>
          <p:cNvSpPr txBox="1">
            <a:spLocks noGrp="1"/>
          </p:cNvSpPr>
          <p:nvPr>
            <p:ph type="body" idx="2"/>
          </p:nvPr>
        </p:nvSpPr>
        <p:spPr>
          <a:xfrm>
            <a:off x="4775931" y="724200"/>
            <a:ext cx="4262813" cy="3214754"/>
          </a:xfrm>
          <a:prstGeom prst="rect">
            <a:avLst/>
          </a:prstGeom>
        </p:spPr>
        <p:txBody>
          <a:bodyPr spcFirstLastPara="1" wrap="square" lIns="91425" tIns="91425" rIns="91425" bIns="91425" anchor="ctr" anchorCtr="0">
            <a:noAutofit/>
          </a:bodyPr>
          <a:lstStyle/>
          <a:p>
            <a:pPr lvl="0" indent="-457200" rtl="0">
              <a:spcBef>
                <a:spcPts val="0"/>
              </a:spcBef>
              <a:spcAft>
                <a:spcPts val="0"/>
              </a:spcAft>
              <a:buClrTx/>
              <a:buFont typeface="Wingdings" panose="05000000000000000000" pitchFamily="2" charset="2"/>
              <a:buChar char="ü"/>
            </a:pPr>
            <a:r>
              <a:rPr lang="en" sz="2800" dirty="0">
                <a:solidFill>
                  <a:schemeClr val="tx1"/>
                </a:solidFill>
              </a:rPr>
              <a:t>Venture </a:t>
            </a:r>
            <a:r>
              <a:rPr lang="en" sz="2800" dirty="0" smtClean="0">
                <a:solidFill>
                  <a:schemeClr val="tx1"/>
                </a:solidFill>
              </a:rPr>
              <a:t>Capitalist </a:t>
            </a:r>
            <a:r>
              <a:rPr lang="en" sz="2800" dirty="0">
                <a:solidFill>
                  <a:schemeClr val="tx1"/>
                </a:solidFill>
              </a:rPr>
              <a:t>(VC)</a:t>
            </a:r>
            <a:r>
              <a:rPr lang="en" sz="1600" dirty="0">
                <a:solidFill>
                  <a:schemeClr val="tx1"/>
                </a:solidFill>
              </a:rPr>
              <a:t/>
            </a:r>
            <a:br>
              <a:rPr lang="en" sz="1600" dirty="0">
                <a:solidFill>
                  <a:schemeClr val="tx1"/>
                </a:solidFill>
              </a:rPr>
            </a:br>
            <a:r>
              <a:rPr lang="en" sz="1800" i="1" dirty="0">
                <a:solidFill>
                  <a:schemeClr val="tx1"/>
                </a:solidFill>
              </a:rPr>
              <a:t>- What is a VC</a:t>
            </a:r>
            <a:br>
              <a:rPr lang="en" sz="1800" i="1" dirty="0">
                <a:solidFill>
                  <a:schemeClr val="tx1"/>
                </a:solidFill>
              </a:rPr>
            </a:br>
            <a:r>
              <a:rPr lang="en" sz="1800" i="1" dirty="0">
                <a:solidFill>
                  <a:schemeClr val="tx1"/>
                </a:solidFill>
              </a:rPr>
              <a:t>- VC’s in Crypto</a:t>
            </a:r>
            <a:br>
              <a:rPr lang="en" sz="1800" i="1" dirty="0">
                <a:solidFill>
                  <a:schemeClr val="tx1"/>
                </a:solidFill>
              </a:rPr>
            </a:br>
            <a:r>
              <a:rPr lang="en" sz="1800" i="1" dirty="0">
                <a:solidFill>
                  <a:schemeClr val="tx1"/>
                </a:solidFill>
              </a:rPr>
              <a:t>- Current </a:t>
            </a:r>
            <a:r>
              <a:rPr lang="en" sz="1800" i="1" dirty="0" smtClean="0">
                <a:solidFill>
                  <a:schemeClr val="tx1"/>
                </a:solidFill>
              </a:rPr>
              <a:t>Investments</a:t>
            </a:r>
          </a:p>
          <a:p>
            <a:pPr marL="0" lvl="0" indent="0" rtl="0">
              <a:spcBef>
                <a:spcPts val="0"/>
              </a:spcBef>
              <a:spcAft>
                <a:spcPts val="0"/>
              </a:spcAft>
              <a:buNone/>
            </a:pPr>
            <a:endParaRPr sz="2400" i="1" dirty="0">
              <a:solidFill>
                <a:schemeClr val="tx1"/>
              </a:solidFill>
            </a:endParaRPr>
          </a:p>
          <a:p>
            <a:pPr lvl="0" indent="-457200">
              <a:buClr>
                <a:schemeClr val="dk1"/>
              </a:buClr>
              <a:buSzPts val="1100"/>
              <a:buFont typeface="Wingdings" panose="05000000000000000000" pitchFamily="2" charset="2"/>
              <a:buChar char="ü"/>
            </a:pPr>
            <a:r>
              <a:rPr lang="en" altLang="zh-CN" sz="2800" dirty="0">
                <a:solidFill>
                  <a:schemeClr val="tx1"/>
                </a:solidFill>
              </a:rPr>
              <a:t>Initial Coin </a:t>
            </a:r>
            <a:r>
              <a:rPr lang="en" altLang="zh-CN" sz="2800" dirty="0" smtClean="0">
                <a:solidFill>
                  <a:schemeClr val="tx1"/>
                </a:solidFill>
              </a:rPr>
              <a:t>Offerings</a:t>
            </a:r>
            <a:r>
              <a:rPr lang="en" sz="2800" dirty="0" smtClean="0">
                <a:solidFill>
                  <a:schemeClr val="tx1"/>
                </a:solidFill>
              </a:rPr>
              <a:t> </a:t>
            </a:r>
            <a:r>
              <a:rPr lang="en" sz="1600" dirty="0">
                <a:solidFill>
                  <a:schemeClr val="tx1"/>
                </a:solidFill>
              </a:rPr>
              <a:t/>
            </a:r>
            <a:br>
              <a:rPr lang="en" sz="1600" dirty="0">
                <a:solidFill>
                  <a:schemeClr val="tx1"/>
                </a:solidFill>
              </a:rPr>
            </a:br>
            <a:r>
              <a:rPr lang="en" sz="1600" dirty="0">
                <a:solidFill>
                  <a:schemeClr val="tx1"/>
                </a:solidFill>
              </a:rPr>
              <a:t>- </a:t>
            </a:r>
            <a:r>
              <a:rPr lang="en" sz="1600" i="1" dirty="0">
                <a:solidFill>
                  <a:schemeClr val="tx1"/>
                </a:solidFill>
              </a:rPr>
              <a:t>What is an ICO vs. IPO </a:t>
            </a:r>
            <a:br>
              <a:rPr lang="en" sz="1600" i="1" dirty="0">
                <a:solidFill>
                  <a:schemeClr val="tx1"/>
                </a:solidFill>
              </a:rPr>
            </a:br>
            <a:r>
              <a:rPr lang="en" sz="1600" i="1" dirty="0">
                <a:solidFill>
                  <a:schemeClr val="tx1"/>
                </a:solidFill>
              </a:rPr>
              <a:t>- Process of ICO</a:t>
            </a:r>
            <a:br>
              <a:rPr lang="en" sz="1600" i="1" dirty="0">
                <a:solidFill>
                  <a:schemeClr val="tx1"/>
                </a:solidFill>
              </a:rPr>
            </a:br>
            <a:r>
              <a:rPr lang="en" sz="1600" i="1" dirty="0">
                <a:solidFill>
                  <a:schemeClr val="tx1"/>
                </a:solidFill>
              </a:rPr>
              <a:t>- Current (successful </a:t>
            </a:r>
            <a:r>
              <a:rPr lang="en" sz="1600" i="1" dirty="0" smtClean="0">
                <a:solidFill>
                  <a:schemeClr val="tx1"/>
                </a:solidFill>
              </a:rPr>
              <a:t>ICO’s)</a:t>
            </a:r>
          </a:p>
          <a:p>
            <a:pPr marL="0" lvl="0" indent="0" rtl="0">
              <a:buClr>
                <a:schemeClr val="dk1"/>
              </a:buClr>
              <a:buSzPts val="1100"/>
              <a:buFont typeface="Arial"/>
              <a:buNone/>
            </a:pPr>
            <a:endParaRPr lang="en" sz="1600" i="1" dirty="0">
              <a:solidFill>
                <a:schemeClr val="tx1"/>
              </a:solidFill>
            </a:endParaRPr>
          </a:p>
          <a:p>
            <a:pPr lvl="0" indent="-457200">
              <a:buClr>
                <a:schemeClr val="dk1"/>
              </a:buClr>
              <a:buSzPts val="1100"/>
              <a:buFont typeface="Wingdings" panose="05000000000000000000" pitchFamily="2" charset="2"/>
              <a:buChar char="ü"/>
            </a:pPr>
            <a:r>
              <a:rPr lang="en-US" altLang="zh-CN" sz="2800" dirty="0">
                <a:solidFill>
                  <a:schemeClr val="tx1"/>
                </a:solidFill>
              </a:rPr>
              <a:t>Securities Token Offering </a:t>
            </a:r>
            <a:endParaRPr sz="2800" dirty="0">
              <a:solidFill>
                <a:schemeClr val="tx1"/>
              </a:solidFill>
            </a:endParaRPr>
          </a:p>
        </p:txBody>
      </p:sp>
      <p:sp>
        <p:nvSpPr>
          <p:cNvPr id="2" name="Date Placeholder 1"/>
          <p:cNvSpPr>
            <a:spLocks noGrp="1"/>
          </p:cNvSpPr>
          <p:nvPr>
            <p:ph type="dt" sz="half" idx="10"/>
          </p:nvPr>
        </p:nvSpPr>
        <p:spPr/>
        <p:txBody>
          <a:bodyPr/>
          <a:lstStyle/>
          <a:p>
            <a:pPr>
              <a:defRPr/>
            </a:pPr>
            <a:fld id="{0F92B76F-5B38-4F89-92FA-1F2EC51FA889}" type="datetime1">
              <a:rPr lang="zh-CN" altLang="en-US" smtClean="0"/>
              <a:t>2020/8/21</a:t>
            </a:fld>
            <a:endParaRPr lang="en-US" altLang="zh-CN"/>
          </a:p>
        </p:txBody>
      </p:sp>
    </p:spTree>
    <p:extLst>
      <p:ext uri="{BB962C8B-B14F-4D97-AF65-F5344CB8AC3E}">
        <p14:creationId xmlns:p14="http://schemas.microsoft.com/office/powerpoint/2010/main" val="4264593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extLst>
              <p:ext uri="{D42A27DB-BD31-4B8C-83A1-F6EECF244321}">
                <p14:modId xmlns:p14="http://schemas.microsoft.com/office/powerpoint/2010/main" val="3355349497"/>
              </p:ext>
            </p:extLst>
          </p:nvPr>
        </p:nvGraphicFramePr>
        <p:xfrm>
          <a:off x="6318250" y="4046704"/>
          <a:ext cx="2041525" cy="566738"/>
        </p:xfrm>
        <a:graphic>
          <a:graphicData uri="http://schemas.openxmlformats.org/presentationml/2006/ole">
            <mc:AlternateContent xmlns:mc="http://schemas.openxmlformats.org/markup-compatibility/2006">
              <mc:Choice xmlns:v="urn:schemas-microsoft-com:vml" Requires="v">
                <p:oleObj spid="_x0000_s77881" r:id="rId4" imgW="2814816" imgH="783623" progId="">
                  <p:embed/>
                </p:oleObj>
              </mc:Choice>
              <mc:Fallback>
                <p:oleObj r:id="rId4" imgW="2814816" imgH="78362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0" y="4046704"/>
                        <a:ext cx="2041525" cy="566738"/>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7" name="Rectangle 3"/>
          <p:cNvSpPr>
            <a:spLocks noChangeArrowheads="1"/>
          </p:cNvSpPr>
          <p:nvPr/>
        </p:nvSpPr>
        <p:spPr bwMode="auto">
          <a:xfrm>
            <a:off x="3438525" y="2446338"/>
            <a:ext cx="1933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 pos="2171700" algn="l"/>
              </a:tabLst>
              <a:defRPr>
                <a:solidFill>
                  <a:schemeClr val="tx1"/>
                </a:solidFill>
                <a:latin typeface="Calibri" pitchFamily="34" charset="0"/>
              </a:defRPr>
            </a:lvl1pPr>
            <a:lvl2pPr marL="742950" indent="-285750">
              <a:tabLst>
                <a:tab pos="723900" algn="l"/>
                <a:tab pos="1447800" algn="l"/>
                <a:tab pos="2171700" algn="l"/>
              </a:tabLst>
              <a:defRPr>
                <a:solidFill>
                  <a:schemeClr val="tx1"/>
                </a:solidFill>
                <a:latin typeface="Calibri" pitchFamily="34" charset="0"/>
              </a:defRPr>
            </a:lvl2pPr>
            <a:lvl3pPr marL="1143000" indent="-228600">
              <a:tabLst>
                <a:tab pos="723900" algn="l"/>
                <a:tab pos="1447800" algn="l"/>
                <a:tab pos="2171700" algn="l"/>
              </a:tabLst>
              <a:defRPr>
                <a:solidFill>
                  <a:schemeClr val="tx1"/>
                </a:solidFill>
                <a:latin typeface="Calibri" pitchFamily="34" charset="0"/>
              </a:defRPr>
            </a:lvl3pPr>
            <a:lvl4pPr marL="1600200" indent="-228600">
              <a:tabLst>
                <a:tab pos="723900" algn="l"/>
                <a:tab pos="1447800" algn="l"/>
                <a:tab pos="2171700" algn="l"/>
              </a:tabLst>
              <a:defRPr>
                <a:solidFill>
                  <a:schemeClr val="tx1"/>
                </a:solidFill>
                <a:latin typeface="Calibri" pitchFamily="34" charset="0"/>
              </a:defRPr>
            </a:lvl4pPr>
            <a:lvl5pPr marL="2057400" indent="-228600">
              <a:tabLst>
                <a:tab pos="723900" algn="l"/>
                <a:tab pos="1447800" algn="l"/>
                <a:tab pos="21717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sz="3000">
                <a:latin typeface="+mn-lt"/>
                <a:ea typeface="Microsoft YaHei" pitchFamily="34" charset="-122"/>
              </a:rPr>
              <a:t>Thank You</a:t>
            </a:r>
          </a:p>
        </p:txBody>
      </p:sp>
      <p:sp>
        <p:nvSpPr>
          <p:cNvPr id="107525" name="Rectangle 4"/>
          <p:cNvSpPr>
            <a:spLocks noChangeArrowheads="1"/>
          </p:cNvSpPr>
          <p:nvPr/>
        </p:nvSpPr>
        <p:spPr bwMode="auto">
          <a:xfrm>
            <a:off x="6650038" y="3708567"/>
            <a:ext cx="1058862"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Rockwell" panose="02060603020205020403" pitchFamily="18" charset="0"/>
              </a:rPr>
              <a:t>Merci</a:t>
            </a:r>
          </a:p>
        </p:txBody>
      </p:sp>
      <p:sp>
        <p:nvSpPr>
          <p:cNvPr id="107526" name="Rectangle 5"/>
          <p:cNvSpPr>
            <a:spLocks noChangeArrowheads="1"/>
          </p:cNvSpPr>
          <p:nvPr/>
        </p:nvSpPr>
        <p:spPr bwMode="auto">
          <a:xfrm>
            <a:off x="1774825" y="3472173"/>
            <a:ext cx="685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Verdana" panose="020B0604030504040204" pitchFamily="34" charset="0"/>
              </a:rPr>
              <a:t>Grazie</a:t>
            </a:r>
          </a:p>
        </p:txBody>
      </p:sp>
      <p:sp>
        <p:nvSpPr>
          <p:cNvPr id="107527" name="Rectangle 6"/>
          <p:cNvSpPr>
            <a:spLocks noChangeArrowheads="1"/>
          </p:cNvSpPr>
          <p:nvPr/>
        </p:nvSpPr>
        <p:spPr bwMode="auto">
          <a:xfrm>
            <a:off x="5861050" y="2046454"/>
            <a:ext cx="1041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2550">
                <a:solidFill>
                  <a:schemeClr val="tx1"/>
                </a:solidFill>
                <a:latin typeface="Garamond" panose="02020404030301010803" pitchFamily="18" charset="0"/>
              </a:rPr>
              <a:t>Gracias</a:t>
            </a:r>
          </a:p>
        </p:txBody>
      </p:sp>
      <p:sp>
        <p:nvSpPr>
          <p:cNvPr id="77831" name="Rectangle 7"/>
          <p:cNvSpPr>
            <a:spLocks noChangeArrowheads="1"/>
          </p:cNvSpPr>
          <p:nvPr/>
        </p:nvSpPr>
        <p:spPr bwMode="auto">
          <a:xfrm>
            <a:off x="6718300" y="2732254"/>
            <a:ext cx="1133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Lst>
              <a:defRPr>
                <a:solidFill>
                  <a:schemeClr val="tx1"/>
                </a:solidFill>
                <a:latin typeface="Calibri" pitchFamily="34" charset="0"/>
              </a:defRPr>
            </a:lvl1pPr>
            <a:lvl2pPr marL="742950" indent="-285750">
              <a:tabLst>
                <a:tab pos="723900" algn="l"/>
                <a:tab pos="1447800" algn="l"/>
              </a:tabLst>
              <a:defRPr>
                <a:solidFill>
                  <a:schemeClr val="tx1"/>
                </a:solidFill>
                <a:latin typeface="Calibri" pitchFamily="34" charset="0"/>
              </a:defRPr>
            </a:lvl2pPr>
            <a:lvl3pPr marL="1143000" indent="-228600">
              <a:tabLst>
                <a:tab pos="723900" algn="l"/>
                <a:tab pos="1447800" algn="l"/>
              </a:tabLst>
              <a:defRPr>
                <a:solidFill>
                  <a:schemeClr val="tx1"/>
                </a:solidFill>
                <a:latin typeface="Calibri" pitchFamily="34" charset="0"/>
              </a:defRPr>
            </a:lvl3pPr>
            <a:lvl4pPr marL="1600200" indent="-228600">
              <a:tabLst>
                <a:tab pos="723900" algn="l"/>
                <a:tab pos="1447800" algn="l"/>
              </a:tabLst>
              <a:defRPr>
                <a:solidFill>
                  <a:schemeClr val="tx1"/>
                </a:solidFill>
                <a:latin typeface="Calibri" pitchFamily="34" charset="0"/>
              </a:defRPr>
            </a:lvl4pPr>
            <a:lvl5pPr marL="2057400" indent="-228600">
              <a:tabLst>
                <a:tab pos="723900" algn="l"/>
                <a:tab pos="14478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a:latin typeface="Comic Sans MS" pitchFamily="66" charset="0"/>
                <a:ea typeface="Microsoft YaHei" pitchFamily="34" charset="-122"/>
              </a:rPr>
              <a:t>Obrigado</a:t>
            </a:r>
          </a:p>
        </p:txBody>
      </p:sp>
      <p:sp>
        <p:nvSpPr>
          <p:cNvPr id="107529" name="Rectangle 8"/>
          <p:cNvSpPr>
            <a:spLocks noChangeArrowheads="1"/>
          </p:cNvSpPr>
          <p:nvPr/>
        </p:nvSpPr>
        <p:spPr bwMode="auto">
          <a:xfrm>
            <a:off x="5975350" y="3303754"/>
            <a:ext cx="74295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Nimrod" pitchFamily="18" charset="0"/>
              </a:rPr>
              <a:t>Danke</a:t>
            </a:r>
          </a:p>
        </p:txBody>
      </p:sp>
      <p:pic>
        <p:nvPicPr>
          <p:cNvPr id="778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0" y="2168836"/>
            <a:ext cx="12541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100" y="4114800"/>
            <a:ext cx="22637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32" name="Rectangle 11"/>
          <p:cNvSpPr>
            <a:spLocks noChangeArrowheads="1"/>
          </p:cNvSpPr>
          <p:nvPr/>
        </p:nvSpPr>
        <p:spPr bwMode="auto">
          <a:xfrm>
            <a:off x="4144963" y="4500563"/>
            <a:ext cx="295275"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525">
                <a:latin typeface="+mn-lt"/>
              </a:rPr>
              <a:t>Japanese</a:t>
            </a:r>
          </a:p>
        </p:txBody>
      </p:sp>
      <p:sp>
        <p:nvSpPr>
          <p:cNvPr id="107533" name="Rectangle 12"/>
          <p:cNvSpPr>
            <a:spLocks noChangeArrowheads="1"/>
          </p:cNvSpPr>
          <p:nvPr/>
        </p:nvSpPr>
        <p:spPr bwMode="auto">
          <a:xfrm>
            <a:off x="4144963" y="2865438"/>
            <a:ext cx="23018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English</a:t>
            </a:r>
          </a:p>
        </p:txBody>
      </p:sp>
      <p:sp>
        <p:nvSpPr>
          <p:cNvPr id="107534" name="Rectangle 13"/>
          <p:cNvSpPr>
            <a:spLocks noChangeArrowheads="1"/>
          </p:cNvSpPr>
          <p:nvPr/>
        </p:nvSpPr>
        <p:spPr bwMode="auto">
          <a:xfrm>
            <a:off x="6838950" y="3929229"/>
            <a:ext cx="2079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French</a:t>
            </a:r>
          </a:p>
        </p:txBody>
      </p:sp>
      <p:sp>
        <p:nvSpPr>
          <p:cNvPr id="107535" name="Rectangle 14"/>
          <p:cNvSpPr>
            <a:spLocks noChangeArrowheads="1"/>
          </p:cNvSpPr>
          <p:nvPr/>
        </p:nvSpPr>
        <p:spPr bwMode="auto">
          <a:xfrm>
            <a:off x="1906588" y="2406961"/>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Russian</a:t>
            </a:r>
          </a:p>
        </p:txBody>
      </p:sp>
      <p:sp>
        <p:nvSpPr>
          <p:cNvPr id="107536" name="Rectangle 15"/>
          <p:cNvSpPr>
            <a:spLocks noChangeArrowheads="1"/>
          </p:cNvSpPr>
          <p:nvPr/>
        </p:nvSpPr>
        <p:spPr bwMode="auto">
          <a:xfrm>
            <a:off x="6146800" y="3589504"/>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German</a:t>
            </a:r>
          </a:p>
        </p:txBody>
      </p:sp>
      <p:sp>
        <p:nvSpPr>
          <p:cNvPr id="107537" name="Rectangle 16"/>
          <p:cNvSpPr>
            <a:spLocks noChangeArrowheads="1"/>
          </p:cNvSpPr>
          <p:nvPr/>
        </p:nvSpPr>
        <p:spPr bwMode="auto">
          <a:xfrm>
            <a:off x="1976438" y="3751573"/>
            <a:ext cx="192087"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Italian</a:t>
            </a:r>
          </a:p>
        </p:txBody>
      </p:sp>
      <p:sp>
        <p:nvSpPr>
          <p:cNvPr id="107538" name="Rectangle 17"/>
          <p:cNvSpPr>
            <a:spLocks noChangeArrowheads="1"/>
          </p:cNvSpPr>
          <p:nvPr/>
        </p:nvSpPr>
        <p:spPr bwMode="auto">
          <a:xfrm>
            <a:off x="6203950" y="2503654"/>
            <a:ext cx="2524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Spanish</a:t>
            </a:r>
          </a:p>
        </p:txBody>
      </p:sp>
      <p:sp>
        <p:nvSpPr>
          <p:cNvPr id="107539" name="Rectangle 18"/>
          <p:cNvSpPr>
            <a:spLocks noChangeArrowheads="1"/>
          </p:cNvSpPr>
          <p:nvPr/>
        </p:nvSpPr>
        <p:spPr bwMode="auto">
          <a:xfrm>
            <a:off x="6889750" y="3132304"/>
            <a:ext cx="5905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Brazilian Portuguese</a:t>
            </a:r>
          </a:p>
        </p:txBody>
      </p:sp>
      <p:pic>
        <p:nvPicPr>
          <p:cNvPr id="778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725" y="2786373"/>
            <a:ext cx="7080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1" name="Rectangle 20"/>
          <p:cNvSpPr>
            <a:spLocks noChangeArrowheads="1"/>
          </p:cNvSpPr>
          <p:nvPr/>
        </p:nvSpPr>
        <p:spPr bwMode="auto">
          <a:xfrm>
            <a:off x="1203325" y="3243573"/>
            <a:ext cx="2381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Arabic</a:t>
            </a:r>
          </a:p>
        </p:txBody>
      </p:sp>
      <p:sp>
        <p:nvSpPr>
          <p:cNvPr id="107542" name="Rectangle 21"/>
          <p:cNvSpPr>
            <a:spLocks noChangeArrowheads="1"/>
          </p:cNvSpPr>
          <p:nvPr/>
        </p:nvSpPr>
        <p:spPr bwMode="auto">
          <a:xfrm>
            <a:off x="3868738" y="1912938"/>
            <a:ext cx="55403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Traditional Chinese</a:t>
            </a:r>
          </a:p>
        </p:txBody>
      </p:sp>
      <p:sp>
        <p:nvSpPr>
          <p:cNvPr id="107543" name="Rectangle 22"/>
          <p:cNvSpPr>
            <a:spLocks noChangeArrowheads="1"/>
          </p:cNvSpPr>
          <p:nvPr/>
        </p:nvSpPr>
        <p:spPr bwMode="auto">
          <a:xfrm>
            <a:off x="3965575" y="3797300"/>
            <a:ext cx="5254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Simplified Chinese</a:t>
            </a:r>
          </a:p>
        </p:txBody>
      </p:sp>
      <p:pic>
        <p:nvPicPr>
          <p:cNvPr id="77847"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6338" y="3313113"/>
            <a:ext cx="9540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8"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4113" y="1390650"/>
            <a:ext cx="9382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9"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9488" y="1573523"/>
            <a:ext cx="10271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7" name="Rectangle 26"/>
          <p:cNvSpPr>
            <a:spLocks noChangeArrowheads="1"/>
          </p:cNvSpPr>
          <p:nvPr/>
        </p:nvSpPr>
        <p:spPr bwMode="auto">
          <a:xfrm>
            <a:off x="1404938" y="1811648"/>
            <a:ext cx="168275"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Hindi</a:t>
            </a:r>
          </a:p>
        </p:txBody>
      </p:sp>
      <p:pic>
        <p:nvPicPr>
          <p:cNvPr id="77851"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575" y="4043673"/>
            <a:ext cx="1027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53"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5400" y="1417804"/>
            <a:ext cx="12112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51" name="Rectangle 30"/>
          <p:cNvSpPr>
            <a:spLocks noChangeArrowheads="1"/>
          </p:cNvSpPr>
          <p:nvPr/>
        </p:nvSpPr>
        <p:spPr bwMode="auto">
          <a:xfrm>
            <a:off x="6889750" y="1875004"/>
            <a:ext cx="14446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Thai</a:t>
            </a:r>
          </a:p>
        </p:txBody>
      </p:sp>
      <p:sp>
        <p:nvSpPr>
          <p:cNvPr id="107552" name="Rectangle 31"/>
          <p:cNvSpPr>
            <a:spLocks noChangeArrowheads="1"/>
          </p:cNvSpPr>
          <p:nvPr/>
        </p:nvSpPr>
        <p:spPr bwMode="auto">
          <a:xfrm>
            <a:off x="6986588" y="4543592"/>
            <a:ext cx="220662"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Korean</a:t>
            </a:r>
          </a:p>
        </p:txBody>
      </p:sp>
      <p:sp>
        <p:nvSpPr>
          <p:cNvPr id="77856" name="Rectangle 32"/>
          <p:cNvSpPr>
            <a:spLocks noChangeArrowheads="1"/>
          </p:cNvSpPr>
          <p:nvPr/>
        </p:nvSpPr>
        <p:spPr bwMode="auto">
          <a:xfrm>
            <a:off x="3963988" y="569913"/>
            <a:ext cx="7064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67500" tIns="33750" rIns="67500" bIns="33750"/>
          <a:lstStyle>
            <a:lvl1pPr>
              <a:tabLst>
                <a:tab pos="723900" algn="l"/>
              </a:tabLst>
              <a:defRPr>
                <a:solidFill>
                  <a:schemeClr val="tx1"/>
                </a:solidFill>
                <a:latin typeface="Calibri" pitchFamily="34" charset="0"/>
              </a:defRPr>
            </a:lvl1pPr>
            <a:lvl2pPr marL="742950" indent="-285750">
              <a:tabLst>
                <a:tab pos="723900" algn="l"/>
              </a:tabLst>
              <a:defRPr>
                <a:solidFill>
                  <a:schemeClr val="tx1"/>
                </a:solidFill>
                <a:latin typeface="Calibri" pitchFamily="34" charset="0"/>
              </a:defRPr>
            </a:lvl2pPr>
            <a:lvl3pPr marL="1143000" indent="-228600">
              <a:tabLst>
                <a:tab pos="723900" algn="l"/>
              </a:tabLst>
              <a:defRPr>
                <a:solidFill>
                  <a:schemeClr val="tx1"/>
                </a:solidFill>
                <a:latin typeface="Calibri" pitchFamily="34" charset="0"/>
              </a:defRPr>
            </a:lvl3pPr>
            <a:lvl4pPr marL="1600200" indent="-228600">
              <a:tabLst>
                <a:tab pos="723900" algn="l"/>
              </a:tabLst>
              <a:defRPr>
                <a:solidFill>
                  <a:schemeClr val="tx1"/>
                </a:solidFill>
                <a:latin typeface="Calibri" pitchFamily="34" charset="0"/>
              </a:defRPr>
            </a:lvl4pPr>
            <a:lvl5pPr marL="2057400" indent="-228600">
              <a:tabLst>
                <a:tab pos="7239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Lst>
              <a:defRPr>
                <a:solidFill>
                  <a:schemeClr val="tx1"/>
                </a:solidFill>
                <a:latin typeface="Calibri" pitchFamily="34" charset="0"/>
              </a:defRPr>
            </a:lvl9pPr>
          </a:lstStyle>
          <a:p>
            <a:pPr eaLnBrk="1" hangingPunct="1">
              <a:lnSpc>
                <a:spcPct val="90000"/>
              </a:lnSpc>
              <a:buClr>
                <a:srgbClr val="000000"/>
              </a:buClr>
              <a:buSzPct val="100000"/>
              <a:buFont typeface="Times New Roman" pitchFamily="18" charset="0"/>
              <a:buNone/>
            </a:pPr>
            <a:r>
              <a:rPr lang="zh-CN" altLang="en-US" sz="3000" b="1">
                <a:solidFill>
                  <a:srgbClr val="1544D9"/>
                </a:solidFill>
                <a:latin typeface="Arial" pitchFamily="34" charset="0"/>
              </a:rPr>
              <a:t>完</a:t>
            </a:r>
          </a:p>
        </p:txBody>
      </p:sp>
      <p:pic>
        <p:nvPicPr>
          <p:cNvPr id="77857" name="Picture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002588" y="168275"/>
            <a:ext cx="876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5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8F4B3BEB-3E00-4076-93A8-F080820E48C6}" type="datetime1">
              <a:rPr lang="zh-CN" altLang="en-US" smtClean="0">
                <a:solidFill>
                  <a:srgbClr val="FFFFFF"/>
                </a:solidFill>
              </a:rPr>
              <a:t>2020/8/21</a:t>
            </a:fld>
            <a:endParaRPr lang="en-US" altLang="zh-CN">
              <a:solidFill>
                <a:srgbClr val="FFFFFF"/>
              </a:solidFill>
            </a:endParaRPr>
          </a:p>
        </p:txBody>
      </p:sp>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400" dirty="0">
                <a:solidFill>
                  <a:schemeClr val="tx1"/>
                </a:solidFill>
              </a:rPr>
              <a:t>Section Outline</a:t>
            </a:r>
            <a:endParaRPr sz="4400" dirty="0">
              <a:solidFill>
                <a:schemeClr val="tx1"/>
              </a:solidFill>
            </a:endParaRPr>
          </a:p>
        </p:txBody>
      </p:sp>
      <p:sp>
        <p:nvSpPr>
          <p:cNvPr id="164" name="Google Shape;164;p31"/>
          <p:cNvSpPr txBox="1">
            <a:spLocks noGrp="1"/>
          </p:cNvSpPr>
          <p:nvPr>
            <p:ph type="body" idx="2"/>
          </p:nvPr>
        </p:nvSpPr>
        <p:spPr>
          <a:xfrm>
            <a:off x="4939500" y="724200"/>
            <a:ext cx="3837000" cy="32147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tx1"/>
                </a:solidFill>
              </a:rPr>
              <a:t>Venture </a:t>
            </a:r>
            <a:r>
              <a:rPr lang="en" sz="2800" dirty="0" smtClean="0">
                <a:solidFill>
                  <a:schemeClr val="tx1"/>
                </a:solidFill>
              </a:rPr>
              <a:t>Capitalist </a:t>
            </a:r>
            <a:r>
              <a:rPr lang="en" sz="2800" dirty="0">
                <a:solidFill>
                  <a:schemeClr val="tx1"/>
                </a:solidFill>
              </a:rPr>
              <a:t>(VC)</a:t>
            </a:r>
            <a:r>
              <a:rPr lang="en" sz="1600" dirty="0">
                <a:solidFill>
                  <a:schemeClr val="tx1"/>
                </a:solidFill>
              </a:rPr>
              <a:t/>
            </a:r>
            <a:br>
              <a:rPr lang="en" sz="1600" dirty="0">
                <a:solidFill>
                  <a:schemeClr val="tx1"/>
                </a:solidFill>
              </a:rPr>
            </a:br>
            <a:r>
              <a:rPr lang="en" sz="1800" i="1" dirty="0">
                <a:solidFill>
                  <a:schemeClr val="tx1"/>
                </a:solidFill>
              </a:rPr>
              <a:t>- What is a VC</a:t>
            </a:r>
            <a:br>
              <a:rPr lang="en" sz="1800" i="1" dirty="0">
                <a:solidFill>
                  <a:schemeClr val="tx1"/>
                </a:solidFill>
              </a:rPr>
            </a:br>
            <a:r>
              <a:rPr lang="en" sz="1800" i="1" dirty="0">
                <a:solidFill>
                  <a:schemeClr val="tx1"/>
                </a:solidFill>
              </a:rPr>
              <a:t>- VC’s in Crypto</a:t>
            </a:r>
            <a:br>
              <a:rPr lang="en" sz="1800" i="1" dirty="0">
                <a:solidFill>
                  <a:schemeClr val="tx1"/>
                </a:solidFill>
              </a:rPr>
            </a:br>
            <a:r>
              <a:rPr lang="en" sz="1800" i="1" dirty="0">
                <a:solidFill>
                  <a:schemeClr val="tx1"/>
                </a:solidFill>
              </a:rPr>
              <a:t>- Current </a:t>
            </a:r>
            <a:r>
              <a:rPr lang="en" sz="1800" i="1" dirty="0" smtClean="0">
                <a:solidFill>
                  <a:schemeClr val="tx1"/>
                </a:solidFill>
              </a:rPr>
              <a:t>Investments</a:t>
            </a:r>
          </a:p>
          <a:p>
            <a:pPr marL="0" lvl="0" indent="0" rtl="0">
              <a:spcBef>
                <a:spcPts val="0"/>
              </a:spcBef>
              <a:spcAft>
                <a:spcPts val="0"/>
              </a:spcAft>
              <a:buNone/>
            </a:pPr>
            <a:endParaRPr sz="2400" i="1" dirty="0">
              <a:solidFill>
                <a:schemeClr val="tx1"/>
              </a:solidFill>
            </a:endParaRPr>
          </a:p>
          <a:p>
            <a:pPr marL="0" lvl="0" indent="0">
              <a:buClr>
                <a:schemeClr val="dk1"/>
              </a:buClr>
              <a:buSzPts val="1100"/>
              <a:buNone/>
            </a:pPr>
            <a:r>
              <a:rPr lang="en" altLang="zh-CN" sz="2800" dirty="0">
                <a:solidFill>
                  <a:schemeClr val="tx1"/>
                </a:solidFill>
              </a:rPr>
              <a:t>Initial Coin </a:t>
            </a:r>
            <a:r>
              <a:rPr lang="en" altLang="zh-CN" sz="2800" dirty="0" smtClean="0">
                <a:solidFill>
                  <a:schemeClr val="tx1"/>
                </a:solidFill>
              </a:rPr>
              <a:t>Offerings</a:t>
            </a:r>
            <a:r>
              <a:rPr lang="en" sz="2800" dirty="0" smtClean="0">
                <a:solidFill>
                  <a:schemeClr val="tx1"/>
                </a:solidFill>
              </a:rPr>
              <a:t> </a:t>
            </a:r>
            <a:r>
              <a:rPr lang="en" sz="1600" dirty="0">
                <a:solidFill>
                  <a:schemeClr val="tx1"/>
                </a:solidFill>
              </a:rPr>
              <a:t/>
            </a:r>
            <a:br>
              <a:rPr lang="en" sz="1600" dirty="0">
                <a:solidFill>
                  <a:schemeClr val="tx1"/>
                </a:solidFill>
              </a:rPr>
            </a:br>
            <a:r>
              <a:rPr lang="en" sz="1600" dirty="0">
                <a:solidFill>
                  <a:schemeClr val="tx1"/>
                </a:solidFill>
              </a:rPr>
              <a:t>- </a:t>
            </a:r>
            <a:r>
              <a:rPr lang="en" sz="1600" i="1" dirty="0">
                <a:solidFill>
                  <a:schemeClr val="tx1"/>
                </a:solidFill>
              </a:rPr>
              <a:t>What is an ICO vs. IPO </a:t>
            </a:r>
            <a:br>
              <a:rPr lang="en" sz="1600" i="1" dirty="0">
                <a:solidFill>
                  <a:schemeClr val="tx1"/>
                </a:solidFill>
              </a:rPr>
            </a:br>
            <a:r>
              <a:rPr lang="en" sz="1600" i="1" dirty="0">
                <a:solidFill>
                  <a:schemeClr val="tx1"/>
                </a:solidFill>
              </a:rPr>
              <a:t>- Process of ICO</a:t>
            </a:r>
            <a:br>
              <a:rPr lang="en" sz="1600" i="1" dirty="0">
                <a:solidFill>
                  <a:schemeClr val="tx1"/>
                </a:solidFill>
              </a:rPr>
            </a:br>
            <a:r>
              <a:rPr lang="en" sz="1600" i="1" dirty="0">
                <a:solidFill>
                  <a:schemeClr val="tx1"/>
                </a:solidFill>
              </a:rPr>
              <a:t>- Current (successful </a:t>
            </a:r>
            <a:r>
              <a:rPr lang="en" sz="1600" i="1" dirty="0" smtClean="0">
                <a:solidFill>
                  <a:schemeClr val="tx1"/>
                </a:solidFill>
              </a:rPr>
              <a:t>ICO’s)</a:t>
            </a:r>
          </a:p>
          <a:p>
            <a:pPr marL="0" lvl="0" indent="0" rtl="0">
              <a:buClr>
                <a:schemeClr val="dk1"/>
              </a:buClr>
              <a:buSzPts val="1100"/>
              <a:buFont typeface="Arial"/>
              <a:buNone/>
            </a:pPr>
            <a:endParaRPr lang="en" sz="1600" i="1" dirty="0">
              <a:solidFill>
                <a:schemeClr val="tx1"/>
              </a:solidFill>
            </a:endParaRPr>
          </a:p>
          <a:p>
            <a:pPr marL="0" lvl="0" indent="0">
              <a:buClr>
                <a:schemeClr val="dk1"/>
              </a:buClr>
              <a:buSzPts val="1100"/>
              <a:buNone/>
            </a:pPr>
            <a:r>
              <a:rPr lang="en-US" altLang="zh-CN" sz="2800" dirty="0">
                <a:solidFill>
                  <a:schemeClr val="tx1"/>
                </a:solidFill>
              </a:rPr>
              <a:t>Securities Token Offering </a:t>
            </a:r>
            <a:endParaRPr sz="2800" dirty="0">
              <a:solidFill>
                <a:schemeClr val="tx1"/>
              </a:solidFill>
            </a:endParaRPr>
          </a:p>
        </p:txBody>
      </p:sp>
      <p:sp>
        <p:nvSpPr>
          <p:cNvPr id="2" name="Date Placeholder 1"/>
          <p:cNvSpPr>
            <a:spLocks noGrp="1"/>
          </p:cNvSpPr>
          <p:nvPr>
            <p:ph type="dt" sz="half" idx="10"/>
          </p:nvPr>
        </p:nvSpPr>
        <p:spPr/>
        <p:txBody>
          <a:bodyPr/>
          <a:lstStyle/>
          <a:p>
            <a:pPr>
              <a:defRPr/>
            </a:pPr>
            <a:fld id="{0F92B76F-5B38-4F89-92FA-1F2EC51FA889}" type="datetime1">
              <a:rPr lang="zh-CN" altLang="en-US" smtClean="0"/>
              <a:t>2020/8/21</a:t>
            </a:fld>
            <a:endParaRPr lang="en-US" altLang="zh-CN"/>
          </a:p>
        </p:txBody>
      </p:sp>
    </p:spTree>
    <p:extLst>
      <p:ext uri="{BB962C8B-B14F-4D97-AF65-F5344CB8AC3E}">
        <p14:creationId xmlns:p14="http://schemas.microsoft.com/office/powerpoint/2010/main" val="337258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b="1" dirty="0">
                <a:solidFill>
                  <a:srgbClr val="1544D9"/>
                </a:solidFill>
              </a:rPr>
              <a:t>Venture Capitalists</a:t>
            </a:r>
            <a:endParaRPr sz="4000" b="1" dirty="0">
              <a:solidFill>
                <a:srgbClr val="1544D9"/>
              </a:solidFill>
            </a:endParaRPr>
          </a:p>
        </p:txBody>
      </p:sp>
      <p:sp>
        <p:nvSpPr>
          <p:cNvPr id="2" name="Date Placeholder 1"/>
          <p:cNvSpPr>
            <a:spLocks noGrp="1"/>
          </p:cNvSpPr>
          <p:nvPr>
            <p:ph type="dt" sz="half" idx="10"/>
          </p:nvPr>
        </p:nvSpPr>
        <p:spPr/>
        <p:txBody>
          <a:bodyPr/>
          <a:lstStyle/>
          <a:p>
            <a:pPr>
              <a:defRPr/>
            </a:pPr>
            <a:fld id="{32FF1FC5-BBFE-4B69-9060-A9BA0B4FAF1D}" type="datetime1">
              <a:rPr lang="zh-CN" altLang="en-US" smtClean="0"/>
              <a:t>2020/8/21</a:t>
            </a:fld>
            <a:endParaRPr lang="en-US" altLang="zh-CN"/>
          </a:p>
        </p:txBody>
      </p:sp>
    </p:spTree>
    <p:extLst>
      <p:ext uri="{BB962C8B-B14F-4D97-AF65-F5344CB8AC3E}">
        <p14:creationId xmlns:p14="http://schemas.microsoft.com/office/powerpoint/2010/main" val="2177127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How to get funding? </a:t>
            </a:r>
            <a:endParaRPr sz="4000" b="1" dirty="0">
              <a:solidFill>
                <a:srgbClr val="1544D9"/>
              </a:solidFill>
            </a:endParaRPr>
          </a:p>
        </p:txBody>
      </p:sp>
      <p:sp>
        <p:nvSpPr>
          <p:cNvPr id="170" name="Google Shape;170;p3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a:t>There are couple of ways: </a:t>
            </a:r>
            <a:endParaRPr sz="2400" dirty="0"/>
          </a:p>
          <a:p>
            <a:pPr marL="457200" lvl="0" indent="-342900" rtl="0">
              <a:spcBef>
                <a:spcPts val="1600"/>
              </a:spcBef>
              <a:spcAft>
                <a:spcPts val="0"/>
              </a:spcAft>
              <a:buSzPts val="1800"/>
              <a:buAutoNum type="arabicPeriod"/>
            </a:pPr>
            <a:r>
              <a:rPr lang="en" sz="2000" dirty="0"/>
              <a:t>Family, friends &amp; Relatives </a:t>
            </a:r>
            <a:endParaRPr sz="2000" dirty="0"/>
          </a:p>
          <a:p>
            <a:pPr marL="457200" lvl="0" indent="-342900">
              <a:spcBef>
                <a:spcPts val="0"/>
              </a:spcBef>
              <a:spcAft>
                <a:spcPts val="0"/>
              </a:spcAft>
              <a:buSzPts val="1800"/>
              <a:buFont typeface="Calibri" panose="020F0502020204030204" pitchFamily="34" charset="0"/>
              <a:buAutoNum type="arabicPeriod"/>
            </a:pPr>
            <a:r>
              <a:rPr lang="en-US" altLang="zh-CN" sz="2000" dirty="0"/>
              <a:t>Venture Capital </a:t>
            </a:r>
          </a:p>
          <a:p>
            <a:pPr marL="457200" indent="-342900">
              <a:spcBef>
                <a:spcPts val="0"/>
              </a:spcBef>
              <a:spcAft>
                <a:spcPts val="0"/>
              </a:spcAft>
              <a:buSzPts val="1800"/>
              <a:buFont typeface="Calibri" panose="020F0502020204030204" pitchFamily="34" charset="0"/>
              <a:buAutoNum type="arabicPeriod"/>
            </a:pPr>
            <a:r>
              <a:rPr lang="en-US" altLang="zh-CN" sz="2000" dirty="0" smtClean="0"/>
              <a:t>Angel </a:t>
            </a:r>
            <a:r>
              <a:rPr lang="en-US" altLang="zh-CN" sz="2000" dirty="0"/>
              <a:t>Investor </a:t>
            </a:r>
          </a:p>
          <a:p>
            <a:pPr marL="457200" lvl="0" indent="-342900" rtl="0">
              <a:spcBef>
                <a:spcPts val="0"/>
              </a:spcBef>
              <a:spcAft>
                <a:spcPts val="0"/>
              </a:spcAft>
              <a:buSzPts val="1800"/>
              <a:buAutoNum type="arabicPeriod"/>
            </a:pPr>
            <a:r>
              <a:rPr lang="en" sz="2000" dirty="0" smtClean="0"/>
              <a:t>ICO </a:t>
            </a:r>
            <a:r>
              <a:rPr lang="en" sz="2000" dirty="0"/>
              <a:t>(Initial Coin Offering) </a:t>
            </a:r>
            <a:endParaRPr sz="2000" dirty="0"/>
          </a:p>
          <a:p>
            <a:pPr marL="457200" lvl="0" indent="-342900" rtl="0">
              <a:spcBef>
                <a:spcPts val="0"/>
              </a:spcBef>
              <a:spcAft>
                <a:spcPts val="0"/>
              </a:spcAft>
              <a:buSzPts val="1800"/>
              <a:buAutoNum type="arabicPeriod"/>
            </a:pPr>
            <a:r>
              <a:rPr lang="en" sz="2000" dirty="0"/>
              <a:t>Crowdsourcing</a:t>
            </a:r>
            <a:endParaRPr sz="2000" dirty="0"/>
          </a:p>
        </p:txBody>
      </p:sp>
      <p:sp>
        <p:nvSpPr>
          <p:cNvPr id="2" name="Date Placeholder 1"/>
          <p:cNvSpPr>
            <a:spLocks noGrp="1"/>
          </p:cNvSpPr>
          <p:nvPr>
            <p:ph type="dt" sz="half" idx="10"/>
          </p:nvPr>
        </p:nvSpPr>
        <p:spPr/>
        <p:txBody>
          <a:bodyPr/>
          <a:lstStyle/>
          <a:p>
            <a:pPr>
              <a:defRPr/>
            </a:pPr>
            <a:fld id="{A1DC24B2-2CA1-48B5-88CB-689A9D46E936}" type="datetime1">
              <a:rPr lang="zh-CN" altLang="en-US" smtClean="0"/>
              <a:t>2020/8/21</a:t>
            </a:fld>
            <a:endParaRPr lang="en-US" altLang="zh-CN"/>
          </a:p>
        </p:txBody>
      </p:sp>
    </p:spTree>
    <p:extLst>
      <p:ext uri="{BB962C8B-B14F-4D97-AF65-F5344CB8AC3E}">
        <p14:creationId xmlns:p14="http://schemas.microsoft.com/office/powerpoint/2010/main" val="178103063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437950" y="213614"/>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Venture Capitalists</a:t>
            </a:r>
            <a:endParaRPr sz="4000" b="1" dirty="0">
              <a:solidFill>
                <a:srgbClr val="1544D9"/>
              </a:solidFill>
            </a:endParaRPr>
          </a:p>
        </p:txBody>
      </p:sp>
      <p:sp>
        <p:nvSpPr>
          <p:cNvPr id="181" name="Google Shape;181;p34"/>
          <p:cNvSpPr txBox="1">
            <a:spLocks noGrp="1"/>
          </p:cNvSpPr>
          <p:nvPr>
            <p:ph type="body" idx="1"/>
          </p:nvPr>
        </p:nvSpPr>
        <p:spPr>
          <a:xfrm>
            <a:off x="311700" y="1093443"/>
            <a:ext cx="8520600" cy="2048182"/>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2400" dirty="0"/>
              <a:t>A fund which invests money into starting/emerging companies</a:t>
            </a:r>
            <a:endParaRPr sz="2400" dirty="0"/>
          </a:p>
          <a:p>
            <a:pPr marL="457200" lvl="0" indent="-342900" rtl="0">
              <a:spcBef>
                <a:spcPts val="0"/>
              </a:spcBef>
              <a:spcAft>
                <a:spcPts val="0"/>
              </a:spcAft>
              <a:buSzPts val="1800"/>
              <a:buChar char="-"/>
            </a:pPr>
            <a:r>
              <a:rPr lang="en" sz="2400" dirty="0"/>
              <a:t>OPM (Other People's Money)</a:t>
            </a:r>
            <a:endParaRPr sz="2400" dirty="0"/>
          </a:p>
          <a:p>
            <a:pPr marL="457200" lvl="0" indent="-342900" rtl="0">
              <a:spcBef>
                <a:spcPts val="0"/>
              </a:spcBef>
              <a:spcAft>
                <a:spcPts val="0"/>
              </a:spcAft>
              <a:buSzPts val="1800"/>
              <a:buChar char="-"/>
            </a:pPr>
            <a:r>
              <a:rPr lang="en" sz="2400" dirty="0"/>
              <a:t>Different funds</a:t>
            </a:r>
            <a:endParaRPr sz="2400" dirty="0"/>
          </a:p>
          <a:p>
            <a:pPr marL="457200" lvl="0" indent="-342900" rtl="0">
              <a:spcBef>
                <a:spcPts val="0"/>
              </a:spcBef>
              <a:spcAft>
                <a:spcPts val="0"/>
              </a:spcAft>
              <a:buSzPts val="1800"/>
              <a:buChar char="-"/>
            </a:pPr>
            <a:r>
              <a:rPr lang="en" sz="2400" dirty="0"/>
              <a:t>Angels </a:t>
            </a:r>
            <a:endParaRPr sz="2400" dirty="0"/>
          </a:p>
          <a:p>
            <a:pPr marL="914400" lvl="1" indent="-317500" rtl="0">
              <a:spcBef>
                <a:spcPts val="0"/>
              </a:spcBef>
              <a:spcAft>
                <a:spcPts val="0"/>
              </a:spcAft>
              <a:buSzPts val="1400"/>
              <a:buChar char="-"/>
            </a:pPr>
            <a:r>
              <a:rPr lang="en" sz="2400" dirty="0"/>
              <a:t>Current Angels </a:t>
            </a:r>
            <a:endParaRPr sz="2400" dirty="0"/>
          </a:p>
          <a:p>
            <a:pPr marL="914400" lvl="1" indent="-317500">
              <a:spcBef>
                <a:spcPts val="0"/>
              </a:spcBef>
              <a:spcAft>
                <a:spcPts val="0"/>
              </a:spcAft>
              <a:buSzPts val="1400"/>
              <a:buChar char="-"/>
            </a:pPr>
            <a:r>
              <a:rPr lang="en" sz="2400" dirty="0"/>
              <a:t>Old fashioned</a:t>
            </a:r>
            <a:endParaRPr sz="2400" dirty="0"/>
          </a:p>
        </p:txBody>
      </p:sp>
      <p:pic>
        <p:nvPicPr>
          <p:cNvPr id="182" name="Google Shape;182;p34"/>
          <p:cNvPicPr preferRelativeResize="0"/>
          <p:nvPr/>
        </p:nvPicPr>
        <p:blipFill>
          <a:blip r:embed="rId3">
            <a:alphaModFix/>
          </a:blip>
          <a:stretch>
            <a:fillRect/>
          </a:stretch>
        </p:blipFill>
        <p:spPr>
          <a:xfrm>
            <a:off x="311700" y="3541150"/>
            <a:ext cx="1171300" cy="1304750"/>
          </a:xfrm>
          <a:prstGeom prst="rect">
            <a:avLst/>
          </a:prstGeom>
          <a:noFill/>
          <a:ln>
            <a:noFill/>
          </a:ln>
        </p:spPr>
      </p:pic>
      <p:sp>
        <p:nvSpPr>
          <p:cNvPr id="183" name="Google Shape;183;p34"/>
          <p:cNvSpPr txBox="1"/>
          <p:nvPr/>
        </p:nvSpPr>
        <p:spPr>
          <a:xfrm>
            <a:off x="2391025" y="3891725"/>
            <a:ext cx="699600" cy="6084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000" b="1"/>
              <a:t>A</a:t>
            </a:r>
            <a:endParaRPr sz="3000" b="1"/>
          </a:p>
        </p:txBody>
      </p:sp>
      <p:grpSp>
        <p:nvGrpSpPr>
          <p:cNvPr id="184" name="Google Shape;184;p34"/>
          <p:cNvGrpSpPr/>
          <p:nvPr/>
        </p:nvGrpSpPr>
        <p:grpSpPr>
          <a:xfrm>
            <a:off x="3090625" y="3891725"/>
            <a:ext cx="1607625" cy="608400"/>
            <a:chOff x="3090625" y="3891725"/>
            <a:chExt cx="1607625" cy="608400"/>
          </a:xfrm>
        </p:grpSpPr>
        <p:sp>
          <p:nvSpPr>
            <p:cNvPr id="185" name="Google Shape;185;p34"/>
            <p:cNvSpPr txBox="1"/>
            <p:nvPr/>
          </p:nvSpPr>
          <p:spPr>
            <a:xfrm>
              <a:off x="3998650" y="3891725"/>
              <a:ext cx="699600" cy="60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t>B</a:t>
              </a:r>
              <a:endParaRPr sz="3000" b="1"/>
            </a:p>
          </p:txBody>
        </p:sp>
        <p:cxnSp>
          <p:nvCxnSpPr>
            <p:cNvPr id="186" name="Google Shape;186;p34"/>
            <p:cNvCxnSpPr/>
            <p:nvPr/>
          </p:nvCxnSpPr>
          <p:spPr>
            <a:xfrm>
              <a:off x="3090625" y="4191125"/>
              <a:ext cx="699600" cy="4800"/>
            </a:xfrm>
            <a:prstGeom prst="straightConnector1">
              <a:avLst/>
            </a:prstGeom>
            <a:noFill/>
            <a:ln w="38100" cap="flat" cmpd="sng">
              <a:solidFill>
                <a:schemeClr val="dk2"/>
              </a:solidFill>
              <a:prstDash val="solid"/>
              <a:round/>
              <a:headEnd type="none" w="med" len="med"/>
              <a:tailEnd type="triangle" w="med" len="med"/>
            </a:ln>
          </p:spPr>
        </p:cxnSp>
      </p:grpSp>
      <p:grpSp>
        <p:nvGrpSpPr>
          <p:cNvPr id="187" name="Google Shape;187;p34"/>
          <p:cNvGrpSpPr/>
          <p:nvPr/>
        </p:nvGrpSpPr>
        <p:grpSpPr>
          <a:xfrm>
            <a:off x="4698250" y="3889325"/>
            <a:ext cx="1607625" cy="608400"/>
            <a:chOff x="4698250" y="3889325"/>
            <a:chExt cx="1607625" cy="608400"/>
          </a:xfrm>
        </p:grpSpPr>
        <p:sp>
          <p:nvSpPr>
            <p:cNvPr id="188" name="Google Shape;188;p34"/>
            <p:cNvSpPr txBox="1"/>
            <p:nvPr/>
          </p:nvSpPr>
          <p:spPr>
            <a:xfrm>
              <a:off x="5606275" y="3889325"/>
              <a:ext cx="699600" cy="60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t>C</a:t>
              </a:r>
              <a:endParaRPr sz="3000" b="1"/>
            </a:p>
          </p:txBody>
        </p:sp>
        <p:cxnSp>
          <p:nvCxnSpPr>
            <p:cNvPr id="189" name="Google Shape;189;p34"/>
            <p:cNvCxnSpPr/>
            <p:nvPr/>
          </p:nvCxnSpPr>
          <p:spPr>
            <a:xfrm>
              <a:off x="4698250" y="4193525"/>
              <a:ext cx="699600" cy="4800"/>
            </a:xfrm>
            <a:prstGeom prst="straightConnector1">
              <a:avLst/>
            </a:prstGeom>
            <a:noFill/>
            <a:ln w="38100" cap="flat" cmpd="sng">
              <a:solidFill>
                <a:schemeClr val="dk2"/>
              </a:solidFill>
              <a:prstDash val="solid"/>
              <a:round/>
              <a:headEnd type="none" w="med" len="med"/>
              <a:tailEnd type="triangle" w="med" len="med"/>
            </a:ln>
          </p:spPr>
        </p:cxnSp>
      </p:grpSp>
      <p:grpSp>
        <p:nvGrpSpPr>
          <p:cNvPr id="190" name="Google Shape;190;p34"/>
          <p:cNvGrpSpPr/>
          <p:nvPr/>
        </p:nvGrpSpPr>
        <p:grpSpPr>
          <a:xfrm>
            <a:off x="1483000" y="3343125"/>
            <a:ext cx="2488125" cy="855200"/>
            <a:chOff x="1483000" y="3343125"/>
            <a:chExt cx="2488125" cy="855200"/>
          </a:xfrm>
        </p:grpSpPr>
        <p:cxnSp>
          <p:nvCxnSpPr>
            <p:cNvPr id="191" name="Google Shape;191;p34"/>
            <p:cNvCxnSpPr>
              <a:stCxn id="182" idx="3"/>
            </p:cNvCxnSpPr>
            <p:nvPr/>
          </p:nvCxnSpPr>
          <p:spPr>
            <a:xfrm>
              <a:off x="1483000" y="4193525"/>
              <a:ext cx="699600" cy="4800"/>
            </a:xfrm>
            <a:prstGeom prst="straightConnector1">
              <a:avLst/>
            </a:prstGeom>
            <a:noFill/>
            <a:ln w="38100" cap="flat" cmpd="sng">
              <a:solidFill>
                <a:schemeClr val="dk2"/>
              </a:solidFill>
              <a:prstDash val="solid"/>
              <a:round/>
              <a:headEnd type="none" w="med" len="med"/>
              <a:tailEnd type="triangle" w="med" len="med"/>
            </a:ln>
          </p:spPr>
        </p:cxnSp>
        <p:cxnSp>
          <p:nvCxnSpPr>
            <p:cNvPr id="192" name="Google Shape;192;p34"/>
            <p:cNvCxnSpPr/>
            <p:nvPr/>
          </p:nvCxnSpPr>
          <p:spPr>
            <a:xfrm>
              <a:off x="1510525" y="3696550"/>
              <a:ext cx="2460600" cy="0"/>
            </a:xfrm>
            <a:prstGeom prst="straightConnector1">
              <a:avLst/>
            </a:prstGeom>
            <a:noFill/>
            <a:ln w="38100" cap="flat" cmpd="sng">
              <a:solidFill>
                <a:schemeClr val="dk2"/>
              </a:solidFill>
              <a:prstDash val="solid"/>
              <a:round/>
              <a:headEnd type="none" w="med" len="med"/>
              <a:tailEnd type="none" w="med" len="med"/>
            </a:ln>
          </p:spPr>
        </p:cxnSp>
        <p:sp>
          <p:nvSpPr>
            <p:cNvPr id="193" name="Google Shape;193;p34"/>
            <p:cNvSpPr txBox="1"/>
            <p:nvPr/>
          </p:nvSpPr>
          <p:spPr>
            <a:xfrm>
              <a:off x="2309875" y="3343125"/>
              <a:ext cx="861900" cy="347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Angels </a:t>
              </a:r>
              <a:endParaRPr/>
            </a:p>
          </p:txBody>
        </p:sp>
      </p:grpSp>
      <p:grpSp>
        <p:nvGrpSpPr>
          <p:cNvPr id="194" name="Google Shape;194;p34"/>
          <p:cNvGrpSpPr/>
          <p:nvPr/>
        </p:nvGrpSpPr>
        <p:grpSpPr>
          <a:xfrm>
            <a:off x="6305875" y="3777875"/>
            <a:ext cx="2756204" cy="831300"/>
            <a:chOff x="6305875" y="3777875"/>
            <a:chExt cx="2756204" cy="831300"/>
          </a:xfrm>
        </p:grpSpPr>
        <p:pic>
          <p:nvPicPr>
            <p:cNvPr id="195" name="Google Shape;195;p34"/>
            <p:cNvPicPr preferRelativeResize="0"/>
            <p:nvPr/>
          </p:nvPicPr>
          <p:blipFill>
            <a:blip r:embed="rId4">
              <a:alphaModFix/>
            </a:blip>
            <a:stretch>
              <a:fillRect/>
            </a:stretch>
          </p:blipFill>
          <p:spPr>
            <a:xfrm>
              <a:off x="7005485" y="3777875"/>
              <a:ext cx="2056593" cy="831300"/>
            </a:xfrm>
            <a:prstGeom prst="rect">
              <a:avLst/>
            </a:prstGeom>
            <a:noFill/>
            <a:ln>
              <a:noFill/>
            </a:ln>
          </p:spPr>
        </p:pic>
        <p:cxnSp>
          <p:nvCxnSpPr>
            <p:cNvPr id="196" name="Google Shape;196;p34"/>
            <p:cNvCxnSpPr/>
            <p:nvPr/>
          </p:nvCxnSpPr>
          <p:spPr>
            <a:xfrm>
              <a:off x="6305875" y="4191125"/>
              <a:ext cx="699600" cy="4800"/>
            </a:xfrm>
            <a:prstGeom prst="straightConnector1">
              <a:avLst/>
            </a:prstGeom>
            <a:noFill/>
            <a:ln w="38100" cap="flat" cmpd="sng">
              <a:solidFill>
                <a:schemeClr val="dk2"/>
              </a:solidFill>
              <a:prstDash val="solid"/>
              <a:round/>
              <a:headEnd type="none" w="med" len="med"/>
              <a:tailEnd type="triangle" w="med" len="med"/>
            </a:ln>
          </p:spPr>
        </p:cxnSp>
      </p:grpSp>
      <p:sp>
        <p:nvSpPr>
          <p:cNvPr id="2" name="Date Placeholder 1"/>
          <p:cNvSpPr>
            <a:spLocks noGrp="1"/>
          </p:cNvSpPr>
          <p:nvPr>
            <p:ph type="dt" sz="half" idx="10"/>
          </p:nvPr>
        </p:nvSpPr>
        <p:spPr/>
        <p:txBody>
          <a:bodyPr/>
          <a:lstStyle/>
          <a:p>
            <a:pPr>
              <a:defRPr/>
            </a:pPr>
            <a:fld id="{9A29F8E8-88BF-4ED9-8B57-EC7A04200EFE}" type="datetime1">
              <a:rPr lang="zh-CN" altLang="en-US" smtClean="0"/>
              <a:t>2020/8/21</a:t>
            </a:fld>
            <a:endParaRPr lang="en-US" altLang="zh-CN"/>
          </a:p>
        </p:txBody>
      </p:sp>
    </p:spTree>
    <p:extLst>
      <p:ext uri="{BB962C8B-B14F-4D97-AF65-F5344CB8AC3E}">
        <p14:creationId xmlns:p14="http://schemas.microsoft.com/office/powerpoint/2010/main" val="27595703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1000"/>
                                        <p:tgtEl>
                                          <p:spTgt spid="1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gtEl>
                                        <p:attrNameLst>
                                          <p:attrName>style.visibility</p:attrName>
                                        </p:attrNameLst>
                                      </p:cBhvr>
                                      <p:to>
                                        <p:strVal val="visible"/>
                                      </p:to>
                                    </p:set>
                                    <p:animEffect transition="in" filter="fade">
                                      <p:cBhvr>
                                        <p:cTn id="17" dur="1000"/>
                                        <p:tgtEl>
                                          <p:spTgt spid="1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fade">
                                      <p:cBhvr>
                                        <p:cTn id="22" dur="10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7"/>
                                        </p:tgtEl>
                                        <p:attrNameLst>
                                          <p:attrName>style.visibility</p:attrName>
                                        </p:attrNameLst>
                                      </p:cBhvr>
                                      <p:to>
                                        <p:strVal val="visible"/>
                                      </p:to>
                                    </p:set>
                                    <p:animEffect transition="in" filter="fade">
                                      <p:cBhvr>
                                        <p:cTn id="27" dur="1000"/>
                                        <p:tgtEl>
                                          <p:spTgt spid="1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4"/>
                                        </p:tgtEl>
                                        <p:attrNameLst>
                                          <p:attrName>style.visibility</p:attrName>
                                        </p:attrNameLst>
                                      </p:cBhvr>
                                      <p:to>
                                        <p:strVal val="visible"/>
                                      </p:to>
                                    </p:set>
                                    <p:animEffect transition="in" filter="fade">
                                      <p:cBhvr>
                                        <p:cTn id="32"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230199"/>
            <a:ext cx="8520600" cy="66501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ltLang="zh-CN" sz="4000" b="1" dirty="0" smtClean="0">
                <a:solidFill>
                  <a:srgbClr val="1544D9"/>
                </a:solidFill>
              </a:rPr>
              <a:t>Angel Investor</a:t>
            </a:r>
            <a:endParaRPr sz="4000" b="1" dirty="0">
              <a:solidFill>
                <a:srgbClr val="1544D9"/>
              </a:solidFill>
            </a:endParaRPr>
          </a:p>
        </p:txBody>
      </p:sp>
      <p:sp>
        <p:nvSpPr>
          <p:cNvPr id="181" name="Google Shape;181;p34"/>
          <p:cNvSpPr txBox="1">
            <a:spLocks noGrp="1"/>
          </p:cNvSpPr>
          <p:nvPr>
            <p:ph type="body" idx="1"/>
          </p:nvPr>
        </p:nvSpPr>
        <p:spPr>
          <a:xfrm>
            <a:off x="311700" y="908005"/>
            <a:ext cx="8520600" cy="2048182"/>
          </a:xfrm>
          <a:prstGeom prst="rect">
            <a:avLst/>
          </a:prstGeom>
        </p:spPr>
        <p:txBody>
          <a:bodyPr spcFirstLastPara="1" wrap="square" lIns="91425" tIns="91425" rIns="91425" bIns="91425" anchor="t" anchorCtr="0">
            <a:noAutofit/>
          </a:bodyPr>
          <a:lstStyle/>
          <a:p>
            <a:pPr marL="457200" indent="-342900">
              <a:spcBef>
                <a:spcPts val="0"/>
              </a:spcBef>
              <a:spcAft>
                <a:spcPts val="0"/>
              </a:spcAft>
              <a:buSzPts val="1800"/>
              <a:buFont typeface="Wingdings" panose="05000000000000000000" pitchFamily="2" charset="2"/>
              <a:buChar char="u"/>
            </a:pPr>
            <a:r>
              <a:rPr lang="en-US" altLang="zh-CN" sz="2000" dirty="0"/>
              <a:t>An </a:t>
            </a:r>
            <a:r>
              <a:rPr lang="en-US" altLang="zh-CN" sz="2000" b="1" dirty="0"/>
              <a:t>angel investor</a:t>
            </a:r>
            <a:r>
              <a:rPr lang="en-US" altLang="zh-CN" sz="2000" dirty="0"/>
              <a:t> (also known as a </a:t>
            </a:r>
            <a:r>
              <a:rPr lang="en-US" altLang="zh-CN" sz="2000" b="1" dirty="0"/>
              <a:t>business angel</a:t>
            </a:r>
            <a:r>
              <a:rPr lang="en-US" altLang="zh-CN" sz="2000" dirty="0"/>
              <a:t>, </a:t>
            </a:r>
            <a:r>
              <a:rPr lang="en-US" altLang="zh-CN" sz="2000" b="1" dirty="0"/>
              <a:t>informal investor</a:t>
            </a:r>
            <a:r>
              <a:rPr lang="en-US" altLang="zh-CN" sz="2000" dirty="0"/>
              <a:t>, </a:t>
            </a:r>
            <a:r>
              <a:rPr lang="en-US" altLang="zh-CN" sz="2000" b="1" dirty="0"/>
              <a:t>angel funder</a:t>
            </a:r>
            <a:r>
              <a:rPr lang="en-US" altLang="zh-CN" sz="2000" dirty="0"/>
              <a:t>, </a:t>
            </a:r>
            <a:r>
              <a:rPr lang="en-US" altLang="zh-CN" sz="2000" b="1" dirty="0"/>
              <a:t>private investor</a:t>
            </a:r>
            <a:r>
              <a:rPr lang="en-US" altLang="zh-CN" sz="2000" dirty="0"/>
              <a:t>, or </a:t>
            </a:r>
            <a:r>
              <a:rPr lang="en-US" altLang="zh-CN" sz="2000" b="1" dirty="0"/>
              <a:t>seed investor</a:t>
            </a:r>
            <a:r>
              <a:rPr lang="en-US" altLang="zh-CN" sz="2000" dirty="0"/>
              <a:t>) is an affluent individual who provides capital for a business start-up, usually in exchange for convertible debt or ownership equity. </a:t>
            </a:r>
            <a:endParaRPr lang="en-US" altLang="zh-CN" sz="2000" dirty="0" smtClean="0"/>
          </a:p>
          <a:p>
            <a:pPr marL="457200" indent="-342900">
              <a:spcBef>
                <a:spcPts val="0"/>
              </a:spcBef>
              <a:spcAft>
                <a:spcPts val="0"/>
              </a:spcAft>
              <a:buSzPts val="1800"/>
              <a:buFont typeface="Wingdings" panose="05000000000000000000" pitchFamily="2" charset="2"/>
              <a:buChar char="u"/>
            </a:pPr>
            <a:r>
              <a:rPr lang="en-US" altLang="zh-CN" sz="2000" dirty="0" smtClean="0"/>
              <a:t>A </a:t>
            </a:r>
            <a:r>
              <a:rPr lang="en-US" altLang="zh-CN" sz="2000" dirty="0"/>
              <a:t>small but increasing number of angel investors invest online through equity crowdfunding or organize themselves into </a:t>
            </a:r>
            <a:r>
              <a:rPr lang="en-US" altLang="zh-CN" sz="2000" b="1" dirty="0"/>
              <a:t>angel groups</a:t>
            </a:r>
            <a:r>
              <a:rPr lang="en-US" altLang="zh-CN" sz="2000" dirty="0"/>
              <a:t> or </a:t>
            </a:r>
            <a:r>
              <a:rPr lang="en-US" altLang="zh-CN" sz="2000" b="1" dirty="0"/>
              <a:t>angel networks</a:t>
            </a:r>
            <a:r>
              <a:rPr lang="en-US" altLang="zh-CN" sz="2000" dirty="0"/>
              <a:t> to share research and pool their investment capital, as well as to provide advice to their portfolio companies</a:t>
            </a:r>
            <a:endParaRPr sz="2000" dirty="0"/>
          </a:p>
        </p:txBody>
      </p:sp>
      <p:pic>
        <p:nvPicPr>
          <p:cNvPr id="182" name="Google Shape;182;p34"/>
          <p:cNvPicPr preferRelativeResize="0"/>
          <p:nvPr/>
        </p:nvPicPr>
        <p:blipFill>
          <a:blip r:embed="rId3">
            <a:alphaModFix/>
          </a:blip>
          <a:stretch>
            <a:fillRect/>
          </a:stretch>
        </p:blipFill>
        <p:spPr>
          <a:xfrm>
            <a:off x="311700" y="3541150"/>
            <a:ext cx="1171300" cy="1304750"/>
          </a:xfrm>
          <a:prstGeom prst="rect">
            <a:avLst/>
          </a:prstGeom>
          <a:noFill/>
          <a:ln>
            <a:noFill/>
          </a:ln>
        </p:spPr>
      </p:pic>
      <p:sp>
        <p:nvSpPr>
          <p:cNvPr id="183" name="Google Shape;183;p34"/>
          <p:cNvSpPr txBox="1"/>
          <p:nvPr/>
        </p:nvSpPr>
        <p:spPr>
          <a:xfrm>
            <a:off x="2391025" y="3891725"/>
            <a:ext cx="699600" cy="6084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000" b="1"/>
              <a:t>A</a:t>
            </a:r>
            <a:endParaRPr sz="3000" b="1"/>
          </a:p>
        </p:txBody>
      </p:sp>
      <p:grpSp>
        <p:nvGrpSpPr>
          <p:cNvPr id="184" name="Google Shape;184;p34"/>
          <p:cNvGrpSpPr/>
          <p:nvPr/>
        </p:nvGrpSpPr>
        <p:grpSpPr>
          <a:xfrm>
            <a:off x="3090625" y="3891725"/>
            <a:ext cx="1607625" cy="608400"/>
            <a:chOff x="3090625" y="3891725"/>
            <a:chExt cx="1607625" cy="608400"/>
          </a:xfrm>
        </p:grpSpPr>
        <p:sp>
          <p:nvSpPr>
            <p:cNvPr id="185" name="Google Shape;185;p34"/>
            <p:cNvSpPr txBox="1"/>
            <p:nvPr/>
          </p:nvSpPr>
          <p:spPr>
            <a:xfrm>
              <a:off x="3998650" y="3891725"/>
              <a:ext cx="699600" cy="60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t>B</a:t>
              </a:r>
              <a:endParaRPr sz="3000" b="1"/>
            </a:p>
          </p:txBody>
        </p:sp>
        <p:cxnSp>
          <p:nvCxnSpPr>
            <p:cNvPr id="186" name="Google Shape;186;p34"/>
            <p:cNvCxnSpPr/>
            <p:nvPr/>
          </p:nvCxnSpPr>
          <p:spPr>
            <a:xfrm>
              <a:off x="3090625" y="4191125"/>
              <a:ext cx="699600" cy="4800"/>
            </a:xfrm>
            <a:prstGeom prst="straightConnector1">
              <a:avLst/>
            </a:prstGeom>
            <a:noFill/>
            <a:ln w="38100" cap="flat" cmpd="sng">
              <a:solidFill>
                <a:schemeClr val="dk2"/>
              </a:solidFill>
              <a:prstDash val="solid"/>
              <a:round/>
              <a:headEnd type="none" w="med" len="med"/>
              <a:tailEnd type="triangle" w="med" len="med"/>
            </a:ln>
          </p:spPr>
        </p:cxnSp>
      </p:grpSp>
      <p:grpSp>
        <p:nvGrpSpPr>
          <p:cNvPr id="187" name="Google Shape;187;p34"/>
          <p:cNvGrpSpPr/>
          <p:nvPr/>
        </p:nvGrpSpPr>
        <p:grpSpPr>
          <a:xfrm>
            <a:off x="4698250" y="3889325"/>
            <a:ext cx="1607625" cy="608400"/>
            <a:chOff x="4698250" y="3889325"/>
            <a:chExt cx="1607625" cy="608400"/>
          </a:xfrm>
        </p:grpSpPr>
        <p:sp>
          <p:nvSpPr>
            <p:cNvPr id="188" name="Google Shape;188;p34"/>
            <p:cNvSpPr txBox="1"/>
            <p:nvPr/>
          </p:nvSpPr>
          <p:spPr>
            <a:xfrm>
              <a:off x="5606275" y="3889325"/>
              <a:ext cx="699600" cy="60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t>C</a:t>
              </a:r>
              <a:endParaRPr sz="3000" b="1"/>
            </a:p>
          </p:txBody>
        </p:sp>
        <p:cxnSp>
          <p:nvCxnSpPr>
            <p:cNvPr id="189" name="Google Shape;189;p34"/>
            <p:cNvCxnSpPr/>
            <p:nvPr/>
          </p:nvCxnSpPr>
          <p:spPr>
            <a:xfrm>
              <a:off x="4698250" y="4193525"/>
              <a:ext cx="699600" cy="4800"/>
            </a:xfrm>
            <a:prstGeom prst="straightConnector1">
              <a:avLst/>
            </a:prstGeom>
            <a:noFill/>
            <a:ln w="38100" cap="flat" cmpd="sng">
              <a:solidFill>
                <a:schemeClr val="dk2"/>
              </a:solidFill>
              <a:prstDash val="solid"/>
              <a:round/>
              <a:headEnd type="none" w="med" len="med"/>
              <a:tailEnd type="triangle" w="med" len="med"/>
            </a:ln>
          </p:spPr>
        </p:cxnSp>
      </p:grpSp>
      <p:grpSp>
        <p:nvGrpSpPr>
          <p:cNvPr id="190" name="Google Shape;190;p34"/>
          <p:cNvGrpSpPr/>
          <p:nvPr/>
        </p:nvGrpSpPr>
        <p:grpSpPr>
          <a:xfrm>
            <a:off x="1483000" y="3343125"/>
            <a:ext cx="2488125" cy="855200"/>
            <a:chOff x="1483000" y="3343125"/>
            <a:chExt cx="2488125" cy="855200"/>
          </a:xfrm>
        </p:grpSpPr>
        <p:cxnSp>
          <p:nvCxnSpPr>
            <p:cNvPr id="191" name="Google Shape;191;p34"/>
            <p:cNvCxnSpPr>
              <a:stCxn id="182" idx="3"/>
            </p:cNvCxnSpPr>
            <p:nvPr/>
          </p:nvCxnSpPr>
          <p:spPr>
            <a:xfrm>
              <a:off x="1483000" y="4193525"/>
              <a:ext cx="699600" cy="4800"/>
            </a:xfrm>
            <a:prstGeom prst="straightConnector1">
              <a:avLst/>
            </a:prstGeom>
            <a:noFill/>
            <a:ln w="38100" cap="flat" cmpd="sng">
              <a:solidFill>
                <a:schemeClr val="dk2"/>
              </a:solidFill>
              <a:prstDash val="solid"/>
              <a:round/>
              <a:headEnd type="none" w="med" len="med"/>
              <a:tailEnd type="triangle" w="med" len="med"/>
            </a:ln>
          </p:spPr>
        </p:cxnSp>
        <p:cxnSp>
          <p:nvCxnSpPr>
            <p:cNvPr id="192" name="Google Shape;192;p34"/>
            <p:cNvCxnSpPr/>
            <p:nvPr/>
          </p:nvCxnSpPr>
          <p:spPr>
            <a:xfrm>
              <a:off x="1510525" y="3696550"/>
              <a:ext cx="2460600" cy="0"/>
            </a:xfrm>
            <a:prstGeom prst="straightConnector1">
              <a:avLst/>
            </a:prstGeom>
            <a:noFill/>
            <a:ln w="38100" cap="flat" cmpd="sng">
              <a:solidFill>
                <a:schemeClr val="dk2"/>
              </a:solidFill>
              <a:prstDash val="solid"/>
              <a:round/>
              <a:headEnd type="none" w="med" len="med"/>
              <a:tailEnd type="none" w="med" len="med"/>
            </a:ln>
          </p:spPr>
        </p:cxnSp>
        <p:sp>
          <p:nvSpPr>
            <p:cNvPr id="193" name="Google Shape;193;p34"/>
            <p:cNvSpPr txBox="1"/>
            <p:nvPr/>
          </p:nvSpPr>
          <p:spPr>
            <a:xfrm>
              <a:off x="2309875" y="3343125"/>
              <a:ext cx="861900" cy="347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t>Angels </a:t>
              </a:r>
              <a:endParaRPr/>
            </a:p>
          </p:txBody>
        </p:sp>
      </p:grpSp>
      <p:grpSp>
        <p:nvGrpSpPr>
          <p:cNvPr id="194" name="Google Shape;194;p34"/>
          <p:cNvGrpSpPr/>
          <p:nvPr/>
        </p:nvGrpSpPr>
        <p:grpSpPr>
          <a:xfrm>
            <a:off x="6305875" y="3777875"/>
            <a:ext cx="2756204" cy="831300"/>
            <a:chOff x="6305875" y="3777875"/>
            <a:chExt cx="2756204" cy="831300"/>
          </a:xfrm>
        </p:grpSpPr>
        <p:pic>
          <p:nvPicPr>
            <p:cNvPr id="195" name="Google Shape;195;p34"/>
            <p:cNvPicPr preferRelativeResize="0"/>
            <p:nvPr/>
          </p:nvPicPr>
          <p:blipFill>
            <a:blip r:embed="rId4">
              <a:alphaModFix/>
            </a:blip>
            <a:stretch>
              <a:fillRect/>
            </a:stretch>
          </p:blipFill>
          <p:spPr>
            <a:xfrm>
              <a:off x="7005485" y="3777875"/>
              <a:ext cx="2056593" cy="831300"/>
            </a:xfrm>
            <a:prstGeom prst="rect">
              <a:avLst/>
            </a:prstGeom>
            <a:noFill/>
            <a:ln>
              <a:noFill/>
            </a:ln>
          </p:spPr>
        </p:pic>
        <p:cxnSp>
          <p:nvCxnSpPr>
            <p:cNvPr id="196" name="Google Shape;196;p34"/>
            <p:cNvCxnSpPr/>
            <p:nvPr/>
          </p:nvCxnSpPr>
          <p:spPr>
            <a:xfrm>
              <a:off x="6305875" y="4191125"/>
              <a:ext cx="699600" cy="4800"/>
            </a:xfrm>
            <a:prstGeom prst="straightConnector1">
              <a:avLst/>
            </a:prstGeom>
            <a:noFill/>
            <a:ln w="38100" cap="flat" cmpd="sng">
              <a:solidFill>
                <a:schemeClr val="dk2"/>
              </a:solidFill>
              <a:prstDash val="solid"/>
              <a:round/>
              <a:headEnd type="none" w="med" len="med"/>
              <a:tailEnd type="triangle" w="med" len="med"/>
            </a:ln>
          </p:spPr>
        </p:cxnSp>
      </p:grpSp>
      <p:sp>
        <p:nvSpPr>
          <p:cNvPr id="2" name="Date Placeholder 1"/>
          <p:cNvSpPr>
            <a:spLocks noGrp="1"/>
          </p:cNvSpPr>
          <p:nvPr>
            <p:ph type="dt" sz="half" idx="10"/>
          </p:nvPr>
        </p:nvSpPr>
        <p:spPr/>
        <p:txBody>
          <a:bodyPr/>
          <a:lstStyle/>
          <a:p>
            <a:pPr>
              <a:defRPr/>
            </a:pPr>
            <a:fld id="{41A7C272-1DC2-480A-86D3-D1490742316B}" type="datetime1">
              <a:rPr lang="zh-CN" altLang="en-US" smtClean="0"/>
              <a:t>2020/8/21</a:t>
            </a:fld>
            <a:endParaRPr lang="en-US" altLang="zh-CN"/>
          </a:p>
        </p:txBody>
      </p:sp>
    </p:spTree>
    <p:extLst>
      <p:ext uri="{BB962C8B-B14F-4D97-AF65-F5344CB8AC3E}">
        <p14:creationId xmlns:p14="http://schemas.microsoft.com/office/powerpoint/2010/main" val="1820244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1000"/>
                                        <p:tgtEl>
                                          <p:spTgt spid="1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gtEl>
                                        <p:attrNameLst>
                                          <p:attrName>style.visibility</p:attrName>
                                        </p:attrNameLst>
                                      </p:cBhvr>
                                      <p:to>
                                        <p:strVal val="visible"/>
                                      </p:to>
                                    </p:set>
                                    <p:animEffect transition="in" filter="fade">
                                      <p:cBhvr>
                                        <p:cTn id="17" dur="1000"/>
                                        <p:tgtEl>
                                          <p:spTgt spid="1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fade">
                                      <p:cBhvr>
                                        <p:cTn id="22" dur="10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7"/>
                                        </p:tgtEl>
                                        <p:attrNameLst>
                                          <p:attrName>style.visibility</p:attrName>
                                        </p:attrNameLst>
                                      </p:cBhvr>
                                      <p:to>
                                        <p:strVal val="visible"/>
                                      </p:to>
                                    </p:set>
                                    <p:animEffect transition="in" filter="fade">
                                      <p:cBhvr>
                                        <p:cTn id="27" dur="1000"/>
                                        <p:tgtEl>
                                          <p:spTgt spid="1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4"/>
                                        </p:tgtEl>
                                        <p:attrNameLst>
                                          <p:attrName>style.visibility</p:attrName>
                                        </p:attrNameLst>
                                      </p:cBhvr>
                                      <p:to>
                                        <p:strVal val="visible"/>
                                      </p:to>
                                    </p:set>
                                    <p:animEffect transition="in" filter="fade">
                                      <p:cBhvr>
                                        <p:cTn id="32"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Amount Invested &amp; VC’s</a:t>
            </a:r>
            <a:endParaRPr sz="4000" b="1" dirty="0">
              <a:solidFill>
                <a:srgbClr val="1544D9"/>
              </a:solidFill>
            </a:endParaRPr>
          </a:p>
        </p:txBody>
      </p:sp>
      <p:sp>
        <p:nvSpPr>
          <p:cNvPr id="207" name="Google Shape;207;p35"/>
          <p:cNvSpPr txBox="1">
            <a:spLocks noGrp="1"/>
          </p:cNvSpPr>
          <p:nvPr>
            <p:ph type="body" idx="1"/>
          </p:nvPr>
        </p:nvSpPr>
        <p:spPr>
          <a:xfrm>
            <a:off x="311700" y="1225225"/>
            <a:ext cx="5375400" cy="19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2000"/>
              <a:t>+/- 1.3 Billion (Total all time)  </a:t>
            </a:r>
            <a:endParaRPr sz="2000"/>
          </a:p>
          <a:p>
            <a:pPr marL="457200" lvl="0" indent="-342900" rtl="0">
              <a:spcBef>
                <a:spcPts val="0"/>
              </a:spcBef>
              <a:spcAft>
                <a:spcPts val="0"/>
              </a:spcAft>
              <a:buSzPts val="1800"/>
              <a:buChar char="-"/>
            </a:pPr>
            <a:r>
              <a:rPr lang="en" sz="2000"/>
              <a:t>+/- 2.5 Million Average</a:t>
            </a:r>
            <a:endParaRPr sz="2000"/>
          </a:p>
          <a:p>
            <a:pPr marL="457200" lvl="0" indent="-342900" rtl="0">
              <a:spcBef>
                <a:spcPts val="0"/>
              </a:spcBef>
              <a:spcAft>
                <a:spcPts val="0"/>
              </a:spcAft>
              <a:buSzPts val="1800"/>
              <a:buChar char="-"/>
            </a:pPr>
            <a:r>
              <a:rPr lang="en" sz="2000"/>
              <a:t>Mainly Seed Investment</a:t>
            </a:r>
            <a:endParaRPr sz="2000"/>
          </a:p>
          <a:p>
            <a:pPr marL="457200" lvl="0" indent="-342900" rtl="0">
              <a:spcBef>
                <a:spcPts val="0"/>
              </a:spcBef>
              <a:spcAft>
                <a:spcPts val="0"/>
              </a:spcAft>
              <a:buSzPts val="1800"/>
              <a:buChar char="-"/>
            </a:pPr>
            <a:r>
              <a:rPr lang="en" sz="2000"/>
              <a:t>When to catch the wave, where is bitcoin? </a:t>
            </a:r>
            <a:endParaRPr sz="2000"/>
          </a:p>
          <a:p>
            <a:pPr marL="457200" lvl="0" indent="-342900" rtl="0">
              <a:spcBef>
                <a:spcPts val="0"/>
              </a:spcBef>
              <a:spcAft>
                <a:spcPts val="0"/>
              </a:spcAft>
              <a:buSzPts val="1800"/>
              <a:buChar char="-"/>
            </a:pPr>
            <a:r>
              <a:rPr lang="en" sz="2000"/>
              <a:t>But there are some really big players… </a:t>
            </a:r>
            <a:endParaRPr sz="2000"/>
          </a:p>
        </p:txBody>
      </p:sp>
      <p:sp>
        <p:nvSpPr>
          <p:cNvPr id="208" name="Google Shape;208;p35"/>
          <p:cNvSpPr txBox="1"/>
          <p:nvPr/>
        </p:nvSpPr>
        <p:spPr>
          <a:xfrm>
            <a:off x="569102" y="4433619"/>
            <a:ext cx="8569198" cy="347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400" dirty="0"/>
              <a:t>Source:	</a:t>
            </a:r>
            <a:r>
              <a:rPr lang="en" sz="1400" u="sng" dirty="0">
                <a:solidFill>
                  <a:schemeClr val="hlink"/>
                </a:solidFill>
                <a:hlinkClick r:id="rId3"/>
              </a:rPr>
              <a:t>http://www.coindesk.com/bitcoin-venture-capital/</a:t>
            </a:r>
            <a:r>
              <a:rPr lang="en" sz="1400" dirty="0"/>
              <a:t> </a:t>
            </a:r>
            <a:endParaRPr sz="1400" dirty="0"/>
          </a:p>
          <a:p>
            <a:pPr marL="0" lvl="0" indent="0">
              <a:spcBef>
                <a:spcPts val="0"/>
              </a:spcBef>
              <a:spcAft>
                <a:spcPts val="0"/>
              </a:spcAft>
              <a:buNone/>
            </a:pPr>
            <a:r>
              <a:rPr lang="en" sz="1400" dirty="0"/>
              <a:t>		</a:t>
            </a:r>
            <a:r>
              <a:rPr lang="en" sz="1400" u="sng" dirty="0">
                <a:solidFill>
                  <a:schemeClr val="hlink"/>
                </a:solidFill>
                <a:hlinkClick r:id="rId4"/>
              </a:rPr>
              <a:t>http://www.coindesk.com/10-vc-firms-bullish-on-bitcoins-potential/</a:t>
            </a:r>
            <a:r>
              <a:rPr lang="en" sz="1400" dirty="0"/>
              <a:t> </a:t>
            </a:r>
            <a:endParaRPr sz="1400" dirty="0"/>
          </a:p>
        </p:txBody>
      </p:sp>
      <p:pic>
        <p:nvPicPr>
          <p:cNvPr id="209" name="Google Shape;209;p35"/>
          <p:cNvPicPr preferRelativeResize="0"/>
          <p:nvPr/>
        </p:nvPicPr>
        <p:blipFill>
          <a:blip r:embed="rId5">
            <a:alphaModFix/>
          </a:blip>
          <a:stretch>
            <a:fillRect/>
          </a:stretch>
        </p:blipFill>
        <p:spPr>
          <a:xfrm>
            <a:off x="311699" y="3602625"/>
            <a:ext cx="1818461" cy="831300"/>
          </a:xfrm>
          <a:prstGeom prst="rect">
            <a:avLst/>
          </a:prstGeom>
          <a:noFill/>
          <a:ln>
            <a:noFill/>
          </a:ln>
        </p:spPr>
      </p:pic>
      <p:pic>
        <p:nvPicPr>
          <p:cNvPr id="210" name="Google Shape;210;p35"/>
          <p:cNvPicPr preferRelativeResize="0"/>
          <p:nvPr/>
        </p:nvPicPr>
        <p:blipFill>
          <a:blip r:embed="rId6">
            <a:alphaModFix/>
          </a:blip>
          <a:stretch>
            <a:fillRect/>
          </a:stretch>
        </p:blipFill>
        <p:spPr>
          <a:xfrm>
            <a:off x="2407675" y="3565750"/>
            <a:ext cx="1292925" cy="905050"/>
          </a:xfrm>
          <a:prstGeom prst="rect">
            <a:avLst/>
          </a:prstGeom>
          <a:noFill/>
          <a:ln>
            <a:noFill/>
          </a:ln>
        </p:spPr>
      </p:pic>
      <p:pic>
        <p:nvPicPr>
          <p:cNvPr id="211" name="Google Shape;211;p35"/>
          <p:cNvPicPr preferRelativeResize="0"/>
          <p:nvPr/>
        </p:nvPicPr>
        <p:blipFill>
          <a:blip r:embed="rId7">
            <a:alphaModFix/>
          </a:blip>
          <a:stretch>
            <a:fillRect/>
          </a:stretch>
        </p:blipFill>
        <p:spPr>
          <a:xfrm>
            <a:off x="3748700" y="3602625"/>
            <a:ext cx="2493900" cy="831300"/>
          </a:xfrm>
          <a:prstGeom prst="rect">
            <a:avLst/>
          </a:prstGeom>
          <a:noFill/>
          <a:ln>
            <a:noFill/>
          </a:ln>
        </p:spPr>
      </p:pic>
      <p:pic>
        <p:nvPicPr>
          <p:cNvPr id="212" name="Google Shape;212;p35"/>
          <p:cNvPicPr preferRelativeResize="0"/>
          <p:nvPr/>
        </p:nvPicPr>
        <p:blipFill>
          <a:blip r:embed="rId8">
            <a:alphaModFix/>
          </a:blip>
          <a:stretch>
            <a:fillRect/>
          </a:stretch>
        </p:blipFill>
        <p:spPr>
          <a:xfrm>
            <a:off x="6290701" y="3602622"/>
            <a:ext cx="2748099" cy="831300"/>
          </a:xfrm>
          <a:prstGeom prst="rect">
            <a:avLst/>
          </a:prstGeom>
          <a:noFill/>
          <a:ln>
            <a:noFill/>
          </a:ln>
        </p:spPr>
      </p:pic>
      <p:pic>
        <p:nvPicPr>
          <p:cNvPr id="213" name="Google Shape;213;p35"/>
          <p:cNvPicPr preferRelativeResize="0"/>
          <p:nvPr/>
        </p:nvPicPr>
        <p:blipFill>
          <a:blip r:embed="rId9">
            <a:alphaModFix/>
          </a:blip>
          <a:stretch>
            <a:fillRect/>
          </a:stretch>
        </p:blipFill>
        <p:spPr>
          <a:xfrm>
            <a:off x="7266225" y="1750597"/>
            <a:ext cx="1292924" cy="369416"/>
          </a:xfrm>
          <a:prstGeom prst="rect">
            <a:avLst/>
          </a:prstGeom>
          <a:noFill/>
          <a:ln>
            <a:noFill/>
          </a:ln>
        </p:spPr>
      </p:pic>
      <p:pic>
        <p:nvPicPr>
          <p:cNvPr id="214" name="Google Shape;214;p35"/>
          <p:cNvPicPr preferRelativeResize="0"/>
          <p:nvPr/>
        </p:nvPicPr>
        <p:blipFill>
          <a:blip r:embed="rId10">
            <a:alphaModFix/>
          </a:blip>
          <a:stretch>
            <a:fillRect/>
          </a:stretch>
        </p:blipFill>
        <p:spPr>
          <a:xfrm>
            <a:off x="7266221" y="1104875"/>
            <a:ext cx="709129" cy="578500"/>
          </a:xfrm>
          <a:prstGeom prst="rect">
            <a:avLst/>
          </a:prstGeom>
          <a:noFill/>
          <a:ln>
            <a:noFill/>
          </a:ln>
        </p:spPr>
      </p:pic>
      <p:pic>
        <p:nvPicPr>
          <p:cNvPr id="215" name="Google Shape;215;p35"/>
          <p:cNvPicPr preferRelativeResize="0"/>
          <p:nvPr/>
        </p:nvPicPr>
        <p:blipFill>
          <a:blip r:embed="rId11">
            <a:alphaModFix/>
          </a:blip>
          <a:stretch>
            <a:fillRect/>
          </a:stretch>
        </p:blipFill>
        <p:spPr>
          <a:xfrm>
            <a:off x="7266225" y="2187238"/>
            <a:ext cx="1292925" cy="436362"/>
          </a:xfrm>
          <a:prstGeom prst="rect">
            <a:avLst/>
          </a:prstGeom>
          <a:noFill/>
          <a:ln>
            <a:noFill/>
          </a:ln>
        </p:spPr>
      </p:pic>
      <p:pic>
        <p:nvPicPr>
          <p:cNvPr id="216" name="Google Shape;216;p35"/>
          <p:cNvPicPr preferRelativeResize="0"/>
          <p:nvPr/>
        </p:nvPicPr>
        <p:blipFill>
          <a:blip r:embed="rId12">
            <a:alphaModFix/>
          </a:blip>
          <a:stretch>
            <a:fillRect/>
          </a:stretch>
        </p:blipFill>
        <p:spPr>
          <a:xfrm>
            <a:off x="7266225" y="262675"/>
            <a:ext cx="709125" cy="709125"/>
          </a:xfrm>
          <a:prstGeom prst="rect">
            <a:avLst/>
          </a:prstGeom>
          <a:noFill/>
          <a:ln>
            <a:noFill/>
          </a:ln>
        </p:spPr>
      </p:pic>
      <p:pic>
        <p:nvPicPr>
          <p:cNvPr id="217" name="Google Shape;217;p35"/>
          <p:cNvPicPr preferRelativeResize="0"/>
          <p:nvPr/>
        </p:nvPicPr>
        <p:blipFill>
          <a:blip r:embed="rId13">
            <a:alphaModFix/>
          </a:blip>
          <a:stretch>
            <a:fillRect/>
          </a:stretch>
        </p:blipFill>
        <p:spPr>
          <a:xfrm>
            <a:off x="7266218" y="2723399"/>
            <a:ext cx="1715258" cy="578500"/>
          </a:xfrm>
          <a:prstGeom prst="rect">
            <a:avLst/>
          </a:prstGeom>
          <a:noFill/>
          <a:ln>
            <a:noFill/>
          </a:ln>
        </p:spPr>
      </p:pic>
      <p:cxnSp>
        <p:nvCxnSpPr>
          <p:cNvPr id="218" name="Google Shape;218;p35"/>
          <p:cNvCxnSpPr/>
          <p:nvPr/>
        </p:nvCxnSpPr>
        <p:spPr>
          <a:xfrm>
            <a:off x="101850" y="3395050"/>
            <a:ext cx="8928900" cy="0"/>
          </a:xfrm>
          <a:prstGeom prst="straightConnector1">
            <a:avLst/>
          </a:prstGeom>
          <a:noFill/>
          <a:ln w="28575" cap="flat" cmpd="sng">
            <a:solidFill>
              <a:schemeClr val="dk2"/>
            </a:solidFill>
            <a:prstDash val="solid"/>
            <a:round/>
            <a:headEnd type="none" w="med" len="med"/>
            <a:tailEnd type="none" w="med" len="med"/>
          </a:ln>
        </p:spPr>
      </p:cxnSp>
      <p:sp>
        <p:nvSpPr>
          <p:cNvPr id="219" name="Google Shape;219;p35"/>
          <p:cNvSpPr txBox="1"/>
          <p:nvPr/>
        </p:nvSpPr>
        <p:spPr>
          <a:xfrm>
            <a:off x="6141826" y="443538"/>
            <a:ext cx="986054" cy="347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dirty="0"/>
              <a:t>121 Mil</a:t>
            </a:r>
            <a:endParaRPr b="1" dirty="0"/>
          </a:p>
        </p:txBody>
      </p:sp>
      <p:sp>
        <p:nvSpPr>
          <p:cNvPr id="220" name="Google Shape;220;p35"/>
          <p:cNvSpPr txBox="1"/>
          <p:nvPr/>
        </p:nvSpPr>
        <p:spPr>
          <a:xfrm>
            <a:off x="6290700" y="1220413"/>
            <a:ext cx="814800" cy="34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t>60 Mil</a:t>
            </a:r>
            <a:endParaRPr b="1" dirty="0"/>
          </a:p>
        </p:txBody>
      </p:sp>
      <p:sp>
        <p:nvSpPr>
          <p:cNvPr id="221" name="Google Shape;221;p35"/>
          <p:cNvSpPr txBox="1"/>
          <p:nvPr/>
        </p:nvSpPr>
        <p:spPr>
          <a:xfrm>
            <a:off x="6290700" y="1710825"/>
            <a:ext cx="814800" cy="34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t>40 Mil</a:t>
            </a:r>
            <a:endParaRPr b="1"/>
          </a:p>
        </p:txBody>
      </p:sp>
      <p:sp>
        <p:nvSpPr>
          <p:cNvPr id="222" name="Google Shape;222;p35"/>
          <p:cNvSpPr txBox="1"/>
          <p:nvPr/>
        </p:nvSpPr>
        <p:spPr>
          <a:xfrm>
            <a:off x="6164207" y="2201213"/>
            <a:ext cx="941293" cy="34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t>136 Mil</a:t>
            </a:r>
            <a:endParaRPr b="1" dirty="0"/>
          </a:p>
        </p:txBody>
      </p:sp>
      <p:sp>
        <p:nvSpPr>
          <p:cNvPr id="223" name="Google Shape;223;p35"/>
          <p:cNvSpPr txBox="1"/>
          <p:nvPr/>
        </p:nvSpPr>
        <p:spPr>
          <a:xfrm>
            <a:off x="6290700" y="2798125"/>
            <a:ext cx="814800" cy="34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t>76 Mil</a:t>
            </a:r>
            <a:endParaRPr b="1"/>
          </a:p>
        </p:txBody>
      </p:sp>
      <p:sp>
        <p:nvSpPr>
          <p:cNvPr id="2" name="Date Placeholder 1"/>
          <p:cNvSpPr>
            <a:spLocks noGrp="1"/>
          </p:cNvSpPr>
          <p:nvPr>
            <p:ph type="dt" sz="half" idx="10"/>
          </p:nvPr>
        </p:nvSpPr>
        <p:spPr/>
        <p:txBody>
          <a:bodyPr/>
          <a:lstStyle/>
          <a:p>
            <a:pPr>
              <a:defRPr/>
            </a:pPr>
            <a:fld id="{C37E1D90-2CC9-4F9B-AA41-83DA204F98F1}" type="datetime1">
              <a:rPr lang="zh-CN" altLang="en-US" smtClean="0"/>
              <a:t>2020/8/21</a:t>
            </a:fld>
            <a:endParaRPr lang="en-US" altLang="zh-CN"/>
          </a:p>
        </p:txBody>
      </p:sp>
    </p:spTree>
    <p:extLst>
      <p:ext uri="{BB962C8B-B14F-4D97-AF65-F5344CB8AC3E}">
        <p14:creationId xmlns:p14="http://schemas.microsoft.com/office/powerpoint/2010/main" val="5396077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400" b="1" dirty="0">
                <a:solidFill>
                  <a:srgbClr val="1544D9"/>
                </a:solidFill>
              </a:rPr>
              <a:t>Initial Coin Offerings</a:t>
            </a:r>
            <a:endParaRPr sz="4400" b="1" dirty="0">
              <a:solidFill>
                <a:srgbClr val="1544D9"/>
              </a:solidFill>
            </a:endParaRPr>
          </a:p>
        </p:txBody>
      </p:sp>
      <p:sp>
        <p:nvSpPr>
          <p:cNvPr id="2" name="Date Placeholder 1"/>
          <p:cNvSpPr>
            <a:spLocks noGrp="1"/>
          </p:cNvSpPr>
          <p:nvPr>
            <p:ph type="dt" sz="half" idx="10"/>
          </p:nvPr>
        </p:nvSpPr>
        <p:spPr/>
        <p:txBody>
          <a:bodyPr/>
          <a:lstStyle/>
          <a:p>
            <a:pPr>
              <a:defRPr/>
            </a:pPr>
            <a:fld id="{1BCE45EA-0400-46D1-9AE4-595F16E41981}" type="datetime1">
              <a:rPr lang="zh-CN" altLang="en-US" smtClean="0"/>
              <a:t>2020/8/21</a:t>
            </a:fld>
            <a:endParaRPr lang="en-US" altLang="zh-CN"/>
          </a:p>
        </p:txBody>
      </p:sp>
    </p:spTree>
    <p:extLst>
      <p:ext uri="{BB962C8B-B14F-4D97-AF65-F5344CB8AC3E}">
        <p14:creationId xmlns:p14="http://schemas.microsoft.com/office/powerpoint/2010/main" val="2991966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What is ICO? </a:t>
            </a:r>
            <a:endParaRPr sz="4000" b="1" dirty="0">
              <a:solidFill>
                <a:srgbClr val="1544D9"/>
              </a:solidFill>
            </a:endParaRPr>
          </a:p>
        </p:txBody>
      </p:sp>
      <p:sp>
        <p:nvSpPr>
          <p:cNvPr id="234" name="Google Shape;234;p37"/>
          <p:cNvSpPr txBox="1">
            <a:spLocks noGrp="1"/>
          </p:cNvSpPr>
          <p:nvPr>
            <p:ph type="body" idx="1"/>
          </p:nvPr>
        </p:nvSpPr>
        <p:spPr>
          <a:xfrm>
            <a:off x="375644" y="1327534"/>
            <a:ext cx="8520600" cy="254778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Font typeface="Wingdings" panose="05000000000000000000" pitchFamily="2" charset="2"/>
              <a:buChar char="Ø"/>
            </a:pPr>
            <a:r>
              <a:rPr lang="en" sz="2000" dirty="0" smtClean="0"/>
              <a:t>In</a:t>
            </a:r>
            <a:r>
              <a:rPr lang="en-US" altLang="zh-CN" sz="2000" dirty="0"/>
              <a:t>Crowdsourcing/funding</a:t>
            </a:r>
          </a:p>
          <a:p>
            <a:pPr marL="457200" lvl="0" indent="-342900">
              <a:spcBef>
                <a:spcPts val="0"/>
              </a:spcBef>
              <a:spcAft>
                <a:spcPts val="0"/>
              </a:spcAft>
              <a:buSzPts val="1800"/>
              <a:buFont typeface="Wingdings" panose="05000000000000000000" pitchFamily="2" charset="2"/>
              <a:buChar char="Ø"/>
            </a:pPr>
            <a:r>
              <a:rPr lang="en-US" altLang="zh-CN" sz="2000" dirty="0"/>
              <a:t>Offering the first coin of the platform </a:t>
            </a:r>
          </a:p>
          <a:p>
            <a:pPr marL="457200" lvl="0" indent="-342900">
              <a:spcBef>
                <a:spcPts val="0"/>
              </a:spcBef>
              <a:spcAft>
                <a:spcPts val="0"/>
              </a:spcAft>
              <a:buSzPts val="1800"/>
              <a:buFont typeface="Wingdings" panose="05000000000000000000" pitchFamily="2" charset="2"/>
              <a:buChar char="Ø"/>
            </a:pPr>
            <a:r>
              <a:rPr lang="en-US" altLang="zh-CN" sz="2000" dirty="0"/>
              <a:t>No equity give </a:t>
            </a:r>
            <a:r>
              <a:rPr lang="en-US" altLang="zh-CN" sz="2000" dirty="0" smtClean="0"/>
              <a:t>away </a:t>
            </a:r>
            <a:endParaRPr lang="en-US" altLang="zh-CN" sz="2000" dirty="0"/>
          </a:p>
          <a:p>
            <a:pPr marL="457200" lvl="0" indent="-342900">
              <a:spcBef>
                <a:spcPts val="0"/>
              </a:spcBef>
              <a:spcAft>
                <a:spcPts val="0"/>
              </a:spcAft>
              <a:buSzPts val="1800"/>
              <a:buFont typeface="Wingdings" panose="05000000000000000000" pitchFamily="2" charset="2"/>
              <a:buChar char="Ø"/>
            </a:pPr>
            <a:r>
              <a:rPr lang="en-US" altLang="zh-CN" sz="2000" dirty="0"/>
              <a:t>The community invests</a:t>
            </a:r>
          </a:p>
          <a:p>
            <a:pPr marL="457200" lvl="0" indent="-342900" rtl="0">
              <a:spcBef>
                <a:spcPts val="0"/>
              </a:spcBef>
              <a:spcAft>
                <a:spcPts val="0"/>
              </a:spcAft>
              <a:buSzPts val="1800"/>
              <a:buFont typeface="Wingdings" panose="05000000000000000000" pitchFamily="2" charset="2"/>
              <a:buChar char="Ø"/>
            </a:pPr>
            <a:r>
              <a:rPr lang="en" sz="2000" dirty="0" smtClean="0"/>
              <a:t>Initial </a:t>
            </a:r>
            <a:r>
              <a:rPr lang="en" sz="2000" dirty="0"/>
              <a:t>Coin Offering</a:t>
            </a:r>
            <a:endParaRPr sz="2000" dirty="0"/>
          </a:p>
          <a:p>
            <a:pPr marL="0" lvl="0" indent="0" algn="r">
              <a:spcBef>
                <a:spcPts val="1600"/>
              </a:spcBef>
              <a:spcAft>
                <a:spcPts val="0"/>
              </a:spcAft>
              <a:buNone/>
            </a:pPr>
            <a:endParaRPr lang="en" sz="2000" dirty="0" smtClean="0"/>
          </a:p>
          <a:p>
            <a:pPr marL="0" lvl="0" indent="0" algn="r">
              <a:spcBef>
                <a:spcPts val="1600"/>
              </a:spcBef>
              <a:spcAft>
                <a:spcPts val="0"/>
              </a:spcAft>
              <a:buNone/>
            </a:pPr>
            <a:r>
              <a:rPr lang="en" sz="2000" dirty="0" smtClean="0"/>
              <a:t>List </a:t>
            </a:r>
            <a:r>
              <a:rPr lang="en" sz="2000" dirty="0"/>
              <a:t>of ongoing ICOs: </a:t>
            </a:r>
            <a:r>
              <a:rPr lang="en-US" sz="2000" u="sng" dirty="0">
                <a:solidFill>
                  <a:schemeClr val="hlink"/>
                </a:solidFill>
                <a:hlinkClick r:id="rId3"/>
              </a:rPr>
              <a:t>https://</a:t>
            </a:r>
            <a:r>
              <a:rPr lang="en-US" sz="2000" u="sng" dirty="0" smtClean="0">
                <a:solidFill>
                  <a:schemeClr val="hlink"/>
                </a:solidFill>
                <a:hlinkClick r:id="rId3"/>
              </a:rPr>
              <a:t>www.icohotlist.com</a:t>
            </a:r>
            <a:r>
              <a:rPr lang="en-US" sz="2000" u="sng" dirty="0" smtClean="0">
                <a:solidFill>
                  <a:schemeClr val="hlink"/>
                </a:solidFill>
              </a:rPr>
              <a:t>  </a:t>
            </a:r>
            <a:r>
              <a:rPr lang="en" sz="2000" dirty="0" smtClean="0"/>
              <a:t> </a:t>
            </a:r>
            <a:endParaRPr sz="2000" dirty="0"/>
          </a:p>
        </p:txBody>
      </p:sp>
      <p:sp>
        <p:nvSpPr>
          <p:cNvPr id="235" name="Google Shape;235;p37"/>
          <p:cNvSpPr txBox="1"/>
          <p:nvPr/>
        </p:nvSpPr>
        <p:spPr>
          <a:xfrm>
            <a:off x="0" y="4369649"/>
            <a:ext cx="9144000" cy="375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dirty="0" smtClean="0"/>
              <a:t>Source</a:t>
            </a:r>
            <a:r>
              <a:rPr lang="en-US" sz="1600" dirty="0" smtClean="0"/>
              <a:t> </a:t>
            </a:r>
            <a:r>
              <a:rPr lang="en-US" sz="900" u="sng" dirty="0" smtClean="0">
                <a:solidFill>
                  <a:srgbClr val="1544D9"/>
                </a:solidFill>
                <a:hlinkClick r:id="rId4"/>
              </a:rPr>
              <a:t>http://startupmanagement.org/2016/10/06/how-cryptocurrencies-and-blockchain-based-startups-are-turning-the-traditional-venture-capital-model-on-its-head</a:t>
            </a:r>
            <a:r>
              <a:rPr lang="en-US" sz="900" u="sng" dirty="0" smtClean="0">
                <a:solidFill>
                  <a:srgbClr val="1544D9"/>
                </a:solidFill>
                <a:hlinkClick r:id="rId4"/>
              </a:rPr>
              <a:t>/</a:t>
            </a:r>
            <a:r>
              <a:rPr lang="en-US" sz="900" u="sng" dirty="0" smtClean="0">
                <a:solidFill>
                  <a:srgbClr val="1544D9"/>
                </a:solidFill>
              </a:rPr>
              <a:t> </a:t>
            </a:r>
            <a:endParaRPr sz="900" dirty="0"/>
          </a:p>
        </p:txBody>
      </p:sp>
      <p:sp>
        <p:nvSpPr>
          <p:cNvPr id="2" name="Date Placeholder 1"/>
          <p:cNvSpPr>
            <a:spLocks noGrp="1"/>
          </p:cNvSpPr>
          <p:nvPr>
            <p:ph type="dt" sz="half" idx="10"/>
          </p:nvPr>
        </p:nvSpPr>
        <p:spPr/>
        <p:txBody>
          <a:bodyPr/>
          <a:lstStyle/>
          <a:p>
            <a:pPr>
              <a:defRPr/>
            </a:pPr>
            <a:fld id="{41DC4EB7-D33E-4683-B9B3-D8663764B674}" type="datetime1">
              <a:rPr lang="zh-CN" altLang="en-US" smtClean="0"/>
              <a:t>2020/8/21</a:t>
            </a:fld>
            <a:endParaRPr lang="en-US" altLang="zh-CN"/>
          </a:p>
        </p:txBody>
      </p:sp>
    </p:spTree>
    <p:extLst>
      <p:ext uri="{BB962C8B-B14F-4D97-AF65-F5344CB8AC3E}">
        <p14:creationId xmlns:p14="http://schemas.microsoft.com/office/powerpoint/2010/main" val="408987865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 xsi:nil="true"/>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1942E3-C564-45BA-A830-6EC8587FD70B}">
  <ds:schemaRefs>
    <ds:schemaRef ds:uri="http://schemas.microsoft.com/office/infopath/2007/PartnerControls"/>
    <ds:schemaRef ds:uri="http://schemas.microsoft.com/office/2006/metadata/properties"/>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49342</TotalTime>
  <Words>1044</Words>
  <Application>Microsoft Office PowerPoint</Application>
  <PresentationFormat>On-screen Show (16:9)</PresentationFormat>
  <Paragraphs>211</Paragraphs>
  <Slides>18</Slides>
  <Notes>18</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19" baseType="lpstr">
      <vt:lpstr>1_Retrospect</vt:lpstr>
      <vt:lpstr>Bitcoin and ICO  --Startups in the Bitcoin &amp; Blockchain space</vt:lpstr>
      <vt:lpstr>Section Outline</vt:lpstr>
      <vt:lpstr>Venture Capitalists</vt:lpstr>
      <vt:lpstr>How to get funding? </vt:lpstr>
      <vt:lpstr>Venture Capitalists</vt:lpstr>
      <vt:lpstr>Angel Investor</vt:lpstr>
      <vt:lpstr>Amount Invested &amp; VC’s</vt:lpstr>
      <vt:lpstr>Initial Coin Offerings</vt:lpstr>
      <vt:lpstr>What is ICO? </vt:lpstr>
      <vt:lpstr>Pros &amp; Cons</vt:lpstr>
      <vt:lpstr>Ideal ICO</vt:lpstr>
      <vt:lpstr>Succesful ICOs </vt:lpstr>
      <vt:lpstr>VC vs ICO </vt:lpstr>
      <vt:lpstr>Securities Token Offering </vt:lpstr>
      <vt:lpstr>Securities Token Offering </vt:lpstr>
      <vt:lpstr>ICO or STO: Who Wins?</vt:lpstr>
      <vt:lpstr>Section Outline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Zong Ling</cp:lastModifiedBy>
  <cp:revision>1116</cp:revision>
  <cp:lastPrinted>2016-05-24T03:30:48Z</cp:lastPrinted>
  <dcterms:created xsi:type="dcterms:W3CDTF">2010-04-12T23:12:02Z</dcterms:created>
  <dcterms:modified xsi:type="dcterms:W3CDTF">2020-08-21T07:14:46Z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