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44" r:id="rId3"/>
  </p:sldMasterIdLst>
  <p:notesMasterIdLst>
    <p:notesMasterId r:id="rId53"/>
  </p:notesMasterIdLst>
  <p:handoutMasterIdLst>
    <p:handoutMasterId r:id="rId54"/>
  </p:handoutMasterIdLst>
  <p:sldIdLst>
    <p:sldId id="476" r:id="rId4"/>
    <p:sldId id="706" r:id="rId5"/>
    <p:sldId id="707" r:id="rId6"/>
    <p:sldId id="705" r:id="rId7"/>
    <p:sldId id="708" r:id="rId8"/>
    <p:sldId id="709" r:id="rId9"/>
    <p:sldId id="710" r:id="rId10"/>
    <p:sldId id="711" r:id="rId11"/>
    <p:sldId id="712" r:id="rId12"/>
    <p:sldId id="714" r:id="rId13"/>
    <p:sldId id="715" r:id="rId14"/>
    <p:sldId id="716" r:id="rId15"/>
    <p:sldId id="717" r:id="rId16"/>
    <p:sldId id="718" r:id="rId17"/>
    <p:sldId id="719" r:id="rId18"/>
    <p:sldId id="720" r:id="rId19"/>
    <p:sldId id="722" r:id="rId20"/>
    <p:sldId id="723" r:id="rId21"/>
    <p:sldId id="724" r:id="rId22"/>
    <p:sldId id="725" r:id="rId23"/>
    <p:sldId id="726" r:id="rId24"/>
    <p:sldId id="727" r:id="rId25"/>
    <p:sldId id="728" r:id="rId26"/>
    <p:sldId id="729" r:id="rId27"/>
    <p:sldId id="731" r:id="rId28"/>
    <p:sldId id="734" r:id="rId29"/>
    <p:sldId id="736" r:id="rId30"/>
    <p:sldId id="738" r:id="rId31"/>
    <p:sldId id="739" r:id="rId32"/>
    <p:sldId id="740" r:id="rId33"/>
    <p:sldId id="762" r:id="rId34"/>
    <p:sldId id="742" r:id="rId35"/>
    <p:sldId id="743" r:id="rId36"/>
    <p:sldId id="744" r:id="rId37"/>
    <p:sldId id="747" r:id="rId38"/>
    <p:sldId id="746" r:id="rId39"/>
    <p:sldId id="748" r:id="rId40"/>
    <p:sldId id="749" r:id="rId41"/>
    <p:sldId id="750" r:id="rId42"/>
    <p:sldId id="752" r:id="rId43"/>
    <p:sldId id="754" r:id="rId44"/>
    <p:sldId id="763" r:id="rId45"/>
    <p:sldId id="755" r:id="rId46"/>
    <p:sldId id="756" r:id="rId47"/>
    <p:sldId id="758" r:id="rId48"/>
    <p:sldId id="764" r:id="rId49"/>
    <p:sldId id="759" r:id="rId50"/>
    <p:sldId id="761" r:id="rId51"/>
    <p:sldId id="645" r:id="rId52"/>
  </p:sldIdLst>
  <p:sldSz cx="9144000" cy="5143500" type="screen16x9"/>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D9"/>
    <a:srgbClr val="CCECFF"/>
    <a:srgbClr val="51A7F9"/>
    <a:srgbClr val="45D7BB"/>
    <a:srgbClr val="268ABF"/>
    <a:srgbClr val="ECF0F2"/>
    <a:srgbClr val="E71D32"/>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5767" autoAdjust="0"/>
  </p:normalViewPr>
  <p:slideViewPr>
    <p:cSldViewPr snapToGrid="0" snapToObjects="1">
      <p:cViewPr varScale="1">
        <p:scale>
          <a:sx n="90" d="100"/>
          <a:sy n="90" d="100"/>
        </p:scale>
        <p:origin x="-162" y="-96"/>
      </p:cViewPr>
      <p:guideLst>
        <p:guide orient="horz" pos="1620"/>
        <p:guide orient="horz" pos="747"/>
        <p:guide orient="horz" pos="2890"/>
        <p:guide orient="horz" pos="206"/>
        <p:guide orient="horz" pos="676"/>
        <p:guide pos="2880"/>
        <p:guide pos="232"/>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100" d="100"/>
        <a:sy n="100" d="100"/>
      </p:scale>
      <p:origin x="0" y="50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235EF914-EA48-48EC-8EDC-127479499A25}" type="datetimeFigureOut">
              <a:rPr lang="en-US" altLang="zh-CN"/>
              <a:pPr>
                <a:defRPr/>
              </a:pPr>
              <a:t>8/23/2020</a:t>
            </a:fld>
            <a:endParaRPr lang="en-US" altLang="zh-CN"/>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A613E990-DC21-40F0-9C1C-0B335006B6B1}" type="slidenum">
              <a:rPr lang="en-US" altLang="zh-CN"/>
              <a:pPr>
                <a:defRPr/>
              </a:pPr>
              <a:t>‹#›</a:t>
            </a:fld>
            <a:endParaRPr lang="en-US" altLang="zh-CN"/>
          </a:p>
        </p:txBody>
      </p:sp>
    </p:spTree>
    <p:extLst>
      <p:ext uri="{BB962C8B-B14F-4D97-AF65-F5344CB8AC3E}">
        <p14:creationId xmlns:p14="http://schemas.microsoft.com/office/powerpoint/2010/main" val="395227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750EE9F1-E32D-4CC9-B7E9-198DE71F4AB0}" type="datetimeFigureOut">
              <a:rPr lang="en-US" altLang="zh-CN"/>
              <a:pPr>
                <a:defRPr/>
              </a:pPr>
              <a:t>8/23/2020</a:t>
            </a:fld>
            <a:endParaRPr lang="en-US" altLang="zh-CN"/>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4" rIns="96648" bIns="4832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8" tIns="48324" rIns="96648" bIns="483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6D2AA03D-246C-456A-B724-D1800DEA900A}" type="slidenum">
              <a:rPr lang="en-US" altLang="zh-CN"/>
              <a:pPr>
                <a:defRPr/>
              </a:pPr>
              <a:t>‹#›</a:t>
            </a:fld>
            <a:endParaRPr lang="en-US" altLang="zh-CN"/>
          </a:p>
        </p:txBody>
      </p:sp>
    </p:spTree>
    <p:extLst>
      <p:ext uri="{BB962C8B-B14F-4D97-AF65-F5344CB8AC3E}">
        <p14:creationId xmlns:p14="http://schemas.microsoft.com/office/powerpoint/2010/main" val="36395306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Elliptic_Curve_Digital_Signature_Algorith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41300" indent="-241300" eaLnBrk="1" hangingPunct="1">
              <a:lnSpc>
                <a:spcPct val="90000"/>
              </a:lnSpc>
              <a:spcBef>
                <a:spcPct val="0"/>
              </a:spcBef>
              <a:buFont typeface="Calibri" pitchFamily="34" charset="0"/>
              <a:buAutoNum type="arabicPeriod"/>
            </a:pPr>
            <a:r>
              <a:rPr lang="en-US" altLang="en-US" smtClean="0"/>
              <a:t>Thanks, pleasure etc.</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There is much hype around Blockchain.  </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Most of this relates to the use of Blockchain to underpin the Bitcoin crypto currency.  </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Whilst IBM are not interested in Crypto currency, we are very interested in exploring the broader business application of Blockchain technology.  This is a transformational opportunity for many of our clients</a:t>
            </a:r>
          </a:p>
          <a:p>
            <a:pPr marL="241300" indent="-241300" eaLnBrk="1" hangingPunct="1">
              <a:lnSpc>
                <a:spcPct val="90000"/>
              </a:lnSpc>
              <a:spcBef>
                <a:spcPct val="0"/>
              </a:spcBef>
              <a:buFont typeface="Calibri" pitchFamily="34" charset="0"/>
              <a:buAutoNum type="arabicPeriod"/>
            </a:pPr>
            <a:endParaRPr lang="en-US" altLang="en-US" smtClean="0"/>
          </a:p>
          <a:p>
            <a:pPr marL="241300" indent="-241300" eaLnBrk="1" hangingPunct="1">
              <a:lnSpc>
                <a:spcPct val="90000"/>
              </a:lnSpc>
              <a:spcBef>
                <a:spcPct val="0"/>
              </a:spcBef>
              <a:buFont typeface="Calibri" pitchFamily="34" charset="0"/>
              <a:buAutoNum type="arabicPeriod"/>
            </a:pPr>
            <a:r>
              <a:rPr lang="en-US" altLang="en-US" smtClean="0"/>
              <a:t>This touches most all industries – we are making Blockchain REAL for business.</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72BB6A5A-2D2F-44FA-820B-B91721DDA5D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8bd198c63_0_8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Google Shape;201;g18bd198c63_0_8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8bd8e1a52_0_4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Google Shape;207;g18bd8e1a52_0_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Purely academic, and was more of a protest against segregated witness.</a:t>
            </a:r>
            <a:endParaRPr dirty="0"/>
          </a:p>
          <a:p>
            <a:pPr>
              <a:spcBef>
                <a:spcPts val="0"/>
              </a:spcBef>
              <a:spcAft>
                <a:spcPts val="0"/>
              </a:spcAft>
            </a:pPr>
            <a:r>
              <a:rPr lang="en" dirty="0"/>
              <a:t>But it works, and is pretty good.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8bd8e1a52_0_5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Google Shape;214;g18bd8e1a52_0_5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 dirty="0"/>
              <a:t>Tl’dr is that basically miners agree to lie to the system and claim false timestamps that are 10 minutes later, but in reality are only 2 minutes later.</a:t>
            </a:r>
            <a:endParaRPr dirty="0"/>
          </a:p>
          <a:p>
            <a:pPr>
              <a:spcBef>
                <a:spcPts val="0"/>
              </a:spcBef>
              <a:spcAft>
                <a:spcPts val="0"/>
              </a:spcAft>
            </a:pPr>
            <a:r>
              <a:rPr lang="en" dirty="0"/>
              <a:t>You can trick the system into giving easier nonces.  Some wizard math to make this work around the timestamp restrictions we mentioned in a previous lecture.</a:t>
            </a:r>
            <a:endParaRPr dirty="0"/>
          </a:p>
          <a:p>
            <a:pPr>
              <a:spcBef>
                <a:spcPts val="0"/>
              </a:spcBef>
              <a:spcAft>
                <a:spcPts val="0"/>
              </a:spcAft>
            </a:pPr>
            <a:endParaRPr dirty="0"/>
          </a:p>
          <a:p>
            <a:pPr>
              <a:spcBef>
                <a:spcPts val="0"/>
              </a:spcBef>
              <a:spcAft>
                <a:spcPts val="0"/>
              </a:spcAft>
            </a:pPr>
            <a:r>
              <a:rPr lang="en" dirty="0"/>
              <a:t>Once again, this is just to poke fun at the idea of using absurd complicated soft forks over hard forks.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8bd8e1a52_1_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Google Shape;220;g18bd8e1a52_1_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bd198c63_0_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Google Shape;226;g18bd198c63_0_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bd198c63_0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Google Shape;232;g18bd198c63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8bd8e1a52_0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Google Shape;237;g18bd8e1a52_0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lnSpc>
                <a:spcPct val="115000"/>
              </a:lnSpc>
              <a:spcBef>
                <a:spcPts val="0"/>
              </a:spcBef>
              <a:spcAft>
                <a:spcPts val="0"/>
              </a:spcAft>
              <a:buClr>
                <a:schemeClr val="dk1"/>
              </a:buClr>
              <a:buSzPts val="1100"/>
            </a:pPr>
            <a:r>
              <a:rPr lang="en" sz="1100">
                <a:solidFill>
                  <a:srgbClr val="222222"/>
                </a:solidFill>
                <a:highlight>
                  <a:srgbClr val="FFFFFF"/>
                </a:highlight>
                <a:latin typeface="Verdana"/>
                <a:ea typeface="Verdana"/>
                <a:cs typeface="Verdana"/>
                <a:sym typeface="Verdana"/>
              </a:rPr>
              <a:t>Larger blocks take longer to propagate and longer to validate. Other miners can only start working on a (non-empty) succeeding block once they've validated the current. Larger blocks therefore lead to a greater advantage for the authoring miner at finding also the next block.</a:t>
            </a:r>
            <a:endParaRPr sz="1500">
              <a:solidFill>
                <a:schemeClr val="dk1"/>
              </a:solidFill>
              <a:latin typeface="Open Sans"/>
              <a:ea typeface="Open Sans"/>
              <a:cs typeface="Open Sans"/>
              <a:sym typeface="Open Sans"/>
            </a:endParaRPr>
          </a:p>
          <a:p>
            <a:pPr>
              <a:spcBef>
                <a:spcPts val="1691"/>
              </a:spcBef>
              <a:spcAft>
                <a:spcPts val="0"/>
              </a:spcAft>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8bd8e1a52_1_12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Google Shape;252;g18bd8e1a52_1_12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1691"/>
              </a:spcBef>
              <a:spcAft>
                <a:spcPts val="0"/>
              </a:spcAft>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8bd8e1a52_0_8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Google Shape;259;g18bd8e1a52_0_8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8bd198c63_0_6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Google Shape;265;g18bd198c63_0_6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a9b018b8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Google Shape;143;g18a9b018b8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8bd198c63_0_8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Google Shape;270;g18bd198c63_0_8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lnSpc>
                <a:spcPct val="115000"/>
              </a:lnSpc>
              <a:spcBef>
                <a:spcPts val="0"/>
              </a:spcBef>
              <a:spcAft>
                <a:spcPts val="0"/>
              </a:spcAft>
              <a:buClr>
                <a:schemeClr val="dk1"/>
              </a:buClr>
              <a:buSzPts val="1100"/>
            </a:pPr>
            <a:r>
              <a:rPr lang="en" sz="1100" dirty="0">
                <a:solidFill>
                  <a:srgbClr val="373A3C"/>
                </a:solidFill>
                <a:highlight>
                  <a:srgbClr val="FFFFFF"/>
                </a:highlight>
                <a:latin typeface="Verdana"/>
                <a:ea typeface="Verdana"/>
                <a:cs typeface="Verdana"/>
                <a:sym typeface="Verdana"/>
              </a:rPr>
              <a:t>Currently, the signatures are kept in scriptPubKeys.</a:t>
            </a:r>
            <a:endParaRPr sz="1100" dirty="0">
              <a:solidFill>
                <a:srgbClr val="373A3C"/>
              </a:solidFill>
              <a:highlight>
                <a:srgbClr val="FFFFFF"/>
              </a:highlight>
              <a:latin typeface="Verdana"/>
              <a:ea typeface="Verdana"/>
              <a:cs typeface="Verdana"/>
              <a:sym typeface="Verdana"/>
            </a:endParaRPr>
          </a:p>
          <a:p>
            <a:pPr>
              <a:lnSpc>
                <a:spcPct val="115000"/>
              </a:lnSpc>
              <a:spcBef>
                <a:spcPts val="1691"/>
              </a:spcBef>
              <a:spcAft>
                <a:spcPts val="1691"/>
              </a:spcAft>
            </a:pPr>
            <a:r>
              <a:rPr lang="en" sz="1100" dirty="0">
                <a:solidFill>
                  <a:srgbClr val="373A3C"/>
                </a:solidFill>
                <a:highlight>
                  <a:srgbClr val="FFFFFF"/>
                </a:highlight>
                <a:latin typeface="Verdana"/>
                <a:ea typeface="Verdana"/>
                <a:cs typeface="Verdana"/>
                <a:sym typeface="Verdana"/>
              </a:rPr>
              <a:t>Move this to a seperate add-on outside of the scriptPubKey, a segregated witness.  New nodes will see the new scriptPubKeys and know to look in the segregated witness.  Old nodes will find these new scriptPubKeys crazy.  They will think that anyone can create a new scriptSig, unlocking these outputs, meaning they're highly insecure. But at the same time, old nodes won't mind either. After all, it's not their bitcoin that's being messed around with, and other people are free to do with their bitcoin as they please. The meaningless text will be considered weird, but fine too. So they'll confirm the transactions as valid, and forward it to other nodes.</a:t>
            </a:r>
            <a:endParaRPr sz="1100" dirty="0">
              <a:latin typeface="Verdana"/>
              <a:ea typeface="Verdana"/>
              <a:cs typeface="Verdana"/>
              <a:sym typeface="Verdan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8bd8e1a52_1_3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Google Shape;278;g18bd8e1a52_1_3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lnSpc>
                <a:spcPct val="115000"/>
              </a:lnSpc>
              <a:spcBef>
                <a:spcPts val="0"/>
              </a:spcBef>
              <a:spcAft>
                <a:spcPts val="0"/>
              </a:spcAft>
            </a:pPr>
            <a:r>
              <a:rPr lang="en" sz="1500" dirty="0">
                <a:solidFill>
                  <a:srgbClr val="373A3C"/>
                </a:solidFill>
                <a:highlight>
                  <a:srgbClr val="FFFFFF"/>
                </a:highlight>
                <a:latin typeface="Georgia"/>
                <a:ea typeface="Georgia"/>
                <a:cs typeface="Georgia"/>
                <a:sym typeface="Georgia"/>
              </a:rPr>
              <a:t>Segregated Witness-enabled miner adds a trick, too. Rather than creating only a Merkle Tree out of all of the transactions, it also creates a Merkle Tree out of all Segregated Witnesses, to mirror the transaction tree. The Segregated Witness Merkle Root, then, is included in the input field of the coinbase transaction. As such the Segregated Witness Merkle Root changes the transaction data of the coinbase transaction, its transaction ID, therefore influences the block header and, ultimately, the makeup of the blockchain.</a:t>
            </a:r>
            <a:endParaRPr sz="1100" dirty="0">
              <a:solidFill>
                <a:srgbClr val="373A3C"/>
              </a:solidFill>
              <a:highlight>
                <a:srgbClr val="FFFFFF"/>
              </a:highlight>
              <a:latin typeface="Verdana"/>
              <a:ea typeface="Verdana"/>
              <a:cs typeface="Verdana"/>
              <a:sym typeface="Verdan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8bd8e1a52_1_4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Google Shape;284;g18bd8e1a52_1_4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lnSpc>
                <a:spcPct val="115000"/>
              </a:lnSpc>
              <a:spcBef>
                <a:spcPts val="1691"/>
              </a:spcBef>
              <a:spcAft>
                <a:spcPts val="1691"/>
              </a:spcAft>
            </a:pPr>
            <a:endParaRPr sz="1100" dirty="0">
              <a:solidFill>
                <a:srgbClr val="373A3C"/>
              </a:solidFill>
              <a:highlight>
                <a:srgbClr val="FFFFFF"/>
              </a:highlight>
              <a:latin typeface="Verdana"/>
              <a:ea typeface="Verdana"/>
              <a:cs typeface="Verdana"/>
              <a:sym typeface="Verdan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bd8e1a52_1_6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Google Shape;291;g18bd8e1a52_1_6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marR="0" indent="0" algn="l" defTabSz="457200" rtl="0" eaLnBrk="0" fontAlgn="base" latinLnBrk="0" hangingPunct="0">
              <a:lnSpc>
                <a:spcPct val="115000"/>
              </a:lnSpc>
              <a:spcBef>
                <a:spcPts val="1691"/>
              </a:spcBef>
              <a:spcAft>
                <a:spcPts val="1691"/>
              </a:spcAft>
              <a:buClrTx/>
              <a:buSzTx/>
              <a:buFontTx/>
              <a:buNone/>
              <a:tabLst/>
              <a:defRPr/>
            </a:pPr>
            <a:r>
              <a:rPr lang="en-US" altLang="zh-CN" sz="1100" dirty="0" smtClean="0">
                <a:hlinkClick r:id="rId3"/>
              </a:rPr>
              <a:t>https://en.wikipedia.org/wiki/Elliptic_Curve_Digital_Signature_Algorithm</a:t>
            </a:r>
            <a:r>
              <a:rPr lang="en-US" altLang="zh-CN" sz="1100" dirty="0" smtClean="0"/>
              <a:t> </a:t>
            </a:r>
            <a:endParaRPr lang="zh-CN" altLang="en-US" sz="1100" dirty="0" smtClean="0"/>
          </a:p>
          <a:p>
            <a:pPr>
              <a:lnSpc>
                <a:spcPct val="115000"/>
              </a:lnSpc>
              <a:spcBef>
                <a:spcPts val="1691"/>
              </a:spcBef>
              <a:spcAft>
                <a:spcPts val="1691"/>
              </a:spcAft>
            </a:pPr>
            <a:endParaRPr sz="1100" dirty="0">
              <a:solidFill>
                <a:srgbClr val="373A3C"/>
              </a:solidFill>
              <a:highlight>
                <a:srgbClr val="FFFFFF"/>
              </a:highlight>
              <a:latin typeface="Verdana"/>
              <a:ea typeface="Verdana"/>
              <a:cs typeface="Verdana"/>
              <a:sym typeface="Verdan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8bd8e1a52_1_59: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Google Shape;297;g18bd8e1a52_1_5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8bd8e1a52_1_8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Google Shape;310;g18bd8e1a52_1_8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8bd8e1a52_1_109: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Google Shape;326;g18bd8e1a52_1_10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dirty="0" smtClean="0"/>
              <a:t>PEG</a:t>
            </a:r>
            <a:r>
              <a:rPr lang="zh-CN" altLang="en-US" dirty="0" smtClean="0"/>
              <a:t>指标</a:t>
            </a:r>
            <a:r>
              <a:rPr lang="en-US" altLang="zh-CN" dirty="0" smtClean="0"/>
              <a:t>(</a:t>
            </a:r>
            <a:r>
              <a:rPr lang="zh-CN" altLang="en-US" dirty="0" smtClean="0"/>
              <a:t>市盈率相对盈利增长比率</a:t>
            </a:r>
            <a:r>
              <a:rPr lang="en-US" altLang="zh-CN" dirty="0" smtClean="0"/>
              <a:t>)</a:t>
            </a:r>
            <a:r>
              <a:rPr lang="zh-CN" altLang="en-US" dirty="0" smtClean="0"/>
              <a:t>是用公司的市盈率除以公司的盈利增长速度</a:t>
            </a:r>
            <a:r>
              <a:rPr lang="zh-CN" altLang="en-US" dirty="0" smtClean="0"/>
              <a:t>。  </a:t>
            </a:r>
            <a:r>
              <a:rPr lang="en-US" altLang="zh-CN" sz="1200" b="0" i="0" kern="1200" dirty="0" smtClean="0">
                <a:solidFill>
                  <a:schemeClr val="tx1"/>
                </a:solidFill>
                <a:effectLst/>
                <a:latin typeface="+mn-lt"/>
                <a:ea typeface="+mn-ea"/>
                <a:cs typeface="+mn-cs"/>
              </a:rPr>
              <a:t>Pegged</a:t>
            </a:r>
            <a:r>
              <a:rPr lang="en-US" altLang="zh-CN" sz="1200" b="0" i="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a:t>
            </a:r>
            <a:r>
              <a:rPr lang="zh-CN" altLang="en-US" sz="1200" kern="1200" dirty="0" smtClean="0">
                <a:solidFill>
                  <a:schemeClr val="tx1"/>
                </a:solidFill>
                <a:effectLst/>
                <a:latin typeface="+mn-lt"/>
                <a:ea typeface="+mn-ea"/>
                <a:cs typeface="+mn-cs"/>
              </a:rPr>
              <a:t>用夹子或钉子固定</a:t>
            </a:r>
            <a:r>
              <a:rPr lang="en-US" altLang="zh-CN" sz="1200" kern="1200" dirty="0" smtClean="0">
                <a:solidFill>
                  <a:schemeClr val="tx1"/>
                </a:solidFill>
                <a:effectLst/>
                <a:latin typeface="+mn-lt"/>
                <a:ea typeface="+mn-ea"/>
                <a:cs typeface="+mn-cs"/>
              </a:rPr>
              <a:t>(peg</a:t>
            </a:r>
            <a:r>
              <a:rPr lang="zh-CN" altLang="en-US" sz="1200" kern="1200" dirty="0" smtClean="0">
                <a:solidFill>
                  <a:schemeClr val="tx1"/>
                </a:solidFill>
                <a:effectLst/>
                <a:latin typeface="+mn-lt"/>
                <a:ea typeface="+mn-ea"/>
                <a:cs typeface="+mn-cs"/>
              </a:rPr>
              <a:t>的过去式和过去</a:t>
            </a:r>
            <a:r>
              <a:rPr lang="zh-CN" altLang="en-US" sz="1200" kern="1200" dirty="0" smtClean="0">
                <a:solidFill>
                  <a:schemeClr val="tx1"/>
                </a:solidFill>
                <a:effectLst/>
                <a:latin typeface="+mn-lt"/>
                <a:ea typeface="+mn-ea"/>
                <a:cs typeface="+mn-cs"/>
              </a:rPr>
              <a:t>分词</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使固定在某水平</a:t>
            </a:r>
            <a:r>
              <a:rPr lang="en-US" altLang="zh-CN" sz="1200" kern="1200" dirty="0" smtClean="0">
                <a:solidFill>
                  <a:schemeClr val="tx1"/>
                </a:solidFill>
                <a:effectLst/>
                <a:latin typeface="+mn-lt"/>
                <a:ea typeface="+mn-ea"/>
                <a:cs typeface="+mn-cs"/>
              </a:rPr>
              <a:t>;</a:t>
            </a:r>
            <a:r>
              <a:rPr lang="zh-CN" altLang="en-US" dirty="0" smtClean="0"/>
              <a:t/>
            </a:r>
            <a:br>
              <a:rPr lang="zh-CN" altLang="en-US" dirty="0" smtClean="0"/>
            </a:b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8bd198c63_0_10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Google Shape;337;g18bd198c63_0_1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bd198c63_0_11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Google Shape;347;g18bd198c63_0_11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8bd198c63_0_12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Google Shape;358;g18bd198c63_0_1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Google Shape;150;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8bd198c63_0_18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Google Shape;395;g18bd198c63_0_18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https://en.bitcoin.it/wiki/Payment_channels</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8bd198c63_0_19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Google Shape;400;g18bd198c63_0_19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dirty="0" smtClean="0"/>
              <a:t>forfeit	</a:t>
            </a:r>
            <a:r>
              <a:rPr lang="zh-CN" altLang="en-US" baseline="0" dirty="0" smtClean="0"/>
              <a:t>  </a:t>
            </a:r>
            <a:r>
              <a:rPr lang="en-US" altLang="zh-CN" dirty="0" err="1" smtClean="0"/>
              <a:t>vt.</a:t>
            </a:r>
            <a:r>
              <a:rPr lang="en-US" altLang="zh-CN" dirty="0" smtClean="0"/>
              <a:t>	</a:t>
            </a:r>
            <a:r>
              <a:rPr lang="zh-CN" altLang="en-US" dirty="0" smtClean="0"/>
              <a:t>（因违反协议、犯规、受罚等） 丧失，失去</a:t>
            </a:r>
            <a:r>
              <a:rPr lang="en-US" altLang="zh-CN" dirty="0" smtClean="0"/>
              <a:t>;</a:t>
            </a:r>
          </a:p>
          <a:p>
            <a:pPr>
              <a:spcBef>
                <a:spcPts val="0"/>
              </a:spcBef>
              <a:spcAft>
                <a:spcPts val="0"/>
              </a:spcAft>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8bd198c63_0_18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Google Shape;405;g18bd198c63_0_18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8bd198c63_0_26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Google Shape;469;g18bd198c63_0_26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8bd198c63_0_48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5" name="Google Shape;555;g18bd198c63_0_48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8bd198c63_0_79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3" name="Google Shape;773;g18bd198c63_0_79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8bd198c63_0_68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2" name="Google Shape;702;g18bd198c63_0_68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8bd198c63_0_90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3" name="Google Shape;843;g18bd198c63_0_90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8bd198c63_0_90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8" name="Google Shape;848;g18bd198c63_0_90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8bd198c63_0_95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8" name="Google Shape;888;g18bd198c63_0_95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bd8e1a52_0_7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Google Shape;136;g18bd8e1a52_0_7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https://en.wikipedia.org/wiki/Bitcoin_scalability_problem</a:t>
            </a:r>
          </a:p>
          <a:p>
            <a:pPr>
              <a:spcBef>
                <a:spcPts val="0"/>
              </a:spcBef>
              <a:spcAft>
                <a:spcPts val="0"/>
              </a:spcAft>
            </a:pPr>
            <a:endParaRPr lang="en-US" dirty="0" smtClean="0"/>
          </a:p>
          <a:p>
            <a:pPr>
              <a:spcBef>
                <a:spcPts val="0"/>
              </a:spcBef>
              <a:spcAft>
                <a:spcPts val="0"/>
              </a:spcAft>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8bd198c63_0_102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9" name="Google Shape;959;g18bd198c63_0_102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8bd198c63_0_10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9" name="Google Shape;969;g18bd198c63_0_10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8bd198c63_0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Google Shape;332;g18bd198c63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https://bitcoinmagazine.com/articles/understanding-the-lightning-network-part-building-a-bidirectional-payment-channel-1464710791</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8bd198c63_0_107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2" name="Google Shape;992;g18bd198c63_0_107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a:t>
            </a:r>
            <a:r>
              <a:rPr lang="en-US" dirty="0" smtClean="0"/>
              <a:t>en.wikipedia.org/wiki/Lightning_Network</a:t>
            </a:r>
          </a:p>
          <a:p>
            <a:r>
              <a:rPr lang="en-US" altLang="zh-CN" sz="1200" b="0" i="0" kern="1200" dirty="0" smtClean="0">
                <a:solidFill>
                  <a:schemeClr val="tx1"/>
                </a:solidFill>
                <a:effectLst/>
                <a:latin typeface="+mn-lt"/>
                <a:ea typeface="+mn-ea"/>
                <a:cs typeface="+mn-cs"/>
              </a:rPr>
              <a:t>Touted</a:t>
            </a:r>
            <a:r>
              <a:rPr lang="zh-CN" altLang="en-US" sz="1200" b="0" i="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a:t>
            </a:r>
            <a:r>
              <a:rPr lang="zh-CN" altLang="en-US" sz="1200" kern="1200" dirty="0" smtClean="0">
                <a:solidFill>
                  <a:schemeClr val="tx1"/>
                </a:solidFill>
                <a:effectLst/>
                <a:latin typeface="+mn-lt"/>
                <a:ea typeface="+mn-ea"/>
                <a:cs typeface="+mn-cs"/>
              </a:rPr>
              <a:t>标榜</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吹捧</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吹嘘</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兜售</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推销</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尤指在剧院、体育场等外</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倒卖高价票，卖黑市票</a:t>
            </a:r>
            <a:r>
              <a:rPr lang="en-US" altLang="zh-CN" sz="1200" kern="1200" dirty="0" smtClean="0">
                <a:solidFill>
                  <a:schemeClr val="tx1"/>
                </a:solidFill>
                <a:effectLst/>
                <a:latin typeface="+mn-lt"/>
                <a:ea typeface="+mn-ea"/>
                <a:cs typeface="+mn-cs"/>
              </a:rPr>
              <a:t>;</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8bd198c63_0_108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7" name="Google Shape;997;g18bd198c63_0_108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8bd198c63_0_110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7" name="Google Shape;1007;g18bd198c63_0_110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18bd198c63_0_110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7" name="Google Shape;1007;g18bd198c63_0_110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https://en.wikipedia.org/wiki/Lightning_Network </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8a51fe976_1_26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8" name="Google Shape;1028;g18a51fe976_1_26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a9b018b8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Google Shape;143;g18a9b018b8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50888" algn="l"/>
                <a:tab pos="1501775" algn="l"/>
                <a:tab pos="2252663" algn="l"/>
                <a:tab pos="3003550" algn="l"/>
              </a:tabLst>
              <a:defRPr>
                <a:solidFill>
                  <a:schemeClr val="tx1"/>
                </a:solidFill>
                <a:latin typeface="Calibri" pitchFamily="34" charset="0"/>
              </a:defRPr>
            </a:lvl1pPr>
            <a:lvl2pPr marL="742950" indent="-285750">
              <a:tabLst>
                <a:tab pos="750888" algn="l"/>
                <a:tab pos="1501775" algn="l"/>
                <a:tab pos="2252663" algn="l"/>
                <a:tab pos="3003550" algn="l"/>
              </a:tabLst>
              <a:defRPr>
                <a:solidFill>
                  <a:schemeClr val="tx1"/>
                </a:solidFill>
                <a:latin typeface="Calibri" pitchFamily="34" charset="0"/>
              </a:defRPr>
            </a:lvl2pPr>
            <a:lvl3pPr marL="1143000" indent="-228600">
              <a:tabLst>
                <a:tab pos="750888" algn="l"/>
                <a:tab pos="1501775" algn="l"/>
                <a:tab pos="2252663" algn="l"/>
                <a:tab pos="3003550" algn="l"/>
              </a:tabLst>
              <a:defRPr>
                <a:solidFill>
                  <a:schemeClr val="tx1"/>
                </a:solidFill>
                <a:latin typeface="Calibri" pitchFamily="34" charset="0"/>
              </a:defRPr>
            </a:lvl3pPr>
            <a:lvl4pPr marL="1600200" indent="-228600">
              <a:tabLst>
                <a:tab pos="750888" algn="l"/>
                <a:tab pos="1501775" algn="l"/>
                <a:tab pos="2252663" algn="l"/>
                <a:tab pos="3003550" algn="l"/>
              </a:tabLst>
              <a:defRPr>
                <a:solidFill>
                  <a:schemeClr val="tx1"/>
                </a:solidFill>
                <a:latin typeface="Calibri" pitchFamily="34" charset="0"/>
              </a:defRPr>
            </a:lvl4pPr>
            <a:lvl5pPr marL="2057400" indent="-228600">
              <a:tabLst>
                <a:tab pos="750888" algn="l"/>
                <a:tab pos="1501775" algn="l"/>
                <a:tab pos="2252663" algn="l"/>
                <a:tab pos="300355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9pPr>
          </a:lstStyle>
          <a:p>
            <a:pPr>
              <a:buClr>
                <a:srgbClr val="000000"/>
              </a:buClr>
              <a:buSzPct val="100000"/>
              <a:buFont typeface="Times New Roman" pitchFamily="18" charset="0"/>
              <a:buNone/>
            </a:pPr>
            <a:fld id="{F0448B00-76AE-46BD-88A5-CCF60A0CE7E4}" type="slidenum">
              <a:rPr lang="en-US" altLang="en-US" sz="1500">
                <a:solidFill>
                  <a:srgbClr val="000000"/>
                </a:solidFill>
                <a:latin typeface="Times New Roman" pitchFamily="18" charset="0"/>
              </a:rPr>
              <a:pPr>
                <a:buClr>
                  <a:srgbClr val="000000"/>
                </a:buClr>
                <a:buSzPct val="100000"/>
                <a:buFont typeface="Times New Roman" pitchFamily="18" charset="0"/>
                <a:buNone/>
              </a:pPr>
              <a:t>49</a:t>
            </a:fld>
            <a:endParaRPr lang="en-US" altLang="en-US" sz="1500">
              <a:solidFill>
                <a:srgbClr val="000000"/>
              </a:solidFill>
              <a:latin typeface="Times New Roman" pitchFamily="18" charset="0"/>
            </a:endParaRPr>
          </a:p>
        </p:txBody>
      </p:sp>
      <p:sp>
        <p:nvSpPr>
          <p:cNvPr id="12902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357" tIns="46679" rIns="93357" bIns="46679"/>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pPr eaLnBrk="1" hangingPunct="1">
              <a:spcBef>
                <a:spcPts val="313"/>
              </a:spcBef>
              <a:buClr>
                <a:srgbClr val="000000"/>
              </a:buClr>
              <a:buSzPct val="100000"/>
            </a:pPr>
            <a:fld id="{C36E3F33-6B4B-4D1D-9E75-A79C754D4D6C}" type="slidenum">
              <a:rPr lang="en-US" altLang="en-US" sz="1000">
                <a:solidFill>
                  <a:srgbClr val="FFFFFF"/>
                </a:solidFill>
              </a:rPr>
              <a:pPr eaLnBrk="1" hangingPunct="1">
                <a:spcBef>
                  <a:spcPts val="313"/>
                </a:spcBef>
                <a:buClr>
                  <a:srgbClr val="000000"/>
                </a:buClr>
                <a:buSzPct val="100000"/>
              </a:pPr>
              <a:t>49</a:t>
            </a:fld>
            <a:endParaRPr lang="en-US" altLang="en-US" sz="1000">
              <a:solidFill>
                <a:srgbClr val="FFFFFF"/>
              </a:solidFill>
            </a:endParaRPr>
          </a:p>
        </p:txBody>
      </p:sp>
      <p:sp>
        <p:nvSpPr>
          <p:cNvPr id="129028" name="Rectangle 2"/>
          <p:cNvSpPr>
            <a:spLocks noGrp="1" noRot="1" noChangeAspect="1" noChangeArrowheads="1" noTextEdit="1"/>
          </p:cNvSpPr>
          <p:nvPr>
            <p:ph type="sldImg"/>
          </p:nvPr>
        </p:nvSpPr>
        <p:spPr bwMode="auto">
          <a:xfrm>
            <a:off x="512763" y="744538"/>
            <a:ext cx="6608762" cy="3717925"/>
          </a:xfrm>
          <a:solidFill>
            <a:srgbClr val="FFFFFF"/>
          </a:solidFill>
          <a:ln>
            <a:solidFill>
              <a:srgbClr val="000000"/>
            </a:solidFill>
            <a:miter lim="800000"/>
            <a:headEnd/>
            <a:tailEnd/>
          </a:ln>
        </p:spPr>
      </p:sp>
      <p:sp>
        <p:nvSpPr>
          <p:cNvPr id="129029" name="Text Box 3"/>
          <p:cNvSpPr>
            <a:spLocks noGrp="1" noChangeArrowheads="1"/>
          </p:cNvSpPr>
          <p:nvPr>
            <p:ph type="body" idx="1"/>
          </p:nvPr>
        </p:nvSpPr>
        <p:spPr bwMode="auto">
          <a:xfrm>
            <a:off x="763588" y="4710113"/>
            <a:ext cx="6105525" cy="446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57" tIns="46679" rIns="93357" bIns="46679" numCol="1" anchor="t" anchorCtr="0" compatLnSpc="1">
            <a:prstTxWarp prst="textNoShape">
              <a:avLst/>
            </a:prstTxWarp>
          </a:bodyPr>
          <a:lstStyle/>
          <a:p>
            <a:pPr marL="223838" indent="-222250" eaLnBrk="1" hangingPunct="1">
              <a:spcBef>
                <a:spcPct val="0"/>
              </a:spcBef>
              <a:tabLst>
                <a:tab pos="750888" algn="l"/>
                <a:tab pos="1501775" algn="l"/>
                <a:tab pos="2252663" algn="l"/>
                <a:tab pos="3003550" algn="l"/>
                <a:tab pos="3754438" algn="l"/>
                <a:tab pos="4505325" algn="l"/>
                <a:tab pos="5256213" algn="l"/>
                <a:tab pos="6007100" algn="l"/>
              </a:tabLst>
            </a:pPr>
            <a:endParaRPr lang="en-US" altLang="en-US" sz="2100" dirty="0" smtClean="0">
              <a:latin typeface="Arial" pitchFamily="34" charset="0"/>
              <a:ea typeface="Microsoft YaHei"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8bd198c63_0_1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Google Shape;155;g18bd198c63_0_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8bd198c63_0_2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18bd198c63_0_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8bd198c63_0_3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Google Shape;172;g18bd198c63_0_3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bd198c63_0_4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Google Shape;179;g18bd198c63_0_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PayPal processed 450 payments per second on Cyber Monday last year. </a:t>
            </a:r>
          </a:p>
          <a:p>
            <a:pPr>
              <a:spcBef>
                <a:spcPts val="0"/>
              </a:spcBef>
              <a:spcAft>
                <a:spcPts val="0"/>
              </a:spcAft>
            </a:pPr>
            <a:r>
              <a:rPr lang="en-US" altLang="zh-CN" dirty="0" err="1" smtClean="0"/>
              <a:t>VisaNet</a:t>
            </a:r>
            <a:r>
              <a:rPr lang="en-US" altLang="zh-CN" dirty="0" smtClean="0"/>
              <a:t> is capable of processing 56,000 transaction messages a second</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8bd8e1a52_0_1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Google Shape;187;g18bd8e1a52_0_1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5"/>
          <p:cNvSpPr>
            <a:spLocks noGrp="1"/>
          </p:cNvSpPr>
          <p:nvPr>
            <p:ph type="dt" sz="half" idx="10"/>
          </p:nvPr>
        </p:nvSpPr>
        <p:spPr/>
        <p:txBody>
          <a:bodyPr/>
          <a:lstStyle>
            <a:lvl1pPr defTabSz="514350">
              <a:defRPr smtClean="0"/>
            </a:lvl1pPr>
          </a:lstStyle>
          <a:p>
            <a:pPr>
              <a:defRPr/>
            </a:pPr>
            <a:fld id="{B6EEAAFF-158F-431C-81E4-DCB91D25E613}" type="datetime1">
              <a:rPr lang="zh-CN" altLang="en-US" smtClean="0"/>
              <a:t>2020/8/23</a:t>
            </a:fld>
            <a:endParaRPr lang="en-US" altLang="zh-CN"/>
          </a:p>
        </p:txBody>
      </p:sp>
    </p:spTree>
    <p:extLst>
      <p:ext uri="{BB962C8B-B14F-4D97-AF65-F5344CB8AC3E}">
        <p14:creationId xmlns:p14="http://schemas.microsoft.com/office/powerpoint/2010/main" val="12623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userDrawn="1"/>
        </p:nvSpPr>
        <p:spPr>
          <a:xfrm>
            <a:off x="3175" y="4781550"/>
            <a:ext cx="9140825" cy="3762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12"/>
          <p:cNvSpPr txBox="1">
            <a:spLocks noChangeArrowheads="1"/>
          </p:cNvSpPr>
          <p:nvPr userDrawn="1"/>
        </p:nvSpPr>
        <p:spPr>
          <a:xfrm>
            <a:off x="0" y="4781550"/>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B3E755F-26AB-4D6F-910A-5F3FC517FA8C}"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
        <p:nvSpPr>
          <p:cNvPr id="4" name="Date Placeholder 6"/>
          <p:cNvSpPr>
            <a:spLocks noGrp="1"/>
          </p:cNvSpPr>
          <p:nvPr>
            <p:ph type="dt" sz="half" idx="10"/>
          </p:nvPr>
        </p:nvSpPr>
        <p:spPr/>
        <p:txBody>
          <a:bodyPr/>
          <a:lstStyle>
            <a:lvl1pPr defTabSz="514350">
              <a:defRPr smtClean="0"/>
            </a:lvl1pPr>
          </a:lstStyle>
          <a:p>
            <a:pPr>
              <a:defRPr/>
            </a:pPr>
            <a:fld id="{A6D905A3-0D16-49FB-9BD8-7838C84D365D}" type="datetime1">
              <a:rPr lang="zh-CN" altLang="en-US" smtClean="0"/>
              <a:t>2020/8/23</a:t>
            </a:fld>
            <a:endParaRPr lang="en-US" altLang="zh-CN"/>
          </a:p>
        </p:txBody>
      </p:sp>
    </p:spTree>
    <p:extLst>
      <p:ext uri="{BB962C8B-B14F-4D97-AF65-F5344CB8AC3E}">
        <p14:creationId xmlns:p14="http://schemas.microsoft.com/office/powerpoint/2010/main" val="150611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195"/>
          </a:srgbClr>
        </a:solidFill>
        <a:effectLst/>
      </p:bgPr>
    </p:bg>
    <p:spTree>
      <p:nvGrpSpPr>
        <p:cNvPr id="1" name=""/>
        <p:cNvGrpSpPr/>
        <p:nvPr/>
      </p:nvGrpSpPr>
      <p:grpSpPr>
        <a:xfrm>
          <a:off x="0" y="0"/>
          <a:ext cx="0" cy="0"/>
          <a:chOff x="0" y="0"/>
          <a:chExt cx="0" cy="0"/>
        </a:xfrm>
      </p:grpSpPr>
      <p:sp>
        <p:nvSpPr>
          <p:cNvPr id="3" name="Shape 5"/>
          <p:cNvSpPr/>
          <p:nvPr userDrawn="1"/>
        </p:nvSpPr>
        <p:spPr>
          <a:xfrm>
            <a:off x="-9525" y="3995738"/>
            <a:ext cx="9153525" cy="1147762"/>
          </a:xfrm>
          <a:prstGeom prst="rect">
            <a:avLst/>
          </a:prstGeom>
          <a:solidFill>
            <a:srgbClr val="FFFFFF"/>
          </a:solidFill>
          <a:ln w="25400">
            <a:round/>
          </a:ln>
        </p:spPr>
        <p:txBody>
          <a:bodyPr lIns="0" tIns="0" rIns="0" bIns="0" anchor="ctr"/>
          <a:lstStyle>
            <a:lvl1pPr marL="22225" defTabSz="500063">
              <a:defRPr>
                <a:solidFill>
                  <a:schemeClr val="tx1"/>
                </a:solidFill>
                <a:latin typeface="Calibri" pitchFamily="34" charset="0"/>
              </a:defRPr>
            </a:lvl1pPr>
            <a:lvl2pPr marL="742950" indent="-285750" defTabSz="500063">
              <a:defRPr>
                <a:solidFill>
                  <a:schemeClr val="tx1"/>
                </a:solidFill>
                <a:latin typeface="Calibri" pitchFamily="34" charset="0"/>
              </a:defRPr>
            </a:lvl2pPr>
            <a:lvl3pPr marL="1143000" indent="-228600" defTabSz="500063">
              <a:defRPr>
                <a:solidFill>
                  <a:schemeClr val="tx1"/>
                </a:solidFill>
                <a:latin typeface="Calibri" pitchFamily="34" charset="0"/>
              </a:defRPr>
            </a:lvl3pPr>
            <a:lvl4pPr marL="1600200" indent="-228600" defTabSz="500063">
              <a:defRPr>
                <a:solidFill>
                  <a:schemeClr val="tx1"/>
                </a:solidFill>
                <a:latin typeface="Calibri" pitchFamily="34" charset="0"/>
              </a:defRPr>
            </a:lvl4pPr>
            <a:lvl5pPr marL="2057400" indent="-228600" defTabSz="500063">
              <a:defRPr>
                <a:solidFill>
                  <a:schemeClr val="tx1"/>
                </a:solidFill>
                <a:latin typeface="Calibri" pitchFamily="34" charset="0"/>
              </a:defRPr>
            </a:lvl5pPr>
            <a:lvl6pPr marL="2514600" indent="-228600" defTabSz="500063" eaLnBrk="0" fontAlgn="base" hangingPunct="0">
              <a:spcBef>
                <a:spcPct val="0"/>
              </a:spcBef>
              <a:spcAft>
                <a:spcPct val="0"/>
              </a:spcAft>
              <a:defRPr>
                <a:solidFill>
                  <a:schemeClr val="tx1"/>
                </a:solidFill>
                <a:latin typeface="Calibri" pitchFamily="34" charset="0"/>
              </a:defRPr>
            </a:lvl6pPr>
            <a:lvl7pPr marL="2971800" indent="-228600" defTabSz="500063" eaLnBrk="0" fontAlgn="base" hangingPunct="0">
              <a:spcBef>
                <a:spcPct val="0"/>
              </a:spcBef>
              <a:spcAft>
                <a:spcPct val="0"/>
              </a:spcAft>
              <a:defRPr>
                <a:solidFill>
                  <a:schemeClr val="tx1"/>
                </a:solidFill>
                <a:latin typeface="Calibri" pitchFamily="34" charset="0"/>
              </a:defRPr>
            </a:lvl7pPr>
            <a:lvl8pPr marL="3429000" indent="-228600" defTabSz="500063" eaLnBrk="0" fontAlgn="base" hangingPunct="0">
              <a:spcBef>
                <a:spcPct val="0"/>
              </a:spcBef>
              <a:spcAft>
                <a:spcPct val="0"/>
              </a:spcAft>
              <a:defRPr>
                <a:solidFill>
                  <a:schemeClr val="tx1"/>
                </a:solidFill>
                <a:latin typeface="Calibri" pitchFamily="34" charset="0"/>
              </a:defRPr>
            </a:lvl8pPr>
            <a:lvl9pPr marL="3886200" indent="-228600" defTabSz="500063"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sz="5800" smtClean="0">
              <a:latin typeface="Gill Sans"/>
              <a:ea typeface="Gill Sans"/>
              <a:cs typeface="Gill Sans"/>
              <a:sym typeface="Gill Sans"/>
            </a:endParaRPr>
          </a:p>
        </p:txBody>
      </p:sp>
      <p:sp>
        <p:nvSpPr>
          <p:cNvPr id="4"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3E97405A-A60E-481E-ACAC-F6094A0E34E2}"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
        <p:nvSpPr>
          <p:cNvPr id="7" name="Shape 8"/>
          <p:cNvSpPr>
            <a:spLocks noGrp="1"/>
          </p:cNvSpPr>
          <p:nvPr>
            <p:ph type="title"/>
          </p:nvPr>
        </p:nvSpPr>
        <p:spPr>
          <a:xfrm>
            <a:off x="365559" y="556247"/>
            <a:ext cx="6038850" cy="2114851"/>
          </a:xfrm>
          <a:prstGeom prst="rect">
            <a:avLst/>
          </a:prstGeom>
        </p:spPr>
        <p:txBody>
          <a:bodyPr anchor="t"/>
          <a:lstStyle>
            <a:lvl1pPr marR="22289" algn="l" defTabSz="227838">
              <a:lnSpc>
                <a:spcPct val="80000"/>
              </a:lnSpc>
              <a:defRPr sz="4400" b="1" strike="noStrike" spc="-61">
                <a:solidFill>
                  <a:srgbClr val="FFFFFF"/>
                </a:solidFill>
                <a:uFill>
                  <a:solidFill>
                    <a:srgbClr val="5E5E5E"/>
                  </a:solidFill>
                </a:uFill>
                <a:latin typeface="Helvetica Neue"/>
                <a:ea typeface="Helvetica Neue"/>
                <a:cs typeface="Helvetica Neue"/>
                <a:sym typeface="Helvetica Neue"/>
              </a:defRPr>
            </a:lvl1pPr>
          </a:lstStyle>
          <a:p>
            <a:pPr lvl="0"/>
            <a:endParaRPr dirty="0"/>
          </a:p>
        </p:txBody>
      </p:sp>
      <p:sp>
        <p:nvSpPr>
          <p:cNvPr id="5" name="Date Placeholder 6"/>
          <p:cNvSpPr>
            <a:spLocks noGrp="1"/>
          </p:cNvSpPr>
          <p:nvPr>
            <p:ph type="dt" sz="half" idx="10"/>
          </p:nvPr>
        </p:nvSpPr>
        <p:spPr/>
        <p:txBody>
          <a:bodyPr/>
          <a:lstStyle>
            <a:lvl1pPr defTabSz="514350">
              <a:defRPr smtClean="0">
                <a:solidFill>
                  <a:schemeClr val="tx1"/>
                </a:solidFill>
              </a:defRPr>
            </a:lvl1pPr>
          </a:lstStyle>
          <a:p>
            <a:pPr>
              <a:defRPr/>
            </a:pPr>
            <a:fld id="{82AD7A08-0175-41BF-AFA1-2D18E4E71188}" type="datetime1">
              <a:rPr lang="zh-CN" altLang="en-US" smtClean="0"/>
              <a:t>2020/8/23</a:t>
            </a:fld>
            <a:endParaRPr lang="en-US" altLang="zh-CN"/>
          </a:p>
        </p:txBody>
      </p:sp>
      <p:pic>
        <p:nvPicPr>
          <p:cNvPr id="149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9648" y="146672"/>
            <a:ext cx="15906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8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r>
              <a:rPr/>
              <a:t>Title Text</a:t>
            </a:r>
          </a:p>
        </p:txBody>
      </p:sp>
      <p:sp>
        <p:nvSpPr>
          <p:cNvPr id="21" name="Shape 21"/>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Date Placeholder 6"/>
          <p:cNvSpPr>
            <a:spLocks noGrp="1"/>
          </p:cNvSpPr>
          <p:nvPr>
            <p:ph type="dt" sz="half" idx="10"/>
          </p:nvPr>
        </p:nvSpPr>
        <p:spPr/>
        <p:txBody>
          <a:bodyPr/>
          <a:lstStyle>
            <a:lvl1pPr defTabSz="514350">
              <a:defRPr smtClean="0"/>
            </a:lvl1pPr>
          </a:lstStyle>
          <a:p>
            <a:pPr>
              <a:defRPr/>
            </a:pPr>
            <a:fld id="{7AE66E7B-B940-454E-A312-ED6A7982BA24}" type="datetime1">
              <a:rPr lang="zh-CN" altLang="en-US" smtClean="0"/>
              <a:t>2020/8/23</a:t>
            </a:fld>
            <a:endParaRPr lang="en-US" altLang="zh-CN"/>
          </a:p>
        </p:txBody>
      </p:sp>
      <p:pic>
        <p:nvPicPr>
          <p:cNvPr id="1454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18558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69550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7" name="Google Shape;17;p3"/>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pic>
        <p:nvPicPr>
          <p:cNvPr id="14643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3345" y="131079"/>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3"/>
          <p:cNvSpPr>
            <a:spLocks noGrp="1"/>
          </p:cNvSpPr>
          <p:nvPr>
            <p:ph type="dt" sz="half" idx="2"/>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193DDDF0-3C5C-43DB-9D3E-0AE74871E30E}" type="datetime1">
              <a:rPr lang="zh-CN" altLang="en-US" smtClean="0"/>
              <a:t>2020/8/23</a:t>
            </a:fld>
            <a:endParaRPr lang="en-US" altLang="zh-CN"/>
          </a:p>
        </p:txBody>
      </p:sp>
    </p:spTree>
    <p:extLst>
      <p:ext uri="{BB962C8B-B14F-4D97-AF65-F5344CB8AC3E}">
        <p14:creationId xmlns:p14="http://schemas.microsoft.com/office/powerpoint/2010/main" val="117952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dirty="0"/>
          </a:p>
        </p:txBody>
      </p:sp>
      <p:pic>
        <p:nvPicPr>
          <p:cNvPr id="14848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2346" y="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Google Shape;42;p9"/>
          <p:cNvSpPr/>
          <p:nvPr/>
        </p:nvSpPr>
        <p:spPr>
          <a:xfrm>
            <a:off x="4572000" y="0"/>
            <a:ext cx="4572000" cy="51689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Date Placeholder 3"/>
          <p:cNvSpPr>
            <a:spLocks noGrp="1"/>
          </p:cNvSpPr>
          <p:nvPr>
            <p:ph type="dt" sz="half" idx="13"/>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0E9648B9-571C-4EC6-BE6E-EE0BFE34EE52}" type="datetime1">
              <a:rPr lang="zh-CN" altLang="en-US" smtClean="0"/>
              <a:t>2020/8/23</a:t>
            </a:fld>
            <a:endParaRPr lang="en-US" altLang="zh-CN"/>
          </a:p>
        </p:txBody>
      </p:sp>
    </p:spTree>
    <p:extLst>
      <p:ext uri="{BB962C8B-B14F-4D97-AF65-F5344CB8AC3E}">
        <p14:creationId xmlns:p14="http://schemas.microsoft.com/office/powerpoint/2010/main" val="360963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atin typeface="+mn-lt"/>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14745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49225"/>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3"/>
          <p:cNvSpPr>
            <a:spLocks noGrp="1"/>
          </p:cNvSpPr>
          <p:nvPr>
            <p:ph type="dt" sz="half" idx="13"/>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5F517140-FE48-4AAF-BEA6-BFC5643DB32A}" type="datetime1">
              <a:rPr lang="zh-CN" altLang="en-US" smtClean="0"/>
              <a:t>2020/8/23</a:t>
            </a:fld>
            <a:endParaRPr lang="en-US" altLang="zh-CN"/>
          </a:p>
        </p:txBody>
      </p:sp>
    </p:spTree>
    <p:extLst>
      <p:ext uri="{BB962C8B-B14F-4D97-AF65-F5344CB8AC3E}">
        <p14:creationId xmlns:p14="http://schemas.microsoft.com/office/powerpoint/2010/main" val="32480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782273"/>
            <a:ext cx="9144000" cy="37782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8300" y="561975"/>
            <a:ext cx="8294688" cy="7413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68300" y="1384300"/>
            <a:ext cx="82946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CC584B0B-2FEF-4183-A4F2-77360A1C84CE}" type="datetime1">
              <a:rPr lang="zh-CN" altLang="en-US" smtClean="0"/>
              <a:t>2020/8/23</a:t>
            </a:fld>
            <a:endParaRPr lang="en-US" altLang="zh-CN"/>
          </a:p>
        </p:txBody>
      </p:sp>
      <p:sp>
        <p:nvSpPr>
          <p:cNvPr id="15" name="Rectangle 12"/>
          <p:cNvSpPr txBox="1">
            <a:spLocks noChangeArrowheads="1"/>
          </p:cNvSpPr>
          <p:nvPr/>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3CE206C-B735-42A9-A35B-5399400A4EBC}"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93835" r:id="rId1"/>
    <p:sldLayoutId id="2147493836" r:id="rId2"/>
    <p:sldLayoutId id="2147493837" r:id="rId3"/>
    <p:sldLayoutId id="2147493838" r:id="rId4"/>
    <p:sldLayoutId id="2147493844" r:id="rId5"/>
    <p:sldLayoutId id="2147493845" r:id="rId6"/>
    <p:sldLayoutId id="2147493846" r:id="rId7"/>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200" kern="1200" spc="-28">
          <a:solidFill>
            <a:srgbClr val="404040"/>
          </a:solidFill>
          <a:latin typeface="+mj-lt"/>
          <a:ea typeface="+mj-ea"/>
          <a:cs typeface="+mj-cs"/>
        </a:defRPr>
      </a:lvl1pPr>
      <a:lvl2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5pPr>
      <a:lvl6pPr marL="257175" algn="l" rtl="0" fontAlgn="base">
        <a:lnSpc>
          <a:spcPct val="85000"/>
        </a:lnSpc>
        <a:spcBef>
          <a:spcPct val="0"/>
        </a:spcBef>
        <a:spcAft>
          <a:spcPct val="0"/>
        </a:spcAft>
        <a:defRPr sz="2700">
          <a:solidFill>
            <a:srgbClr val="404040"/>
          </a:solidFill>
          <a:latin typeface="Calibri Light" panose="020F0302020204030204" pitchFamily="34" charset="0"/>
        </a:defRPr>
      </a:lvl6pPr>
      <a:lvl7pPr marL="514350" algn="l" rtl="0" fontAlgn="base">
        <a:lnSpc>
          <a:spcPct val="85000"/>
        </a:lnSpc>
        <a:spcBef>
          <a:spcPct val="0"/>
        </a:spcBef>
        <a:spcAft>
          <a:spcPct val="0"/>
        </a:spcAft>
        <a:defRPr sz="2700">
          <a:solidFill>
            <a:srgbClr val="404040"/>
          </a:solidFill>
          <a:latin typeface="Calibri Light" panose="020F0302020204030204" pitchFamily="34" charset="0"/>
        </a:defRPr>
      </a:lvl7pPr>
      <a:lvl8pPr marL="771525" algn="l" rtl="0" fontAlgn="base">
        <a:lnSpc>
          <a:spcPct val="85000"/>
        </a:lnSpc>
        <a:spcBef>
          <a:spcPct val="0"/>
        </a:spcBef>
        <a:spcAft>
          <a:spcPct val="0"/>
        </a:spcAft>
        <a:defRPr sz="2700">
          <a:solidFill>
            <a:srgbClr val="404040"/>
          </a:solidFill>
          <a:latin typeface="Calibri Light" panose="020F0302020204030204" pitchFamily="34" charset="0"/>
        </a:defRPr>
      </a:lvl8pPr>
      <a:lvl9pPr marL="1028700" algn="l" rtl="0" fontAlgn="base">
        <a:lnSpc>
          <a:spcPct val="85000"/>
        </a:lnSpc>
        <a:spcBef>
          <a:spcPct val="0"/>
        </a:spcBef>
        <a:spcAft>
          <a:spcPct val="0"/>
        </a:spcAft>
        <a:defRPr sz="2700">
          <a:solidFill>
            <a:srgbClr val="404040"/>
          </a:solidFill>
          <a:latin typeface="Calibri Light" panose="020F0302020204030204" pitchFamily="34" charset="0"/>
        </a:defRPr>
      </a:lvl9pPr>
    </p:titleStyle>
    <p:body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ddit.com/r/btc/comments/428tjl/softforking_the_block_time_to_2_min_my_primarily/"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blog.ethereum.org/2015/09/14/on-slow-and-fast-block-time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viabtc.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en.bitcoin.it/wiki/Segregated_Witnes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chnorr_signature"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en.bitcoin.it/wiki/Sidechain"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captainaltcoin.com/hashed-timelock-contract-htlc/"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hyperlink" Target="https://academy.binance.com/glossary/atomic-swap" TargetMode="External"/><Relationship Id="rId4" Type="http://schemas.openxmlformats.org/officeDocument/2006/relationships/hyperlink" Target="https://academy.binance.com/blockchain/what-is-lightning-network"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s://lightning.network/lightning-network-paper.pdf"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eg"/><Relationship Id="rId3" Type="http://schemas.openxmlformats.org/officeDocument/2006/relationships/notesSlide" Target="../notesSlides/notesSlide49.xml"/><Relationship Id="rId7" Type="http://schemas.openxmlformats.org/officeDocument/2006/relationships/image" Target="../media/image19.jpeg"/><Relationship Id="rId12" Type="http://schemas.openxmlformats.org/officeDocument/2006/relationships/image" Target="../media/image24.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wmf"/><Relationship Id="rId10" Type="http://schemas.openxmlformats.org/officeDocument/2006/relationships/image" Target="../media/image22.png"/><Relationship Id="rId4" Type="http://schemas.openxmlformats.org/officeDocument/2006/relationships/oleObject" Target="../embeddings/oleObject1.bin"/><Relationship Id="rId9" Type="http://schemas.openxmlformats.org/officeDocument/2006/relationships/image" Target="../media/image21.pn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tradeblock.com/bitcoin/historical/1d-f-tsize_per_avg-0027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fool.com/investing/general/2016/02/04/5-things-paypal-holdings-inc-wants-you-to-know.aspx"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usa.visa.com/dam/VCOM/download/corporate/media/visa-fact-sheet-Jun2015.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555625"/>
            <a:ext cx="7629525" cy="1759312"/>
          </a:xfrm>
        </p:spPr>
        <p:txBody>
          <a:bodyPr wrap="square" numCol="1" anchorCtr="0" compatLnSpc="1">
            <a:prstTxWarp prst="textNoShape">
              <a:avLst/>
            </a:prstTxWarp>
            <a:normAutofit fontScale="90000"/>
          </a:bodyPr>
          <a:lstStyle/>
          <a:p>
            <a:pPr marR="0" defTabSz="227013">
              <a:defRPr/>
            </a:pPr>
            <a:r>
              <a:rPr lang="en-US" altLang="en-US" sz="7200" dirty="0" smtClean="0">
                <a:solidFill>
                  <a:srgbClr val="F5D328"/>
                </a:solidFill>
                <a:latin typeface="+mn-lt"/>
              </a:rPr>
              <a:t>Bitcoin Scalability</a:t>
            </a:r>
            <a:br>
              <a:rPr lang="en-US" altLang="en-US" sz="7200" dirty="0" smtClean="0">
                <a:solidFill>
                  <a:srgbClr val="F5D328"/>
                </a:solidFill>
                <a:latin typeface="+mn-lt"/>
              </a:rPr>
            </a:br>
            <a:r>
              <a:rPr lang="en" altLang="zh-CN" sz="2400" dirty="0" smtClean="0">
                <a:latin typeface="+mn-lt"/>
              </a:rPr>
              <a:t/>
            </a:r>
            <a:br>
              <a:rPr lang="en" altLang="zh-CN" sz="2400" dirty="0" smtClean="0">
                <a:latin typeface="+mn-lt"/>
              </a:rPr>
            </a:br>
            <a:r>
              <a:rPr lang="en" altLang="zh-CN" sz="2400" dirty="0" smtClean="0">
                <a:latin typeface="+mn-lt"/>
              </a:rPr>
              <a:t/>
            </a:r>
            <a:br>
              <a:rPr lang="en" altLang="zh-CN" sz="2400" dirty="0" smtClean="0">
                <a:latin typeface="+mn-lt"/>
              </a:rPr>
            </a:br>
            <a:r>
              <a:rPr lang="en" altLang="zh-CN" sz="2400" dirty="0" smtClean="0">
                <a:latin typeface="+mn-lt"/>
              </a:rPr>
              <a:t>-- Cryptocurrencies </a:t>
            </a:r>
            <a:r>
              <a:rPr lang="en" altLang="zh-CN" sz="2400" dirty="0">
                <a:latin typeface="+mn-lt"/>
              </a:rPr>
              <a:t>for the Masses</a:t>
            </a:r>
            <a:endParaRPr lang="en-US" altLang="en-US" sz="2700" dirty="0" smtClean="0">
              <a:solidFill>
                <a:srgbClr val="00B0F0"/>
              </a:solidFill>
              <a:latin typeface="+mn-lt"/>
              <a:ea typeface="KaiTi" pitchFamily="49" charset="-122"/>
            </a:endParaRPr>
          </a:p>
        </p:txBody>
      </p:sp>
      <p:pic>
        <p:nvPicPr>
          <p:cNvPr id="14340"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225713"/>
            <a:ext cx="48895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7463" y="155575"/>
            <a:ext cx="1238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8374A333-44AF-4B6E-ACF2-6A55782EF8D4}" type="datetime1">
              <a:rPr lang="zh-CN" altLang="en-US" smtClean="0">
                <a:latin typeface="+mn-lt"/>
              </a:rPr>
              <a:t>2020/8/23</a:t>
            </a:fld>
            <a:endParaRPr lang="en-US" altLang="zh-CN">
              <a:latin typeface="+mn-lt"/>
            </a:endParaRPr>
          </a:p>
        </p:txBody>
      </p:sp>
      <p:sp>
        <p:nvSpPr>
          <p:cNvPr id="3" name="Rectangle 2"/>
          <p:cNvSpPr/>
          <p:nvPr/>
        </p:nvSpPr>
        <p:spPr>
          <a:xfrm>
            <a:off x="5220586" y="3922334"/>
            <a:ext cx="3923414" cy="1200329"/>
          </a:xfrm>
          <a:prstGeom prst="rect">
            <a:avLst/>
          </a:prstGeom>
          <a:solidFill>
            <a:srgbClr val="FFFF00"/>
          </a:solidFill>
        </p:spPr>
        <p:txBody>
          <a:bodyPr wrap="square">
            <a:spAutoFit/>
          </a:bodyPr>
          <a:lstStyle/>
          <a:p>
            <a:pPr algn="ctr" defTabSz="914400" eaLnBrk="1" fontAlgn="ctr" hangingPunct="1"/>
            <a:r>
              <a:rPr lang="en-US" altLang="en-US" b="1" dirty="0">
                <a:solidFill>
                  <a:srgbClr val="1544D9"/>
                </a:solidFill>
              </a:rPr>
              <a:t>LING Zong,    Ph. D.</a:t>
            </a:r>
          </a:p>
          <a:p>
            <a:pPr algn="ctr" defTabSz="914400">
              <a:buClr>
                <a:schemeClr val="accent2"/>
              </a:buClr>
            </a:pPr>
            <a:r>
              <a:rPr lang="en-US" altLang="zh-CN" b="1" dirty="0"/>
              <a:t>Senior Software Engineer / Scientist</a:t>
            </a:r>
          </a:p>
          <a:p>
            <a:pPr algn="ctr" defTabSz="914400">
              <a:buClr>
                <a:schemeClr val="accent2"/>
              </a:buClr>
            </a:pPr>
            <a:r>
              <a:rPr lang="en-US" altLang="zh-CN" b="1" dirty="0"/>
              <a:t>IBM Almaden Research Center</a:t>
            </a:r>
          </a:p>
          <a:p>
            <a:pPr algn="ctr" defTabSz="914400">
              <a:buClr>
                <a:schemeClr val="accent2"/>
              </a:buClr>
            </a:pPr>
            <a:r>
              <a:rPr lang="en-US" altLang="zh-CN" b="1" dirty="0"/>
              <a:t>San Jose, California, U.S.A.</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315925"/>
            <a:ext cx="8520600" cy="70605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Naive Solution</a:t>
            </a:r>
            <a:endParaRPr sz="4000" b="1" dirty="0">
              <a:solidFill>
                <a:srgbClr val="1544D9"/>
              </a:solidFill>
            </a:endParaRPr>
          </a:p>
        </p:txBody>
      </p:sp>
      <p:sp>
        <p:nvSpPr>
          <p:cNvPr id="204" name="Google Shape;204;p30"/>
          <p:cNvSpPr txBox="1">
            <a:spLocks noGrp="1"/>
          </p:cNvSpPr>
          <p:nvPr>
            <p:ph type="body" idx="1"/>
          </p:nvPr>
        </p:nvSpPr>
        <p:spPr>
          <a:xfrm>
            <a:off x="491546" y="1147225"/>
            <a:ext cx="8340754" cy="294740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Just increase the speed of blocks.  Easiest solution.  Just decrease the nonce.</a:t>
            </a:r>
            <a:endParaRPr sz="1800" dirty="0"/>
          </a:p>
          <a:p>
            <a:pPr marL="0" lvl="0" indent="0">
              <a:spcBef>
                <a:spcPts val="1600"/>
              </a:spcBef>
              <a:spcAft>
                <a:spcPts val="0"/>
              </a:spcAft>
              <a:buNone/>
            </a:pPr>
            <a:r>
              <a:rPr lang="en" sz="1800" b="1" dirty="0"/>
              <a:t>Cons:</a:t>
            </a:r>
            <a:r>
              <a:rPr lang="en" sz="1800" dirty="0"/>
              <a:t>  </a:t>
            </a:r>
            <a:endParaRPr sz="1800" dirty="0"/>
          </a:p>
          <a:p>
            <a:pPr marL="457200" lvl="0" indent="-317500" rtl="0">
              <a:spcBef>
                <a:spcPts val="1600"/>
              </a:spcBef>
              <a:spcAft>
                <a:spcPts val="0"/>
              </a:spcAft>
              <a:buSzPts val="1400"/>
              <a:buChar char="●"/>
            </a:pPr>
            <a:r>
              <a:rPr lang="en" sz="1800" dirty="0"/>
              <a:t>Less propagation time</a:t>
            </a:r>
            <a:endParaRPr sz="1800" dirty="0"/>
          </a:p>
          <a:p>
            <a:pPr marL="457200" lvl="0" indent="-317500" rtl="0">
              <a:spcBef>
                <a:spcPts val="0"/>
              </a:spcBef>
              <a:spcAft>
                <a:spcPts val="0"/>
              </a:spcAft>
              <a:buSzPts val="1400"/>
              <a:buChar char="●"/>
            </a:pPr>
            <a:r>
              <a:rPr lang="en" sz="1800" dirty="0"/>
              <a:t>More Block Orphaning</a:t>
            </a:r>
            <a:endParaRPr sz="1800" dirty="0"/>
          </a:p>
          <a:p>
            <a:pPr marL="914400" lvl="1" indent="-304800" rtl="0">
              <a:spcBef>
                <a:spcPts val="0"/>
              </a:spcBef>
              <a:spcAft>
                <a:spcPts val="0"/>
              </a:spcAft>
              <a:buSzPts val="1200"/>
              <a:buChar char="○"/>
            </a:pPr>
            <a:r>
              <a:rPr lang="en" sz="1600" dirty="0"/>
              <a:t>More people find solutions at the same time</a:t>
            </a:r>
            <a:endParaRPr sz="1600" dirty="0"/>
          </a:p>
          <a:p>
            <a:pPr marL="457200" lvl="0" indent="-317500" rtl="0">
              <a:spcBef>
                <a:spcPts val="0"/>
              </a:spcBef>
              <a:spcAft>
                <a:spcPts val="0"/>
              </a:spcAft>
              <a:buSzPts val="1400"/>
              <a:buChar char="●"/>
            </a:pPr>
            <a:r>
              <a:rPr lang="en" sz="1800" dirty="0"/>
              <a:t>Mess up halving</a:t>
            </a:r>
            <a:endParaRPr sz="1800" dirty="0"/>
          </a:p>
          <a:p>
            <a:pPr marL="457200" lvl="0" indent="-317500" rtl="0">
              <a:spcBef>
                <a:spcPts val="0"/>
              </a:spcBef>
              <a:spcAft>
                <a:spcPts val="0"/>
              </a:spcAft>
              <a:buSzPts val="1400"/>
              <a:buChar char="●"/>
            </a:pPr>
            <a:r>
              <a:rPr lang="en" sz="1800" dirty="0">
                <a:solidFill>
                  <a:srgbClr val="222222"/>
                </a:solidFill>
                <a:highlight>
                  <a:srgbClr val="FFFFFF"/>
                </a:highlight>
              </a:rPr>
              <a:t>More Frequent Forks</a:t>
            </a:r>
            <a:endParaRPr sz="1800" dirty="0">
              <a:solidFill>
                <a:srgbClr val="222222"/>
              </a:solidFill>
              <a:highlight>
                <a:srgbClr val="FFFFFF"/>
              </a:highlight>
            </a:endParaRPr>
          </a:p>
          <a:p>
            <a:pPr marL="914400" lvl="1" indent="-317500" rtl="0">
              <a:spcBef>
                <a:spcPts val="0"/>
              </a:spcBef>
              <a:spcAft>
                <a:spcPts val="0"/>
              </a:spcAft>
              <a:buSzPts val="1400"/>
              <a:buChar char="○"/>
            </a:pPr>
            <a:r>
              <a:rPr lang="en" sz="1800" dirty="0">
                <a:solidFill>
                  <a:srgbClr val="222222"/>
                </a:solidFill>
                <a:highlight>
                  <a:srgbClr val="FFFFFF"/>
                </a:highlight>
              </a:rPr>
              <a:t>Therefore potential for double spends</a:t>
            </a:r>
            <a:endParaRPr sz="1800" dirty="0"/>
          </a:p>
          <a:p>
            <a:pPr marL="457200" lvl="0" indent="-317500" rtl="0">
              <a:spcBef>
                <a:spcPts val="0"/>
              </a:spcBef>
              <a:spcAft>
                <a:spcPts val="0"/>
              </a:spcAft>
              <a:buSzPts val="1400"/>
              <a:buChar char="●"/>
            </a:pPr>
            <a:r>
              <a:rPr lang="en" sz="1800" dirty="0"/>
              <a:t>Less likely to be accepted than increasing blocksize</a:t>
            </a:r>
            <a:endParaRPr sz="1800" dirty="0"/>
          </a:p>
          <a:p>
            <a:pPr marL="914400" lvl="1" indent="-304800" rtl="0">
              <a:spcBef>
                <a:spcPts val="0"/>
              </a:spcBef>
              <a:spcAft>
                <a:spcPts val="0"/>
              </a:spcAft>
              <a:buSzPts val="1200"/>
              <a:buChar char="○"/>
            </a:pPr>
            <a:r>
              <a:rPr lang="en" sz="1600" dirty="0"/>
              <a:t>Seen as a fundamental part of the protocol, rather than just a protective soft limit</a:t>
            </a:r>
            <a:endParaRPr sz="1600" dirty="0"/>
          </a:p>
        </p:txBody>
      </p:sp>
      <p:sp>
        <p:nvSpPr>
          <p:cNvPr id="2" name="Rectangle 1"/>
          <p:cNvSpPr/>
          <p:nvPr/>
        </p:nvSpPr>
        <p:spPr>
          <a:xfrm>
            <a:off x="1" y="4324793"/>
            <a:ext cx="9144000" cy="369332"/>
          </a:xfrm>
          <a:prstGeom prst="rect">
            <a:avLst/>
          </a:prstGeom>
          <a:solidFill>
            <a:srgbClr val="FFFF00"/>
          </a:solidFill>
        </p:spPr>
        <p:txBody>
          <a:bodyPr wrap="square">
            <a:spAutoFit/>
          </a:bodyPr>
          <a:lstStyle/>
          <a:p>
            <a:pPr algn="ctr">
              <a:spcBef>
                <a:spcPts val="0"/>
              </a:spcBef>
              <a:spcAft>
                <a:spcPts val="0"/>
              </a:spcAft>
            </a:pPr>
            <a:r>
              <a:rPr lang="en-US" altLang="zh-CN" dirty="0"/>
              <a:t>Less time for confirmations but like not really, cause you now need more confirmations</a:t>
            </a:r>
          </a:p>
        </p:txBody>
      </p:sp>
      <p:sp>
        <p:nvSpPr>
          <p:cNvPr id="3" name="Date Placeholder 2"/>
          <p:cNvSpPr>
            <a:spLocks noGrp="1"/>
          </p:cNvSpPr>
          <p:nvPr>
            <p:ph type="dt" sz="half" idx="13"/>
          </p:nvPr>
        </p:nvSpPr>
        <p:spPr/>
        <p:txBody>
          <a:bodyPr/>
          <a:lstStyle/>
          <a:p>
            <a:pPr>
              <a:defRPr/>
            </a:pPr>
            <a:fld id="{9287F181-4190-424D-B5E6-6B42B3779CC8}" type="datetime1">
              <a:rPr lang="zh-CN" altLang="en-US" smtClean="0"/>
              <a:t>2020/8/23</a:t>
            </a:fld>
            <a:endParaRPr lang="en-US" altLang="zh-CN"/>
          </a:p>
        </p:txBody>
      </p:sp>
    </p:spTree>
    <p:extLst>
      <p:ext uri="{BB962C8B-B14F-4D97-AF65-F5344CB8AC3E}">
        <p14:creationId xmlns:p14="http://schemas.microsoft.com/office/powerpoint/2010/main" val="833790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182436"/>
            <a:ext cx="8520600" cy="59077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Naive Solution</a:t>
            </a:r>
            <a:endParaRPr sz="4000" b="1" dirty="0">
              <a:solidFill>
                <a:srgbClr val="1544D9"/>
              </a:solidFill>
            </a:endParaRPr>
          </a:p>
        </p:txBody>
      </p:sp>
      <p:sp>
        <p:nvSpPr>
          <p:cNvPr id="210" name="Google Shape;210;p31"/>
          <p:cNvSpPr txBox="1">
            <a:spLocks noGrp="1"/>
          </p:cNvSpPr>
          <p:nvPr>
            <p:ph type="body" idx="1"/>
          </p:nvPr>
        </p:nvSpPr>
        <p:spPr>
          <a:xfrm>
            <a:off x="87406" y="698812"/>
            <a:ext cx="9056594" cy="31255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solidFill>
                  <a:srgbClr val="222222"/>
                </a:solidFill>
                <a:highlight>
                  <a:srgbClr val="FFFFFF"/>
                </a:highlight>
                <a:latin typeface="Verdana"/>
                <a:ea typeface="Verdana"/>
                <a:cs typeface="Verdana"/>
                <a:sym typeface="Verdana"/>
              </a:rPr>
              <a:t>Here is Vitalik Buterin, creator of Ethereum, </a:t>
            </a:r>
            <a:r>
              <a:rPr lang="en" dirty="0">
                <a:solidFill>
                  <a:srgbClr val="0079D3"/>
                </a:solidFill>
                <a:highlight>
                  <a:srgbClr val="FFFFFF"/>
                </a:highlight>
                <a:uFill>
                  <a:noFill/>
                </a:uFill>
                <a:latin typeface="Verdana"/>
                <a:ea typeface="Verdana"/>
                <a:cs typeface="Verdana"/>
                <a:sym typeface="Verdana"/>
                <a:hlinkClick r:id="rId3"/>
              </a:rPr>
              <a:t>proposing exactly that and being completely ignored.</a:t>
            </a:r>
            <a:endParaRPr dirty="0"/>
          </a:p>
        </p:txBody>
      </p:sp>
      <p:pic>
        <p:nvPicPr>
          <p:cNvPr id="211" name="Google Shape;211;p31" descr="Screen Shot 2016-11-09 at 1.09.13 AM.png"/>
          <p:cNvPicPr preferRelativeResize="0"/>
          <p:nvPr/>
        </p:nvPicPr>
        <p:blipFill>
          <a:blip r:embed="rId4">
            <a:alphaModFix/>
          </a:blip>
          <a:stretch>
            <a:fillRect/>
          </a:stretch>
        </p:blipFill>
        <p:spPr>
          <a:xfrm>
            <a:off x="699248" y="1065150"/>
            <a:ext cx="7663840" cy="3660362"/>
          </a:xfrm>
          <a:prstGeom prst="rect">
            <a:avLst/>
          </a:prstGeom>
          <a:noFill/>
          <a:ln>
            <a:noFill/>
          </a:ln>
        </p:spPr>
      </p:pic>
      <p:sp>
        <p:nvSpPr>
          <p:cNvPr id="2" name="Date Placeholder 1"/>
          <p:cNvSpPr>
            <a:spLocks noGrp="1"/>
          </p:cNvSpPr>
          <p:nvPr>
            <p:ph type="dt" sz="half" idx="13"/>
          </p:nvPr>
        </p:nvSpPr>
        <p:spPr/>
        <p:txBody>
          <a:bodyPr/>
          <a:lstStyle/>
          <a:p>
            <a:pPr>
              <a:defRPr/>
            </a:pPr>
            <a:fld id="{7A887B1E-2DDF-423A-BFC4-2899950DF367}" type="datetime1">
              <a:rPr lang="zh-CN" altLang="en-US" smtClean="0"/>
              <a:t>2020/8/23</a:t>
            </a:fld>
            <a:endParaRPr lang="en-US" altLang="zh-CN"/>
          </a:p>
        </p:txBody>
      </p:sp>
    </p:spTree>
    <p:extLst>
      <p:ext uri="{BB962C8B-B14F-4D97-AF65-F5344CB8AC3E}">
        <p14:creationId xmlns:p14="http://schemas.microsoft.com/office/powerpoint/2010/main" val="3993685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7" name="Google Shape;217;p32" descr="Screen Shot 2016-11-09 at 1.11.00 AM.png"/>
          <p:cNvPicPr preferRelativeResize="0"/>
          <p:nvPr/>
        </p:nvPicPr>
        <p:blipFill>
          <a:blip r:embed="rId3">
            <a:alphaModFix/>
          </a:blip>
          <a:stretch>
            <a:fillRect/>
          </a:stretch>
        </p:blipFill>
        <p:spPr>
          <a:xfrm>
            <a:off x="758534" y="80314"/>
            <a:ext cx="7962385" cy="4635776"/>
          </a:xfrm>
          <a:prstGeom prst="rect">
            <a:avLst/>
          </a:prstGeom>
          <a:noFill/>
          <a:ln>
            <a:noFill/>
          </a:ln>
        </p:spPr>
      </p:pic>
      <p:sp>
        <p:nvSpPr>
          <p:cNvPr id="2" name="Date Placeholder 1"/>
          <p:cNvSpPr>
            <a:spLocks noGrp="1"/>
          </p:cNvSpPr>
          <p:nvPr>
            <p:ph type="dt" sz="half" idx="13"/>
          </p:nvPr>
        </p:nvSpPr>
        <p:spPr/>
        <p:txBody>
          <a:bodyPr/>
          <a:lstStyle/>
          <a:p>
            <a:pPr>
              <a:defRPr/>
            </a:pPr>
            <a:fld id="{83B66A53-5835-47BD-9B34-DEF4C61A5177}" type="datetime1">
              <a:rPr lang="zh-CN" altLang="en-US" smtClean="0"/>
              <a:t>2020/8/23</a:t>
            </a:fld>
            <a:endParaRPr lang="en-US" altLang="zh-CN"/>
          </a:p>
        </p:txBody>
      </p:sp>
    </p:spTree>
    <p:extLst>
      <p:ext uri="{BB962C8B-B14F-4D97-AF65-F5344CB8AC3E}">
        <p14:creationId xmlns:p14="http://schemas.microsoft.com/office/powerpoint/2010/main" val="864468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Naive Solution</a:t>
            </a:r>
            <a:endParaRPr sz="4000" b="1" dirty="0">
              <a:solidFill>
                <a:srgbClr val="1544D9"/>
              </a:solidFill>
            </a:endParaRPr>
          </a:p>
        </p:txBody>
      </p:sp>
      <p:sp>
        <p:nvSpPr>
          <p:cNvPr id="223" name="Google Shape;223;p33"/>
          <p:cNvSpPr txBox="1">
            <a:spLocks noGrp="1"/>
          </p:cNvSpPr>
          <p:nvPr>
            <p:ph type="body" idx="1"/>
          </p:nvPr>
        </p:nvSpPr>
        <p:spPr>
          <a:xfrm>
            <a:off x="311700" y="1225224"/>
            <a:ext cx="8481600" cy="2336459"/>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2000" dirty="0"/>
              <a:t>But wait, Ethereum has 17 second block times</a:t>
            </a:r>
            <a:r>
              <a:rPr lang="en" sz="2000" dirty="0" smtClean="0"/>
              <a:t>.</a:t>
            </a:r>
          </a:p>
          <a:p>
            <a:r>
              <a:rPr lang="en-US" altLang="zh-CN" sz="2000" dirty="0"/>
              <a:t>Less time for confirmations but like not really, cause you now need more confirmations</a:t>
            </a:r>
          </a:p>
          <a:p>
            <a:pPr marL="457200" lvl="0" indent="-317500" rtl="0">
              <a:spcBef>
                <a:spcPts val="0"/>
              </a:spcBef>
              <a:spcAft>
                <a:spcPts val="0"/>
              </a:spcAft>
              <a:buSzPts val="1400"/>
              <a:buChar char="●"/>
            </a:pPr>
            <a:endParaRPr lang="en-US" sz="2000" dirty="0" smtClean="0"/>
          </a:p>
          <a:p>
            <a:pPr marL="457200" lvl="0" indent="-317500" rtl="0">
              <a:spcBef>
                <a:spcPts val="0"/>
              </a:spcBef>
              <a:spcAft>
                <a:spcPts val="0"/>
              </a:spcAft>
              <a:buSzPts val="1400"/>
              <a:buChar char="●"/>
            </a:pPr>
            <a:endParaRPr sz="2000" dirty="0"/>
          </a:p>
          <a:p>
            <a:pPr marL="457200" lvl="0" indent="-317500" rtl="0">
              <a:spcBef>
                <a:spcPts val="0"/>
              </a:spcBef>
              <a:spcAft>
                <a:spcPts val="0"/>
              </a:spcAft>
              <a:buSzPts val="1400"/>
              <a:buChar char="●"/>
            </a:pPr>
            <a:r>
              <a:rPr lang="en" sz="2000" dirty="0"/>
              <a:t>Pros and Cons</a:t>
            </a:r>
            <a:endParaRPr sz="2000" dirty="0"/>
          </a:p>
          <a:p>
            <a:pPr marL="914400" lvl="1" indent="-304800" rtl="0">
              <a:spcBef>
                <a:spcPts val="0"/>
              </a:spcBef>
              <a:spcAft>
                <a:spcPts val="0"/>
              </a:spcAft>
              <a:buSzPts val="1200"/>
              <a:buChar char="○"/>
            </a:pPr>
            <a:r>
              <a:rPr lang="en" sz="1800" u="sng" dirty="0">
                <a:solidFill>
                  <a:schemeClr val="hlink"/>
                </a:solidFill>
                <a:hlinkClick r:id="rId3"/>
              </a:rPr>
              <a:t>https://blog.ethereum.org/2015/09/14/on-slow-and-fast-block-times</a:t>
            </a:r>
            <a:r>
              <a:rPr lang="en" sz="1800" u="sng" dirty="0" smtClean="0">
                <a:solidFill>
                  <a:schemeClr val="hlink"/>
                </a:solidFill>
                <a:hlinkClick r:id="rId3"/>
              </a:rPr>
              <a:t>/</a:t>
            </a:r>
            <a:endParaRPr lang="en" sz="1800" u="sng" dirty="0" smtClean="0">
              <a:solidFill>
                <a:schemeClr val="hlink"/>
              </a:solidFill>
            </a:endParaRPr>
          </a:p>
          <a:p>
            <a:pPr lvl="1">
              <a:spcBef>
                <a:spcPts val="0"/>
              </a:spcBef>
            </a:pPr>
            <a:r>
              <a:rPr lang="en-US" altLang="zh-CN" sz="1800" dirty="0" smtClean="0"/>
              <a:t>Or, read</a:t>
            </a:r>
            <a:r>
              <a:rPr lang="zh-CN" altLang="en-US" sz="1800" dirty="0"/>
              <a:t>：</a:t>
            </a:r>
            <a:r>
              <a:rPr lang="en-US" altLang="zh-CN" sz="1800" b="1" u="sng" dirty="0"/>
              <a:t>On Slow and Fast Block Times.DOC</a:t>
            </a:r>
            <a:r>
              <a:rPr lang="zh-CN" altLang="en-US" sz="1800" b="1" u="sng" dirty="0"/>
              <a:t> </a:t>
            </a:r>
            <a:r>
              <a:rPr lang="en" sz="1800" dirty="0" smtClean="0"/>
              <a:t> </a:t>
            </a:r>
            <a:endParaRPr sz="1800" dirty="0"/>
          </a:p>
        </p:txBody>
      </p:sp>
      <p:sp>
        <p:nvSpPr>
          <p:cNvPr id="2" name="Date Placeholder 1"/>
          <p:cNvSpPr>
            <a:spLocks noGrp="1"/>
          </p:cNvSpPr>
          <p:nvPr>
            <p:ph type="dt" sz="half" idx="13"/>
          </p:nvPr>
        </p:nvSpPr>
        <p:spPr/>
        <p:txBody>
          <a:bodyPr/>
          <a:lstStyle/>
          <a:p>
            <a:pPr>
              <a:defRPr/>
            </a:pPr>
            <a:fld id="{F9E57F26-98F8-4E55-9625-D8795BC9C7F6}" type="datetime1">
              <a:rPr lang="zh-CN" altLang="en-US" smtClean="0"/>
              <a:t>2020/8/23</a:t>
            </a:fld>
            <a:endParaRPr lang="en-US" altLang="zh-CN"/>
          </a:p>
        </p:txBody>
      </p:sp>
    </p:spTree>
    <p:extLst>
      <p:ext uri="{BB962C8B-B14F-4D97-AF65-F5344CB8AC3E}">
        <p14:creationId xmlns:p14="http://schemas.microsoft.com/office/powerpoint/2010/main" val="1220203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265500" y="1678650"/>
            <a:ext cx="4313224" cy="70147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b="1" dirty="0">
                <a:solidFill>
                  <a:srgbClr val="1544D9"/>
                </a:solidFill>
              </a:rPr>
              <a:t>Proposed Scalability Solutions</a:t>
            </a:r>
            <a:endParaRPr sz="2800" b="1" dirty="0">
              <a:solidFill>
                <a:srgbClr val="1544D9"/>
              </a:solidFill>
            </a:endParaRPr>
          </a:p>
        </p:txBody>
      </p:sp>
      <p:sp>
        <p:nvSpPr>
          <p:cNvPr id="229" name="Google Shape;229;p3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000" dirty="0">
                <a:solidFill>
                  <a:srgbClr val="1544D9"/>
                </a:solidFill>
              </a:rPr>
              <a:t>Blocksize Capacity Increase</a:t>
            </a:r>
            <a:endParaRPr sz="2000" dirty="0">
              <a:solidFill>
                <a:srgbClr val="1544D9"/>
              </a:solidFill>
            </a:endParaRPr>
          </a:p>
          <a:p>
            <a:pPr marL="0" lvl="0" indent="0">
              <a:spcBef>
                <a:spcPts val="1600"/>
              </a:spcBef>
              <a:spcAft>
                <a:spcPts val="0"/>
              </a:spcAft>
              <a:buNone/>
            </a:pPr>
            <a:r>
              <a:rPr lang="en" sz="2000" dirty="0">
                <a:solidFill>
                  <a:srgbClr val="1544D9"/>
                </a:solidFill>
              </a:rPr>
              <a:t>Segregated Witness</a:t>
            </a:r>
            <a:endParaRPr sz="2000" dirty="0">
              <a:solidFill>
                <a:srgbClr val="1544D9"/>
              </a:solidFill>
            </a:endParaRPr>
          </a:p>
          <a:p>
            <a:pPr marL="0" lvl="0" indent="0">
              <a:spcBef>
                <a:spcPts val="1600"/>
              </a:spcBef>
              <a:spcAft>
                <a:spcPts val="0"/>
              </a:spcAft>
              <a:buNone/>
            </a:pPr>
            <a:r>
              <a:rPr lang="en" sz="2000" dirty="0">
                <a:solidFill>
                  <a:srgbClr val="1544D9"/>
                </a:solidFill>
              </a:rPr>
              <a:t>Sidechains</a:t>
            </a:r>
            <a:endParaRPr sz="2000" dirty="0">
              <a:solidFill>
                <a:srgbClr val="1544D9"/>
              </a:solidFill>
            </a:endParaRPr>
          </a:p>
          <a:p>
            <a:pPr marL="0" lvl="0" indent="0">
              <a:spcBef>
                <a:spcPts val="1600"/>
              </a:spcBef>
              <a:spcAft>
                <a:spcPts val="1600"/>
              </a:spcAft>
              <a:buClr>
                <a:schemeClr val="dk1"/>
              </a:buClr>
              <a:buSzPts val="1100"/>
              <a:buFont typeface="Arial"/>
              <a:buNone/>
            </a:pPr>
            <a:r>
              <a:rPr lang="en" sz="2000" dirty="0">
                <a:solidFill>
                  <a:srgbClr val="1544D9"/>
                </a:solidFill>
              </a:rPr>
              <a:t>Lightning Network</a:t>
            </a:r>
            <a:endParaRPr sz="2000" dirty="0">
              <a:solidFill>
                <a:srgbClr val="1544D9"/>
              </a:solidFill>
            </a:endParaRPr>
          </a:p>
        </p:txBody>
      </p:sp>
      <p:sp>
        <p:nvSpPr>
          <p:cNvPr id="2" name="Date Placeholder 1"/>
          <p:cNvSpPr>
            <a:spLocks noGrp="1"/>
          </p:cNvSpPr>
          <p:nvPr>
            <p:ph type="dt" sz="half" idx="13"/>
          </p:nvPr>
        </p:nvSpPr>
        <p:spPr/>
        <p:txBody>
          <a:bodyPr/>
          <a:lstStyle/>
          <a:p>
            <a:pPr>
              <a:defRPr/>
            </a:pPr>
            <a:fld id="{FBFE3D8A-38AE-411C-B653-82C9881C9B87}" type="datetime1">
              <a:rPr lang="zh-CN" altLang="en-US" smtClean="0"/>
              <a:t>2020/8/23</a:t>
            </a:fld>
            <a:endParaRPr lang="en-US" altLang="zh-CN"/>
          </a:p>
        </p:txBody>
      </p:sp>
    </p:spTree>
    <p:extLst>
      <p:ext uri="{BB962C8B-B14F-4D97-AF65-F5344CB8AC3E}">
        <p14:creationId xmlns:p14="http://schemas.microsoft.com/office/powerpoint/2010/main" val="3488305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b="1" dirty="0">
                <a:solidFill>
                  <a:srgbClr val="1544D9"/>
                </a:solidFill>
              </a:rPr>
              <a:t>Block Capacity Increase</a:t>
            </a:r>
            <a:endParaRPr sz="4000" b="1" dirty="0">
              <a:solidFill>
                <a:srgbClr val="1544D9"/>
              </a:solidFill>
            </a:endParaRPr>
          </a:p>
        </p:txBody>
      </p:sp>
      <p:sp>
        <p:nvSpPr>
          <p:cNvPr id="2" name="Date Placeholder 1"/>
          <p:cNvSpPr>
            <a:spLocks noGrp="1"/>
          </p:cNvSpPr>
          <p:nvPr>
            <p:ph type="dt" sz="half" idx="2"/>
          </p:nvPr>
        </p:nvSpPr>
        <p:spPr/>
        <p:txBody>
          <a:bodyPr/>
          <a:lstStyle/>
          <a:p>
            <a:pPr>
              <a:defRPr/>
            </a:pPr>
            <a:fld id="{C854383E-9B56-4F36-89B1-CFAFCFED15A0}" type="datetime1">
              <a:rPr lang="zh-CN" altLang="en-US" smtClean="0"/>
              <a:t>2020/8/23</a:t>
            </a:fld>
            <a:endParaRPr lang="en-US" altLang="zh-CN"/>
          </a:p>
        </p:txBody>
      </p:sp>
    </p:spTree>
    <p:extLst>
      <p:ext uri="{BB962C8B-B14F-4D97-AF65-F5344CB8AC3E}">
        <p14:creationId xmlns:p14="http://schemas.microsoft.com/office/powerpoint/2010/main" val="2573893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11700" y="134390"/>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Increase the Block Size</a:t>
            </a:r>
            <a:endParaRPr sz="4000" b="1" dirty="0">
              <a:solidFill>
                <a:srgbClr val="1544D9"/>
              </a:solidFill>
            </a:endParaRPr>
          </a:p>
        </p:txBody>
      </p:sp>
      <p:pic>
        <p:nvPicPr>
          <p:cNvPr id="240" name="Google Shape;240;p36" descr="Screen Shot 2016-11-09 at 2.07.04 AM.png"/>
          <p:cNvPicPr preferRelativeResize="0"/>
          <p:nvPr/>
        </p:nvPicPr>
        <p:blipFill>
          <a:blip r:embed="rId3">
            <a:alphaModFix/>
          </a:blip>
          <a:stretch>
            <a:fillRect/>
          </a:stretch>
        </p:blipFill>
        <p:spPr>
          <a:xfrm>
            <a:off x="3716014" y="2967541"/>
            <a:ext cx="3324380" cy="1757464"/>
          </a:xfrm>
          <a:prstGeom prst="rect">
            <a:avLst/>
          </a:prstGeom>
          <a:noFill/>
          <a:ln>
            <a:noFill/>
          </a:ln>
        </p:spPr>
      </p:pic>
      <p:pic>
        <p:nvPicPr>
          <p:cNvPr id="241" name="Google Shape;241;p36" descr="Screen Shot 2016-11-09 at 2.08.35 AM.png"/>
          <p:cNvPicPr preferRelativeResize="0"/>
          <p:nvPr/>
        </p:nvPicPr>
        <p:blipFill>
          <a:blip r:embed="rId4">
            <a:alphaModFix/>
          </a:blip>
          <a:stretch>
            <a:fillRect/>
          </a:stretch>
        </p:blipFill>
        <p:spPr>
          <a:xfrm>
            <a:off x="7040394" y="4410116"/>
            <a:ext cx="2103606" cy="324255"/>
          </a:xfrm>
          <a:prstGeom prst="rect">
            <a:avLst/>
          </a:prstGeom>
          <a:noFill/>
          <a:ln>
            <a:noFill/>
          </a:ln>
        </p:spPr>
      </p:pic>
      <p:sp>
        <p:nvSpPr>
          <p:cNvPr id="2" name="Rectangle 1"/>
          <p:cNvSpPr/>
          <p:nvPr/>
        </p:nvSpPr>
        <p:spPr>
          <a:xfrm>
            <a:off x="564203" y="1074589"/>
            <a:ext cx="8385243" cy="1754326"/>
          </a:xfrm>
          <a:prstGeom prst="rect">
            <a:avLst/>
          </a:prstGeom>
        </p:spPr>
        <p:txBody>
          <a:bodyPr wrap="square">
            <a:spAutoFit/>
          </a:bodyPr>
          <a:lstStyle/>
          <a:p>
            <a:r>
              <a:rPr lang="en-US" altLang="zh-CN" dirty="0"/>
              <a:t>The block size limit has created a </a:t>
            </a:r>
            <a:r>
              <a:rPr lang="en-US" altLang="zh-CN" b="1" dirty="0">
                <a:solidFill>
                  <a:srgbClr val="7030A0"/>
                </a:solidFill>
              </a:rPr>
              <a:t>bottleneck</a:t>
            </a:r>
            <a:r>
              <a:rPr lang="en-US" altLang="zh-CN" dirty="0"/>
              <a:t> in bitcoin, resulting in increasing transaction fees and delayed processing of transactions that cannot be fit into a block</a:t>
            </a:r>
            <a:r>
              <a:rPr lang="en-US" altLang="zh-CN" dirty="0" smtClean="0"/>
              <a:t>.</a:t>
            </a:r>
            <a:r>
              <a:rPr lang="en-US" altLang="zh-CN" dirty="0"/>
              <a:t> </a:t>
            </a:r>
            <a:endParaRPr lang="en-US" altLang="zh-CN" dirty="0" smtClean="0"/>
          </a:p>
          <a:p>
            <a:endParaRPr lang="en-US" altLang="zh-CN" dirty="0"/>
          </a:p>
          <a:p>
            <a:r>
              <a:rPr lang="en-US" altLang="zh-CN" dirty="0" smtClean="0"/>
              <a:t>Various </a:t>
            </a:r>
            <a:r>
              <a:rPr lang="en-US" altLang="zh-CN" dirty="0"/>
              <a:t>proposals have come forth on how to scale bitcoin, and a contentious debate has resulted. </a:t>
            </a:r>
            <a:r>
              <a:rPr lang="en-US" altLang="zh-CN" i="1" dirty="0"/>
              <a:t>Business Insider</a:t>
            </a:r>
            <a:r>
              <a:rPr lang="en-US" altLang="zh-CN" dirty="0"/>
              <a:t> in 2017 characterized this debate as an "ideological battle over bitcoin's future</a:t>
            </a:r>
            <a:r>
              <a:rPr lang="en-US" altLang="zh-CN" dirty="0" smtClean="0"/>
              <a:t>."</a:t>
            </a:r>
            <a:endParaRPr lang="zh-CN" altLang="en-US" dirty="0"/>
          </a:p>
        </p:txBody>
      </p:sp>
      <p:sp>
        <p:nvSpPr>
          <p:cNvPr id="3" name="Date Placeholder 2"/>
          <p:cNvSpPr>
            <a:spLocks noGrp="1"/>
          </p:cNvSpPr>
          <p:nvPr>
            <p:ph type="dt" sz="half" idx="13"/>
          </p:nvPr>
        </p:nvSpPr>
        <p:spPr/>
        <p:txBody>
          <a:bodyPr/>
          <a:lstStyle/>
          <a:p>
            <a:pPr>
              <a:defRPr/>
            </a:pPr>
            <a:fld id="{60724211-AEF4-4E12-9A3D-474F9E79FEBA}" type="datetime1">
              <a:rPr lang="zh-CN" altLang="en-US" smtClean="0"/>
              <a:t>2020/8/23</a:t>
            </a:fld>
            <a:endParaRPr lang="en-US" altLang="zh-CN"/>
          </a:p>
        </p:txBody>
      </p:sp>
    </p:spTree>
    <p:extLst>
      <p:ext uri="{BB962C8B-B14F-4D97-AF65-F5344CB8AC3E}">
        <p14:creationId xmlns:p14="http://schemas.microsoft.com/office/powerpoint/2010/main" val="413999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311700" y="148500"/>
            <a:ext cx="8520600" cy="75311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Increase the Block Size</a:t>
            </a:r>
            <a:endParaRPr sz="4000" b="1" dirty="0">
              <a:solidFill>
                <a:srgbClr val="1544D9"/>
              </a:solidFill>
            </a:endParaRPr>
          </a:p>
        </p:txBody>
      </p:sp>
      <p:sp>
        <p:nvSpPr>
          <p:cNvPr id="256" name="Google Shape;256;p38"/>
          <p:cNvSpPr txBox="1">
            <a:spLocks noGrp="1"/>
          </p:cNvSpPr>
          <p:nvPr>
            <p:ph type="body" idx="2"/>
          </p:nvPr>
        </p:nvSpPr>
        <p:spPr>
          <a:xfrm>
            <a:off x="4694232" y="2384323"/>
            <a:ext cx="4397188" cy="2393739"/>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b="1" dirty="0"/>
              <a:t>Cons:</a:t>
            </a:r>
            <a:endParaRPr sz="1600" dirty="0"/>
          </a:p>
          <a:p>
            <a:pPr marL="457200" lvl="0" indent="-317500" rtl="0">
              <a:spcBef>
                <a:spcPts val="1600"/>
              </a:spcBef>
              <a:spcAft>
                <a:spcPts val="0"/>
              </a:spcAft>
              <a:buSzPts val="1400"/>
              <a:buChar char="●"/>
            </a:pPr>
            <a:r>
              <a:rPr lang="en" sz="1600" dirty="0"/>
              <a:t>Hard fork blah blah blah</a:t>
            </a:r>
            <a:endParaRPr sz="1600" dirty="0"/>
          </a:p>
          <a:p>
            <a:pPr marL="457200" lvl="0" indent="-317500" rtl="0">
              <a:spcBef>
                <a:spcPts val="0"/>
              </a:spcBef>
              <a:spcAft>
                <a:spcPts val="0"/>
              </a:spcAft>
              <a:buSzPts val="1400"/>
              <a:buChar char="●"/>
            </a:pPr>
            <a:r>
              <a:rPr lang="en" sz="1600" dirty="0"/>
              <a:t>Lessen transaction fees (if you’re a miner)</a:t>
            </a:r>
            <a:endParaRPr sz="1600" dirty="0"/>
          </a:p>
          <a:p>
            <a:pPr marL="457200" lvl="0" indent="-317500" rtl="0">
              <a:spcBef>
                <a:spcPts val="0"/>
              </a:spcBef>
              <a:spcAft>
                <a:spcPts val="0"/>
              </a:spcAft>
              <a:buSzPts val="1400"/>
              <a:buChar char="●"/>
            </a:pPr>
            <a:r>
              <a:rPr lang="en" sz="1600" dirty="0"/>
              <a:t>Size increases very fast</a:t>
            </a:r>
            <a:endParaRPr sz="1600" dirty="0"/>
          </a:p>
          <a:p>
            <a:pPr marL="914400" lvl="1" indent="-304800" rtl="0">
              <a:spcBef>
                <a:spcPts val="0"/>
              </a:spcBef>
              <a:spcAft>
                <a:spcPts val="0"/>
              </a:spcAft>
              <a:buSzPts val="1200"/>
              <a:buChar char="○"/>
            </a:pPr>
            <a:r>
              <a:rPr lang="en" sz="1400" dirty="0"/>
              <a:t>“Slippery slope”</a:t>
            </a:r>
            <a:endParaRPr sz="1400" dirty="0"/>
          </a:p>
          <a:p>
            <a:pPr marL="914400" lvl="1" indent="-304800" rtl="0">
              <a:spcBef>
                <a:spcPts val="0"/>
              </a:spcBef>
              <a:spcAft>
                <a:spcPts val="0"/>
              </a:spcAft>
              <a:buSzPts val="1200"/>
              <a:buChar char="○"/>
            </a:pPr>
            <a:r>
              <a:rPr lang="en" sz="1400" dirty="0"/>
              <a:t>Blockchain is already 80 Gb!</a:t>
            </a:r>
            <a:endParaRPr sz="1400" dirty="0"/>
          </a:p>
          <a:p>
            <a:pPr marL="457200" lvl="0" indent="-317500" rtl="0">
              <a:spcBef>
                <a:spcPts val="0"/>
              </a:spcBef>
              <a:spcAft>
                <a:spcPts val="0"/>
              </a:spcAft>
              <a:buClr>
                <a:srgbClr val="222222"/>
              </a:buClr>
              <a:buSzPts val="1400"/>
              <a:buChar char="●"/>
            </a:pPr>
            <a:r>
              <a:rPr lang="en" sz="1600" dirty="0">
                <a:solidFill>
                  <a:srgbClr val="222222"/>
                </a:solidFill>
                <a:highlight>
                  <a:srgbClr val="FFFFFF"/>
                </a:highlight>
              </a:rPr>
              <a:t>Longer Propagation Times</a:t>
            </a:r>
            <a:endParaRPr sz="1600" dirty="0">
              <a:solidFill>
                <a:srgbClr val="222222"/>
              </a:solidFill>
              <a:highlight>
                <a:srgbClr val="FFFFFF"/>
              </a:highlight>
            </a:endParaRPr>
          </a:p>
          <a:p>
            <a:pPr marL="914400" lvl="1" indent="-304800" rtl="0">
              <a:spcBef>
                <a:spcPts val="0"/>
              </a:spcBef>
              <a:spcAft>
                <a:spcPts val="0"/>
              </a:spcAft>
              <a:buClr>
                <a:srgbClr val="222222"/>
              </a:buClr>
              <a:buSzPts val="1200"/>
              <a:buChar char="○"/>
            </a:pPr>
            <a:r>
              <a:rPr lang="en" sz="1400" dirty="0">
                <a:solidFill>
                  <a:srgbClr val="222222"/>
                </a:solidFill>
                <a:highlight>
                  <a:srgbClr val="FFFFFF"/>
                </a:highlight>
              </a:rPr>
              <a:t>Authoring miner has better shot at next block </a:t>
            </a:r>
            <a:endParaRPr sz="1400" dirty="0">
              <a:solidFill>
                <a:srgbClr val="222222"/>
              </a:solidFill>
              <a:highlight>
                <a:srgbClr val="FFFFFF"/>
              </a:highlight>
            </a:endParaRPr>
          </a:p>
          <a:p>
            <a:pPr marL="457200" lvl="0" indent="-317500" rtl="0">
              <a:spcBef>
                <a:spcPts val="0"/>
              </a:spcBef>
              <a:spcAft>
                <a:spcPts val="0"/>
              </a:spcAft>
              <a:buClr>
                <a:srgbClr val="222222"/>
              </a:buClr>
              <a:buSzPts val="1400"/>
              <a:buChar char="●"/>
            </a:pPr>
            <a:r>
              <a:rPr lang="en" sz="1600" dirty="0">
                <a:solidFill>
                  <a:srgbClr val="222222"/>
                </a:solidFill>
                <a:highlight>
                  <a:srgbClr val="FFFFFF"/>
                </a:highlight>
              </a:rPr>
              <a:t>One time linear capacity increase</a:t>
            </a:r>
            <a:endParaRPr sz="1600" dirty="0">
              <a:solidFill>
                <a:srgbClr val="222222"/>
              </a:solidFill>
              <a:highlight>
                <a:srgbClr val="FFFFFF"/>
              </a:highlight>
            </a:endParaRPr>
          </a:p>
          <a:p>
            <a:pPr marL="914400" lvl="1" indent="-304800" rtl="0">
              <a:spcBef>
                <a:spcPts val="0"/>
              </a:spcBef>
              <a:spcAft>
                <a:spcPts val="0"/>
              </a:spcAft>
              <a:buClr>
                <a:srgbClr val="222222"/>
              </a:buClr>
              <a:buSzPts val="1200"/>
              <a:buChar char="○"/>
            </a:pPr>
            <a:r>
              <a:rPr lang="en" sz="1400" dirty="0">
                <a:solidFill>
                  <a:srgbClr val="222222"/>
                </a:solidFill>
                <a:highlight>
                  <a:srgbClr val="FFFFFF"/>
                </a:highlight>
              </a:rPr>
              <a:t>Temporary Fix</a:t>
            </a:r>
            <a:endParaRPr sz="1400" dirty="0">
              <a:solidFill>
                <a:srgbClr val="222222"/>
              </a:solidFill>
              <a:highlight>
                <a:srgbClr val="FFFFFF"/>
              </a:highlight>
            </a:endParaRPr>
          </a:p>
        </p:txBody>
      </p:sp>
      <p:sp>
        <p:nvSpPr>
          <p:cNvPr id="2" name="Rectangle 1"/>
          <p:cNvSpPr/>
          <p:nvPr/>
        </p:nvSpPr>
        <p:spPr>
          <a:xfrm>
            <a:off x="311700" y="1062988"/>
            <a:ext cx="8765065" cy="1292662"/>
          </a:xfrm>
          <a:prstGeom prst="rect">
            <a:avLst/>
          </a:prstGeom>
        </p:spPr>
        <p:txBody>
          <a:bodyPr wrap="square">
            <a:spAutoFit/>
          </a:bodyPr>
          <a:lstStyle/>
          <a:p>
            <a:pPr lvl="0">
              <a:spcBef>
                <a:spcPts val="0"/>
              </a:spcBef>
              <a:spcAft>
                <a:spcPts val="0"/>
              </a:spcAft>
            </a:pPr>
            <a:r>
              <a:rPr lang="en-US" altLang="zh-CN" b="1" dirty="0"/>
              <a:t>Idea:</a:t>
            </a:r>
            <a:r>
              <a:rPr lang="en-US" altLang="zh-CN" dirty="0"/>
              <a:t> If we just increase the blocksize, we can fit more transactions in a single block</a:t>
            </a:r>
            <a:r>
              <a:rPr lang="en-US" altLang="zh-CN" dirty="0" smtClean="0"/>
              <a:t>.</a:t>
            </a:r>
          </a:p>
          <a:p>
            <a:pPr lvl="0">
              <a:spcBef>
                <a:spcPts val="0"/>
              </a:spcBef>
              <a:spcAft>
                <a:spcPts val="0"/>
              </a:spcAft>
            </a:pPr>
            <a:endParaRPr lang="en-US" altLang="zh-CN" dirty="0"/>
          </a:p>
          <a:p>
            <a:pPr>
              <a:spcBef>
                <a:spcPts val="0"/>
              </a:spcBef>
              <a:spcAft>
                <a:spcPts val="0"/>
              </a:spcAft>
            </a:pPr>
            <a:r>
              <a:rPr lang="en-US" altLang="zh-CN" sz="1400" dirty="0">
                <a:solidFill>
                  <a:srgbClr val="222222"/>
                </a:solidFill>
                <a:highlight>
                  <a:srgbClr val="FFFFFF"/>
                </a:highlight>
                <a:latin typeface="Verdana"/>
                <a:ea typeface="Verdana"/>
                <a:cs typeface="Verdana"/>
                <a:sym typeface="Verdana"/>
              </a:rPr>
              <a:t>Larger blocks take longer to propagate and longer to validate. Other miners can only start working on a (non-empty) succeeding block once they've validated the current. Larger blocks therefore lead to a greater advantage for the authoring miner at finding also the next block</a:t>
            </a:r>
            <a:r>
              <a:rPr lang="en-US" altLang="zh-CN" sz="1400" dirty="0" smtClean="0">
                <a:solidFill>
                  <a:srgbClr val="222222"/>
                </a:solidFill>
                <a:highlight>
                  <a:srgbClr val="FFFFFF"/>
                </a:highlight>
                <a:latin typeface="Verdana"/>
                <a:ea typeface="Verdana"/>
                <a:cs typeface="Verdana"/>
                <a:sym typeface="Verdana"/>
              </a:rPr>
              <a:t>.</a:t>
            </a:r>
            <a:endParaRPr lang="en-US" altLang="zh-CN" sz="2000" dirty="0">
              <a:solidFill>
                <a:schemeClr val="dk1"/>
              </a:solidFill>
              <a:latin typeface="Open Sans"/>
              <a:ea typeface="Open Sans"/>
              <a:cs typeface="Open Sans"/>
              <a:sym typeface="Open Sans"/>
            </a:endParaRPr>
          </a:p>
        </p:txBody>
      </p:sp>
      <p:sp>
        <p:nvSpPr>
          <p:cNvPr id="3" name="Date Placeholder 2"/>
          <p:cNvSpPr>
            <a:spLocks noGrp="1"/>
          </p:cNvSpPr>
          <p:nvPr>
            <p:ph type="dt" sz="half" idx="13"/>
          </p:nvPr>
        </p:nvSpPr>
        <p:spPr/>
        <p:txBody>
          <a:bodyPr/>
          <a:lstStyle/>
          <a:p>
            <a:pPr>
              <a:defRPr/>
            </a:pPr>
            <a:fld id="{DA660BA4-6057-48C5-BB14-52EC0EF83BE1}" type="datetime1">
              <a:rPr lang="zh-CN" altLang="en-US" smtClean="0"/>
              <a:t>2020/8/24</a:t>
            </a:fld>
            <a:endParaRPr lang="en-US" altLang="zh-CN"/>
          </a:p>
        </p:txBody>
      </p:sp>
      <p:sp>
        <p:nvSpPr>
          <p:cNvPr id="4" name="Rectangle 3"/>
          <p:cNvSpPr/>
          <p:nvPr/>
        </p:nvSpPr>
        <p:spPr>
          <a:xfrm>
            <a:off x="311700" y="2435838"/>
            <a:ext cx="4572000" cy="1774845"/>
          </a:xfrm>
          <a:prstGeom prst="rect">
            <a:avLst/>
          </a:prstGeom>
        </p:spPr>
        <p:txBody>
          <a:bodyPr>
            <a:spAutoFit/>
          </a:bodyPr>
          <a:lstStyle/>
          <a:p>
            <a:pPr lvl="0">
              <a:spcBef>
                <a:spcPts val="1600"/>
              </a:spcBef>
              <a:spcAft>
                <a:spcPts val="0"/>
              </a:spcAft>
            </a:pPr>
            <a:r>
              <a:rPr lang="en-US" altLang="zh-CN" sz="1600" b="1" dirty="0"/>
              <a:t>Pros:</a:t>
            </a:r>
            <a:r>
              <a:rPr lang="en-US" altLang="zh-CN" sz="1600" dirty="0"/>
              <a:t>  </a:t>
            </a:r>
          </a:p>
          <a:p>
            <a:pPr marL="457200" lvl="0" indent="-317500">
              <a:spcBef>
                <a:spcPts val="1600"/>
              </a:spcBef>
              <a:spcAft>
                <a:spcPts val="0"/>
              </a:spcAft>
              <a:buClr>
                <a:schemeClr val="accent1">
                  <a:lumMod val="75000"/>
                </a:schemeClr>
              </a:buClr>
              <a:buSzPts val="1400"/>
              <a:buChar char="●"/>
            </a:pPr>
            <a:r>
              <a:rPr lang="en-US" altLang="zh-CN" sz="1600" dirty="0"/>
              <a:t>It’s an “easy” implementation.  Just get miners to agree (Obviously we know this isn’t easy).</a:t>
            </a:r>
          </a:p>
          <a:p>
            <a:pPr marL="457200" lvl="0" indent="-317500">
              <a:spcBef>
                <a:spcPts val="0"/>
              </a:spcBef>
              <a:spcAft>
                <a:spcPts val="0"/>
              </a:spcAft>
              <a:buClr>
                <a:schemeClr val="accent1">
                  <a:lumMod val="75000"/>
                </a:schemeClr>
              </a:buClr>
              <a:buSzPts val="1400"/>
              <a:buChar char="●"/>
            </a:pPr>
            <a:r>
              <a:rPr lang="en-US" altLang="zh-CN" sz="1600" dirty="0"/>
              <a:t>Might have to do it for lightning network anyways</a:t>
            </a:r>
          </a:p>
          <a:p>
            <a:pPr marL="457200" lvl="0" indent="-317500">
              <a:spcBef>
                <a:spcPts val="0"/>
              </a:spcBef>
              <a:spcAft>
                <a:spcPts val="0"/>
              </a:spcAft>
              <a:buClr>
                <a:schemeClr val="accent1">
                  <a:lumMod val="75000"/>
                </a:schemeClr>
              </a:buClr>
              <a:buSzPts val="1400"/>
              <a:buChar char="●"/>
            </a:pPr>
            <a:r>
              <a:rPr lang="en-US" altLang="zh-CN" sz="1600" dirty="0"/>
              <a:t>Lessen transaction fees (if you’re a user)</a:t>
            </a:r>
            <a:endParaRPr lang="en-US" altLang="zh-CN" sz="1600" dirty="0"/>
          </a:p>
        </p:txBody>
      </p:sp>
    </p:spTree>
    <p:extLst>
      <p:ext uri="{BB962C8B-B14F-4D97-AF65-F5344CB8AC3E}">
        <p14:creationId xmlns:p14="http://schemas.microsoft.com/office/powerpoint/2010/main" val="2469695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311700" y="209134"/>
            <a:ext cx="8520600" cy="69854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Examples</a:t>
            </a:r>
            <a:endParaRPr sz="4000" b="1" dirty="0">
              <a:solidFill>
                <a:srgbClr val="1544D9"/>
              </a:solidFill>
            </a:endParaRPr>
          </a:p>
        </p:txBody>
      </p:sp>
      <p:sp>
        <p:nvSpPr>
          <p:cNvPr id="262" name="Google Shape;262;p39"/>
          <p:cNvSpPr txBox="1">
            <a:spLocks noGrp="1"/>
          </p:cNvSpPr>
          <p:nvPr>
            <p:ph type="body" idx="1"/>
          </p:nvPr>
        </p:nvSpPr>
        <p:spPr>
          <a:xfrm>
            <a:off x="200234" y="961121"/>
            <a:ext cx="8790254" cy="3618104"/>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2000" dirty="0"/>
              <a:t>Bitcoin Classic</a:t>
            </a:r>
            <a:endParaRPr sz="2000" dirty="0"/>
          </a:p>
          <a:p>
            <a:pPr marL="914400" lvl="1" indent="-304800" rtl="0">
              <a:spcBef>
                <a:spcPts val="0"/>
              </a:spcBef>
              <a:spcAft>
                <a:spcPts val="0"/>
              </a:spcAft>
              <a:buSzPts val="1200"/>
              <a:buChar char="○"/>
            </a:pPr>
            <a:r>
              <a:rPr lang="en" sz="1800" dirty="0"/>
              <a:t>2 Mb</a:t>
            </a:r>
            <a:endParaRPr sz="1800" dirty="0"/>
          </a:p>
          <a:p>
            <a:pPr marL="457200" lvl="0" indent="-317500" rtl="0">
              <a:spcBef>
                <a:spcPts val="0"/>
              </a:spcBef>
              <a:spcAft>
                <a:spcPts val="0"/>
              </a:spcAft>
              <a:buSzPts val="1400"/>
              <a:buChar char="●"/>
            </a:pPr>
            <a:r>
              <a:rPr lang="en" sz="2000" dirty="0"/>
              <a:t>Bitcoin XT</a:t>
            </a:r>
            <a:endParaRPr sz="2000" dirty="0"/>
          </a:p>
          <a:p>
            <a:pPr marL="914400" lvl="1" indent="-304800" rtl="0">
              <a:spcBef>
                <a:spcPts val="0"/>
              </a:spcBef>
              <a:spcAft>
                <a:spcPts val="0"/>
              </a:spcAft>
              <a:buSzPts val="1200"/>
              <a:buChar char="○"/>
            </a:pPr>
            <a:r>
              <a:rPr lang="en" sz="1800" dirty="0"/>
              <a:t>8 Mb</a:t>
            </a:r>
            <a:endParaRPr sz="1800" dirty="0"/>
          </a:p>
          <a:p>
            <a:pPr marL="457200" lvl="0" indent="-317500" rtl="0">
              <a:spcBef>
                <a:spcPts val="0"/>
              </a:spcBef>
              <a:spcAft>
                <a:spcPts val="0"/>
              </a:spcAft>
              <a:buSzPts val="1400"/>
              <a:buChar char="●"/>
            </a:pPr>
            <a:r>
              <a:rPr lang="en" sz="2000" dirty="0"/>
              <a:t>Bitcoin Unlimited</a:t>
            </a:r>
            <a:endParaRPr sz="2000" dirty="0"/>
          </a:p>
          <a:p>
            <a:pPr marL="914400" lvl="1" indent="-304800" rtl="0">
              <a:spcBef>
                <a:spcPts val="0"/>
              </a:spcBef>
              <a:spcAft>
                <a:spcPts val="0"/>
              </a:spcAft>
              <a:buSzPts val="1200"/>
              <a:buChar char="○"/>
            </a:pPr>
            <a:r>
              <a:rPr lang="en" sz="1400" dirty="0">
                <a:highlight>
                  <a:srgbClr val="FFFFFF"/>
                </a:highlight>
                <a:latin typeface="Arial"/>
                <a:ea typeface="Arial"/>
                <a:cs typeface="Arial"/>
                <a:sym typeface="Arial"/>
              </a:rPr>
              <a:t>Allows miner to accept a block larger than your maximum accepted blocksize if it reaches a certain number of blocks deep in the chain.</a:t>
            </a:r>
            <a:endParaRPr sz="1400" dirty="0">
              <a:highlight>
                <a:srgbClr val="FFFFFF"/>
              </a:highlight>
              <a:latin typeface="Arial"/>
              <a:ea typeface="Arial"/>
              <a:cs typeface="Arial"/>
              <a:sym typeface="Arial"/>
            </a:endParaRPr>
          </a:p>
          <a:p>
            <a:pPr marL="914400" lvl="1" indent="-295275" rtl="0">
              <a:spcBef>
                <a:spcPts val="0"/>
              </a:spcBef>
              <a:spcAft>
                <a:spcPts val="0"/>
              </a:spcAft>
              <a:buSzPts val="1050"/>
              <a:buFont typeface="Arial"/>
              <a:buChar char="○"/>
            </a:pPr>
            <a:r>
              <a:rPr lang="en" sz="1400" dirty="0">
                <a:highlight>
                  <a:srgbClr val="FFFFFF"/>
                </a:highlight>
                <a:latin typeface="Arial"/>
                <a:ea typeface="Arial"/>
                <a:cs typeface="Arial"/>
                <a:sym typeface="Arial"/>
              </a:rPr>
              <a:t>Essentially will make blocksize decided by “supply and demand” through a transaction fee market</a:t>
            </a:r>
            <a:endParaRPr sz="1400" dirty="0">
              <a:highlight>
                <a:srgbClr val="FFFFFF"/>
              </a:highlight>
              <a:latin typeface="Arial"/>
              <a:ea typeface="Arial"/>
              <a:cs typeface="Arial"/>
              <a:sym typeface="Arial"/>
            </a:endParaRPr>
          </a:p>
          <a:p>
            <a:pPr marL="1371600" lvl="2" indent="-295275" rtl="0">
              <a:spcBef>
                <a:spcPts val="0"/>
              </a:spcBef>
              <a:spcAft>
                <a:spcPts val="0"/>
              </a:spcAft>
              <a:buSzPts val="1050"/>
              <a:buFont typeface="Arial"/>
              <a:buChar char="■"/>
            </a:pPr>
            <a:r>
              <a:rPr lang="en" sz="1400" dirty="0">
                <a:highlight>
                  <a:srgbClr val="FFFFFF"/>
                </a:highlight>
                <a:latin typeface="Arial"/>
                <a:ea typeface="Arial"/>
                <a:cs typeface="Arial"/>
                <a:sym typeface="Arial"/>
              </a:rPr>
              <a:t>Removes the only point of central control in the Bitcoin economy</a:t>
            </a:r>
            <a:endParaRPr sz="1400" dirty="0">
              <a:highlight>
                <a:srgbClr val="FFFFFF"/>
              </a:highlight>
              <a:latin typeface="Arial"/>
              <a:ea typeface="Arial"/>
              <a:cs typeface="Arial"/>
              <a:sym typeface="Arial"/>
            </a:endParaRPr>
          </a:p>
          <a:p>
            <a:pPr marL="1371600" lvl="2" indent="-295275" algn="just" rtl="0">
              <a:spcBef>
                <a:spcPts val="0"/>
              </a:spcBef>
              <a:spcAft>
                <a:spcPts val="0"/>
              </a:spcAft>
              <a:buSzPts val="1050"/>
              <a:buFont typeface="Arial"/>
              <a:buChar char="■"/>
            </a:pPr>
            <a:r>
              <a:rPr lang="en" sz="1400" dirty="0">
                <a:highlight>
                  <a:srgbClr val="FFFFFF"/>
                </a:highlight>
                <a:latin typeface="Arial"/>
                <a:ea typeface="Arial"/>
                <a:cs typeface="Arial"/>
                <a:sym typeface="Arial"/>
              </a:rPr>
              <a:t>Free-market economics will force consensus</a:t>
            </a:r>
            <a:endParaRPr sz="1400" dirty="0">
              <a:highlight>
                <a:srgbClr val="FFFFFF"/>
              </a:highlight>
              <a:latin typeface="Arial"/>
              <a:ea typeface="Arial"/>
              <a:cs typeface="Arial"/>
              <a:sym typeface="Arial"/>
            </a:endParaRPr>
          </a:p>
          <a:p>
            <a:pPr marL="1371600" lvl="2" indent="-295275" algn="just" rtl="0">
              <a:spcBef>
                <a:spcPts val="0"/>
              </a:spcBef>
              <a:spcAft>
                <a:spcPts val="0"/>
              </a:spcAft>
              <a:buSzPts val="1050"/>
              <a:buFont typeface="Arial"/>
              <a:buChar char="■"/>
            </a:pPr>
            <a:r>
              <a:rPr lang="en" sz="1400" dirty="0">
                <a:highlight>
                  <a:srgbClr val="FFFFFF"/>
                </a:highlight>
                <a:latin typeface="Arial"/>
                <a:ea typeface="Arial"/>
                <a:cs typeface="Arial"/>
                <a:sym typeface="Arial"/>
              </a:rPr>
              <a:t>Will adapt in real time to real-world conditions</a:t>
            </a:r>
            <a:endParaRPr sz="1400" dirty="0">
              <a:highlight>
                <a:srgbClr val="FFFFFF"/>
              </a:highlight>
              <a:latin typeface="Arial"/>
              <a:ea typeface="Arial"/>
              <a:cs typeface="Arial"/>
              <a:sym typeface="Arial"/>
            </a:endParaRPr>
          </a:p>
          <a:p>
            <a:pPr lvl="1" indent="-295275" algn="just">
              <a:spcBef>
                <a:spcPts val="0"/>
              </a:spcBef>
              <a:buSzPts val="1050"/>
              <a:buFont typeface="Arial"/>
              <a:buChar char="○"/>
            </a:pPr>
            <a:r>
              <a:rPr lang="en" sz="1400" dirty="0">
                <a:highlight>
                  <a:srgbClr val="FFFFFF"/>
                </a:highlight>
                <a:latin typeface="Arial"/>
                <a:ea typeface="Arial"/>
                <a:cs typeface="Arial"/>
                <a:sym typeface="Arial"/>
              </a:rPr>
              <a:t>Update on </a:t>
            </a:r>
            <a:r>
              <a:rPr lang="en" sz="1400" dirty="0" smtClean="0">
                <a:highlight>
                  <a:srgbClr val="FFFFFF"/>
                </a:highlight>
                <a:latin typeface="Arial"/>
                <a:ea typeface="Arial"/>
                <a:cs typeface="Arial"/>
                <a:sym typeface="Arial"/>
              </a:rPr>
              <a:t>ViaBTC (</a:t>
            </a:r>
            <a:r>
              <a:rPr lang="en-US" sz="1400" dirty="0">
                <a:highlight>
                  <a:srgbClr val="FFFFFF"/>
                </a:highlight>
                <a:latin typeface="Arial"/>
                <a:ea typeface="Arial"/>
                <a:cs typeface="Arial"/>
                <a:sym typeface="Arial"/>
                <a:hlinkClick r:id="rId3"/>
              </a:rPr>
              <a:t>https://www.viabtc.com</a:t>
            </a:r>
            <a:r>
              <a:rPr lang="en-US" sz="1400" dirty="0" smtClean="0">
                <a:highlight>
                  <a:srgbClr val="FFFFFF"/>
                </a:highlight>
                <a:latin typeface="Arial"/>
                <a:ea typeface="Arial"/>
                <a:cs typeface="Arial"/>
                <a:sym typeface="Arial"/>
                <a:hlinkClick r:id="rId3"/>
              </a:rPr>
              <a:t>/</a:t>
            </a:r>
            <a:r>
              <a:rPr lang="en" sz="1400" dirty="0" smtClean="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1371600" lvl="2" indent="-295275" algn="just" rtl="0">
              <a:spcBef>
                <a:spcPts val="0"/>
              </a:spcBef>
              <a:spcAft>
                <a:spcPts val="0"/>
              </a:spcAft>
              <a:buSzPts val="1050"/>
              <a:buFont typeface="Arial"/>
              <a:buChar char="■"/>
            </a:pPr>
            <a:r>
              <a:rPr lang="en" sz="1400" dirty="0">
                <a:highlight>
                  <a:srgbClr val="FFFFFF"/>
                </a:highlight>
                <a:latin typeface="Arial"/>
                <a:ea typeface="Arial"/>
                <a:cs typeface="Arial"/>
                <a:sym typeface="Arial"/>
              </a:rPr>
              <a:t>They were trying to stall SegWitness in support of Bitcoin Unlimited</a:t>
            </a:r>
            <a:endParaRPr sz="1400" dirty="0">
              <a:highlight>
                <a:srgbClr val="FFFFFF"/>
              </a:highlight>
              <a:latin typeface="Arial"/>
              <a:ea typeface="Arial"/>
              <a:cs typeface="Arial"/>
              <a:sym typeface="Arial"/>
            </a:endParaRPr>
          </a:p>
          <a:p>
            <a:pPr marL="1371600" lvl="2" indent="-295275" algn="just" rtl="0">
              <a:spcBef>
                <a:spcPts val="0"/>
              </a:spcBef>
              <a:spcAft>
                <a:spcPts val="0"/>
              </a:spcAft>
              <a:buSzPts val="1050"/>
              <a:buFont typeface="Arial"/>
              <a:buChar char="■"/>
            </a:pPr>
            <a:r>
              <a:rPr lang="en" sz="1400" dirty="0">
                <a:highlight>
                  <a:srgbClr val="FFFFFF"/>
                </a:highlight>
                <a:latin typeface="Arial"/>
                <a:ea typeface="Arial"/>
                <a:cs typeface="Arial"/>
                <a:sym typeface="Arial"/>
              </a:rPr>
              <a:t>They lost half their hashing power</a:t>
            </a:r>
            <a:endParaRPr sz="1400" dirty="0">
              <a:highlight>
                <a:srgbClr val="FFFFFF"/>
              </a:highlight>
              <a:latin typeface="Arial"/>
              <a:ea typeface="Arial"/>
              <a:cs typeface="Arial"/>
              <a:sym typeface="Arial"/>
            </a:endParaRPr>
          </a:p>
          <a:p>
            <a:pPr marL="1371600" lvl="2" indent="-295275" algn="just" rtl="0">
              <a:spcBef>
                <a:spcPts val="0"/>
              </a:spcBef>
              <a:spcAft>
                <a:spcPts val="0"/>
              </a:spcAft>
              <a:buSzPts val="1050"/>
              <a:buFont typeface="Arial"/>
              <a:buChar char="■"/>
            </a:pPr>
            <a:r>
              <a:rPr lang="en" sz="1400" dirty="0">
                <a:highlight>
                  <a:srgbClr val="FFFFFF"/>
                </a:highlight>
                <a:latin typeface="Arial"/>
                <a:ea typeface="Arial"/>
                <a:cs typeface="Arial"/>
                <a:sym typeface="Arial"/>
              </a:rPr>
              <a:t>SegWitness passed</a:t>
            </a:r>
            <a:endParaRPr sz="1400" dirty="0">
              <a:highlight>
                <a:srgbClr val="FFFFFF"/>
              </a:highlight>
              <a:latin typeface="Arial"/>
              <a:ea typeface="Arial"/>
              <a:cs typeface="Arial"/>
              <a:sym typeface="Arial"/>
            </a:endParaRPr>
          </a:p>
        </p:txBody>
      </p:sp>
      <p:sp>
        <p:nvSpPr>
          <p:cNvPr id="2" name="Date Placeholder 1"/>
          <p:cNvSpPr>
            <a:spLocks noGrp="1"/>
          </p:cNvSpPr>
          <p:nvPr>
            <p:ph type="dt" sz="half" idx="13"/>
          </p:nvPr>
        </p:nvSpPr>
        <p:spPr/>
        <p:txBody>
          <a:bodyPr/>
          <a:lstStyle/>
          <a:p>
            <a:pPr>
              <a:defRPr/>
            </a:pPr>
            <a:fld id="{7922F3C1-E0DB-455F-9366-CD5585326CF0}" type="datetime1">
              <a:rPr lang="zh-CN" altLang="en-US" smtClean="0"/>
              <a:t>2020/8/23</a:t>
            </a:fld>
            <a:endParaRPr lang="en-US" altLang="zh-CN"/>
          </a:p>
        </p:txBody>
      </p:sp>
    </p:spTree>
    <p:extLst>
      <p:ext uri="{BB962C8B-B14F-4D97-AF65-F5344CB8AC3E}">
        <p14:creationId xmlns:p14="http://schemas.microsoft.com/office/powerpoint/2010/main" val="564415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b="1" dirty="0">
                <a:solidFill>
                  <a:srgbClr val="1544D9"/>
                </a:solidFill>
              </a:rPr>
              <a:t>Segregated Witness</a:t>
            </a:r>
            <a:endParaRPr sz="4000" b="1" dirty="0">
              <a:solidFill>
                <a:srgbClr val="1544D9"/>
              </a:solidFill>
            </a:endParaRPr>
          </a:p>
        </p:txBody>
      </p:sp>
      <p:sp>
        <p:nvSpPr>
          <p:cNvPr id="2" name="Date Placeholder 1"/>
          <p:cNvSpPr>
            <a:spLocks noGrp="1"/>
          </p:cNvSpPr>
          <p:nvPr>
            <p:ph type="dt" sz="half" idx="2"/>
          </p:nvPr>
        </p:nvSpPr>
        <p:spPr/>
        <p:txBody>
          <a:bodyPr/>
          <a:lstStyle/>
          <a:p>
            <a:pPr>
              <a:defRPr/>
            </a:pPr>
            <a:fld id="{FE8718BA-E9ED-4699-8BED-4322CB521694}" type="datetime1">
              <a:rPr lang="zh-CN" altLang="en-US" smtClean="0"/>
              <a:t>2020/8/23</a:t>
            </a:fld>
            <a:endParaRPr lang="en-US" altLang="zh-CN"/>
          </a:p>
        </p:txBody>
      </p:sp>
    </p:spTree>
    <p:extLst>
      <p:ext uri="{BB962C8B-B14F-4D97-AF65-F5344CB8AC3E}">
        <p14:creationId xmlns:p14="http://schemas.microsoft.com/office/powerpoint/2010/main" val="3665252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Lecture Outline</a:t>
            </a:r>
            <a:endParaRPr sz="4000" b="1" dirty="0">
              <a:solidFill>
                <a:srgbClr val="1544D9"/>
              </a:solidFill>
            </a:endParaRPr>
          </a:p>
        </p:txBody>
      </p:sp>
      <p:sp>
        <p:nvSpPr>
          <p:cNvPr id="147" name="Google Shape;147;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342900" lvl="0">
              <a:buFont typeface="Wingdings" panose="05000000000000000000" pitchFamily="2" charset="2"/>
              <a:buChar char="Ø"/>
            </a:pPr>
            <a:r>
              <a:rPr lang="en" sz="2000" dirty="0" smtClean="0">
                <a:solidFill>
                  <a:schemeClr val="tx1"/>
                </a:solidFill>
              </a:rPr>
              <a:t>Scalability Problem for </a:t>
            </a:r>
            <a:r>
              <a:rPr lang="en" altLang="zh-CN" sz="2000" dirty="0" smtClean="0">
                <a:solidFill>
                  <a:schemeClr val="tx1"/>
                </a:solidFill>
              </a:rPr>
              <a:t>Bitcoin</a:t>
            </a:r>
            <a:endParaRPr sz="2000" dirty="0">
              <a:solidFill>
                <a:schemeClr val="tx1"/>
              </a:solidFill>
            </a:endParaRPr>
          </a:p>
          <a:p>
            <a:pPr marL="342900">
              <a:spcBef>
                <a:spcPts val="1600"/>
              </a:spcBef>
              <a:buFont typeface="Wingdings" panose="05000000000000000000" pitchFamily="2" charset="2"/>
              <a:buChar char="Ø"/>
            </a:pPr>
            <a:r>
              <a:rPr lang="en-US" altLang="zh-CN" sz="2000" dirty="0">
                <a:solidFill>
                  <a:schemeClr val="tx1"/>
                </a:solidFill>
              </a:rPr>
              <a:t>Proposed Scalability Solutions</a:t>
            </a:r>
          </a:p>
          <a:p>
            <a:pPr marL="0" lvl="0" indent="0">
              <a:buNone/>
            </a:pPr>
            <a:endParaRPr lang="en-US" altLang="zh-CN" sz="400" dirty="0" smtClean="0">
              <a:solidFill>
                <a:srgbClr val="1544D9"/>
              </a:solidFill>
            </a:endParaRPr>
          </a:p>
          <a:p>
            <a:pPr marL="800100" lvl="1" indent="-342900">
              <a:buClrTx/>
            </a:pPr>
            <a:r>
              <a:rPr lang="en-US" altLang="zh-CN" sz="2000" dirty="0" smtClean="0">
                <a:solidFill>
                  <a:schemeClr val="tx1"/>
                </a:solidFill>
              </a:rPr>
              <a:t>Blocksize </a:t>
            </a:r>
            <a:r>
              <a:rPr lang="en-US" altLang="zh-CN" sz="2000" dirty="0">
                <a:solidFill>
                  <a:schemeClr val="tx1"/>
                </a:solidFill>
              </a:rPr>
              <a:t>Capacity Increase</a:t>
            </a:r>
          </a:p>
          <a:p>
            <a:pPr marL="800100" lvl="1" indent="-342900">
              <a:buClrTx/>
            </a:pPr>
            <a:r>
              <a:rPr lang="en-US" altLang="zh-CN" sz="2000" dirty="0">
                <a:solidFill>
                  <a:schemeClr val="tx1"/>
                </a:solidFill>
              </a:rPr>
              <a:t>Segregated Witness</a:t>
            </a:r>
          </a:p>
          <a:p>
            <a:pPr marL="800100" lvl="1" indent="-342900">
              <a:buClrTx/>
            </a:pPr>
            <a:r>
              <a:rPr lang="en-US" altLang="zh-CN" sz="2000" dirty="0">
                <a:solidFill>
                  <a:schemeClr val="tx1"/>
                </a:solidFill>
              </a:rPr>
              <a:t>Sidechains</a:t>
            </a:r>
          </a:p>
          <a:p>
            <a:pPr marL="800100" lvl="1" indent="-342900">
              <a:spcAft>
                <a:spcPts val="1600"/>
              </a:spcAft>
              <a:buClrTx/>
              <a:buSzPts val="1100"/>
            </a:pPr>
            <a:r>
              <a:rPr lang="en-US" altLang="zh-CN" sz="2000" dirty="0">
                <a:solidFill>
                  <a:schemeClr val="tx1"/>
                </a:solidFill>
              </a:rPr>
              <a:t>Lightning Network</a:t>
            </a:r>
          </a:p>
        </p:txBody>
      </p:sp>
      <p:sp>
        <p:nvSpPr>
          <p:cNvPr id="2" name="Date Placeholder 1"/>
          <p:cNvSpPr>
            <a:spLocks noGrp="1"/>
          </p:cNvSpPr>
          <p:nvPr>
            <p:ph type="dt" sz="half" idx="13"/>
          </p:nvPr>
        </p:nvSpPr>
        <p:spPr/>
        <p:txBody>
          <a:bodyPr/>
          <a:lstStyle/>
          <a:p>
            <a:pPr>
              <a:defRPr/>
            </a:pPr>
            <a:fld id="{7A35BE49-1A6F-48FB-B8FC-22EA61DBB9F5}" type="datetime1">
              <a:rPr lang="zh-CN" altLang="en-US" smtClean="0"/>
              <a:t>2020/8/23</a:t>
            </a:fld>
            <a:endParaRPr lang="en-US" altLang="zh-CN"/>
          </a:p>
        </p:txBody>
      </p:sp>
    </p:spTree>
    <p:extLst>
      <p:ext uri="{BB962C8B-B14F-4D97-AF65-F5344CB8AC3E}">
        <p14:creationId xmlns:p14="http://schemas.microsoft.com/office/powerpoint/2010/main" val="3260774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343750" y="92120"/>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Segregated Witness</a:t>
            </a:r>
            <a:endParaRPr sz="4000" b="1" dirty="0">
              <a:solidFill>
                <a:srgbClr val="1544D9"/>
              </a:solidFill>
            </a:endParaRPr>
          </a:p>
        </p:txBody>
      </p:sp>
      <p:sp>
        <p:nvSpPr>
          <p:cNvPr id="273" name="Google Shape;273;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a:t>Idea: </a:t>
            </a:r>
            <a:r>
              <a:rPr lang="en" sz="2000" dirty="0"/>
              <a:t>The </a:t>
            </a:r>
            <a:r>
              <a:rPr lang="en" sz="2000" b="1" dirty="0"/>
              <a:t>digital signatures </a:t>
            </a:r>
            <a:r>
              <a:rPr lang="en" sz="2000" dirty="0"/>
              <a:t>for </a:t>
            </a:r>
            <a:r>
              <a:rPr lang="en" sz="2000" u="sng" dirty="0"/>
              <a:t>each</a:t>
            </a:r>
            <a:r>
              <a:rPr lang="en" sz="2000" dirty="0"/>
              <a:t> transaction take up a lot of space in each block. There’s no reason they need to be there.  Let’s remove them.</a:t>
            </a:r>
            <a:endParaRPr sz="2000" dirty="0"/>
          </a:p>
          <a:p>
            <a:pPr marL="0" lvl="0" indent="0" rtl="0">
              <a:spcBef>
                <a:spcPts val="1600"/>
              </a:spcBef>
              <a:spcAft>
                <a:spcPts val="1600"/>
              </a:spcAft>
              <a:buNone/>
            </a:pPr>
            <a:r>
              <a:rPr lang="en" sz="1800" b="1" dirty="0"/>
              <a:t>How:</a:t>
            </a:r>
            <a:endParaRPr sz="1800" dirty="0"/>
          </a:p>
        </p:txBody>
      </p:sp>
      <p:pic>
        <p:nvPicPr>
          <p:cNvPr id="274" name="Google Shape;274;p41"/>
          <p:cNvPicPr preferRelativeResize="0"/>
          <p:nvPr/>
        </p:nvPicPr>
        <p:blipFill>
          <a:blip r:embed="rId3">
            <a:alphaModFix/>
          </a:blip>
          <a:stretch>
            <a:fillRect/>
          </a:stretch>
        </p:blipFill>
        <p:spPr>
          <a:xfrm>
            <a:off x="4604050" y="2373711"/>
            <a:ext cx="4147776" cy="2333126"/>
          </a:xfrm>
          <a:prstGeom prst="rect">
            <a:avLst/>
          </a:prstGeom>
          <a:noFill/>
          <a:ln>
            <a:noFill/>
          </a:ln>
        </p:spPr>
      </p:pic>
      <p:pic>
        <p:nvPicPr>
          <p:cNvPr id="275" name="Google Shape;275;p41"/>
          <p:cNvPicPr preferRelativeResize="0"/>
          <p:nvPr/>
        </p:nvPicPr>
        <p:blipFill>
          <a:blip r:embed="rId4">
            <a:alphaModFix/>
          </a:blip>
          <a:stretch>
            <a:fillRect/>
          </a:stretch>
        </p:blipFill>
        <p:spPr>
          <a:xfrm>
            <a:off x="311700" y="2461438"/>
            <a:ext cx="3991850" cy="2245399"/>
          </a:xfrm>
          <a:prstGeom prst="rect">
            <a:avLst/>
          </a:prstGeom>
          <a:noFill/>
          <a:ln>
            <a:noFill/>
          </a:ln>
        </p:spPr>
      </p:pic>
      <p:sp>
        <p:nvSpPr>
          <p:cNvPr id="2" name="Date Placeholder 1"/>
          <p:cNvSpPr>
            <a:spLocks noGrp="1"/>
          </p:cNvSpPr>
          <p:nvPr>
            <p:ph type="dt" sz="half" idx="13"/>
          </p:nvPr>
        </p:nvSpPr>
        <p:spPr/>
        <p:txBody>
          <a:bodyPr/>
          <a:lstStyle/>
          <a:p>
            <a:pPr>
              <a:defRPr/>
            </a:pPr>
            <a:fld id="{66D4715A-1B2C-4064-AA0E-C3D0EF1B8E1B}" type="datetime1">
              <a:rPr lang="zh-CN" altLang="en-US" smtClean="0"/>
              <a:t>2020/8/23</a:t>
            </a:fld>
            <a:endParaRPr lang="en-US" altLang="zh-CN"/>
          </a:p>
        </p:txBody>
      </p:sp>
    </p:spTree>
    <p:extLst>
      <p:ext uri="{BB962C8B-B14F-4D97-AF65-F5344CB8AC3E}">
        <p14:creationId xmlns:p14="http://schemas.microsoft.com/office/powerpoint/2010/main" val="2377121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311700" y="60431"/>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Segregated Witness</a:t>
            </a:r>
            <a:endParaRPr sz="4000" b="1" dirty="0">
              <a:solidFill>
                <a:srgbClr val="1544D9"/>
              </a:solidFill>
            </a:endParaRPr>
          </a:p>
        </p:txBody>
      </p:sp>
      <p:sp>
        <p:nvSpPr>
          <p:cNvPr id="281" name="Google Shape;281;p42"/>
          <p:cNvSpPr txBox="1">
            <a:spLocks noGrp="1"/>
          </p:cNvSpPr>
          <p:nvPr>
            <p:ph type="body" idx="1"/>
          </p:nvPr>
        </p:nvSpPr>
        <p:spPr>
          <a:xfrm>
            <a:off x="89522" y="891731"/>
            <a:ext cx="8894618" cy="3277421"/>
          </a:xfrm>
          <a:prstGeom prst="rect">
            <a:avLst/>
          </a:prstGeom>
        </p:spPr>
        <p:txBody>
          <a:bodyPr spcFirstLastPara="1" wrap="square" lIns="91425" tIns="91425" rIns="91425" bIns="91425" anchor="t" anchorCtr="0">
            <a:noAutofit/>
          </a:bodyPr>
          <a:lstStyle/>
          <a:p>
            <a:pPr marL="139700" indent="0">
              <a:buNone/>
            </a:pPr>
            <a:r>
              <a:rPr lang="en-US" altLang="zh-CN" sz="1600" b="1" dirty="0"/>
              <a:t>Segregated Witness</a:t>
            </a:r>
            <a:r>
              <a:rPr lang="en-US" altLang="zh-CN" sz="1600" dirty="0"/>
              <a:t> (abbreviated as </a:t>
            </a:r>
            <a:r>
              <a:rPr lang="en-US" altLang="zh-CN" sz="1600" b="1" dirty="0" err="1"/>
              <a:t>SegWit</a:t>
            </a:r>
            <a:r>
              <a:rPr lang="en-US" altLang="zh-CN" sz="1600" dirty="0"/>
              <a:t>) is an implemented protocol upgrade intended to provide protection from transaction malleability and </a:t>
            </a:r>
            <a:r>
              <a:rPr lang="en-US" altLang="zh-CN" dirty="0"/>
              <a:t>increase</a:t>
            </a:r>
            <a:r>
              <a:rPr lang="en-US" altLang="zh-CN" sz="1600" dirty="0"/>
              <a:t> block capacity. </a:t>
            </a:r>
          </a:p>
          <a:p>
            <a:pPr marL="171450" indent="-171450">
              <a:buFont typeface="Arial" panose="020B0604020202020204" pitchFamily="34" charset="0"/>
              <a:buChar char="•"/>
            </a:pPr>
            <a:r>
              <a:rPr lang="en-US" altLang="zh-CN" sz="1600" dirty="0" err="1"/>
              <a:t>SegWit</a:t>
            </a:r>
            <a:r>
              <a:rPr lang="en-US" altLang="zh-CN" sz="1600" dirty="0"/>
              <a:t> separates the </a:t>
            </a:r>
            <a:r>
              <a:rPr lang="en-US" altLang="zh-CN" sz="1600" i="1" dirty="0"/>
              <a:t>witness</a:t>
            </a:r>
            <a:r>
              <a:rPr lang="en-US" altLang="zh-CN" sz="1600" dirty="0"/>
              <a:t> from the list of inputs. The witness contains data required to check transaction validity but is not required to determine transaction effects. </a:t>
            </a:r>
          </a:p>
          <a:p>
            <a:pPr marL="171450" indent="-171450">
              <a:buFont typeface="Arial" panose="020B0604020202020204" pitchFamily="34" charset="0"/>
              <a:buChar char="•"/>
            </a:pPr>
            <a:r>
              <a:rPr lang="en-US" altLang="zh-CN" sz="1600" dirty="0"/>
              <a:t>Additionally, a new </a:t>
            </a:r>
            <a:r>
              <a:rPr lang="en-US" altLang="zh-CN" sz="1600" i="1" dirty="0"/>
              <a:t>weight</a:t>
            </a:r>
            <a:r>
              <a:rPr lang="en-US" altLang="zh-CN" sz="1600" dirty="0"/>
              <a:t> parameter is defined, and blocks are allowed to have at most 4 million weight units (WU). Non-witness and pre-</a:t>
            </a:r>
            <a:r>
              <a:rPr lang="en-US" altLang="zh-CN" sz="1600" dirty="0" err="1"/>
              <a:t>segwit</a:t>
            </a:r>
            <a:r>
              <a:rPr lang="en-US" altLang="zh-CN" sz="1600" dirty="0"/>
              <a:t> witness bytes weigh 4 WU, but each byte of </a:t>
            </a:r>
            <a:r>
              <a:rPr lang="en-US" altLang="zh-CN" sz="1600" dirty="0" err="1"/>
              <a:t>Segwit</a:t>
            </a:r>
            <a:r>
              <a:rPr lang="en-US" altLang="zh-CN" sz="1600" dirty="0"/>
              <a:t> witness data only weighs 1 WU, allowing blocks that are larger than 1 MB without a </a:t>
            </a:r>
            <a:r>
              <a:rPr lang="en-US" altLang="zh-CN" sz="1600" dirty="0" err="1"/>
              <a:t>hardforking</a:t>
            </a:r>
            <a:r>
              <a:rPr lang="en-US" altLang="zh-CN" sz="1600" dirty="0"/>
              <a:t> change.</a:t>
            </a:r>
          </a:p>
          <a:p>
            <a:pPr marL="0" lvl="0" indent="0" rtl="0">
              <a:spcBef>
                <a:spcPts val="0"/>
              </a:spcBef>
              <a:spcAft>
                <a:spcPts val="0"/>
              </a:spcAft>
              <a:buNone/>
            </a:pPr>
            <a:endParaRPr lang="en" sz="1600" dirty="0" smtClean="0"/>
          </a:p>
          <a:p>
            <a:pPr marL="0" lvl="0" indent="0" rtl="0">
              <a:spcBef>
                <a:spcPts val="0"/>
              </a:spcBef>
              <a:spcAft>
                <a:spcPts val="0"/>
              </a:spcAft>
              <a:buNone/>
            </a:pPr>
            <a:r>
              <a:rPr lang="en" sz="1600" dirty="0" smtClean="0"/>
              <a:t>But </a:t>
            </a:r>
            <a:r>
              <a:rPr lang="en" sz="1600" dirty="0"/>
              <a:t>now, the blockchain doesn’t have any evidence that correct signatures were included in transactions.</a:t>
            </a:r>
            <a:endParaRPr sz="1600" dirty="0"/>
          </a:p>
          <a:p>
            <a:pPr marL="457200" lvl="0" indent="-320675" rtl="0">
              <a:spcBef>
                <a:spcPts val="1600"/>
              </a:spcBef>
              <a:spcAft>
                <a:spcPts val="0"/>
              </a:spcAft>
              <a:buClr>
                <a:srgbClr val="373A3C"/>
              </a:buClr>
              <a:buSzPts val="1450"/>
              <a:buChar char="●"/>
            </a:pPr>
            <a:r>
              <a:rPr lang="en" sz="1200" dirty="0">
                <a:solidFill>
                  <a:srgbClr val="373A3C"/>
                </a:solidFill>
                <a:highlight>
                  <a:srgbClr val="FFFFFF"/>
                </a:highlight>
              </a:rPr>
              <a:t>A SegWit miner creates a Merkle tree out of segregated witnesses that mirrors the transaction tree</a:t>
            </a:r>
            <a:endParaRPr sz="1200" dirty="0">
              <a:solidFill>
                <a:srgbClr val="373A3C"/>
              </a:solidFill>
              <a:highlight>
                <a:srgbClr val="FFFFFF"/>
              </a:highlight>
            </a:endParaRPr>
          </a:p>
          <a:p>
            <a:pPr marL="457200" lvl="0" indent="-320675" rtl="0">
              <a:spcBef>
                <a:spcPts val="0"/>
              </a:spcBef>
              <a:spcAft>
                <a:spcPts val="0"/>
              </a:spcAft>
              <a:buClr>
                <a:srgbClr val="373A3C"/>
              </a:buClr>
              <a:buSzPts val="1450"/>
              <a:buChar char="●"/>
            </a:pPr>
            <a:r>
              <a:rPr lang="en" sz="1200" dirty="0">
                <a:solidFill>
                  <a:srgbClr val="373A3C"/>
                </a:solidFill>
                <a:highlight>
                  <a:srgbClr val="FFFFFF"/>
                </a:highlight>
              </a:rPr>
              <a:t>This tree’s merkel root is included in the input field of the coinbase transaction.</a:t>
            </a:r>
            <a:endParaRPr sz="1200" dirty="0">
              <a:solidFill>
                <a:srgbClr val="373A3C"/>
              </a:solidFill>
              <a:highlight>
                <a:srgbClr val="FFFFFF"/>
              </a:highlight>
            </a:endParaRPr>
          </a:p>
          <a:p>
            <a:pPr marL="457200" lvl="0" indent="-320675" rtl="0">
              <a:spcBef>
                <a:spcPts val="0"/>
              </a:spcBef>
              <a:spcAft>
                <a:spcPts val="0"/>
              </a:spcAft>
              <a:buClr>
                <a:srgbClr val="373A3C"/>
              </a:buClr>
              <a:buSzPts val="1450"/>
              <a:buChar char="●"/>
            </a:pPr>
            <a:r>
              <a:rPr lang="en" sz="1200" dirty="0">
                <a:solidFill>
                  <a:srgbClr val="373A3C"/>
                </a:solidFill>
                <a:highlight>
                  <a:srgbClr val="FFFFFF"/>
                </a:highlight>
              </a:rPr>
              <a:t>This changes the transaction ID of the coinbase transaction</a:t>
            </a:r>
            <a:endParaRPr sz="1200" dirty="0">
              <a:solidFill>
                <a:srgbClr val="373A3C"/>
              </a:solidFill>
              <a:highlight>
                <a:srgbClr val="FFFFFF"/>
              </a:highlight>
            </a:endParaRPr>
          </a:p>
          <a:p>
            <a:pPr marL="457200" lvl="0" indent="-320675" rtl="0">
              <a:spcBef>
                <a:spcPts val="0"/>
              </a:spcBef>
              <a:spcAft>
                <a:spcPts val="0"/>
              </a:spcAft>
              <a:buClr>
                <a:srgbClr val="373A3C"/>
              </a:buClr>
              <a:buSzPts val="1450"/>
              <a:buChar char="●"/>
            </a:pPr>
            <a:r>
              <a:rPr lang="en" sz="1200" dirty="0">
                <a:solidFill>
                  <a:srgbClr val="373A3C"/>
                </a:solidFill>
                <a:highlight>
                  <a:srgbClr val="FFFFFF"/>
                </a:highlight>
              </a:rPr>
              <a:t>Therefore signatures influence the block header and, ultimately, the makeup of the blockchain.</a:t>
            </a:r>
            <a:endParaRPr sz="1600" dirty="0"/>
          </a:p>
        </p:txBody>
      </p:sp>
      <p:sp>
        <p:nvSpPr>
          <p:cNvPr id="2" name="Date Placeholder 1"/>
          <p:cNvSpPr>
            <a:spLocks noGrp="1"/>
          </p:cNvSpPr>
          <p:nvPr>
            <p:ph type="dt" sz="half" idx="13"/>
          </p:nvPr>
        </p:nvSpPr>
        <p:spPr/>
        <p:txBody>
          <a:bodyPr/>
          <a:lstStyle/>
          <a:p>
            <a:pPr>
              <a:defRPr/>
            </a:pPr>
            <a:fld id="{B53FBC43-01BF-496D-B892-DCD99F9D84D5}" type="datetime1">
              <a:rPr lang="zh-CN" altLang="en-US" smtClean="0"/>
              <a:t>2020/8/24</a:t>
            </a:fld>
            <a:endParaRPr lang="en-US" altLang="zh-CN"/>
          </a:p>
        </p:txBody>
      </p:sp>
      <p:sp>
        <p:nvSpPr>
          <p:cNvPr id="3" name="Rectangle 2"/>
          <p:cNvSpPr/>
          <p:nvPr/>
        </p:nvSpPr>
        <p:spPr>
          <a:xfrm>
            <a:off x="0" y="4243857"/>
            <a:ext cx="9144000" cy="553998"/>
          </a:xfrm>
          <a:prstGeom prst="rect">
            <a:avLst/>
          </a:prstGeom>
        </p:spPr>
        <p:txBody>
          <a:bodyPr wrap="square">
            <a:spAutoFit/>
          </a:bodyPr>
          <a:lstStyle/>
          <a:p>
            <a:r>
              <a:rPr lang="en-US" altLang="zh-CN" sz="1000" dirty="0" smtClean="0"/>
              <a:t>After </a:t>
            </a:r>
            <a:r>
              <a:rPr lang="en-US" altLang="zh-CN" sz="1000" dirty="0"/>
              <a:t>the successful activations of OP_CLTV and OP_CSV, </a:t>
            </a:r>
            <a:r>
              <a:rPr lang="en-US" altLang="zh-CN" sz="1000" dirty="0" err="1"/>
              <a:t>SegWit</a:t>
            </a:r>
            <a:r>
              <a:rPr lang="en-US" altLang="zh-CN" sz="1000" dirty="0"/>
              <a:t> was the last protocol change needed to make the Lightning Network safe to deploy on the Bitcoin network.</a:t>
            </a:r>
          </a:p>
          <a:p>
            <a:r>
              <a:rPr lang="en-US" altLang="zh-CN" sz="1000" dirty="0"/>
              <a:t>Because the new witness field contains Script versioning, it is also possible to make changes to or introduce new opcodes to </a:t>
            </a:r>
            <a:r>
              <a:rPr lang="en-US" altLang="zh-CN" sz="1000" dirty="0" err="1"/>
              <a:t>SegWit</a:t>
            </a:r>
            <a:r>
              <a:rPr lang="en-US" altLang="zh-CN" sz="1000" dirty="0"/>
              <a:t> scripts that would have originally required additional complexity to function without </a:t>
            </a:r>
            <a:r>
              <a:rPr lang="en-US" altLang="zh-CN" sz="1000" dirty="0" err="1"/>
              <a:t>SegWit</a:t>
            </a:r>
            <a:r>
              <a:rPr lang="en-US" altLang="zh-CN" sz="1000" dirty="0"/>
              <a:t>.</a:t>
            </a:r>
          </a:p>
        </p:txBody>
      </p:sp>
      <p:sp>
        <p:nvSpPr>
          <p:cNvPr id="4" name="Rectangle 3"/>
          <p:cNvSpPr/>
          <p:nvPr/>
        </p:nvSpPr>
        <p:spPr>
          <a:xfrm>
            <a:off x="6208581" y="4597621"/>
            <a:ext cx="2935419" cy="253916"/>
          </a:xfrm>
          <a:prstGeom prst="rect">
            <a:avLst/>
          </a:prstGeom>
        </p:spPr>
        <p:txBody>
          <a:bodyPr wrap="square">
            <a:spAutoFit/>
          </a:bodyPr>
          <a:lstStyle/>
          <a:p>
            <a:r>
              <a:rPr lang="en-US" altLang="zh-CN" sz="1050" dirty="0" smtClean="0"/>
              <a:t>---- </a:t>
            </a:r>
            <a:r>
              <a:rPr lang="en-US" altLang="zh-CN" sz="1050" dirty="0" smtClean="0">
                <a:hlinkClick r:id="rId3"/>
              </a:rPr>
              <a:t>https</a:t>
            </a:r>
            <a:r>
              <a:rPr lang="en-US" altLang="zh-CN" sz="1050" dirty="0">
                <a:hlinkClick r:id="rId3"/>
              </a:rPr>
              <a:t>://</a:t>
            </a:r>
            <a:r>
              <a:rPr lang="en-US" altLang="zh-CN" sz="1050" dirty="0" smtClean="0">
                <a:hlinkClick r:id="rId3"/>
              </a:rPr>
              <a:t>en.bitcoin.it/wiki/Segregated_Witness</a:t>
            </a:r>
            <a:r>
              <a:rPr lang="en-US" altLang="zh-CN" sz="1050" dirty="0" smtClean="0"/>
              <a:t>   </a:t>
            </a:r>
            <a:endParaRPr lang="zh-CN" altLang="en-US" sz="1050" dirty="0"/>
          </a:p>
        </p:txBody>
      </p:sp>
    </p:spTree>
    <p:extLst>
      <p:ext uri="{BB962C8B-B14F-4D97-AF65-F5344CB8AC3E}">
        <p14:creationId xmlns:p14="http://schemas.microsoft.com/office/powerpoint/2010/main" val="3682250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311700" y="76733"/>
            <a:ext cx="8520600" cy="62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Segregated Witness</a:t>
            </a:r>
            <a:endParaRPr sz="4000" b="1" dirty="0">
              <a:solidFill>
                <a:srgbClr val="1544D9"/>
              </a:solidFill>
            </a:endParaRPr>
          </a:p>
        </p:txBody>
      </p:sp>
      <p:sp>
        <p:nvSpPr>
          <p:cNvPr id="288" name="Google Shape;288;p43"/>
          <p:cNvSpPr txBox="1">
            <a:spLocks noGrp="1"/>
          </p:cNvSpPr>
          <p:nvPr>
            <p:ph type="body" idx="1"/>
          </p:nvPr>
        </p:nvSpPr>
        <p:spPr>
          <a:xfrm>
            <a:off x="3903342" y="2090971"/>
            <a:ext cx="5156946" cy="1824850"/>
          </a:xfrm>
          <a:prstGeom prst="rect">
            <a:avLst/>
          </a:prstGeom>
        </p:spPr>
        <p:txBody>
          <a:bodyPr spcFirstLastPara="1" wrap="square" lIns="91425" tIns="91425" rIns="91425" bIns="91425" anchor="t" anchorCtr="0">
            <a:noAutofit/>
          </a:bodyPr>
          <a:lstStyle/>
          <a:p>
            <a:pPr marL="0" lvl="0" indent="0" rtl="0">
              <a:lnSpc>
                <a:spcPct val="100000"/>
              </a:lnSpc>
              <a:spcAft>
                <a:spcPts val="0"/>
              </a:spcAft>
              <a:buClr>
                <a:srgbClr val="000000"/>
              </a:buClr>
              <a:buSzPts val="1100"/>
              <a:buFont typeface="Arial"/>
              <a:buNone/>
            </a:pPr>
            <a:r>
              <a:rPr lang="en" sz="1600" b="1" dirty="0"/>
              <a:t>Cons:</a:t>
            </a:r>
            <a:endParaRPr sz="1600" b="1" dirty="0"/>
          </a:p>
          <a:p>
            <a:pPr marL="457200" lvl="0" indent="-317500" rtl="0">
              <a:lnSpc>
                <a:spcPct val="100000"/>
              </a:lnSpc>
              <a:spcAft>
                <a:spcPts val="0"/>
              </a:spcAft>
              <a:buClr>
                <a:srgbClr val="222222"/>
              </a:buClr>
              <a:buSzPts val="1400"/>
              <a:buChar char="●"/>
            </a:pPr>
            <a:r>
              <a:rPr lang="en" sz="1600" dirty="0">
                <a:solidFill>
                  <a:srgbClr val="222222"/>
                </a:solidFill>
                <a:highlight>
                  <a:schemeClr val="lt1"/>
                </a:highlight>
              </a:rPr>
              <a:t>One time linear capacity increase</a:t>
            </a:r>
            <a:endParaRPr sz="1600" dirty="0">
              <a:solidFill>
                <a:srgbClr val="222222"/>
              </a:solidFill>
              <a:highlight>
                <a:schemeClr val="lt1"/>
              </a:highlight>
            </a:endParaRPr>
          </a:p>
          <a:p>
            <a:pPr marL="457200" lvl="0" indent="-317500" rtl="0">
              <a:lnSpc>
                <a:spcPct val="100000"/>
              </a:lnSpc>
              <a:spcAft>
                <a:spcPts val="0"/>
              </a:spcAft>
              <a:buClr>
                <a:srgbClr val="222222"/>
              </a:buClr>
              <a:buSzPts val="1400"/>
              <a:buChar char="●"/>
            </a:pPr>
            <a:r>
              <a:rPr lang="en" sz="1600" dirty="0"/>
              <a:t>Introduces new type of DOS attack (go-fish-wit-ddos)</a:t>
            </a:r>
            <a:endParaRPr sz="1600" dirty="0"/>
          </a:p>
          <a:p>
            <a:pPr marL="457200" lvl="0" indent="-317500" rtl="0">
              <a:lnSpc>
                <a:spcPct val="100000"/>
              </a:lnSpc>
              <a:spcAft>
                <a:spcPts val="0"/>
              </a:spcAft>
              <a:buSzPts val="1400"/>
              <a:buChar char="●"/>
            </a:pPr>
            <a:r>
              <a:rPr lang="en" sz="1600" dirty="0"/>
              <a:t>Very complicated and ugly (Over 500 lines of code)</a:t>
            </a:r>
            <a:endParaRPr sz="1600" dirty="0"/>
          </a:p>
          <a:p>
            <a:pPr marL="457200" lvl="0" indent="-317500" rtl="0">
              <a:lnSpc>
                <a:spcPct val="100000"/>
              </a:lnSpc>
              <a:spcAft>
                <a:spcPts val="0"/>
              </a:spcAft>
              <a:buSzPts val="1400"/>
              <a:buChar char="●"/>
            </a:pPr>
            <a:r>
              <a:rPr lang="en" sz="1600" dirty="0"/>
              <a:t>Other ways to solve maleability</a:t>
            </a:r>
            <a:endParaRPr sz="1600" dirty="0"/>
          </a:p>
          <a:p>
            <a:pPr marL="457200" lvl="0" indent="-317500" rtl="0">
              <a:lnSpc>
                <a:spcPct val="100000"/>
              </a:lnSpc>
              <a:spcAft>
                <a:spcPts val="0"/>
              </a:spcAft>
              <a:buSzPts val="1400"/>
              <a:buChar char="●"/>
            </a:pPr>
            <a:r>
              <a:rPr lang="en" sz="1600" dirty="0"/>
              <a:t>Wallets have to incorporate it</a:t>
            </a:r>
            <a:endParaRPr sz="1600" b="1" dirty="0"/>
          </a:p>
        </p:txBody>
      </p:sp>
      <p:sp>
        <p:nvSpPr>
          <p:cNvPr id="2" name="Rectangle 1"/>
          <p:cNvSpPr/>
          <p:nvPr/>
        </p:nvSpPr>
        <p:spPr>
          <a:xfrm>
            <a:off x="311700" y="703133"/>
            <a:ext cx="8748588" cy="1200329"/>
          </a:xfrm>
          <a:prstGeom prst="rect">
            <a:avLst/>
          </a:prstGeom>
        </p:spPr>
        <p:txBody>
          <a:bodyPr wrap="square">
            <a:spAutoFit/>
          </a:bodyPr>
          <a:lstStyle/>
          <a:p>
            <a:pPr>
              <a:spcBef>
                <a:spcPts val="0"/>
              </a:spcBef>
              <a:spcAft>
                <a:spcPts val="0"/>
              </a:spcAft>
            </a:pPr>
            <a:r>
              <a:rPr lang="en-US" altLang="zh-CN" sz="1200" b="1" dirty="0">
                <a:solidFill>
                  <a:srgbClr val="373A3C"/>
                </a:solidFill>
                <a:highlight>
                  <a:srgbClr val="FFFFFF"/>
                </a:highlight>
                <a:latin typeface="Verdana"/>
                <a:ea typeface="Verdana"/>
                <a:cs typeface="Verdana"/>
                <a:sym typeface="Verdana"/>
              </a:rPr>
              <a:t>History and </a:t>
            </a:r>
            <a:r>
              <a:rPr lang="en-US" altLang="zh-CN" sz="1200" b="1" dirty="0" smtClean="0">
                <a:solidFill>
                  <a:srgbClr val="373A3C"/>
                </a:solidFill>
                <a:highlight>
                  <a:srgbClr val="FFFFFF"/>
                </a:highlight>
                <a:latin typeface="Verdana"/>
                <a:ea typeface="Verdana"/>
                <a:cs typeface="Verdana"/>
                <a:sym typeface="Verdana"/>
              </a:rPr>
              <a:t>Activation</a:t>
            </a:r>
            <a:r>
              <a:rPr lang="en-US" altLang="zh-CN" sz="1200" dirty="0" smtClean="0">
                <a:solidFill>
                  <a:srgbClr val="373A3C"/>
                </a:solidFill>
                <a:highlight>
                  <a:srgbClr val="FFFFFF"/>
                </a:highlight>
                <a:latin typeface="Verdana"/>
                <a:ea typeface="Verdana"/>
                <a:cs typeface="Verdana"/>
                <a:sym typeface="Verdana"/>
              </a:rPr>
              <a:t>:  During </a:t>
            </a:r>
            <a:r>
              <a:rPr lang="en-US" altLang="zh-CN" sz="1200" dirty="0">
                <a:solidFill>
                  <a:srgbClr val="373A3C"/>
                </a:solidFill>
                <a:highlight>
                  <a:srgbClr val="FFFFFF"/>
                </a:highlight>
                <a:latin typeface="Verdana"/>
                <a:ea typeface="Verdana"/>
                <a:cs typeface="Verdana"/>
                <a:sym typeface="Verdana"/>
              </a:rPr>
              <a:t>2016 and 2017 activation of segregated witness was blocked by miners for political reasons by exploiting a flaw in the BIP 9 activation mechanism. On a technical level, the consensus rules of bitcoin are controlled by the economic majority not the miners, so the deadlock was possible to solve by creating a user activated soft fork BIP 148 where the economic majority would bypass the blocking miners and activate segregated witness on their own. This required some coordination amongst the economic majority, but was ultimately successful, activating </a:t>
            </a:r>
            <a:r>
              <a:rPr lang="en-US" altLang="zh-CN" sz="1200" dirty="0" err="1">
                <a:solidFill>
                  <a:srgbClr val="373A3C"/>
                </a:solidFill>
                <a:highlight>
                  <a:srgbClr val="FFFFFF"/>
                </a:highlight>
                <a:latin typeface="Verdana"/>
                <a:ea typeface="Verdana"/>
                <a:cs typeface="Verdana"/>
                <a:sym typeface="Verdana"/>
              </a:rPr>
              <a:t>Segwit</a:t>
            </a:r>
            <a:r>
              <a:rPr lang="en-US" altLang="zh-CN" sz="1200" dirty="0">
                <a:solidFill>
                  <a:srgbClr val="373A3C"/>
                </a:solidFill>
                <a:highlight>
                  <a:srgbClr val="FFFFFF"/>
                </a:highlight>
                <a:latin typeface="Verdana"/>
                <a:ea typeface="Verdana"/>
                <a:cs typeface="Verdana"/>
                <a:sym typeface="Verdana"/>
              </a:rPr>
              <a:t> on Bitcoin soon after 1st August 2017.</a:t>
            </a:r>
            <a:endParaRPr lang="en-US" altLang="zh-CN" sz="1200" dirty="0">
              <a:solidFill>
                <a:srgbClr val="373A3C"/>
              </a:solidFill>
              <a:highlight>
                <a:srgbClr val="FFFFFF"/>
              </a:highlight>
              <a:latin typeface="Verdana"/>
              <a:ea typeface="Verdana"/>
              <a:cs typeface="Verdana"/>
              <a:sym typeface="Verdana"/>
            </a:endParaRPr>
          </a:p>
        </p:txBody>
      </p:sp>
      <p:sp>
        <p:nvSpPr>
          <p:cNvPr id="3" name="Date Placeholder 2"/>
          <p:cNvSpPr>
            <a:spLocks noGrp="1"/>
          </p:cNvSpPr>
          <p:nvPr>
            <p:ph type="dt" sz="half" idx="13"/>
          </p:nvPr>
        </p:nvSpPr>
        <p:spPr/>
        <p:txBody>
          <a:bodyPr/>
          <a:lstStyle/>
          <a:p>
            <a:pPr>
              <a:defRPr/>
            </a:pPr>
            <a:fld id="{F507C4A3-B7C1-430D-A41C-E19A2A3D57D1}" type="datetime1">
              <a:rPr lang="zh-CN" altLang="en-US" smtClean="0"/>
              <a:t>2020/8/24</a:t>
            </a:fld>
            <a:endParaRPr lang="en-US" altLang="zh-CN"/>
          </a:p>
        </p:txBody>
      </p:sp>
      <p:sp>
        <p:nvSpPr>
          <p:cNvPr id="4" name="Rectangle 3"/>
          <p:cNvSpPr/>
          <p:nvPr/>
        </p:nvSpPr>
        <p:spPr>
          <a:xfrm>
            <a:off x="363571" y="1980879"/>
            <a:ext cx="3204231" cy="2000548"/>
          </a:xfrm>
          <a:prstGeom prst="rect">
            <a:avLst/>
          </a:prstGeom>
        </p:spPr>
        <p:txBody>
          <a:bodyPr wrap="square">
            <a:spAutoFit/>
          </a:bodyPr>
          <a:lstStyle/>
          <a:p>
            <a:pPr lvl="0">
              <a:spcBef>
                <a:spcPts val="0"/>
              </a:spcBef>
              <a:spcAft>
                <a:spcPts val="0"/>
              </a:spcAft>
            </a:pPr>
            <a:r>
              <a:rPr lang="en-US" altLang="zh-CN" sz="1600" b="1" dirty="0"/>
              <a:t>Pros:</a:t>
            </a:r>
          </a:p>
          <a:p>
            <a:pPr marL="482600" lvl="0" indent="-342900">
              <a:spcBef>
                <a:spcPts val="0"/>
              </a:spcBef>
              <a:spcAft>
                <a:spcPts val="0"/>
              </a:spcAft>
              <a:buClr>
                <a:schemeClr val="accent1"/>
              </a:buClr>
              <a:buSzPts val="1400"/>
              <a:buFont typeface="Wingdings" panose="05000000000000000000" pitchFamily="2" charset="2"/>
              <a:buChar char="l"/>
            </a:pPr>
            <a:r>
              <a:rPr lang="en-US" altLang="zh-CN" sz="1600" dirty="0"/>
              <a:t>Only soft fork</a:t>
            </a:r>
          </a:p>
          <a:p>
            <a:pPr marL="482600" lvl="0" indent="-342900">
              <a:spcBef>
                <a:spcPts val="0"/>
              </a:spcBef>
              <a:spcAft>
                <a:spcPts val="0"/>
              </a:spcAft>
              <a:buClr>
                <a:schemeClr val="accent1"/>
              </a:buClr>
              <a:buSzPts val="1400"/>
              <a:buFont typeface="Wingdings" panose="05000000000000000000" pitchFamily="2" charset="2"/>
              <a:buChar char="l"/>
            </a:pPr>
            <a:r>
              <a:rPr lang="en-US" altLang="zh-CN" sz="1600" dirty="0"/>
              <a:t>Fixes Transaction Malleability</a:t>
            </a:r>
          </a:p>
          <a:p>
            <a:pPr marL="952500" lvl="1" indent="-342900">
              <a:spcBef>
                <a:spcPts val="0"/>
              </a:spcBef>
              <a:spcAft>
                <a:spcPts val="0"/>
              </a:spcAft>
              <a:buClr>
                <a:schemeClr val="accent1"/>
              </a:buClr>
              <a:buSzPts val="1200"/>
              <a:buFont typeface="Wingdings" panose="05000000000000000000" pitchFamily="2" charset="2"/>
              <a:buChar char="l"/>
            </a:pPr>
            <a:r>
              <a:rPr lang="en-US" altLang="zh-CN" sz="1400" dirty="0"/>
              <a:t>Allows Lightning Network and sidechains to work</a:t>
            </a:r>
          </a:p>
          <a:p>
            <a:pPr marL="482600" lvl="0" indent="-342900">
              <a:spcBef>
                <a:spcPts val="0"/>
              </a:spcBef>
              <a:spcAft>
                <a:spcPts val="0"/>
              </a:spcAft>
              <a:buClr>
                <a:schemeClr val="accent1"/>
              </a:buClr>
              <a:buSzPts val="1400"/>
              <a:buFont typeface="Wingdings" panose="05000000000000000000" pitchFamily="2" charset="2"/>
              <a:buChar char="l"/>
            </a:pPr>
            <a:r>
              <a:rPr lang="en-US" altLang="zh-CN" sz="1600" dirty="0"/>
              <a:t>No slippery slope</a:t>
            </a:r>
          </a:p>
          <a:p>
            <a:pPr marL="482600" lvl="0" indent="-342900">
              <a:spcBef>
                <a:spcPts val="0"/>
              </a:spcBef>
              <a:spcAft>
                <a:spcPts val="0"/>
              </a:spcAft>
              <a:buClr>
                <a:schemeClr val="accent1"/>
              </a:buClr>
              <a:buSzPts val="1400"/>
              <a:buFont typeface="Wingdings" panose="05000000000000000000" pitchFamily="2" charset="2"/>
              <a:buChar char="l"/>
            </a:pPr>
            <a:r>
              <a:rPr lang="en-US" altLang="zh-CN" sz="1600" dirty="0"/>
              <a:t>Efficiency Gains</a:t>
            </a:r>
          </a:p>
          <a:p>
            <a:pPr marL="482600" lvl="0" indent="-342900">
              <a:spcBef>
                <a:spcPts val="0"/>
              </a:spcBef>
              <a:spcAft>
                <a:spcPts val="0"/>
              </a:spcAft>
              <a:buClr>
                <a:schemeClr val="accent1"/>
              </a:buClr>
              <a:buSzPts val="1400"/>
              <a:buFont typeface="Wingdings" panose="05000000000000000000" pitchFamily="2" charset="2"/>
              <a:buChar char="l"/>
            </a:pPr>
            <a:r>
              <a:rPr lang="en-US" altLang="zh-CN" sz="1600" dirty="0"/>
              <a:t>Smaller Size of Blockchain</a:t>
            </a:r>
            <a:endParaRPr lang="en-US" altLang="zh-CN" sz="1600" dirty="0"/>
          </a:p>
        </p:txBody>
      </p:sp>
      <p:sp>
        <p:nvSpPr>
          <p:cNvPr id="6" name="Rectangle 5"/>
          <p:cNvSpPr/>
          <p:nvPr/>
        </p:nvSpPr>
        <p:spPr>
          <a:xfrm>
            <a:off x="0" y="3981427"/>
            <a:ext cx="9144000" cy="789832"/>
          </a:xfrm>
          <a:prstGeom prst="rect">
            <a:avLst/>
          </a:prstGeom>
        </p:spPr>
        <p:txBody>
          <a:bodyPr wrap="square">
            <a:spAutoFit/>
          </a:bodyPr>
          <a:lstStyle/>
          <a:p>
            <a:pPr>
              <a:lnSpc>
                <a:spcPct val="115000"/>
              </a:lnSpc>
              <a:spcBef>
                <a:spcPts val="0"/>
              </a:spcBef>
              <a:spcAft>
                <a:spcPts val="0"/>
              </a:spcAft>
            </a:pPr>
            <a:r>
              <a:rPr lang="en-US" altLang="zh-CN" sz="1000" dirty="0">
                <a:solidFill>
                  <a:srgbClr val="403637"/>
                </a:solidFill>
                <a:highlight>
                  <a:srgbClr val="FBFAFA"/>
                </a:highlight>
              </a:rPr>
              <a:t>Introduces a new type of DOS attack (</a:t>
            </a:r>
            <a:r>
              <a:rPr lang="en-US" altLang="zh-CN" sz="1000" dirty="0" smtClean="0">
                <a:solidFill>
                  <a:srgbClr val="403637"/>
                </a:solidFill>
                <a:highlight>
                  <a:srgbClr val="FBFAFA"/>
                </a:highlight>
              </a:rPr>
              <a:t>go-fish-wit-</a:t>
            </a:r>
            <a:r>
              <a:rPr lang="en-US" altLang="zh-CN" sz="1000" dirty="0" err="1" smtClean="0">
                <a:solidFill>
                  <a:srgbClr val="403637"/>
                </a:solidFill>
                <a:highlight>
                  <a:srgbClr val="FBFAFA"/>
                </a:highlight>
              </a:rPr>
              <a:t>ddos</a:t>
            </a:r>
            <a:r>
              <a:rPr lang="en-US" altLang="zh-CN" sz="1000" dirty="0" smtClean="0">
                <a:solidFill>
                  <a:srgbClr val="403637"/>
                </a:solidFill>
                <a:highlight>
                  <a:srgbClr val="FBFAFA"/>
                </a:highlight>
              </a:rPr>
              <a:t>)</a:t>
            </a:r>
          </a:p>
          <a:p>
            <a:pPr>
              <a:lnSpc>
                <a:spcPct val="115000"/>
              </a:lnSpc>
              <a:spcBef>
                <a:spcPts val="0"/>
              </a:spcBef>
              <a:spcAft>
                <a:spcPts val="0"/>
              </a:spcAft>
            </a:pPr>
            <a:r>
              <a:rPr lang="en-US" altLang="zh-CN" sz="1000" dirty="0" smtClean="0">
                <a:solidFill>
                  <a:srgbClr val="00B300"/>
                </a:solidFill>
                <a:highlight>
                  <a:srgbClr val="FBFAFA"/>
                </a:highlight>
              </a:rPr>
              <a:t>An </a:t>
            </a:r>
            <a:r>
              <a:rPr lang="en-US" altLang="zh-CN" sz="1000" dirty="0">
                <a:solidFill>
                  <a:srgbClr val="00B300"/>
                </a:solidFill>
                <a:highlight>
                  <a:srgbClr val="FBFAFA"/>
                </a:highlight>
              </a:rPr>
              <a:t>attacker mines a </a:t>
            </a:r>
            <a:r>
              <a:rPr lang="en-US" altLang="zh-CN" sz="1000" dirty="0" err="1">
                <a:solidFill>
                  <a:srgbClr val="00B300"/>
                </a:solidFill>
                <a:highlight>
                  <a:srgbClr val="FBFAFA"/>
                </a:highlight>
              </a:rPr>
              <a:t>segwit</a:t>
            </a:r>
            <a:r>
              <a:rPr lang="en-US" altLang="zh-CN" sz="1000" dirty="0">
                <a:solidFill>
                  <a:srgbClr val="00B300"/>
                </a:solidFill>
                <a:highlight>
                  <a:srgbClr val="FBFAFA"/>
                </a:highlight>
              </a:rPr>
              <a:t>-block with 1000 transactions the network has not yet seen (The attacker creates these TX </a:t>
            </a:r>
            <a:r>
              <a:rPr lang="en-US" altLang="zh-CN" sz="1000" b="1" dirty="0">
                <a:solidFill>
                  <a:srgbClr val="00B300"/>
                </a:solidFill>
                <a:highlight>
                  <a:srgbClr val="FBFAFA"/>
                </a:highlight>
              </a:rPr>
              <a:t>her</a:t>
            </a:r>
            <a:r>
              <a:rPr lang="en-US" altLang="zh-CN" sz="1000" dirty="0">
                <a:solidFill>
                  <a:srgbClr val="00B300"/>
                </a:solidFill>
                <a:highlight>
                  <a:srgbClr val="FBFAFA"/>
                </a:highlight>
              </a:rPr>
              <a:t>self ) The attacker has the witness data readily available. When other miners try to validate this block they will go through every single one of these TX and say "I don't have the witness data for this TX_ID, I have to call TCP::</a:t>
            </a:r>
            <a:r>
              <a:rPr lang="en-US" altLang="zh-CN" sz="1000" dirty="0" err="1">
                <a:solidFill>
                  <a:srgbClr val="00B300"/>
                </a:solidFill>
                <a:highlight>
                  <a:srgbClr val="FBFAFA"/>
                </a:highlight>
              </a:rPr>
              <a:t>GetWitnessData</a:t>
            </a:r>
            <a:r>
              <a:rPr lang="en-US" altLang="zh-CN" sz="1000" dirty="0">
                <a:solidFill>
                  <a:srgbClr val="00B300"/>
                </a:solidFill>
                <a:highlight>
                  <a:srgbClr val="FBFAFA"/>
                </a:highlight>
              </a:rPr>
              <a:t>( TX_ID ) aw yes this is valid" </a:t>
            </a:r>
          </a:p>
        </p:txBody>
      </p:sp>
    </p:spTree>
    <p:extLst>
      <p:ext uri="{BB962C8B-B14F-4D97-AF65-F5344CB8AC3E}">
        <p14:creationId xmlns:p14="http://schemas.microsoft.com/office/powerpoint/2010/main" val="2499751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311700" y="108045"/>
            <a:ext cx="8520600" cy="60173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Schnorr Multisignatures</a:t>
            </a:r>
            <a:endParaRPr sz="4000" b="1" dirty="0">
              <a:solidFill>
                <a:srgbClr val="1544D9"/>
              </a:solidFill>
            </a:endParaRPr>
          </a:p>
        </p:txBody>
      </p:sp>
      <p:sp>
        <p:nvSpPr>
          <p:cNvPr id="294" name="Google Shape;294;p44"/>
          <p:cNvSpPr txBox="1">
            <a:spLocks noGrp="1"/>
          </p:cNvSpPr>
          <p:nvPr>
            <p:ph type="body" idx="1"/>
          </p:nvPr>
        </p:nvSpPr>
        <p:spPr>
          <a:xfrm>
            <a:off x="311699" y="876365"/>
            <a:ext cx="8832299" cy="3616696"/>
          </a:xfrm>
          <a:prstGeom prst="rect">
            <a:avLst/>
          </a:prstGeom>
        </p:spPr>
        <p:txBody>
          <a:bodyPr spcFirstLastPara="1" wrap="square" lIns="91425" tIns="91425" rIns="91425" bIns="91425" anchor="t" anchorCtr="0">
            <a:noAutofit/>
          </a:bodyPr>
          <a:lstStyle/>
          <a:p>
            <a:pPr marL="0" lvl="0" indent="0">
              <a:buNone/>
            </a:pPr>
            <a:r>
              <a:rPr lang="en-US" altLang="zh-CN" sz="1600" b="1" dirty="0"/>
              <a:t>Schnorr signatures </a:t>
            </a:r>
            <a:r>
              <a:rPr lang="en-US" altLang="zh-CN" sz="1600" dirty="0"/>
              <a:t>are a method of improving the capacity of the Bitcoin network through the aggregation of signatures required for a Bitcoin transaction. </a:t>
            </a:r>
          </a:p>
          <a:p>
            <a:pPr marL="0" lvl="0" indent="0">
              <a:buNone/>
            </a:pPr>
            <a:endParaRPr lang="en-US" altLang="zh-CN" sz="1600" b="1" dirty="0"/>
          </a:p>
          <a:p>
            <a:pPr marL="0" lvl="0" indent="0">
              <a:spcBef>
                <a:spcPts val="0"/>
              </a:spcBef>
              <a:spcAft>
                <a:spcPts val="0"/>
              </a:spcAft>
              <a:buNone/>
            </a:pPr>
            <a:r>
              <a:rPr lang="en" sz="1600" b="1" dirty="0" smtClean="0"/>
              <a:t>Idea</a:t>
            </a:r>
            <a:r>
              <a:rPr lang="en" sz="1600" b="1" dirty="0"/>
              <a:t>: </a:t>
            </a:r>
            <a:r>
              <a:rPr lang="en" sz="1600" dirty="0"/>
              <a:t>Instead of requiring the signatures of every member, combines them and only has one </a:t>
            </a:r>
            <a:r>
              <a:rPr lang="en" sz="1600" dirty="0" smtClean="0"/>
              <a:t>signature</a:t>
            </a:r>
          </a:p>
          <a:p>
            <a:pPr marL="0" lvl="0" indent="0">
              <a:spcBef>
                <a:spcPts val="0"/>
              </a:spcBef>
              <a:spcAft>
                <a:spcPts val="0"/>
              </a:spcAft>
              <a:buNone/>
            </a:pPr>
            <a:endParaRPr lang="en" sz="1600" dirty="0"/>
          </a:p>
          <a:p>
            <a:pPr marL="0" lvl="0" indent="0">
              <a:buNone/>
            </a:pPr>
            <a:r>
              <a:rPr lang="en" sz="1600" b="1" dirty="0" smtClean="0"/>
              <a:t>Pros</a:t>
            </a:r>
            <a:r>
              <a:rPr lang="en" sz="1600" b="1" dirty="0"/>
              <a:t>:</a:t>
            </a:r>
            <a:endParaRPr sz="1600" b="1" dirty="0"/>
          </a:p>
          <a:p>
            <a:pPr marL="457200" lvl="0" indent="-317500" rtl="0">
              <a:spcBef>
                <a:spcPts val="1600"/>
              </a:spcBef>
              <a:spcAft>
                <a:spcPts val="0"/>
              </a:spcAft>
              <a:buSzPts val="1400"/>
              <a:buChar char="●"/>
            </a:pPr>
            <a:r>
              <a:rPr lang="en" sz="1600" dirty="0"/>
              <a:t>Can be implemented with either soft or hard fork (cleaner with hard fork)</a:t>
            </a:r>
            <a:endParaRPr sz="1600" dirty="0"/>
          </a:p>
          <a:p>
            <a:pPr marL="457200" lvl="0" indent="-317500" rtl="0">
              <a:spcBef>
                <a:spcPts val="0"/>
              </a:spcBef>
              <a:spcAft>
                <a:spcPts val="0"/>
              </a:spcAft>
              <a:buSzPts val="1400"/>
              <a:buChar char="●"/>
            </a:pPr>
            <a:r>
              <a:rPr lang="en" sz="1600" dirty="0"/>
              <a:t>Multisig transactions will be significantly smaller</a:t>
            </a:r>
            <a:endParaRPr sz="1600" dirty="0"/>
          </a:p>
          <a:p>
            <a:pPr marL="457200" lvl="0" indent="-317500" rtl="0">
              <a:spcBef>
                <a:spcPts val="0"/>
              </a:spcBef>
              <a:spcAft>
                <a:spcPts val="0"/>
              </a:spcAft>
              <a:buSzPts val="1400"/>
              <a:buChar char="●"/>
            </a:pPr>
            <a:r>
              <a:rPr lang="en" sz="1600" dirty="0"/>
              <a:t>Faster verification</a:t>
            </a:r>
            <a:endParaRPr sz="1600" dirty="0"/>
          </a:p>
          <a:p>
            <a:pPr marL="457200" lvl="0" indent="-317500" rtl="0">
              <a:spcBef>
                <a:spcPts val="0"/>
              </a:spcBef>
              <a:spcAft>
                <a:spcPts val="0"/>
              </a:spcAft>
              <a:buSzPts val="1400"/>
              <a:buChar char="●"/>
            </a:pPr>
            <a:r>
              <a:rPr lang="en" sz="1600" dirty="0"/>
              <a:t>Plausible deniability for participants</a:t>
            </a:r>
            <a:endParaRPr sz="1600" dirty="0"/>
          </a:p>
          <a:p>
            <a:pPr marL="0" lvl="0" indent="0" rtl="0">
              <a:spcBef>
                <a:spcPts val="1600"/>
              </a:spcBef>
              <a:spcAft>
                <a:spcPts val="0"/>
              </a:spcAft>
              <a:buNone/>
            </a:pPr>
            <a:r>
              <a:rPr lang="en" sz="1600" b="1" dirty="0"/>
              <a:t>Why wasn’t it implemented?</a:t>
            </a:r>
            <a:endParaRPr sz="1600" b="1" dirty="0"/>
          </a:p>
          <a:p>
            <a:pPr marL="0" lvl="0" indent="0" rtl="0">
              <a:spcBef>
                <a:spcPts val="1600"/>
              </a:spcBef>
              <a:spcAft>
                <a:spcPts val="0"/>
              </a:spcAft>
              <a:buNone/>
            </a:pPr>
            <a:r>
              <a:rPr lang="en" sz="1600" dirty="0"/>
              <a:t>When bitcoin first came out, ECDSA was the most popular because Schnorrs was still under patent protection.  It’s not anymore.  Pretty much better in every way.  Just needs someone to implement it</a:t>
            </a:r>
            <a:r>
              <a:rPr lang="en" sz="1600" dirty="0" smtClean="0"/>
              <a:t>.</a:t>
            </a:r>
            <a:endParaRPr sz="1600" dirty="0"/>
          </a:p>
        </p:txBody>
      </p:sp>
      <p:sp>
        <p:nvSpPr>
          <p:cNvPr id="2" name="Rectangle 1"/>
          <p:cNvSpPr/>
          <p:nvPr/>
        </p:nvSpPr>
        <p:spPr>
          <a:xfrm>
            <a:off x="5762065" y="4841101"/>
            <a:ext cx="3381935" cy="276999"/>
          </a:xfrm>
          <a:prstGeom prst="rect">
            <a:avLst/>
          </a:prstGeom>
          <a:solidFill>
            <a:srgbClr val="FFFF00"/>
          </a:solidFill>
        </p:spPr>
        <p:txBody>
          <a:bodyPr wrap="square">
            <a:spAutoFit/>
          </a:bodyPr>
          <a:lstStyle/>
          <a:p>
            <a:pPr algn="r"/>
            <a:r>
              <a:rPr lang="en-US" altLang="zh-CN" sz="1200" dirty="0">
                <a:hlinkClick r:id="rId3"/>
              </a:rPr>
              <a:t>https://</a:t>
            </a:r>
            <a:r>
              <a:rPr lang="en-US" altLang="zh-CN" sz="1200" dirty="0" smtClean="0">
                <a:hlinkClick r:id="rId3"/>
              </a:rPr>
              <a:t>en.wikipedia.org/wiki/Schnorr_signature</a:t>
            </a:r>
            <a:r>
              <a:rPr lang="en-US" altLang="zh-CN" sz="1200" dirty="0" smtClean="0"/>
              <a:t> </a:t>
            </a:r>
            <a:endParaRPr lang="zh-CN" altLang="en-US" sz="1200" dirty="0"/>
          </a:p>
        </p:txBody>
      </p:sp>
      <p:sp>
        <p:nvSpPr>
          <p:cNvPr id="4" name="Date Placeholder 3"/>
          <p:cNvSpPr>
            <a:spLocks noGrp="1"/>
          </p:cNvSpPr>
          <p:nvPr>
            <p:ph type="dt" sz="half" idx="13"/>
          </p:nvPr>
        </p:nvSpPr>
        <p:spPr/>
        <p:txBody>
          <a:bodyPr/>
          <a:lstStyle/>
          <a:p>
            <a:pPr>
              <a:defRPr/>
            </a:pPr>
            <a:fld id="{6598025C-CCCC-4FA4-95B7-F4F165AA6DDF}" type="datetime1">
              <a:rPr lang="zh-CN" altLang="en-US" smtClean="0"/>
              <a:t>2020/8/24</a:t>
            </a:fld>
            <a:endParaRPr lang="en-US" altLang="zh-CN"/>
          </a:p>
        </p:txBody>
      </p:sp>
    </p:spTree>
    <p:extLst>
      <p:ext uri="{BB962C8B-B14F-4D97-AF65-F5344CB8AC3E}">
        <p14:creationId xmlns:p14="http://schemas.microsoft.com/office/powerpoint/2010/main" val="416818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311700" y="232798"/>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Bitcoin’s Current Scalability</a:t>
            </a:r>
            <a:endParaRPr sz="4000" b="1" dirty="0">
              <a:solidFill>
                <a:srgbClr val="1544D9"/>
              </a:solidFill>
            </a:endParaRPr>
          </a:p>
        </p:txBody>
      </p:sp>
      <p:sp>
        <p:nvSpPr>
          <p:cNvPr id="300" name="Google Shape;300;p45"/>
          <p:cNvSpPr txBox="1">
            <a:spLocks noGrp="1"/>
          </p:cNvSpPr>
          <p:nvPr>
            <p:ph type="body" idx="2"/>
          </p:nvPr>
        </p:nvSpPr>
        <p:spPr>
          <a:xfrm>
            <a:off x="441856" y="1227302"/>
            <a:ext cx="6311700" cy="174449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a:t>What are the variables we can play with?</a:t>
            </a:r>
            <a:endParaRPr sz="2400" dirty="0"/>
          </a:p>
          <a:p>
            <a:pPr marL="457200" lvl="0" indent="-317500" rtl="0">
              <a:spcBef>
                <a:spcPts val="1600"/>
              </a:spcBef>
              <a:spcAft>
                <a:spcPts val="0"/>
              </a:spcAft>
              <a:buSzPts val="1400"/>
              <a:buChar char="●"/>
            </a:pPr>
            <a:r>
              <a:rPr lang="en" sz="2400" dirty="0"/>
              <a:t>Size of blocks</a:t>
            </a:r>
            <a:endParaRPr sz="2400" dirty="0"/>
          </a:p>
          <a:p>
            <a:pPr marL="457200" lvl="0" indent="-317500" rtl="0">
              <a:spcBef>
                <a:spcPts val="0"/>
              </a:spcBef>
              <a:spcAft>
                <a:spcPts val="0"/>
              </a:spcAft>
              <a:buSzPts val="1400"/>
              <a:buChar char="●"/>
            </a:pPr>
            <a:r>
              <a:rPr lang="en" sz="2400" dirty="0"/>
              <a:t>Size of transactions</a:t>
            </a:r>
            <a:endParaRPr sz="2400" dirty="0"/>
          </a:p>
          <a:p>
            <a:pPr marL="457200" lvl="0" indent="-317500" rtl="0">
              <a:spcBef>
                <a:spcPts val="0"/>
              </a:spcBef>
              <a:spcAft>
                <a:spcPts val="0"/>
              </a:spcAft>
              <a:buSzPts val="1400"/>
              <a:buChar char="●"/>
            </a:pPr>
            <a:r>
              <a:rPr lang="en" sz="2400" dirty="0"/>
              <a:t>Block creation rate</a:t>
            </a:r>
            <a:endParaRPr sz="2400" dirty="0"/>
          </a:p>
        </p:txBody>
      </p:sp>
      <p:pic>
        <p:nvPicPr>
          <p:cNvPr id="301" name="Google Shape;301;p45"/>
          <p:cNvPicPr preferRelativeResize="0"/>
          <p:nvPr/>
        </p:nvPicPr>
        <p:blipFill>
          <a:blip r:embed="rId3">
            <a:alphaModFix/>
          </a:blip>
          <a:stretch>
            <a:fillRect/>
          </a:stretch>
        </p:blipFill>
        <p:spPr>
          <a:xfrm>
            <a:off x="4918138" y="2355234"/>
            <a:ext cx="3786900" cy="500450"/>
          </a:xfrm>
          <a:prstGeom prst="rect">
            <a:avLst/>
          </a:prstGeom>
          <a:noFill/>
          <a:ln>
            <a:noFill/>
          </a:ln>
        </p:spPr>
      </p:pic>
      <p:sp>
        <p:nvSpPr>
          <p:cNvPr id="2" name="Date Placeholder 1"/>
          <p:cNvSpPr>
            <a:spLocks noGrp="1"/>
          </p:cNvSpPr>
          <p:nvPr>
            <p:ph type="dt" sz="half" idx="13"/>
          </p:nvPr>
        </p:nvSpPr>
        <p:spPr/>
        <p:txBody>
          <a:bodyPr/>
          <a:lstStyle/>
          <a:p>
            <a:pPr>
              <a:defRPr/>
            </a:pPr>
            <a:fld id="{48344E46-5B41-4312-9C65-CFCDCBD78B4E}" type="datetime1">
              <a:rPr lang="zh-CN" altLang="en-US" smtClean="0"/>
              <a:t>2020/8/24</a:t>
            </a:fld>
            <a:endParaRPr lang="en-US" altLang="zh-CN"/>
          </a:p>
        </p:txBody>
      </p:sp>
      <p:sp>
        <p:nvSpPr>
          <p:cNvPr id="6" name="Google Shape;306;p46"/>
          <p:cNvSpPr txBox="1">
            <a:spLocks/>
          </p:cNvSpPr>
          <p:nvPr/>
        </p:nvSpPr>
        <p:spPr>
          <a:xfrm>
            <a:off x="266624" y="3453479"/>
            <a:ext cx="3023928" cy="831300"/>
          </a:xfrm>
          <a:prstGeom prst="rect">
            <a:avLst/>
          </a:prstGeom>
        </p:spPr>
        <p:txBody>
          <a:bodyPr spcFirstLastPara="1" vert="horz" wrap="square" lIns="91425" tIns="91425" rIns="91425" bIns="91425" rtlCol="0" anchor="b" anchorCtr="0">
            <a:noAutofit/>
          </a:bodyPr>
          <a:lstStyle>
            <a:lvl1pPr lvl="0" algn="l" rtl="0" eaLnBrk="0" fontAlgn="base" hangingPunct="0">
              <a:lnSpc>
                <a:spcPct val="85000"/>
              </a:lnSpc>
              <a:spcBef>
                <a:spcPts val="0"/>
              </a:spcBef>
              <a:spcAft>
                <a:spcPts val="0"/>
              </a:spcAft>
              <a:buSzPts val="4200"/>
              <a:buNone/>
              <a:defRPr sz="2200" kern="1200" spc="-28">
                <a:solidFill>
                  <a:srgbClr val="404040"/>
                </a:solidFill>
                <a:latin typeface="+mn-lt"/>
                <a:ea typeface="+mj-ea"/>
                <a:cs typeface="+mj-cs"/>
              </a:defRPr>
            </a:lvl1pPr>
            <a:lvl2pPr lvl="1" algn="l" rtl="0" eaLnBrk="0" fontAlgn="base" hangingPunct="0">
              <a:lnSpc>
                <a:spcPct val="85000"/>
              </a:lnSpc>
              <a:spcBef>
                <a:spcPts val="0"/>
              </a:spcBef>
              <a:spcAft>
                <a:spcPts val="0"/>
              </a:spcAft>
              <a:buSzPts val="4200"/>
              <a:buNone/>
              <a:defRPr sz="2200">
                <a:solidFill>
                  <a:srgbClr val="404040"/>
                </a:solidFill>
                <a:latin typeface="Calibri Light" panose="020F0302020204030204" pitchFamily="34" charset="0"/>
              </a:defRPr>
            </a:lvl2pPr>
            <a:lvl3pPr lvl="2" algn="l" rtl="0" eaLnBrk="0" fontAlgn="base" hangingPunct="0">
              <a:lnSpc>
                <a:spcPct val="85000"/>
              </a:lnSpc>
              <a:spcBef>
                <a:spcPts val="0"/>
              </a:spcBef>
              <a:spcAft>
                <a:spcPts val="0"/>
              </a:spcAft>
              <a:buSzPts val="4200"/>
              <a:buNone/>
              <a:defRPr sz="2200">
                <a:solidFill>
                  <a:srgbClr val="404040"/>
                </a:solidFill>
                <a:latin typeface="Calibri Light" panose="020F0302020204030204" pitchFamily="34" charset="0"/>
              </a:defRPr>
            </a:lvl3pPr>
            <a:lvl4pPr lvl="3" algn="l" rtl="0" eaLnBrk="0" fontAlgn="base" hangingPunct="0">
              <a:lnSpc>
                <a:spcPct val="85000"/>
              </a:lnSpc>
              <a:spcBef>
                <a:spcPts val="0"/>
              </a:spcBef>
              <a:spcAft>
                <a:spcPts val="0"/>
              </a:spcAft>
              <a:buSzPts val="4200"/>
              <a:buNone/>
              <a:defRPr sz="2200">
                <a:solidFill>
                  <a:srgbClr val="404040"/>
                </a:solidFill>
                <a:latin typeface="Calibri Light" panose="020F0302020204030204" pitchFamily="34" charset="0"/>
              </a:defRPr>
            </a:lvl4pPr>
            <a:lvl5pPr lvl="4" algn="l" rtl="0" eaLnBrk="0" fontAlgn="base" hangingPunct="0">
              <a:lnSpc>
                <a:spcPct val="85000"/>
              </a:lnSpc>
              <a:spcBef>
                <a:spcPts val="0"/>
              </a:spcBef>
              <a:spcAft>
                <a:spcPts val="0"/>
              </a:spcAft>
              <a:buSzPts val="4200"/>
              <a:buNone/>
              <a:defRPr sz="2200">
                <a:solidFill>
                  <a:srgbClr val="404040"/>
                </a:solidFill>
                <a:latin typeface="Calibri Light" panose="020F0302020204030204" pitchFamily="34" charset="0"/>
              </a:defRPr>
            </a:lvl5pPr>
            <a:lvl6pPr marL="257175" lvl="5" algn="l" rtl="0" fontAlgn="base">
              <a:lnSpc>
                <a:spcPct val="85000"/>
              </a:lnSpc>
              <a:spcBef>
                <a:spcPts val="0"/>
              </a:spcBef>
              <a:spcAft>
                <a:spcPts val="0"/>
              </a:spcAft>
              <a:buSzPts val="4200"/>
              <a:buNone/>
              <a:defRPr sz="2700">
                <a:solidFill>
                  <a:srgbClr val="404040"/>
                </a:solidFill>
                <a:latin typeface="Calibri Light" panose="020F0302020204030204" pitchFamily="34" charset="0"/>
              </a:defRPr>
            </a:lvl6pPr>
            <a:lvl7pPr marL="514350" lvl="6" algn="l" rtl="0" fontAlgn="base">
              <a:lnSpc>
                <a:spcPct val="85000"/>
              </a:lnSpc>
              <a:spcBef>
                <a:spcPts val="0"/>
              </a:spcBef>
              <a:spcAft>
                <a:spcPts val="0"/>
              </a:spcAft>
              <a:buSzPts val="4200"/>
              <a:buNone/>
              <a:defRPr sz="2700">
                <a:solidFill>
                  <a:srgbClr val="404040"/>
                </a:solidFill>
                <a:latin typeface="Calibri Light" panose="020F0302020204030204" pitchFamily="34" charset="0"/>
              </a:defRPr>
            </a:lvl7pPr>
            <a:lvl8pPr marL="771525" lvl="7" algn="l" rtl="0" fontAlgn="base">
              <a:lnSpc>
                <a:spcPct val="85000"/>
              </a:lnSpc>
              <a:spcBef>
                <a:spcPts val="0"/>
              </a:spcBef>
              <a:spcAft>
                <a:spcPts val="0"/>
              </a:spcAft>
              <a:buSzPts val="4200"/>
              <a:buNone/>
              <a:defRPr sz="2700">
                <a:solidFill>
                  <a:srgbClr val="404040"/>
                </a:solidFill>
                <a:latin typeface="Calibri Light" panose="020F0302020204030204" pitchFamily="34" charset="0"/>
              </a:defRPr>
            </a:lvl8pPr>
            <a:lvl9pPr marL="1028700" lvl="8" algn="l" rtl="0" fontAlgn="base">
              <a:lnSpc>
                <a:spcPct val="85000"/>
              </a:lnSpc>
              <a:spcBef>
                <a:spcPts val="0"/>
              </a:spcBef>
              <a:spcAft>
                <a:spcPts val="0"/>
              </a:spcAft>
              <a:buSzPts val="4200"/>
              <a:buNone/>
              <a:defRPr sz="2700">
                <a:solidFill>
                  <a:srgbClr val="404040"/>
                </a:solidFill>
                <a:latin typeface="Calibri Light" panose="020F0302020204030204" pitchFamily="34" charset="0"/>
              </a:defRPr>
            </a:lvl9pPr>
          </a:lstStyle>
          <a:p>
            <a:pPr defTabSz="914400"/>
            <a:r>
              <a:rPr lang="en-US" sz="4000" b="1" dirty="0" smtClean="0">
                <a:solidFill>
                  <a:srgbClr val="1544D9"/>
                </a:solidFill>
              </a:rPr>
              <a:t>Now what?</a:t>
            </a:r>
            <a:endParaRPr lang="en-US" sz="4000" b="1" dirty="0">
              <a:solidFill>
                <a:srgbClr val="1544D9"/>
              </a:solidFill>
            </a:endParaRPr>
          </a:p>
        </p:txBody>
      </p:sp>
      <p:sp>
        <p:nvSpPr>
          <p:cNvPr id="7" name="Google Shape;307;p46"/>
          <p:cNvSpPr txBox="1">
            <a:spLocks noGrp="1"/>
          </p:cNvSpPr>
          <p:nvPr>
            <p:ph type="body" idx="1"/>
          </p:nvPr>
        </p:nvSpPr>
        <p:spPr>
          <a:xfrm>
            <a:off x="0" y="4340180"/>
            <a:ext cx="9144000" cy="504870"/>
          </a:xfrm>
          <a:prstGeom prst="rect">
            <a:avLst/>
          </a:prstGeom>
          <a:solidFill>
            <a:srgbClr val="FFFF00"/>
          </a:solidFill>
        </p:spPr>
        <p:txBody>
          <a:bodyPr spcFirstLastPara="1" wrap="square" lIns="91425" tIns="91425" rIns="91425" bIns="91425" anchor="t" anchorCtr="0">
            <a:noAutofit/>
          </a:bodyPr>
          <a:lstStyle/>
          <a:p>
            <a:pPr marL="0" lvl="0" indent="0" rtl="0">
              <a:spcBef>
                <a:spcPts val="0"/>
              </a:spcBef>
              <a:spcAft>
                <a:spcPts val="0"/>
              </a:spcAft>
              <a:buNone/>
            </a:pPr>
            <a:r>
              <a:rPr lang="en" sz="2400" b="1" dirty="0"/>
              <a:t>We need to change something </a:t>
            </a:r>
            <a:r>
              <a:rPr lang="en" sz="2400" b="1" dirty="0" smtClean="0"/>
              <a:t>else.  Let’s </a:t>
            </a:r>
            <a:r>
              <a:rPr lang="en" sz="2400" b="1" dirty="0"/>
              <a:t>just not use the blockchain!</a:t>
            </a:r>
            <a:endParaRPr sz="2400" b="1" dirty="0"/>
          </a:p>
        </p:txBody>
      </p:sp>
    </p:spTree>
    <p:extLst>
      <p:ext uri="{BB962C8B-B14F-4D97-AF65-F5344CB8AC3E}">
        <p14:creationId xmlns:p14="http://schemas.microsoft.com/office/powerpoint/2010/main" val="791112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7"/>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b="1" dirty="0">
                <a:solidFill>
                  <a:srgbClr val="1544D9"/>
                </a:solidFill>
              </a:rPr>
              <a:t>Sidechains</a:t>
            </a:r>
            <a:endParaRPr sz="4000" b="1" dirty="0">
              <a:solidFill>
                <a:srgbClr val="1544D9"/>
              </a:solidFill>
            </a:endParaRPr>
          </a:p>
        </p:txBody>
      </p:sp>
      <p:sp>
        <p:nvSpPr>
          <p:cNvPr id="2" name="Date Placeholder 1"/>
          <p:cNvSpPr>
            <a:spLocks noGrp="1"/>
          </p:cNvSpPr>
          <p:nvPr>
            <p:ph type="dt" sz="half" idx="2"/>
          </p:nvPr>
        </p:nvSpPr>
        <p:spPr/>
        <p:txBody>
          <a:bodyPr/>
          <a:lstStyle/>
          <a:p>
            <a:pPr>
              <a:defRPr/>
            </a:pPr>
            <a:fld id="{F0953D7E-84EA-4971-9776-DCE5F32FF18E}" type="datetime1">
              <a:rPr lang="zh-CN" altLang="en-US" smtClean="0"/>
              <a:t>2020/8/23</a:t>
            </a:fld>
            <a:endParaRPr lang="en-US" altLang="zh-CN"/>
          </a:p>
        </p:txBody>
      </p:sp>
    </p:spTree>
    <p:extLst>
      <p:ext uri="{BB962C8B-B14F-4D97-AF65-F5344CB8AC3E}">
        <p14:creationId xmlns:p14="http://schemas.microsoft.com/office/powerpoint/2010/main" val="765157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311700" y="80602"/>
            <a:ext cx="8520600" cy="6277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Sidechains</a:t>
            </a:r>
            <a:endParaRPr sz="4000" b="1" dirty="0">
              <a:solidFill>
                <a:srgbClr val="1544D9"/>
              </a:solidFill>
            </a:endParaRPr>
          </a:p>
        </p:txBody>
      </p:sp>
      <p:sp>
        <p:nvSpPr>
          <p:cNvPr id="329" name="Google Shape;329;p50"/>
          <p:cNvSpPr txBox="1">
            <a:spLocks noGrp="1"/>
          </p:cNvSpPr>
          <p:nvPr>
            <p:ph type="body" idx="1"/>
          </p:nvPr>
        </p:nvSpPr>
        <p:spPr>
          <a:xfrm>
            <a:off x="311700" y="548478"/>
            <a:ext cx="8520600" cy="406583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zh-CN" sz="1400" dirty="0"/>
              <a:t>A </a:t>
            </a:r>
            <a:r>
              <a:rPr lang="en-US" altLang="zh-CN" sz="1400" b="1" i="1" dirty="0"/>
              <a:t>sidechain</a:t>
            </a:r>
            <a:r>
              <a:rPr lang="en-US" altLang="zh-CN" sz="1400" dirty="0"/>
              <a:t> or </a:t>
            </a:r>
            <a:r>
              <a:rPr lang="en-US" altLang="zh-CN" sz="1400" i="1" dirty="0"/>
              <a:t>pegged sidechain</a:t>
            </a:r>
            <a:r>
              <a:rPr lang="en-US" altLang="zh-CN" sz="1400" dirty="0"/>
              <a:t> enables bitcoins and other ledger assets to be transferred between multiple blockchains. This gives users access to new and innovative cryptocurrency systems using the assets they already own. By reusing Bitcoin's currency, these systems can more easily interoperate with each other and with Bitcoin, avoiding the liquidity shortages and market fluctuations associated with new currencies. Since sidechains are separate systems, technical and economic innovation is not hindered. Despite bidirectional transferability between Bitcoin and pegged sidechains, they are isolated: in the case of a cryptographic break (or malicious design) in a sidechain, the damage is entirely confined to the sidechain itself</a:t>
            </a:r>
            <a:r>
              <a:rPr lang="en-US" altLang="zh-CN" sz="1400" dirty="0" smtClean="0"/>
              <a:t>.</a:t>
            </a:r>
          </a:p>
          <a:p>
            <a:pPr marL="0" lvl="0" indent="0">
              <a:spcBef>
                <a:spcPts val="0"/>
              </a:spcBef>
              <a:spcAft>
                <a:spcPts val="0"/>
              </a:spcAft>
              <a:buNone/>
            </a:pPr>
            <a:endParaRPr lang="en-US" sz="1600" b="1" dirty="0">
              <a:solidFill>
                <a:srgbClr val="616161"/>
              </a:solidFill>
              <a:highlight>
                <a:srgbClr val="FFFFFF"/>
              </a:highlight>
            </a:endParaRPr>
          </a:p>
          <a:p>
            <a:pPr marL="0" lvl="0" indent="0">
              <a:lnSpc>
                <a:spcPct val="100000"/>
              </a:lnSpc>
              <a:spcBef>
                <a:spcPts val="0"/>
              </a:spcBef>
              <a:spcAft>
                <a:spcPts val="0"/>
              </a:spcAft>
              <a:buNone/>
            </a:pPr>
            <a:r>
              <a:rPr lang="en" sz="1600" b="1" dirty="0" smtClean="0">
                <a:solidFill>
                  <a:srgbClr val="616161"/>
                </a:solidFill>
                <a:highlight>
                  <a:srgbClr val="FFFFFF"/>
                </a:highlight>
              </a:rPr>
              <a:t>Idea</a:t>
            </a:r>
            <a:r>
              <a:rPr lang="en" sz="1600" b="1" dirty="0">
                <a:solidFill>
                  <a:srgbClr val="616161"/>
                </a:solidFill>
                <a:highlight>
                  <a:srgbClr val="FFFFFF"/>
                </a:highlight>
              </a:rPr>
              <a:t>:</a:t>
            </a:r>
            <a:endParaRPr sz="1600" b="1" dirty="0">
              <a:solidFill>
                <a:srgbClr val="616161"/>
              </a:solidFill>
              <a:highlight>
                <a:srgbClr val="FFFFFF"/>
              </a:highlight>
            </a:endParaRPr>
          </a:p>
          <a:p>
            <a:pPr marL="0" lvl="0" indent="0">
              <a:lnSpc>
                <a:spcPct val="100000"/>
              </a:lnSpc>
              <a:spcBef>
                <a:spcPts val="0"/>
              </a:spcBef>
              <a:spcAft>
                <a:spcPts val="0"/>
              </a:spcAft>
              <a:buNone/>
            </a:pPr>
            <a:r>
              <a:rPr lang="en" sz="1600" dirty="0">
                <a:solidFill>
                  <a:srgbClr val="616161"/>
                </a:solidFill>
                <a:highlight>
                  <a:srgbClr val="FFFFFF"/>
                </a:highlight>
              </a:rPr>
              <a:t>With sidechains, one could move their bitcoin over to a faster, less-secure blockchain for purchasing their morning coffee. The fact that a sidechain has a much larger block size limit would be less of an issue when the chain is only being used for small, unimportant transactions</a:t>
            </a:r>
            <a:r>
              <a:rPr lang="en" sz="1600" dirty="0" smtClean="0">
                <a:solidFill>
                  <a:srgbClr val="616161"/>
                </a:solidFill>
                <a:highlight>
                  <a:srgbClr val="FFFFFF"/>
                </a:highlight>
              </a:rPr>
              <a:t>.</a:t>
            </a:r>
          </a:p>
          <a:p>
            <a:pPr marL="0" lvl="0" indent="0">
              <a:lnSpc>
                <a:spcPct val="100000"/>
              </a:lnSpc>
              <a:spcBef>
                <a:spcPts val="0"/>
              </a:spcBef>
              <a:spcAft>
                <a:spcPts val="0"/>
              </a:spcAft>
              <a:buNone/>
            </a:pPr>
            <a:endParaRPr sz="1600" dirty="0">
              <a:solidFill>
                <a:srgbClr val="616161"/>
              </a:solidFill>
              <a:highlight>
                <a:srgbClr val="FFFFFF"/>
              </a:highlight>
            </a:endParaRPr>
          </a:p>
          <a:p>
            <a:pPr marL="0" lvl="0" indent="0">
              <a:lnSpc>
                <a:spcPct val="100000"/>
              </a:lnSpc>
              <a:spcBef>
                <a:spcPts val="0"/>
              </a:spcBef>
              <a:spcAft>
                <a:spcPts val="0"/>
              </a:spcAft>
              <a:buNone/>
            </a:pPr>
            <a:r>
              <a:rPr lang="en" sz="1600" b="1" dirty="0">
                <a:solidFill>
                  <a:srgbClr val="616161"/>
                </a:solidFill>
                <a:highlight>
                  <a:srgbClr val="FFFFFF"/>
                </a:highlight>
              </a:rPr>
              <a:t>Pros:</a:t>
            </a:r>
            <a:endParaRPr sz="1600" b="1" dirty="0">
              <a:solidFill>
                <a:srgbClr val="616161"/>
              </a:solidFill>
              <a:highlight>
                <a:srgbClr val="FFFFFF"/>
              </a:highlight>
            </a:endParaRPr>
          </a:p>
          <a:p>
            <a:pPr marL="0" lvl="0" indent="0">
              <a:lnSpc>
                <a:spcPct val="100000"/>
              </a:lnSpc>
              <a:spcBef>
                <a:spcPts val="0"/>
              </a:spcBef>
              <a:spcAft>
                <a:spcPts val="0"/>
              </a:spcAft>
              <a:buNone/>
            </a:pPr>
            <a:r>
              <a:rPr lang="en" sz="1600" dirty="0">
                <a:solidFill>
                  <a:srgbClr val="616161"/>
                </a:solidFill>
                <a:highlight>
                  <a:srgbClr val="FFFFFF"/>
                </a:highlight>
              </a:rPr>
              <a:t>Less things on bitcoin blockchain, but can still be pegged to it</a:t>
            </a:r>
            <a:r>
              <a:rPr lang="en" sz="1600" dirty="0" smtClean="0">
                <a:solidFill>
                  <a:srgbClr val="616161"/>
                </a:solidFill>
                <a:highlight>
                  <a:srgbClr val="FFFFFF"/>
                </a:highlight>
              </a:rPr>
              <a:t>.</a:t>
            </a:r>
          </a:p>
          <a:p>
            <a:pPr marL="0" lvl="0" indent="0">
              <a:lnSpc>
                <a:spcPct val="100000"/>
              </a:lnSpc>
              <a:spcBef>
                <a:spcPts val="0"/>
              </a:spcBef>
              <a:spcAft>
                <a:spcPts val="0"/>
              </a:spcAft>
              <a:buNone/>
            </a:pPr>
            <a:endParaRPr sz="1600" dirty="0">
              <a:solidFill>
                <a:srgbClr val="616161"/>
              </a:solidFill>
              <a:highlight>
                <a:srgbClr val="FFFFFF"/>
              </a:highlight>
            </a:endParaRPr>
          </a:p>
          <a:p>
            <a:pPr marL="0" lvl="0" indent="0">
              <a:lnSpc>
                <a:spcPct val="100000"/>
              </a:lnSpc>
              <a:spcBef>
                <a:spcPts val="0"/>
              </a:spcBef>
              <a:spcAft>
                <a:spcPts val="0"/>
              </a:spcAft>
              <a:buNone/>
            </a:pPr>
            <a:r>
              <a:rPr lang="en" sz="1600" b="1" dirty="0">
                <a:solidFill>
                  <a:srgbClr val="616161"/>
                </a:solidFill>
                <a:highlight>
                  <a:srgbClr val="FFFFFF"/>
                </a:highlight>
              </a:rPr>
              <a:t>Cons:</a:t>
            </a:r>
            <a:endParaRPr sz="1600" dirty="0">
              <a:solidFill>
                <a:srgbClr val="616161"/>
              </a:solidFill>
              <a:highlight>
                <a:srgbClr val="FFFFFF"/>
              </a:highlight>
            </a:endParaRPr>
          </a:p>
          <a:p>
            <a:pPr marL="0" lvl="0" indent="0">
              <a:lnSpc>
                <a:spcPct val="100000"/>
              </a:lnSpc>
              <a:spcBef>
                <a:spcPts val="0"/>
              </a:spcBef>
              <a:spcAft>
                <a:spcPts val="0"/>
              </a:spcAft>
              <a:buNone/>
            </a:pPr>
            <a:r>
              <a:rPr lang="en" sz="1600" dirty="0">
                <a:solidFill>
                  <a:srgbClr val="616161"/>
                </a:solidFill>
                <a:highlight>
                  <a:srgbClr val="FFFFFF"/>
                </a:highlight>
              </a:rPr>
              <a:t>Not “really” a solution.  Just moved things to different chains.</a:t>
            </a:r>
            <a:endParaRPr sz="1600" dirty="0">
              <a:solidFill>
                <a:srgbClr val="616161"/>
              </a:solidFill>
              <a:highlight>
                <a:srgbClr val="FFFFFF"/>
              </a:highlight>
            </a:endParaRPr>
          </a:p>
        </p:txBody>
      </p:sp>
      <p:sp>
        <p:nvSpPr>
          <p:cNvPr id="2" name="Date Placeholder 1"/>
          <p:cNvSpPr>
            <a:spLocks noGrp="1"/>
          </p:cNvSpPr>
          <p:nvPr>
            <p:ph type="dt" sz="half" idx="10"/>
          </p:nvPr>
        </p:nvSpPr>
        <p:spPr/>
        <p:txBody>
          <a:bodyPr/>
          <a:lstStyle/>
          <a:p>
            <a:pPr>
              <a:defRPr/>
            </a:pPr>
            <a:fld id="{1E3C1052-32DD-462B-BCBA-5BA97AC240F3}" type="datetime1">
              <a:rPr lang="zh-CN" altLang="en-US" smtClean="0"/>
              <a:t>2020/8/24</a:t>
            </a:fld>
            <a:endParaRPr lang="en-US" altLang="zh-CN" dirty="0"/>
          </a:p>
        </p:txBody>
      </p:sp>
      <p:sp>
        <p:nvSpPr>
          <p:cNvPr id="3" name="Rectangle 2"/>
          <p:cNvSpPr/>
          <p:nvPr/>
        </p:nvSpPr>
        <p:spPr>
          <a:xfrm>
            <a:off x="6550023" y="1831449"/>
            <a:ext cx="2447465" cy="276999"/>
          </a:xfrm>
          <a:prstGeom prst="rect">
            <a:avLst/>
          </a:prstGeom>
        </p:spPr>
        <p:txBody>
          <a:bodyPr wrap="none">
            <a:spAutoFit/>
          </a:bodyPr>
          <a:lstStyle/>
          <a:p>
            <a:r>
              <a:rPr lang="en-US" altLang="zh-CN" sz="1200" dirty="0">
                <a:hlinkClick r:id="rId3"/>
              </a:rPr>
              <a:t>https://</a:t>
            </a:r>
            <a:r>
              <a:rPr lang="en-US" altLang="zh-CN" sz="1200" dirty="0" smtClean="0">
                <a:hlinkClick r:id="rId3"/>
              </a:rPr>
              <a:t>en.bitcoin.it/wiki/Sidechain</a:t>
            </a:r>
            <a:r>
              <a:rPr lang="en-US" altLang="zh-CN" sz="1200" dirty="0"/>
              <a:t> </a:t>
            </a:r>
            <a:endParaRPr lang="zh-CN" altLang="en-US" sz="1200" dirty="0"/>
          </a:p>
        </p:txBody>
      </p:sp>
      <p:pic>
        <p:nvPicPr>
          <p:cNvPr id="6" name="Google Shape;323;p49"/>
          <p:cNvPicPr preferRelativeResize="0"/>
          <p:nvPr/>
        </p:nvPicPr>
        <p:blipFill>
          <a:blip r:embed="rId4">
            <a:alphaModFix/>
          </a:blip>
          <a:stretch>
            <a:fillRect/>
          </a:stretch>
        </p:blipFill>
        <p:spPr>
          <a:xfrm>
            <a:off x="5607895" y="3184415"/>
            <a:ext cx="3536106" cy="1600084"/>
          </a:xfrm>
          <a:prstGeom prst="rect">
            <a:avLst/>
          </a:prstGeom>
          <a:noFill/>
          <a:ln>
            <a:noFill/>
          </a:ln>
        </p:spPr>
      </p:pic>
    </p:spTree>
    <p:extLst>
      <p:ext uri="{BB962C8B-B14F-4D97-AF65-F5344CB8AC3E}">
        <p14:creationId xmlns:p14="http://schemas.microsoft.com/office/powerpoint/2010/main" val="357796816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body" idx="1"/>
          </p:nvPr>
        </p:nvSpPr>
        <p:spPr>
          <a:xfrm>
            <a:off x="87406" y="134471"/>
            <a:ext cx="8807823" cy="309282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b="1" dirty="0"/>
              <a:t>Recall:</a:t>
            </a:r>
            <a:endParaRPr sz="2400" b="1" dirty="0"/>
          </a:p>
          <a:p>
            <a:pPr marL="0" lvl="0" indent="0">
              <a:spcBef>
                <a:spcPts val="1600"/>
              </a:spcBef>
              <a:spcAft>
                <a:spcPts val="0"/>
              </a:spcAft>
              <a:buNone/>
            </a:pPr>
            <a:r>
              <a:rPr lang="en" sz="2400" b="1" dirty="0"/>
              <a:t>Bitcoin Transactions:</a:t>
            </a:r>
            <a:endParaRPr sz="2400" dirty="0"/>
          </a:p>
          <a:p>
            <a:pPr marL="0" lvl="0" indent="0">
              <a:spcBef>
                <a:spcPts val="1600"/>
              </a:spcBef>
              <a:spcAft>
                <a:spcPts val="0"/>
              </a:spcAft>
              <a:buNone/>
            </a:pPr>
            <a:r>
              <a:rPr lang="en" sz="2400" dirty="0"/>
              <a:t>When Alice wants to pay Bob 1 BTC, Alice signs a transaction, broadcasts it to the network, and Bob waits for some number of confirmations </a:t>
            </a:r>
            <a:r>
              <a:rPr lang="en" sz="2400" i="1" dirty="0"/>
              <a:t>before</a:t>
            </a:r>
            <a:r>
              <a:rPr lang="en" sz="2400" dirty="0"/>
              <a:t> he considers Alice’s payment to be valid.</a:t>
            </a:r>
            <a:endParaRPr sz="2400" dirty="0"/>
          </a:p>
          <a:p>
            <a:pPr marL="0" lvl="0" indent="0">
              <a:spcBef>
                <a:spcPts val="1600"/>
              </a:spcBef>
              <a:spcAft>
                <a:spcPts val="0"/>
              </a:spcAft>
              <a:buNone/>
            </a:pPr>
            <a:r>
              <a:rPr lang="en" sz="2400" dirty="0"/>
              <a:t>By waiting for blocks to be mined on top of Alice’s payment, Bob can </a:t>
            </a:r>
            <a:r>
              <a:rPr lang="en" sz="2400" dirty="0" smtClean="0"/>
              <a:t>ensure </a:t>
            </a:r>
            <a:r>
              <a:rPr lang="en" sz="2400" dirty="0"/>
              <a:t>that Alice can’t double spend and cheat Bob</a:t>
            </a:r>
            <a:r>
              <a:rPr lang="en" sz="2400" dirty="0" smtClean="0"/>
              <a:t>.</a:t>
            </a:r>
            <a:endParaRPr sz="2400" dirty="0"/>
          </a:p>
        </p:txBody>
      </p:sp>
      <p:sp>
        <p:nvSpPr>
          <p:cNvPr id="3" name="Google Shape;344;p53"/>
          <p:cNvSpPr txBox="1">
            <a:spLocks noGrp="1"/>
          </p:cNvSpPr>
          <p:nvPr>
            <p:ph type="body" idx="1"/>
          </p:nvPr>
        </p:nvSpPr>
        <p:spPr>
          <a:xfrm>
            <a:off x="87406" y="3464627"/>
            <a:ext cx="9056594" cy="1228397"/>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400" b="1" dirty="0"/>
              <a:t>Idea:</a:t>
            </a:r>
            <a:r>
              <a:rPr lang="en" sz="2400" dirty="0"/>
              <a:t> </a:t>
            </a:r>
            <a:endParaRPr lang="en" sz="2400" dirty="0" smtClean="0"/>
          </a:p>
          <a:p>
            <a:pPr marL="0" lvl="0" indent="0">
              <a:spcBef>
                <a:spcPts val="0"/>
              </a:spcBef>
              <a:spcAft>
                <a:spcPts val="0"/>
              </a:spcAft>
              <a:buClr>
                <a:schemeClr val="dk1"/>
              </a:buClr>
              <a:buSzPts val="1100"/>
              <a:buFont typeface="Arial"/>
              <a:buNone/>
            </a:pPr>
            <a:r>
              <a:rPr lang="en" sz="2400" dirty="0" smtClean="0"/>
              <a:t>Can </a:t>
            </a:r>
            <a:r>
              <a:rPr lang="en" sz="2400" dirty="0"/>
              <a:t>Alice and Bob make payments between themselves without always needing to consult the blockchain to prevent one cheating the other?</a:t>
            </a:r>
            <a:endParaRPr sz="2400" dirty="0"/>
          </a:p>
          <a:p>
            <a:pPr marL="0" lvl="0" indent="0">
              <a:spcBef>
                <a:spcPts val="1600"/>
              </a:spcBef>
              <a:spcAft>
                <a:spcPts val="1600"/>
              </a:spcAft>
              <a:buNone/>
            </a:pPr>
            <a:endParaRPr sz="2400" dirty="0"/>
          </a:p>
        </p:txBody>
      </p:sp>
      <p:sp>
        <p:nvSpPr>
          <p:cNvPr id="2" name="Date Placeholder 1"/>
          <p:cNvSpPr>
            <a:spLocks noGrp="1"/>
          </p:cNvSpPr>
          <p:nvPr>
            <p:ph type="dt" sz="half" idx="13"/>
          </p:nvPr>
        </p:nvSpPr>
        <p:spPr/>
        <p:txBody>
          <a:bodyPr/>
          <a:lstStyle/>
          <a:p>
            <a:pPr>
              <a:defRPr/>
            </a:pPr>
            <a:fld id="{13EF91E2-885D-4A53-A484-2507F7854D2B}" type="datetime1">
              <a:rPr lang="zh-CN" altLang="en-US" smtClean="0"/>
              <a:t>2020/8/23</a:t>
            </a:fld>
            <a:endParaRPr lang="en-US" altLang="zh-CN"/>
          </a:p>
        </p:txBody>
      </p:sp>
    </p:spTree>
    <p:extLst>
      <p:ext uri="{BB962C8B-B14F-4D97-AF65-F5344CB8AC3E}">
        <p14:creationId xmlns:p14="http://schemas.microsoft.com/office/powerpoint/2010/main" val="426070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4"/>
          <p:cNvSpPr txBox="1">
            <a:spLocks noGrp="1"/>
          </p:cNvSpPr>
          <p:nvPr>
            <p:ph type="body" idx="1"/>
          </p:nvPr>
        </p:nvSpPr>
        <p:spPr>
          <a:xfrm>
            <a:off x="450476" y="1029498"/>
            <a:ext cx="8264033" cy="122288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dirty="0" smtClean="0"/>
              <a:t>What </a:t>
            </a:r>
            <a:r>
              <a:rPr lang="en" sz="2400" dirty="0"/>
              <a:t>if Alice and Bob maintain a </a:t>
            </a:r>
            <a:r>
              <a:rPr lang="en" sz="2400" b="1" i="1" dirty="0"/>
              <a:t>private balance sheet</a:t>
            </a:r>
            <a:r>
              <a:rPr lang="en" sz="2400" dirty="0"/>
              <a:t>, updating the IOUs with every payment and only consult the blockchain when one party wants to settle</a:t>
            </a:r>
            <a:r>
              <a:rPr lang="en" sz="2400" dirty="0" smtClean="0"/>
              <a:t>?</a:t>
            </a:r>
            <a:endParaRPr sz="2400" dirty="0"/>
          </a:p>
        </p:txBody>
      </p:sp>
      <p:sp>
        <p:nvSpPr>
          <p:cNvPr id="350" name="Google Shape;350;p54"/>
          <p:cNvSpPr/>
          <p:nvPr/>
        </p:nvSpPr>
        <p:spPr>
          <a:xfrm>
            <a:off x="614450" y="3148500"/>
            <a:ext cx="2658000" cy="136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600" dirty="0">
                <a:solidFill>
                  <a:srgbClr val="666666"/>
                </a:solidFill>
              </a:rPr>
              <a:t>Alice and Bob’s Balance </a:t>
            </a:r>
            <a:r>
              <a:rPr lang="en" sz="1600" dirty="0" smtClean="0">
                <a:solidFill>
                  <a:srgbClr val="666666"/>
                </a:solidFill>
              </a:rPr>
              <a:t>Sheet</a:t>
            </a:r>
            <a:endParaRPr sz="1600" dirty="0" smtClean="0">
              <a:solidFill>
                <a:srgbClr val="666666"/>
              </a:solidFill>
            </a:endParaRPr>
          </a:p>
          <a:p>
            <a:pPr marL="0" lvl="0" indent="0">
              <a:spcBef>
                <a:spcPts val="0"/>
              </a:spcBef>
              <a:spcAft>
                <a:spcPts val="0"/>
              </a:spcAft>
              <a:buNone/>
            </a:pPr>
            <a:endParaRPr sz="1600" dirty="0" smtClean="0">
              <a:solidFill>
                <a:srgbClr val="666666"/>
              </a:solidFill>
            </a:endParaRPr>
          </a:p>
          <a:p>
            <a:pPr marL="0" lvl="0" indent="0">
              <a:spcBef>
                <a:spcPts val="0"/>
              </a:spcBef>
              <a:spcAft>
                <a:spcPts val="0"/>
              </a:spcAft>
              <a:buNone/>
            </a:pPr>
            <a:endParaRPr sz="1600" dirty="0" smtClean="0">
              <a:solidFill>
                <a:srgbClr val="666666"/>
              </a:solidFill>
            </a:endParaRPr>
          </a:p>
          <a:p>
            <a:pPr marL="0" lvl="0" indent="0">
              <a:spcBef>
                <a:spcPts val="0"/>
              </a:spcBef>
              <a:spcAft>
                <a:spcPts val="0"/>
              </a:spcAft>
              <a:buNone/>
            </a:pPr>
            <a:endParaRPr sz="1600" dirty="0" smtClean="0">
              <a:solidFill>
                <a:srgbClr val="666666"/>
              </a:solidFill>
            </a:endParaRPr>
          </a:p>
          <a:p>
            <a:pPr marL="0" lvl="0" indent="0">
              <a:spcBef>
                <a:spcPts val="0"/>
              </a:spcBef>
              <a:spcAft>
                <a:spcPts val="0"/>
              </a:spcAft>
              <a:buNone/>
            </a:pPr>
            <a:endParaRPr sz="1600" dirty="0">
              <a:solidFill>
                <a:srgbClr val="666666"/>
              </a:solidFill>
            </a:endParaRPr>
          </a:p>
        </p:txBody>
      </p:sp>
      <p:graphicFrame>
        <p:nvGraphicFramePr>
          <p:cNvPr id="351" name="Google Shape;351;p54"/>
          <p:cNvGraphicFramePr/>
          <p:nvPr/>
        </p:nvGraphicFramePr>
        <p:xfrm>
          <a:off x="612650" y="3727666"/>
          <a:ext cx="2661600" cy="674438"/>
        </p:xfrm>
        <a:graphic>
          <a:graphicData uri="http://schemas.openxmlformats.org/drawingml/2006/table">
            <a:tbl>
              <a:tblPr>
                <a:noFill/>
              </a:tblPr>
              <a:tblGrid>
                <a:gridCol w="1330800"/>
                <a:gridCol w="1330800"/>
              </a:tblGrid>
              <a:tr h="307825">
                <a:tc>
                  <a:txBody>
                    <a:bodyPr/>
                    <a:lstStyle/>
                    <a:p>
                      <a:pPr marL="0" lvl="0" indent="0" rtl="0">
                        <a:spcBef>
                          <a:spcPts val="0"/>
                        </a:spcBef>
                        <a:spcAft>
                          <a:spcPts val="0"/>
                        </a:spcAft>
                        <a:buNone/>
                      </a:pPr>
                      <a:r>
                        <a:rPr lang="en">
                          <a:solidFill>
                            <a:srgbClr val="666666"/>
                          </a:solidFill>
                        </a:rPr>
                        <a:t>Alice</a:t>
                      </a:r>
                      <a:endParaRPr>
                        <a:solidFill>
                          <a:srgbClr val="666666"/>
                        </a:solidFill>
                      </a:endParaRPr>
                    </a:p>
                  </a:txBody>
                  <a:tcPr marL="91425" marR="91425" marT="91425" marB="91425"/>
                </a:tc>
                <a:tc>
                  <a:txBody>
                    <a:bodyPr/>
                    <a:lstStyle/>
                    <a:p>
                      <a:pPr marL="0" lvl="0" indent="0">
                        <a:spcBef>
                          <a:spcPts val="0"/>
                        </a:spcBef>
                        <a:spcAft>
                          <a:spcPts val="0"/>
                        </a:spcAft>
                        <a:buNone/>
                      </a:pPr>
                      <a:r>
                        <a:rPr lang="en">
                          <a:solidFill>
                            <a:srgbClr val="666666"/>
                          </a:solidFill>
                        </a:rPr>
                        <a:t>Bob</a:t>
                      </a:r>
                      <a:endParaRPr>
                        <a:solidFill>
                          <a:srgbClr val="666666"/>
                        </a:solidFill>
                      </a:endParaRPr>
                    </a:p>
                  </a:txBody>
                  <a:tcPr marL="91425" marR="91425" marT="91425" marB="91425"/>
                </a:tc>
              </a:tr>
              <a:tr h="307825">
                <a:tc>
                  <a:txBody>
                    <a:bodyPr/>
                    <a:lstStyle/>
                    <a:p>
                      <a:pPr marL="0" lvl="0" indent="0">
                        <a:spcBef>
                          <a:spcPts val="0"/>
                        </a:spcBef>
                        <a:spcAft>
                          <a:spcPts val="0"/>
                        </a:spcAft>
                        <a:buNone/>
                      </a:pPr>
                      <a:r>
                        <a:rPr lang="en">
                          <a:solidFill>
                            <a:srgbClr val="666666"/>
                          </a:solidFill>
                        </a:rPr>
                        <a:t>10 BTC</a:t>
                      </a:r>
                      <a:endParaRPr>
                        <a:solidFill>
                          <a:srgbClr val="666666"/>
                        </a:solidFill>
                      </a:endParaRPr>
                    </a:p>
                  </a:txBody>
                  <a:tcPr marL="91425" marR="91425" marT="91425" marB="91425"/>
                </a:tc>
                <a:tc>
                  <a:txBody>
                    <a:bodyPr/>
                    <a:lstStyle/>
                    <a:p>
                      <a:pPr marL="0" lvl="0" indent="0">
                        <a:spcBef>
                          <a:spcPts val="0"/>
                        </a:spcBef>
                        <a:spcAft>
                          <a:spcPts val="0"/>
                        </a:spcAft>
                        <a:buNone/>
                      </a:pPr>
                      <a:r>
                        <a:rPr lang="en">
                          <a:solidFill>
                            <a:srgbClr val="666666"/>
                          </a:solidFill>
                        </a:rPr>
                        <a:t>5 BTC</a:t>
                      </a:r>
                      <a:endParaRPr>
                        <a:solidFill>
                          <a:srgbClr val="666666"/>
                        </a:solidFill>
                      </a:endParaRPr>
                    </a:p>
                  </a:txBody>
                  <a:tcPr marL="91425" marR="91425" marT="91425" marB="91425"/>
                </a:tc>
              </a:tr>
            </a:tbl>
          </a:graphicData>
        </a:graphic>
      </p:graphicFrame>
      <p:sp>
        <p:nvSpPr>
          <p:cNvPr id="352" name="Google Shape;352;p54"/>
          <p:cNvSpPr/>
          <p:nvPr/>
        </p:nvSpPr>
        <p:spPr>
          <a:xfrm>
            <a:off x="5872250" y="3148500"/>
            <a:ext cx="2658000" cy="136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666666"/>
                </a:solidFill>
              </a:rPr>
              <a:t>Alice and Bob’s Balance Sheet</a:t>
            </a:r>
            <a:endParaRPr sz="1600" dirty="0">
              <a:solidFill>
                <a:srgbClr val="666666"/>
              </a:solidFill>
            </a:endParaRPr>
          </a:p>
          <a:p>
            <a:pPr marL="0" lvl="0" indent="0" rtl="0">
              <a:spcBef>
                <a:spcPts val="0"/>
              </a:spcBef>
              <a:spcAft>
                <a:spcPts val="0"/>
              </a:spcAft>
              <a:buNone/>
            </a:pPr>
            <a:endParaRPr sz="1600" dirty="0">
              <a:solidFill>
                <a:srgbClr val="666666"/>
              </a:solidFill>
            </a:endParaRPr>
          </a:p>
          <a:p>
            <a:pPr marL="0" lvl="0" indent="0" rtl="0">
              <a:spcBef>
                <a:spcPts val="0"/>
              </a:spcBef>
              <a:spcAft>
                <a:spcPts val="0"/>
              </a:spcAft>
              <a:buNone/>
            </a:pPr>
            <a:endParaRPr sz="1600" dirty="0">
              <a:solidFill>
                <a:srgbClr val="666666"/>
              </a:solidFill>
            </a:endParaRPr>
          </a:p>
          <a:p>
            <a:pPr marL="0" lvl="0" indent="0" rtl="0">
              <a:spcBef>
                <a:spcPts val="0"/>
              </a:spcBef>
              <a:spcAft>
                <a:spcPts val="0"/>
              </a:spcAft>
              <a:buNone/>
            </a:pPr>
            <a:endParaRPr sz="1600" dirty="0">
              <a:solidFill>
                <a:srgbClr val="666666"/>
              </a:solidFill>
            </a:endParaRPr>
          </a:p>
          <a:p>
            <a:pPr marL="0" lvl="0" indent="0" rtl="0">
              <a:spcBef>
                <a:spcPts val="0"/>
              </a:spcBef>
              <a:spcAft>
                <a:spcPts val="0"/>
              </a:spcAft>
              <a:buNone/>
            </a:pPr>
            <a:endParaRPr sz="1600" dirty="0">
              <a:solidFill>
                <a:srgbClr val="666666"/>
              </a:solidFill>
            </a:endParaRPr>
          </a:p>
        </p:txBody>
      </p:sp>
      <p:graphicFrame>
        <p:nvGraphicFramePr>
          <p:cNvPr id="353" name="Google Shape;353;p54"/>
          <p:cNvGraphicFramePr/>
          <p:nvPr/>
        </p:nvGraphicFramePr>
        <p:xfrm>
          <a:off x="5870450" y="3727666"/>
          <a:ext cx="2661600" cy="674438"/>
        </p:xfrm>
        <a:graphic>
          <a:graphicData uri="http://schemas.openxmlformats.org/drawingml/2006/table">
            <a:tbl>
              <a:tblPr>
                <a:noFill/>
              </a:tblPr>
              <a:tblGrid>
                <a:gridCol w="1330800"/>
                <a:gridCol w="1330800"/>
              </a:tblGrid>
              <a:tr h="307825">
                <a:tc>
                  <a:txBody>
                    <a:bodyPr/>
                    <a:lstStyle/>
                    <a:p>
                      <a:pPr marL="0" lvl="0" indent="0" rtl="0">
                        <a:spcBef>
                          <a:spcPts val="0"/>
                        </a:spcBef>
                        <a:spcAft>
                          <a:spcPts val="0"/>
                        </a:spcAft>
                        <a:buNone/>
                      </a:pPr>
                      <a:r>
                        <a:rPr lang="en">
                          <a:solidFill>
                            <a:srgbClr val="666666"/>
                          </a:solidFill>
                        </a:rPr>
                        <a:t>Alice</a:t>
                      </a:r>
                      <a:endParaRPr>
                        <a:solidFill>
                          <a:srgbClr val="666666"/>
                        </a:solidFill>
                      </a:endParaRPr>
                    </a:p>
                  </a:txBody>
                  <a:tcPr marL="91425" marR="91425" marT="91425" marB="91425"/>
                </a:tc>
                <a:tc>
                  <a:txBody>
                    <a:bodyPr/>
                    <a:lstStyle/>
                    <a:p>
                      <a:pPr marL="0" lvl="0" indent="0" rtl="0">
                        <a:spcBef>
                          <a:spcPts val="0"/>
                        </a:spcBef>
                        <a:spcAft>
                          <a:spcPts val="0"/>
                        </a:spcAft>
                        <a:buNone/>
                      </a:pPr>
                      <a:r>
                        <a:rPr lang="en">
                          <a:solidFill>
                            <a:srgbClr val="666666"/>
                          </a:solidFill>
                        </a:rPr>
                        <a:t>Bob</a:t>
                      </a:r>
                      <a:endParaRPr>
                        <a:solidFill>
                          <a:srgbClr val="666666"/>
                        </a:solidFill>
                      </a:endParaRPr>
                    </a:p>
                  </a:txBody>
                  <a:tcPr marL="91425" marR="91425" marT="91425" marB="91425"/>
                </a:tc>
              </a:tr>
              <a:tr h="307825">
                <a:tc>
                  <a:txBody>
                    <a:bodyPr/>
                    <a:lstStyle/>
                    <a:p>
                      <a:pPr marL="0" lvl="0" indent="0" rtl="0">
                        <a:spcBef>
                          <a:spcPts val="0"/>
                        </a:spcBef>
                        <a:spcAft>
                          <a:spcPts val="0"/>
                        </a:spcAft>
                        <a:buNone/>
                      </a:pPr>
                      <a:r>
                        <a:rPr lang="en">
                          <a:solidFill>
                            <a:srgbClr val="666666"/>
                          </a:solidFill>
                        </a:rPr>
                        <a:t>8 BTC</a:t>
                      </a:r>
                      <a:endParaRPr>
                        <a:solidFill>
                          <a:srgbClr val="666666"/>
                        </a:solidFill>
                      </a:endParaRPr>
                    </a:p>
                  </a:txBody>
                  <a:tcPr marL="91425" marR="91425" marT="91425" marB="91425"/>
                </a:tc>
                <a:tc>
                  <a:txBody>
                    <a:bodyPr/>
                    <a:lstStyle/>
                    <a:p>
                      <a:pPr marL="0" lvl="0" indent="0" rtl="0">
                        <a:spcBef>
                          <a:spcPts val="0"/>
                        </a:spcBef>
                        <a:spcAft>
                          <a:spcPts val="0"/>
                        </a:spcAft>
                        <a:buNone/>
                      </a:pPr>
                      <a:r>
                        <a:rPr lang="en">
                          <a:solidFill>
                            <a:srgbClr val="666666"/>
                          </a:solidFill>
                        </a:rPr>
                        <a:t>7 BTC</a:t>
                      </a:r>
                      <a:endParaRPr>
                        <a:solidFill>
                          <a:srgbClr val="666666"/>
                        </a:solidFill>
                      </a:endParaRPr>
                    </a:p>
                  </a:txBody>
                  <a:tcPr marL="91425" marR="91425" marT="91425" marB="91425"/>
                </a:tc>
              </a:tr>
            </a:tbl>
          </a:graphicData>
        </a:graphic>
      </p:graphicFrame>
      <p:cxnSp>
        <p:nvCxnSpPr>
          <p:cNvPr id="354" name="Google Shape;354;p54"/>
          <p:cNvCxnSpPr>
            <a:stCxn id="350" idx="3"/>
            <a:endCxn id="352" idx="1"/>
          </p:cNvCxnSpPr>
          <p:nvPr/>
        </p:nvCxnSpPr>
        <p:spPr>
          <a:xfrm>
            <a:off x="3272450" y="3832050"/>
            <a:ext cx="2599800" cy="0"/>
          </a:xfrm>
          <a:prstGeom prst="straightConnector1">
            <a:avLst/>
          </a:prstGeom>
          <a:noFill/>
          <a:ln w="9525" cap="flat" cmpd="sng">
            <a:solidFill>
              <a:schemeClr val="dk2"/>
            </a:solidFill>
            <a:prstDash val="solid"/>
            <a:round/>
            <a:headEnd type="none" w="med" len="med"/>
            <a:tailEnd type="triangle" w="med" len="med"/>
          </a:ln>
        </p:spPr>
      </p:cxnSp>
      <p:sp>
        <p:nvSpPr>
          <p:cNvPr id="355" name="Google Shape;355;p54"/>
          <p:cNvSpPr txBox="1"/>
          <p:nvPr/>
        </p:nvSpPr>
        <p:spPr>
          <a:xfrm>
            <a:off x="3726800" y="3645325"/>
            <a:ext cx="1692900" cy="372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200">
                <a:solidFill>
                  <a:srgbClr val="666666"/>
                </a:solidFill>
              </a:rPr>
              <a:t>Alice pays Bob 2 BTC</a:t>
            </a:r>
            <a:endParaRPr sz="1200">
              <a:solidFill>
                <a:srgbClr val="666666"/>
              </a:solidFill>
            </a:endParaRPr>
          </a:p>
        </p:txBody>
      </p:sp>
      <p:sp>
        <p:nvSpPr>
          <p:cNvPr id="2" name="Date Placeholder 1"/>
          <p:cNvSpPr>
            <a:spLocks noGrp="1"/>
          </p:cNvSpPr>
          <p:nvPr>
            <p:ph type="dt" sz="half" idx="13"/>
          </p:nvPr>
        </p:nvSpPr>
        <p:spPr/>
        <p:txBody>
          <a:bodyPr/>
          <a:lstStyle/>
          <a:p>
            <a:pPr>
              <a:defRPr/>
            </a:pPr>
            <a:fld id="{25C1897F-0F9E-42D8-A681-CBB321AF9A7C}" type="datetime1">
              <a:rPr lang="zh-CN" altLang="en-US" smtClean="0"/>
              <a:t>2020/8/24</a:t>
            </a:fld>
            <a:endParaRPr lang="en-US" altLang="zh-CN"/>
          </a:p>
        </p:txBody>
      </p:sp>
      <p:sp>
        <p:nvSpPr>
          <p:cNvPr id="10" name="Google Shape;328;p50"/>
          <p:cNvSpPr txBox="1">
            <a:spLocks noGrp="1"/>
          </p:cNvSpPr>
          <p:nvPr>
            <p:ph type="title"/>
          </p:nvPr>
        </p:nvSpPr>
        <p:spPr>
          <a:xfrm>
            <a:off x="450476" y="240463"/>
            <a:ext cx="2695572" cy="627736"/>
          </a:xfrm>
          <a:prstGeom prst="rect">
            <a:avLst/>
          </a:prstGeom>
        </p:spPr>
        <p:txBody>
          <a:bodyPr spcFirstLastPara="1" wrap="square" lIns="91425" tIns="91425" rIns="91425" bIns="91425" anchor="b" anchorCtr="0">
            <a:noAutofit/>
          </a:bodyPr>
          <a:lstStyle/>
          <a:p>
            <a:pPr lvl="0"/>
            <a:r>
              <a:rPr lang="en" altLang="zh-CN" sz="4000" b="1" dirty="0">
                <a:solidFill>
                  <a:srgbClr val="1544D9"/>
                </a:solidFill>
              </a:rPr>
              <a:t>Proposal:</a:t>
            </a:r>
            <a:r>
              <a:rPr lang="en" altLang="zh-CN" sz="4000" dirty="0">
                <a:solidFill>
                  <a:srgbClr val="1544D9"/>
                </a:solidFill>
              </a:rPr>
              <a:t> </a:t>
            </a:r>
          </a:p>
        </p:txBody>
      </p:sp>
    </p:spTree>
    <p:extLst>
      <p:ext uri="{BB962C8B-B14F-4D97-AF65-F5344CB8AC3E}">
        <p14:creationId xmlns:p14="http://schemas.microsoft.com/office/powerpoint/2010/main" val="953779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body" idx="1"/>
          </p:nvPr>
        </p:nvSpPr>
        <p:spPr>
          <a:xfrm>
            <a:off x="2314775" y="785596"/>
            <a:ext cx="6496716" cy="739079"/>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000" dirty="0"/>
              <a:t>Alice and Bob only make a transaction </a:t>
            </a:r>
            <a:r>
              <a:rPr lang="en" sz="2000" i="1" dirty="0"/>
              <a:t>on the blockchain</a:t>
            </a:r>
            <a:r>
              <a:rPr lang="en" sz="2000" dirty="0"/>
              <a:t> when they want to settle their private balances.</a:t>
            </a:r>
            <a:endParaRPr sz="2000" dirty="0"/>
          </a:p>
        </p:txBody>
      </p:sp>
      <p:sp>
        <p:nvSpPr>
          <p:cNvPr id="361" name="Google Shape;361;p55"/>
          <p:cNvSpPr/>
          <p:nvPr/>
        </p:nvSpPr>
        <p:spPr>
          <a:xfrm>
            <a:off x="5872250" y="1821650"/>
            <a:ext cx="2658000" cy="105645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666666"/>
                </a:solidFill>
              </a:rPr>
              <a:t>Alice and Bob’s Balance </a:t>
            </a:r>
            <a:r>
              <a:rPr lang="en" sz="1600" dirty="0" smtClean="0">
                <a:solidFill>
                  <a:srgbClr val="666666"/>
                </a:solidFill>
              </a:rPr>
              <a:t>Sheet</a:t>
            </a:r>
            <a:endParaRPr sz="1600" dirty="0">
              <a:solidFill>
                <a:srgbClr val="666666"/>
              </a:solidFill>
            </a:endParaRPr>
          </a:p>
          <a:p>
            <a:pPr marL="0" lvl="0" indent="0" rtl="0">
              <a:spcBef>
                <a:spcPts val="0"/>
              </a:spcBef>
              <a:spcAft>
                <a:spcPts val="0"/>
              </a:spcAft>
              <a:buNone/>
            </a:pPr>
            <a:endParaRPr lang="en-US" sz="1600" dirty="0" smtClean="0">
              <a:solidFill>
                <a:srgbClr val="666666"/>
              </a:solidFill>
            </a:endParaRPr>
          </a:p>
          <a:p>
            <a:pPr marL="0" lvl="0" indent="0" rtl="0">
              <a:spcBef>
                <a:spcPts val="0"/>
              </a:spcBef>
              <a:spcAft>
                <a:spcPts val="0"/>
              </a:spcAft>
              <a:buNone/>
            </a:pPr>
            <a:endParaRPr lang="en-US" sz="1600" dirty="0">
              <a:solidFill>
                <a:srgbClr val="666666"/>
              </a:solidFill>
            </a:endParaRPr>
          </a:p>
          <a:p>
            <a:pPr marL="0" lvl="0" indent="0" rtl="0">
              <a:spcBef>
                <a:spcPts val="0"/>
              </a:spcBef>
              <a:spcAft>
                <a:spcPts val="0"/>
              </a:spcAft>
              <a:buNone/>
            </a:pPr>
            <a:endParaRPr sz="1600" dirty="0">
              <a:solidFill>
                <a:srgbClr val="666666"/>
              </a:solidFill>
            </a:endParaRPr>
          </a:p>
        </p:txBody>
      </p:sp>
      <p:graphicFrame>
        <p:nvGraphicFramePr>
          <p:cNvPr id="362" name="Google Shape;362;p55"/>
          <p:cNvGraphicFramePr/>
          <p:nvPr/>
        </p:nvGraphicFramePr>
        <p:xfrm>
          <a:off x="5870450" y="2203666"/>
          <a:ext cx="2661600" cy="674438"/>
        </p:xfrm>
        <a:graphic>
          <a:graphicData uri="http://schemas.openxmlformats.org/drawingml/2006/table">
            <a:tbl>
              <a:tblPr>
                <a:noFill/>
              </a:tblPr>
              <a:tblGrid>
                <a:gridCol w="1330800"/>
                <a:gridCol w="1330800"/>
              </a:tblGrid>
              <a:tr h="307825">
                <a:tc>
                  <a:txBody>
                    <a:bodyPr/>
                    <a:lstStyle/>
                    <a:p>
                      <a:pPr marL="0" lvl="0" indent="0" rtl="0">
                        <a:spcBef>
                          <a:spcPts val="0"/>
                        </a:spcBef>
                        <a:spcAft>
                          <a:spcPts val="0"/>
                        </a:spcAft>
                        <a:buNone/>
                      </a:pPr>
                      <a:r>
                        <a:rPr lang="en">
                          <a:solidFill>
                            <a:srgbClr val="666666"/>
                          </a:solidFill>
                        </a:rPr>
                        <a:t>Alice</a:t>
                      </a:r>
                      <a:endParaRPr>
                        <a:solidFill>
                          <a:srgbClr val="666666"/>
                        </a:solidFill>
                      </a:endParaRPr>
                    </a:p>
                  </a:txBody>
                  <a:tcPr marL="91425" marR="91425" marT="91425" marB="91425"/>
                </a:tc>
                <a:tc>
                  <a:txBody>
                    <a:bodyPr/>
                    <a:lstStyle/>
                    <a:p>
                      <a:pPr marL="0" lvl="0" indent="0" rtl="0">
                        <a:spcBef>
                          <a:spcPts val="0"/>
                        </a:spcBef>
                        <a:spcAft>
                          <a:spcPts val="0"/>
                        </a:spcAft>
                        <a:buNone/>
                      </a:pPr>
                      <a:r>
                        <a:rPr lang="en">
                          <a:solidFill>
                            <a:srgbClr val="666666"/>
                          </a:solidFill>
                        </a:rPr>
                        <a:t>Bob</a:t>
                      </a:r>
                      <a:endParaRPr>
                        <a:solidFill>
                          <a:srgbClr val="666666"/>
                        </a:solidFill>
                      </a:endParaRPr>
                    </a:p>
                  </a:txBody>
                  <a:tcPr marL="91425" marR="91425" marT="91425" marB="91425"/>
                </a:tc>
              </a:tr>
              <a:tr h="307825">
                <a:tc>
                  <a:txBody>
                    <a:bodyPr/>
                    <a:lstStyle/>
                    <a:p>
                      <a:pPr marL="0" lvl="0" indent="0" rtl="0">
                        <a:spcBef>
                          <a:spcPts val="0"/>
                        </a:spcBef>
                        <a:spcAft>
                          <a:spcPts val="0"/>
                        </a:spcAft>
                        <a:buNone/>
                      </a:pPr>
                      <a:r>
                        <a:rPr lang="en">
                          <a:solidFill>
                            <a:srgbClr val="666666"/>
                          </a:solidFill>
                        </a:rPr>
                        <a:t>10 BTC</a:t>
                      </a:r>
                      <a:endParaRPr>
                        <a:solidFill>
                          <a:srgbClr val="666666"/>
                        </a:solidFill>
                      </a:endParaRPr>
                    </a:p>
                  </a:txBody>
                  <a:tcPr marL="91425" marR="91425" marT="91425" marB="91425"/>
                </a:tc>
                <a:tc>
                  <a:txBody>
                    <a:bodyPr/>
                    <a:lstStyle/>
                    <a:p>
                      <a:pPr marL="0" lvl="0" indent="0" rtl="0">
                        <a:spcBef>
                          <a:spcPts val="0"/>
                        </a:spcBef>
                        <a:spcAft>
                          <a:spcPts val="0"/>
                        </a:spcAft>
                        <a:buNone/>
                      </a:pPr>
                      <a:r>
                        <a:rPr lang="en" dirty="0">
                          <a:solidFill>
                            <a:srgbClr val="666666"/>
                          </a:solidFill>
                        </a:rPr>
                        <a:t>0 BTC</a:t>
                      </a:r>
                      <a:endParaRPr dirty="0">
                        <a:solidFill>
                          <a:srgbClr val="666666"/>
                        </a:solidFill>
                      </a:endParaRPr>
                    </a:p>
                  </a:txBody>
                  <a:tcPr marL="91425" marR="91425" marT="91425" marB="91425"/>
                </a:tc>
              </a:tr>
            </a:tbl>
          </a:graphicData>
        </a:graphic>
      </p:graphicFrame>
      <p:sp>
        <p:nvSpPr>
          <p:cNvPr id="363" name="Google Shape;363;p55"/>
          <p:cNvSpPr/>
          <p:nvPr/>
        </p:nvSpPr>
        <p:spPr>
          <a:xfrm>
            <a:off x="828475" y="1951275"/>
            <a:ext cx="731700" cy="36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4" name="Google Shape;364;p55"/>
          <p:cNvCxnSpPr>
            <a:stCxn id="363" idx="2"/>
          </p:cNvCxnSpPr>
          <p:nvPr/>
        </p:nvCxnSpPr>
        <p:spPr>
          <a:xfrm>
            <a:off x="1194325" y="2317275"/>
            <a:ext cx="0" cy="243600"/>
          </a:xfrm>
          <a:prstGeom prst="straightConnector1">
            <a:avLst/>
          </a:prstGeom>
          <a:noFill/>
          <a:ln w="9525" cap="flat" cmpd="sng">
            <a:solidFill>
              <a:schemeClr val="dk2"/>
            </a:solidFill>
            <a:prstDash val="solid"/>
            <a:round/>
            <a:headEnd type="none" w="med" len="med"/>
            <a:tailEnd type="triangle" w="med" len="med"/>
          </a:ln>
        </p:spPr>
      </p:cxnSp>
      <p:sp>
        <p:nvSpPr>
          <p:cNvPr id="366" name="Google Shape;366;p55"/>
          <p:cNvSpPr/>
          <p:nvPr/>
        </p:nvSpPr>
        <p:spPr>
          <a:xfrm>
            <a:off x="828475" y="1341675"/>
            <a:ext cx="731700" cy="36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7" name="Google Shape;367;p55"/>
          <p:cNvCxnSpPr>
            <a:stCxn id="366" idx="2"/>
          </p:cNvCxnSpPr>
          <p:nvPr/>
        </p:nvCxnSpPr>
        <p:spPr>
          <a:xfrm>
            <a:off x="1194325" y="1707675"/>
            <a:ext cx="0" cy="243600"/>
          </a:xfrm>
          <a:prstGeom prst="straightConnector1">
            <a:avLst/>
          </a:prstGeom>
          <a:noFill/>
          <a:ln w="9525" cap="flat" cmpd="sng">
            <a:solidFill>
              <a:schemeClr val="dk2"/>
            </a:solidFill>
            <a:prstDash val="solid"/>
            <a:round/>
            <a:headEnd type="none" w="med" len="med"/>
            <a:tailEnd type="triangle" w="med" len="med"/>
          </a:ln>
        </p:spPr>
      </p:cxnSp>
      <p:sp>
        <p:nvSpPr>
          <p:cNvPr id="368" name="Google Shape;368;p55"/>
          <p:cNvSpPr/>
          <p:nvPr/>
        </p:nvSpPr>
        <p:spPr>
          <a:xfrm>
            <a:off x="828475" y="732075"/>
            <a:ext cx="731700" cy="36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9" name="Google Shape;369;p55"/>
          <p:cNvCxnSpPr>
            <a:stCxn id="368" idx="2"/>
          </p:cNvCxnSpPr>
          <p:nvPr/>
        </p:nvCxnSpPr>
        <p:spPr>
          <a:xfrm>
            <a:off x="1194325" y="1098075"/>
            <a:ext cx="0" cy="243600"/>
          </a:xfrm>
          <a:prstGeom prst="straightConnector1">
            <a:avLst/>
          </a:prstGeom>
          <a:noFill/>
          <a:ln w="9525" cap="flat" cmpd="sng">
            <a:solidFill>
              <a:schemeClr val="dk2"/>
            </a:solidFill>
            <a:prstDash val="solid"/>
            <a:round/>
            <a:headEnd type="none" w="med" len="med"/>
            <a:tailEnd type="triangle" w="med" len="med"/>
          </a:ln>
        </p:spPr>
      </p:cxnSp>
      <p:cxnSp>
        <p:nvCxnSpPr>
          <p:cNvPr id="370" name="Google Shape;370;p55"/>
          <p:cNvCxnSpPr/>
          <p:nvPr/>
        </p:nvCxnSpPr>
        <p:spPr>
          <a:xfrm>
            <a:off x="1194325" y="488475"/>
            <a:ext cx="0" cy="243600"/>
          </a:xfrm>
          <a:prstGeom prst="straightConnector1">
            <a:avLst/>
          </a:prstGeom>
          <a:noFill/>
          <a:ln w="9525" cap="flat" cmpd="sng">
            <a:solidFill>
              <a:schemeClr val="dk2"/>
            </a:solidFill>
            <a:prstDash val="solid"/>
            <a:round/>
            <a:headEnd type="none" w="med" len="med"/>
            <a:tailEnd type="triangle" w="med" len="med"/>
          </a:ln>
        </p:spPr>
      </p:cxnSp>
      <p:cxnSp>
        <p:nvCxnSpPr>
          <p:cNvPr id="371" name="Google Shape;371;p55"/>
          <p:cNvCxnSpPr/>
          <p:nvPr/>
        </p:nvCxnSpPr>
        <p:spPr>
          <a:xfrm>
            <a:off x="1194325" y="2658825"/>
            <a:ext cx="0" cy="213900"/>
          </a:xfrm>
          <a:prstGeom prst="straightConnector1">
            <a:avLst/>
          </a:prstGeom>
          <a:noFill/>
          <a:ln w="9525" cap="flat" cmpd="sng">
            <a:solidFill>
              <a:schemeClr val="dk2"/>
            </a:solidFill>
            <a:prstDash val="dot"/>
            <a:round/>
            <a:headEnd type="none" w="med" len="med"/>
            <a:tailEnd type="none" w="med" len="med"/>
          </a:ln>
        </p:spPr>
      </p:cxnSp>
      <p:sp>
        <p:nvSpPr>
          <p:cNvPr id="372" name="Google Shape;372;p55"/>
          <p:cNvSpPr/>
          <p:nvPr/>
        </p:nvSpPr>
        <p:spPr>
          <a:xfrm>
            <a:off x="828475" y="3170475"/>
            <a:ext cx="731700" cy="36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73" name="Google Shape;373;p55"/>
          <p:cNvCxnSpPr>
            <a:stCxn id="372" idx="2"/>
          </p:cNvCxnSpPr>
          <p:nvPr/>
        </p:nvCxnSpPr>
        <p:spPr>
          <a:xfrm>
            <a:off x="1194325" y="3536475"/>
            <a:ext cx="0" cy="243600"/>
          </a:xfrm>
          <a:prstGeom prst="straightConnector1">
            <a:avLst/>
          </a:prstGeom>
          <a:noFill/>
          <a:ln w="9525" cap="flat" cmpd="sng">
            <a:solidFill>
              <a:schemeClr val="dk2"/>
            </a:solidFill>
            <a:prstDash val="solid"/>
            <a:round/>
            <a:headEnd type="none" w="med" len="med"/>
            <a:tailEnd type="triangle" w="med" len="med"/>
          </a:ln>
        </p:spPr>
      </p:cxnSp>
      <p:cxnSp>
        <p:nvCxnSpPr>
          <p:cNvPr id="374" name="Google Shape;374;p55"/>
          <p:cNvCxnSpPr/>
          <p:nvPr/>
        </p:nvCxnSpPr>
        <p:spPr>
          <a:xfrm>
            <a:off x="1194325" y="2926875"/>
            <a:ext cx="0" cy="243600"/>
          </a:xfrm>
          <a:prstGeom prst="straightConnector1">
            <a:avLst/>
          </a:prstGeom>
          <a:noFill/>
          <a:ln w="9525" cap="flat" cmpd="sng">
            <a:solidFill>
              <a:schemeClr val="dk2"/>
            </a:solidFill>
            <a:prstDash val="solid"/>
            <a:round/>
            <a:headEnd type="none" w="med" len="med"/>
            <a:tailEnd type="triangle" w="med" len="med"/>
          </a:ln>
        </p:spPr>
      </p:cxnSp>
      <p:sp>
        <p:nvSpPr>
          <p:cNvPr id="375" name="Google Shape;375;p55"/>
          <p:cNvSpPr/>
          <p:nvPr/>
        </p:nvSpPr>
        <p:spPr>
          <a:xfrm>
            <a:off x="5874050" y="3742050"/>
            <a:ext cx="2658000" cy="111877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dirty="0">
                <a:solidFill>
                  <a:srgbClr val="666666"/>
                </a:solidFill>
              </a:rPr>
              <a:t>Alice and Bob’s Balance </a:t>
            </a:r>
            <a:r>
              <a:rPr lang="en" sz="1600" dirty="0" smtClean="0">
                <a:solidFill>
                  <a:srgbClr val="666666"/>
                </a:solidFill>
              </a:rPr>
              <a:t>Sheet</a:t>
            </a:r>
          </a:p>
          <a:p>
            <a:pPr marL="0" lvl="0" indent="0" rtl="0">
              <a:spcBef>
                <a:spcPts val="0"/>
              </a:spcBef>
              <a:spcAft>
                <a:spcPts val="0"/>
              </a:spcAft>
              <a:buNone/>
            </a:pPr>
            <a:endParaRPr lang="en" sz="1600" dirty="0">
              <a:solidFill>
                <a:srgbClr val="666666"/>
              </a:solidFill>
            </a:endParaRPr>
          </a:p>
          <a:p>
            <a:pPr marL="0" lvl="0" indent="0" rtl="0">
              <a:spcBef>
                <a:spcPts val="0"/>
              </a:spcBef>
              <a:spcAft>
                <a:spcPts val="0"/>
              </a:spcAft>
              <a:buNone/>
            </a:pPr>
            <a:endParaRPr lang="en" sz="1600" dirty="0" smtClean="0">
              <a:solidFill>
                <a:srgbClr val="666666"/>
              </a:solidFill>
            </a:endParaRPr>
          </a:p>
          <a:p>
            <a:pPr marL="0" lvl="0" indent="0" rtl="0">
              <a:spcBef>
                <a:spcPts val="0"/>
              </a:spcBef>
              <a:spcAft>
                <a:spcPts val="0"/>
              </a:spcAft>
              <a:buNone/>
            </a:pPr>
            <a:endParaRPr sz="1600" dirty="0">
              <a:solidFill>
                <a:srgbClr val="666666"/>
              </a:solidFill>
            </a:endParaRPr>
          </a:p>
        </p:txBody>
      </p:sp>
      <p:graphicFrame>
        <p:nvGraphicFramePr>
          <p:cNvPr id="376" name="Google Shape;376;p55"/>
          <p:cNvGraphicFramePr/>
          <p:nvPr>
            <p:extLst>
              <p:ext uri="{D42A27DB-BD31-4B8C-83A1-F6EECF244321}">
                <p14:modId xmlns:p14="http://schemas.microsoft.com/office/powerpoint/2010/main" val="156105897"/>
              </p:ext>
            </p:extLst>
          </p:nvPr>
        </p:nvGraphicFramePr>
        <p:xfrm>
          <a:off x="5874050" y="4078921"/>
          <a:ext cx="2661600" cy="674438"/>
        </p:xfrm>
        <a:graphic>
          <a:graphicData uri="http://schemas.openxmlformats.org/drawingml/2006/table">
            <a:tbl>
              <a:tblPr>
                <a:noFill/>
              </a:tblPr>
              <a:tblGrid>
                <a:gridCol w="1330800"/>
                <a:gridCol w="1330800"/>
              </a:tblGrid>
              <a:tr h="307825">
                <a:tc>
                  <a:txBody>
                    <a:bodyPr/>
                    <a:lstStyle/>
                    <a:p>
                      <a:pPr marL="0" lvl="0" indent="0" rtl="0">
                        <a:spcBef>
                          <a:spcPts val="0"/>
                        </a:spcBef>
                        <a:spcAft>
                          <a:spcPts val="0"/>
                        </a:spcAft>
                        <a:buNone/>
                      </a:pPr>
                      <a:r>
                        <a:rPr lang="en" dirty="0">
                          <a:solidFill>
                            <a:srgbClr val="666666"/>
                          </a:solidFill>
                        </a:rPr>
                        <a:t>Alice</a:t>
                      </a:r>
                      <a:endParaRPr dirty="0">
                        <a:solidFill>
                          <a:srgbClr val="666666"/>
                        </a:solidFill>
                      </a:endParaRPr>
                    </a:p>
                  </a:txBody>
                  <a:tcPr marL="91425" marR="91425" marT="91425" marB="91425"/>
                </a:tc>
                <a:tc>
                  <a:txBody>
                    <a:bodyPr/>
                    <a:lstStyle/>
                    <a:p>
                      <a:pPr marL="0" lvl="0" indent="0" rtl="0">
                        <a:spcBef>
                          <a:spcPts val="0"/>
                        </a:spcBef>
                        <a:spcAft>
                          <a:spcPts val="0"/>
                        </a:spcAft>
                        <a:buNone/>
                      </a:pPr>
                      <a:r>
                        <a:rPr lang="en" dirty="0">
                          <a:solidFill>
                            <a:srgbClr val="666666"/>
                          </a:solidFill>
                        </a:rPr>
                        <a:t>Bob</a:t>
                      </a:r>
                      <a:endParaRPr dirty="0">
                        <a:solidFill>
                          <a:srgbClr val="666666"/>
                        </a:solidFill>
                      </a:endParaRPr>
                    </a:p>
                  </a:txBody>
                  <a:tcPr marL="91425" marR="91425" marT="91425" marB="91425"/>
                </a:tc>
              </a:tr>
              <a:tr h="307825">
                <a:tc>
                  <a:txBody>
                    <a:bodyPr/>
                    <a:lstStyle/>
                    <a:p>
                      <a:pPr marL="0" lvl="0" indent="0" rtl="0">
                        <a:spcBef>
                          <a:spcPts val="0"/>
                        </a:spcBef>
                        <a:spcAft>
                          <a:spcPts val="0"/>
                        </a:spcAft>
                        <a:buNone/>
                      </a:pPr>
                      <a:r>
                        <a:rPr lang="en" dirty="0" smtClean="0">
                          <a:solidFill>
                            <a:srgbClr val="666666"/>
                          </a:solidFill>
                        </a:rPr>
                        <a:t>3 </a:t>
                      </a:r>
                      <a:r>
                        <a:rPr lang="en" dirty="0">
                          <a:solidFill>
                            <a:srgbClr val="666666"/>
                          </a:solidFill>
                        </a:rPr>
                        <a:t>BTC</a:t>
                      </a:r>
                      <a:endParaRPr dirty="0">
                        <a:solidFill>
                          <a:srgbClr val="666666"/>
                        </a:solidFill>
                      </a:endParaRPr>
                    </a:p>
                  </a:txBody>
                  <a:tcPr marL="91425" marR="91425" marT="91425" marB="91425"/>
                </a:tc>
                <a:tc>
                  <a:txBody>
                    <a:bodyPr/>
                    <a:lstStyle/>
                    <a:p>
                      <a:pPr marL="0" lvl="0" indent="0" rtl="0">
                        <a:spcBef>
                          <a:spcPts val="0"/>
                        </a:spcBef>
                        <a:spcAft>
                          <a:spcPts val="0"/>
                        </a:spcAft>
                        <a:buNone/>
                      </a:pPr>
                      <a:r>
                        <a:rPr lang="en" dirty="0">
                          <a:solidFill>
                            <a:srgbClr val="666666"/>
                          </a:solidFill>
                        </a:rPr>
                        <a:t>7 BTC</a:t>
                      </a:r>
                      <a:endParaRPr dirty="0">
                        <a:solidFill>
                          <a:srgbClr val="666666"/>
                        </a:solidFill>
                      </a:endParaRPr>
                    </a:p>
                  </a:txBody>
                  <a:tcPr marL="91425" marR="91425" marT="91425" marB="91425"/>
                </a:tc>
              </a:tr>
            </a:tbl>
          </a:graphicData>
        </a:graphic>
      </p:graphicFrame>
      <p:cxnSp>
        <p:nvCxnSpPr>
          <p:cNvPr id="377" name="Google Shape;377;p55"/>
          <p:cNvCxnSpPr/>
          <p:nvPr/>
        </p:nvCxnSpPr>
        <p:spPr>
          <a:xfrm>
            <a:off x="7201250" y="3509941"/>
            <a:ext cx="0" cy="243600"/>
          </a:xfrm>
          <a:prstGeom prst="straightConnector1">
            <a:avLst/>
          </a:prstGeom>
          <a:noFill/>
          <a:ln w="9525" cap="flat" cmpd="sng">
            <a:solidFill>
              <a:schemeClr val="dk2"/>
            </a:solidFill>
            <a:prstDash val="solid"/>
            <a:round/>
            <a:headEnd type="none" w="med" len="med"/>
            <a:tailEnd type="triangle" w="med" len="med"/>
          </a:ln>
        </p:spPr>
      </p:cxnSp>
      <p:cxnSp>
        <p:nvCxnSpPr>
          <p:cNvPr id="378" name="Google Shape;378;p55"/>
          <p:cNvCxnSpPr/>
          <p:nvPr/>
        </p:nvCxnSpPr>
        <p:spPr>
          <a:xfrm>
            <a:off x="7201250" y="3246525"/>
            <a:ext cx="0" cy="213900"/>
          </a:xfrm>
          <a:prstGeom prst="straightConnector1">
            <a:avLst/>
          </a:prstGeom>
          <a:noFill/>
          <a:ln w="19050" cap="flat" cmpd="sng">
            <a:solidFill>
              <a:schemeClr val="dk2"/>
            </a:solidFill>
            <a:prstDash val="dot"/>
            <a:round/>
            <a:headEnd type="none" w="med" len="med"/>
            <a:tailEnd type="none" w="med" len="med"/>
          </a:ln>
        </p:spPr>
      </p:cxnSp>
      <p:cxnSp>
        <p:nvCxnSpPr>
          <p:cNvPr id="379" name="Google Shape;379;p55"/>
          <p:cNvCxnSpPr/>
          <p:nvPr/>
        </p:nvCxnSpPr>
        <p:spPr>
          <a:xfrm>
            <a:off x="7201250" y="2906468"/>
            <a:ext cx="0" cy="243600"/>
          </a:xfrm>
          <a:prstGeom prst="straightConnector1">
            <a:avLst/>
          </a:prstGeom>
          <a:noFill/>
          <a:ln w="9525" cap="flat" cmpd="sng">
            <a:solidFill>
              <a:schemeClr val="dk2"/>
            </a:solidFill>
            <a:prstDash val="solid"/>
            <a:round/>
            <a:headEnd type="none" w="med" len="med"/>
            <a:tailEnd type="triangle" w="med" len="med"/>
          </a:ln>
        </p:spPr>
      </p:cxnSp>
      <p:cxnSp>
        <p:nvCxnSpPr>
          <p:cNvPr id="380" name="Google Shape;380;p55"/>
          <p:cNvCxnSpPr>
            <a:stCxn id="363" idx="3"/>
            <a:endCxn id="361" idx="1"/>
          </p:cNvCxnSpPr>
          <p:nvPr/>
        </p:nvCxnSpPr>
        <p:spPr>
          <a:xfrm>
            <a:off x="1560175" y="2134275"/>
            <a:ext cx="4312075" cy="215602"/>
          </a:xfrm>
          <a:prstGeom prst="straightConnector1">
            <a:avLst/>
          </a:prstGeom>
          <a:noFill/>
          <a:ln w="9525" cap="flat" cmpd="sng">
            <a:solidFill>
              <a:schemeClr val="dk2"/>
            </a:solidFill>
            <a:prstDash val="solid"/>
            <a:round/>
            <a:headEnd type="none" w="med" len="med"/>
            <a:tailEnd type="triangle" w="med" len="med"/>
          </a:ln>
        </p:spPr>
      </p:cxnSp>
      <p:cxnSp>
        <p:nvCxnSpPr>
          <p:cNvPr id="381" name="Google Shape;381;p55"/>
          <p:cNvCxnSpPr>
            <a:stCxn id="375" idx="1"/>
            <a:endCxn id="382" idx="3"/>
          </p:cNvCxnSpPr>
          <p:nvPr/>
        </p:nvCxnSpPr>
        <p:spPr>
          <a:xfrm flipH="1">
            <a:off x="1560175" y="4301437"/>
            <a:ext cx="4313875" cy="243622"/>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55"/>
          <p:cNvCxnSpPr/>
          <p:nvPr/>
        </p:nvCxnSpPr>
        <p:spPr>
          <a:xfrm>
            <a:off x="1194325" y="3850409"/>
            <a:ext cx="0" cy="213900"/>
          </a:xfrm>
          <a:prstGeom prst="straightConnector1">
            <a:avLst/>
          </a:prstGeom>
          <a:noFill/>
          <a:ln w="9525" cap="flat" cmpd="sng">
            <a:solidFill>
              <a:schemeClr val="dk2"/>
            </a:solidFill>
            <a:prstDash val="dot"/>
            <a:round/>
            <a:headEnd type="none" w="med" len="med"/>
            <a:tailEnd type="none" w="med" len="med"/>
          </a:ln>
        </p:spPr>
      </p:cxnSp>
      <p:sp>
        <p:nvSpPr>
          <p:cNvPr id="382" name="Google Shape;382;p55"/>
          <p:cNvSpPr/>
          <p:nvPr/>
        </p:nvSpPr>
        <p:spPr>
          <a:xfrm>
            <a:off x="828475" y="4362059"/>
            <a:ext cx="731700" cy="36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4" name="Google Shape;384;p55"/>
          <p:cNvCxnSpPr>
            <a:stCxn id="382" idx="2"/>
          </p:cNvCxnSpPr>
          <p:nvPr/>
        </p:nvCxnSpPr>
        <p:spPr>
          <a:xfrm>
            <a:off x="1194325" y="4728059"/>
            <a:ext cx="0" cy="243600"/>
          </a:xfrm>
          <a:prstGeom prst="straightConnector1">
            <a:avLst/>
          </a:prstGeom>
          <a:noFill/>
          <a:ln w="9525" cap="flat" cmpd="sng">
            <a:solidFill>
              <a:schemeClr val="dk2"/>
            </a:solidFill>
            <a:prstDash val="solid"/>
            <a:round/>
            <a:headEnd type="none" w="med" len="med"/>
            <a:tailEnd type="triangle" w="med" len="med"/>
          </a:ln>
        </p:spPr>
      </p:cxnSp>
      <p:cxnSp>
        <p:nvCxnSpPr>
          <p:cNvPr id="385" name="Google Shape;385;p55"/>
          <p:cNvCxnSpPr/>
          <p:nvPr/>
        </p:nvCxnSpPr>
        <p:spPr>
          <a:xfrm>
            <a:off x="1194325" y="4118459"/>
            <a:ext cx="0" cy="243600"/>
          </a:xfrm>
          <a:prstGeom prst="straightConnector1">
            <a:avLst/>
          </a:prstGeom>
          <a:noFill/>
          <a:ln w="9525" cap="flat" cmpd="sng">
            <a:solidFill>
              <a:schemeClr val="dk2"/>
            </a:solidFill>
            <a:prstDash val="solid"/>
            <a:round/>
            <a:headEnd type="none" w="med" len="med"/>
            <a:tailEnd type="triangle" w="med" len="med"/>
          </a:ln>
        </p:spPr>
      </p:cxnSp>
      <p:sp>
        <p:nvSpPr>
          <p:cNvPr id="389" name="Google Shape;389;p55"/>
          <p:cNvSpPr txBox="1"/>
          <p:nvPr/>
        </p:nvSpPr>
        <p:spPr>
          <a:xfrm>
            <a:off x="3084725" y="1995683"/>
            <a:ext cx="1692900" cy="56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666666"/>
                </a:solidFill>
              </a:rPr>
              <a:t>Alice and Bob open a private balance sheet</a:t>
            </a:r>
            <a:endParaRPr sz="1200">
              <a:solidFill>
                <a:srgbClr val="666666"/>
              </a:solidFill>
            </a:endParaRPr>
          </a:p>
        </p:txBody>
      </p:sp>
      <p:sp>
        <p:nvSpPr>
          <p:cNvPr id="390" name="Google Shape;390;p55"/>
          <p:cNvSpPr txBox="1"/>
          <p:nvPr/>
        </p:nvSpPr>
        <p:spPr>
          <a:xfrm>
            <a:off x="3015725" y="4183850"/>
            <a:ext cx="1830900" cy="56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666666"/>
                </a:solidFill>
              </a:rPr>
              <a:t>Alice and Bob later close the balance sheet</a:t>
            </a:r>
            <a:endParaRPr sz="1200">
              <a:solidFill>
                <a:srgbClr val="666666"/>
              </a:solidFill>
            </a:endParaRPr>
          </a:p>
        </p:txBody>
      </p:sp>
      <p:sp>
        <p:nvSpPr>
          <p:cNvPr id="391" name="Google Shape;391;p55"/>
          <p:cNvSpPr txBox="1"/>
          <p:nvPr/>
        </p:nvSpPr>
        <p:spPr>
          <a:xfrm>
            <a:off x="7498118" y="3003196"/>
            <a:ext cx="1588200" cy="56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666666"/>
                </a:solidFill>
              </a:rPr>
              <a:t>Alice and Bob make several private txns.</a:t>
            </a:r>
            <a:endParaRPr sz="1200">
              <a:solidFill>
                <a:srgbClr val="666666"/>
              </a:solidFill>
            </a:endParaRPr>
          </a:p>
        </p:txBody>
      </p:sp>
      <p:sp>
        <p:nvSpPr>
          <p:cNvPr id="392" name="Google Shape;392;p55"/>
          <p:cNvSpPr txBox="1"/>
          <p:nvPr/>
        </p:nvSpPr>
        <p:spPr>
          <a:xfrm rot="-5400000">
            <a:off x="-780975" y="2339700"/>
            <a:ext cx="23406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dirty="0">
                <a:solidFill>
                  <a:schemeClr val="dk2"/>
                </a:solidFill>
                <a:latin typeface="Montserrat"/>
                <a:ea typeface="Montserrat"/>
                <a:cs typeface="Montserrat"/>
                <a:sym typeface="Montserrat"/>
              </a:rPr>
              <a:t>BLOCKCHAIN</a:t>
            </a:r>
            <a:endParaRPr sz="2400" b="1" dirty="0">
              <a:solidFill>
                <a:schemeClr val="dk2"/>
              </a:solidFill>
              <a:latin typeface="Montserrat"/>
              <a:ea typeface="Montserrat"/>
              <a:cs typeface="Montserrat"/>
              <a:sym typeface="Montserrat"/>
            </a:endParaRPr>
          </a:p>
        </p:txBody>
      </p:sp>
      <p:sp>
        <p:nvSpPr>
          <p:cNvPr id="2" name="Date Placeholder 1"/>
          <p:cNvSpPr>
            <a:spLocks noGrp="1"/>
          </p:cNvSpPr>
          <p:nvPr>
            <p:ph type="dt" sz="half" idx="13"/>
          </p:nvPr>
        </p:nvSpPr>
        <p:spPr>
          <a:xfrm>
            <a:off x="716262" y="4871413"/>
            <a:ext cx="1855788" cy="273050"/>
          </a:xfrm>
        </p:spPr>
        <p:txBody>
          <a:bodyPr/>
          <a:lstStyle/>
          <a:p>
            <a:pPr>
              <a:defRPr/>
            </a:pPr>
            <a:fld id="{343772FD-AFC5-4015-B571-E82A18C6AE30}" type="datetime1">
              <a:rPr lang="zh-CN" altLang="en-US" smtClean="0"/>
              <a:t>2020/8/24</a:t>
            </a:fld>
            <a:endParaRPr lang="en-US" altLang="zh-CN" dirty="0"/>
          </a:p>
        </p:txBody>
      </p:sp>
      <p:sp>
        <p:nvSpPr>
          <p:cNvPr id="35" name="Google Shape;407;p58"/>
          <p:cNvSpPr txBox="1">
            <a:spLocks noGrp="1"/>
          </p:cNvSpPr>
          <p:nvPr>
            <p:ph type="body" idx="1"/>
          </p:nvPr>
        </p:nvSpPr>
        <p:spPr>
          <a:xfrm>
            <a:off x="1560175" y="81902"/>
            <a:ext cx="4968691"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600" b="1" dirty="0" smtClean="0">
                <a:solidFill>
                  <a:srgbClr val="1544D9"/>
                </a:solidFill>
              </a:rPr>
              <a:t>Private </a:t>
            </a:r>
            <a:r>
              <a:rPr lang="en" altLang="zh-CN" sz="3600" b="1" dirty="0">
                <a:solidFill>
                  <a:srgbClr val="1544D9"/>
                </a:solidFill>
              </a:rPr>
              <a:t>balances</a:t>
            </a:r>
            <a:endParaRPr sz="3600" b="1" dirty="0">
              <a:solidFill>
                <a:srgbClr val="1544D9"/>
              </a:solidFill>
            </a:endParaRPr>
          </a:p>
        </p:txBody>
      </p:sp>
    </p:spTree>
    <p:extLst>
      <p:ext uri="{BB962C8B-B14F-4D97-AF65-F5344CB8AC3E}">
        <p14:creationId xmlns:p14="http://schemas.microsoft.com/office/powerpoint/2010/main" val="312106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lvl="0"/>
            <a:r>
              <a:rPr lang="en" sz="4000" b="1" dirty="0" smtClean="0">
                <a:solidFill>
                  <a:srgbClr val="1544D9"/>
                </a:solidFill>
              </a:rPr>
              <a:t>Scalability Problem for </a:t>
            </a:r>
            <a:r>
              <a:rPr lang="en" altLang="zh-CN" sz="4000" b="1" dirty="0" smtClean="0">
                <a:solidFill>
                  <a:srgbClr val="1544D9"/>
                </a:solidFill>
              </a:rPr>
              <a:t>Bitcoin</a:t>
            </a:r>
            <a:endParaRPr sz="4000" b="1" dirty="0">
              <a:solidFill>
                <a:srgbClr val="1544D9"/>
              </a:solidFill>
            </a:endParaRPr>
          </a:p>
        </p:txBody>
      </p:sp>
      <p:sp>
        <p:nvSpPr>
          <p:cNvPr id="2" name="Date Placeholder 1"/>
          <p:cNvSpPr>
            <a:spLocks noGrp="1"/>
          </p:cNvSpPr>
          <p:nvPr>
            <p:ph type="dt" sz="half" idx="2"/>
          </p:nvPr>
        </p:nvSpPr>
        <p:spPr/>
        <p:txBody>
          <a:bodyPr/>
          <a:lstStyle/>
          <a:p>
            <a:pPr>
              <a:defRPr/>
            </a:pPr>
            <a:fld id="{DE0B125D-87DE-4D63-9747-DA53A9E5E88E}" type="datetime1">
              <a:rPr lang="zh-CN" altLang="en-US" smtClean="0"/>
              <a:t>2020/8/23</a:t>
            </a:fld>
            <a:endParaRPr lang="en-US" altLang="zh-CN"/>
          </a:p>
        </p:txBody>
      </p:sp>
    </p:spTree>
    <p:extLst>
      <p:ext uri="{BB962C8B-B14F-4D97-AF65-F5344CB8AC3E}">
        <p14:creationId xmlns:p14="http://schemas.microsoft.com/office/powerpoint/2010/main" val="693588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6"/>
          <p:cNvSpPr txBox="1">
            <a:spLocks noGrp="1"/>
          </p:cNvSpPr>
          <p:nvPr>
            <p:ph type="body" idx="1"/>
          </p:nvPr>
        </p:nvSpPr>
        <p:spPr>
          <a:xfrm>
            <a:off x="198227" y="747866"/>
            <a:ext cx="8773124" cy="3990883"/>
          </a:xfrm>
          <a:prstGeom prst="rect">
            <a:avLst/>
          </a:prstGeom>
        </p:spPr>
        <p:txBody>
          <a:bodyPr spcFirstLastPara="1" wrap="square" lIns="91425" tIns="91425" rIns="91425" bIns="91425" anchor="t" anchorCtr="0">
            <a:noAutofit/>
          </a:bodyPr>
          <a:lstStyle/>
          <a:p>
            <a:pPr marL="139700" indent="0">
              <a:buNone/>
            </a:pPr>
            <a:r>
              <a:rPr lang="en-US" altLang="zh-CN" sz="2000" dirty="0"/>
              <a:t>A </a:t>
            </a:r>
            <a:r>
              <a:rPr lang="en-US" altLang="zh-CN" sz="2000" b="1" dirty="0"/>
              <a:t>Micropayment Channel</a:t>
            </a:r>
            <a:r>
              <a:rPr lang="en-US" altLang="zh-CN" sz="2000" dirty="0"/>
              <a:t> or </a:t>
            </a:r>
            <a:r>
              <a:rPr lang="en-US" altLang="zh-CN" sz="2000" b="1" dirty="0"/>
              <a:t>Payment Channel</a:t>
            </a:r>
            <a:r>
              <a:rPr lang="en-US" altLang="zh-CN" sz="2000" dirty="0"/>
              <a:t> is class of techniques designed to allow users to make multiple Bitcoin transactions without </a:t>
            </a:r>
            <a:r>
              <a:rPr lang="en-US" altLang="zh-CN" sz="2000" dirty="0" smtClean="0"/>
              <a:t>committing </a:t>
            </a:r>
            <a:r>
              <a:rPr lang="en-US" altLang="zh-CN" sz="2000" dirty="0"/>
              <a:t>all of the transactions to the Bitcoin </a:t>
            </a:r>
            <a:r>
              <a:rPr lang="en-US" altLang="zh-CN" sz="2000" dirty="0" smtClean="0"/>
              <a:t>blockchain.</a:t>
            </a:r>
            <a:r>
              <a:rPr lang="en-US" altLang="zh-CN" sz="2000" baseline="30000" dirty="0"/>
              <a:t> </a:t>
            </a:r>
            <a:r>
              <a:rPr lang="en-US" altLang="zh-CN" sz="2000" dirty="0"/>
              <a:t> </a:t>
            </a:r>
            <a:endParaRPr lang="en-US" altLang="zh-CN" sz="2000" dirty="0" smtClean="0"/>
          </a:p>
          <a:p>
            <a:r>
              <a:rPr lang="en-US" altLang="zh-CN" dirty="0" smtClean="0"/>
              <a:t>In </a:t>
            </a:r>
            <a:r>
              <a:rPr lang="en-US" altLang="zh-CN" dirty="0"/>
              <a:t>a typical payment channel, only two transactions are added to the block chain but an unlimited or nearly </a:t>
            </a:r>
            <a:r>
              <a:rPr lang="en-US" altLang="zh-CN" dirty="0" smtClean="0"/>
              <a:t>unlimited </a:t>
            </a:r>
            <a:r>
              <a:rPr lang="en-US" altLang="zh-CN" dirty="0"/>
              <a:t>number of payments can be made between the participants.</a:t>
            </a:r>
          </a:p>
          <a:p>
            <a:r>
              <a:rPr lang="en-US" altLang="zh-CN" dirty="0"/>
              <a:t>Several channel designs have been proposed or implemented over the years. </a:t>
            </a:r>
            <a:r>
              <a:rPr lang="en-US" altLang="zh-CN" dirty="0" smtClean="0"/>
              <a:t> Many </a:t>
            </a:r>
            <a:r>
              <a:rPr lang="en-US" altLang="zh-CN" dirty="0"/>
              <a:t>designs are vulnerable to transaction malleability. Specifically, many designs require a way to be able to spend an unsigned transaction, in order to ensure that the channel can be opened atomically. Thus, these designs require a malleability fix that separates the signatures from the part of the transaction that is hashed to form the </a:t>
            </a:r>
            <a:r>
              <a:rPr lang="en-US" altLang="zh-CN" dirty="0" err="1"/>
              <a:t>txid</a:t>
            </a:r>
            <a:r>
              <a:rPr lang="en-US" altLang="zh-CN" dirty="0"/>
              <a:t>.</a:t>
            </a:r>
          </a:p>
          <a:p>
            <a:pPr marL="0" lvl="0" indent="0">
              <a:spcBef>
                <a:spcPts val="0"/>
              </a:spcBef>
              <a:spcAft>
                <a:spcPts val="0"/>
              </a:spcAft>
              <a:buNone/>
            </a:pPr>
            <a:endParaRPr lang="en" sz="2400" b="1" dirty="0" smtClean="0"/>
          </a:p>
          <a:p>
            <a:pPr marL="0" lvl="0" indent="0">
              <a:spcBef>
                <a:spcPts val="0"/>
              </a:spcBef>
              <a:spcAft>
                <a:spcPts val="0"/>
              </a:spcAft>
              <a:buNone/>
            </a:pPr>
            <a:r>
              <a:rPr lang="en" sz="2000" b="1" dirty="0" smtClean="0"/>
              <a:t>Idea</a:t>
            </a:r>
            <a:r>
              <a:rPr lang="en" sz="2000" b="1" dirty="0"/>
              <a:t>:</a:t>
            </a:r>
            <a:r>
              <a:rPr lang="en" sz="2000" dirty="0"/>
              <a:t> Use Bitcoin script to create blockchain-enforceable contracts between Alice and Bob so that neither party can cheat the other, while maintaining the private balance sheet functionality</a:t>
            </a:r>
            <a:r>
              <a:rPr lang="en" sz="2000" dirty="0" smtClean="0"/>
              <a:t>!</a:t>
            </a:r>
          </a:p>
          <a:p>
            <a:pPr marL="0" lvl="0" indent="0">
              <a:spcBef>
                <a:spcPts val="0"/>
              </a:spcBef>
              <a:spcAft>
                <a:spcPts val="0"/>
              </a:spcAft>
              <a:buNone/>
            </a:pPr>
            <a:endParaRPr sz="2000" dirty="0"/>
          </a:p>
          <a:p>
            <a:pPr marL="0" lvl="0" indent="0">
              <a:buNone/>
            </a:pPr>
            <a:r>
              <a:rPr lang="en" sz="2000" dirty="0"/>
              <a:t>In blockchain land, we call these </a:t>
            </a:r>
            <a:r>
              <a:rPr lang="en" sz="2000" b="1" dirty="0"/>
              <a:t>payment channels</a:t>
            </a:r>
            <a:r>
              <a:rPr lang="en" sz="2000" dirty="0"/>
              <a:t>.</a:t>
            </a:r>
            <a:endParaRPr sz="2000" dirty="0"/>
          </a:p>
          <a:p>
            <a:pPr marL="0" lvl="0" indent="0" rtl="0">
              <a:buNone/>
            </a:pPr>
            <a:r>
              <a:rPr lang="en" sz="2000" dirty="0"/>
              <a:t>How does this </a:t>
            </a:r>
            <a:r>
              <a:rPr lang="en" sz="2000" i="1" dirty="0"/>
              <a:t>“payment channel”</a:t>
            </a:r>
            <a:r>
              <a:rPr lang="en" sz="2000" dirty="0"/>
              <a:t> thing actually work?</a:t>
            </a:r>
            <a:endParaRPr sz="2000" dirty="0"/>
          </a:p>
        </p:txBody>
      </p:sp>
      <p:sp>
        <p:nvSpPr>
          <p:cNvPr id="2" name="Date Placeholder 1"/>
          <p:cNvSpPr>
            <a:spLocks noGrp="1"/>
          </p:cNvSpPr>
          <p:nvPr>
            <p:ph type="dt" sz="half" idx="13"/>
          </p:nvPr>
        </p:nvSpPr>
        <p:spPr/>
        <p:txBody>
          <a:bodyPr/>
          <a:lstStyle/>
          <a:p>
            <a:pPr>
              <a:defRPr/>
            </a:pPr>
            <a:fld id="{4E515C67-BBA8-4354-8FAF-4D19E1A372B2}" type="datetime1">
              <a:rPr lang="zh-CN" altLang="en-US" smtClean="0"/>
              <a:t>2020/8/24</a:t>
            </a:fld>
            <a:endParaRPr lang="en-US" altLang="zh-CN"/>
          </a:p>
        </p:txBody>
      </p:sp>
      <p:sp>
        <p:nvSpPr>
          <p:cNvPr id="4" name="Google Shape;407;p58"/>
          <p:cNvSpPr txBox="1">
            <a:spLocks noGrp="1"/>
          </p:cNvSpPr>
          <p:nvPr>
            <p:ph type="body" idx="1"/>
          </p:nvPr>
        </p:nvSpPr>
        <p:spPr>
          <a:xfrm>
            <a:off x="432231" y="165029"/>
            <a:ext cx="4968691"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600" b="1" dirty="0" smtClean="0">
                <a:solidFill>
                  <a:srgbClr val="1544D9"/>
                </a:solidFill>
              </a:rPr>
              <a:t>Payment Channels</a:t>
            </a:r>
            <a:endParaRPr sz="3600" b="1" dirty="0">
              <a:solidFill>
                <a:srgbClr val="1544D9"/>
              </a:solidFill>
            </a:endParaRPr>
          </a:p>
        </p:txBody>
      </p:sp>
    </p:spTree>
    <p:extLst>
      <p:ext uri="{BB962C8B-B14F-4D97-AF65-F5344CB8AC3E}">
        <p14:creationId xmlns:p14="http://schemas.microsoft.com/office/powerpoint/2010/main" val="2010193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2" name="Rectangle 1"/>
          <p:cNvSpPr/>
          <p:nvPr/>
        </p:nvSpPr>
        <p:spPr>
          <a:xfrm>
            <a:off x="3801536" y="4831381"/>
            <a:ext cx="5342464" cy="307777"/>
          </a:xfrm>
          <a:prstGeom prst="rect">
            <a:avLst/>
          </a:prstGeom>
        </p:spPr>
        <p:txBody>
          <a:bodyPr wrap="square">
            <a:spAutoFit/>
          </a:bodyPr>
          <a:lstStyle/>
          <a:p>
            <a:pPr algn="r"/>
            <a:r>
              <a:rPr lang="en-US" altLang="zh-CN" sz="1400" dirty="0">
                <a:hlinkClick r:id="rId3"/>
              </a:rPr>
              <a:t>https://</a:t>
            </a:r>
            <a:r>
              <a:rPr lang="en-US" altLang="zh-CN" sz="1400" dirty="0" smtClean="0">
                <a:hlinkClick r:id="rId3"/>
              </a:rPr>
              <a:t>academy.binance.com/glossary/hashed-timelock-contract /</a:t>
            </a:r>
            <a:r>
              <a:rPr lang="en-US" altLang="zh-CN" sz="1400" dirty="0" smtClean="0"/>
              <a:t> </a:t>
            </a:r>
            <a:endParaRPr lang="zh-CN" altLang="en-US" sz="1400" dirty="0"/>
          </a:p>
        </p:txBody>
      </p:sp>
      <p:sp>
        <p:nvSpPr>
          <p:cNvPr id="3" name="Rectangle 2"/>
          <p:cNvSpPr/>
          <p:nvPr/>
        </p:nvSpPr>
        <p:spPr>
          <a:xfrm>
            <a:off x="208427" y="844557"/>
            <a:ext cx="8787653" cy="3970318"/>
          </a:xfrm>
          <a:prstGeom prst="rect">
            <a:avLst/>
          </a:prstGeom>
        </p:spPr>
        <p:txBody>
          <a:bodyPr wrap="square">
            <a:spAutoFit/>
          </a:bodyPr>
          <a:lstStyle/>
          <a:p>
            <a:pPr fontAlgn="auto"/>
            <a:r>
              <a:rPr lang="en-US" altLang="zh-CN" sz="1400" dirty="0"/>
              <a:t>The term </a:t>
            </a:r>
            <a:r>
              <a:rPr lang="en-US" altLang="zh-CN" sz="1400" b="1" dirty="0"/>
              <a:t>Hashed </a:t>
            </a:r>
            <a:r>
              <a:rPr lang="en-US" altLang="zh-CN" sz="1400" b="1" dirty="0" err="1"/>
              <a:t>TimeLock</a:t>
            </a:r>
            <a:r>
              <a:rPr lang="en-US" altLang="zh-CN" sz="1400" b="1" dirty="0"/>
              <a:t> Contract (HTLC) </a:t>
            </a:r>
            <a:r>
              <a:rPr lang="en-US" altLang="zh-CN" sz="1400" dirty="0"/>
              <a:t>refers to a special feature that is used to create smart </a:t>
            </a:r>
            <a:r>
              <a:rPr lang="en-US" altLang="zh-CN" sz="1400" dirty="0" smtClean="0"/>
              <a:t>contracts that </a:t>
            </a:r>
            <a:r>
              <a:rPr lang="en-US" altLang="zh-CN" sz="1400" dirty="0"/>
              <a:t>are able to modify payment channels. Technically, the HTLC feature enables the implementation of time-bound transactions between two users. In practice, the recipient of a HTLC transaction has to acknowledge the payment by submitting a cryptographic proof within a specified timeframe (number of blocks). If the recipient forfeits or fails to claim the payment, the funds will be returned to the original </a:t>
            </a:r>
            <a:r>
              <a:rPr lang="en-US" altLang="zh-CN" sz="1400" dirty="0" smtClean="0"/>
              <a:t>sender. The </a:t>
            </a:r>
            <a:r>
              <a:rPr lang="en-US" altLang="zh-CN" sz="1400" dirty="0"/>
              <a:t>HTLC feature is applied in both bidirectional and routed payment channels to allow the secure transfers of funds over various channels, without requiring trust on any of the </a:t>
            </a:r>
            <a:r>
              <a:rPr lang="en-US" altLang="zh-CN" sz="1400" dirty="0" smtClean="0"/>
              <a:t>intermediaries.</a:t>
            </a:r>
          </a:p>
          <a:p>
            <a:pPr fontAlgn="auto"/>
            <a:endParaRPr lang="en-US" altLang="zh-CN" sz="1100" dirty="0"/>
          </a:p>
          <a:p>
            <a:pPr fontAlgn="auto"/>
            <a:r>
              <a:rPr lang="en-US" altLang="zh-CN" sz="1100" dirty="0"/>
              <a:t>There are two key elements which distinguish HTLC from standard cryptocurrency transactions, which are:</a:t>
            </a:r>
          </a:p>
          <a:p>
            <a:pPr marL="171450" indent="-171450" fontAlgn="auto">
              <a:buFont typeface="Arial" panose="020B0604020202020204" pitchFamily="34" charset="0"/>
              <a:buChar char="•"/>
            </a:pPr>
            <a:r>
              <a:rPr lang="en-US" altLang="zh-CN" sz="1100" b="1" dirty="0" err="1"/>
              <a:t>Hashlock</a:t>
            </a:r>
            <a:r>
              <a:rPr lang="en-US" altLang="zh-CN" sz="1100" dirty="0"/>
              <a:t>: a function that restricts the spending of funds until a certain piece of data is publicly disclosed (as a cryptographic proof). Such proof may also be referred to as the pre-image of the </a:t>
            </a:r>
            <a:r>
              <a:rPr lang="en-US" altLang="zh-CN" sz="1100" dirty="0" err="1"/>
              <a:t>hashlock</a:t>
            </a:r>
            <a:r>
              <a:rPr lang="en-US" altLang="zh-CN" sz="1100" dirty="0"/>
              <a:t>. The pre-image is simply the piece of information that is used to generate the </a:t>
            </a:r>
            <a:r>
              <a:rPr lang="en-US" altLang="zh-CN" sz="1100" dirty="0" err="1"/>
              <a:t>hashlock</a:t>
            </a:r>
            <a:r>
              <a:rPr lang="en-US" altLang="zh-CN" sz="1100" dirty="0"/>
              <a:t>, and to later unlock its funds.</a:t>
            </a:r>
          </a:p>
          <a:p>
            <a:pPr marL="171450" indent="-171450" fontAlgn="auto">
              <a:buFont typeface="Arial" panose="020B0604020202020204" pitchFamily="34" charset="0"/>
              <a:buChar char="•"/>
            </a:pPr>
            <a:r>
              <a:rPr lang="en-US" altLang="zh-CN" sz="1100" b="1" dirty="0"/>
              <a:t>Timelock</a:t>
            </a:r>
            <a:r>
              <a:rPr lang="en-US" altLang="zh-CN" sz="1100" dirty="0"/>
              <a:t>: is a function that restricts the spending of funds until a specific time (or block height) in the future. It can be achieved in Bitcoin, for example, using functions like </a:t>
            </a:r>
            <a:r>
              <a:rPr lang="en-US" altLang="zh-CN" sz="1100" dirty="0" err="1"/>
              <a:t>CheckLockTimeVerify</a:t>
            </a:r>
            <a:r>
              <a:rPr lang="en-US" altLang="zh-CN" sz="1100" dirty="0"/>
              <a:t> or </a:t>
            </a:r>
            <a:r>
              <a:rPr lang="en-US" altLang="zh-CN" sz="1100" dirty="0" err="1"/>
              <a:t>CheckSequenceVerify</a:t>
            </a:r>
            <a:r>
              <a:rPr lang="en-US" altLang="zh-CN" sz="1100" dirty="0"/>
              <a:t>.</a:t>
            </a:r>
          </a:p>
          <a:p>
            <a:pPr fontAlgn="auto"/>
            <a:endParaRPr lang="en-US" altLang="zh-CN" sz="1100" dirty="0" smtClean="0"/>
          </a:p>
          <a:p>
            <a:pPr fontAlgn="auto"/>
            <a:r>
              <a:rPr lang="en-US" altLang="zh-CN" sz="1100" dirty="0" smtClean="0"/>
              <a:t>The </a:t>
            </a:r>
            <a:r>
              <a:rPr lang="en-US" altLang="zh-CN" sz="1100" dirty="0"/>
              <a:t>Bitcoin </a:t>
            </a:r>
            <a:r>
              <a:rPr lang="en-US" altLang="zh-CN" sz="1100" dirty="0">
                <a:hlinkClick r:id="rId4"/>
              </a:rPr>
              <a:t>Lightning Network</a:t>
            </a:r>
            <a:r>
              <a:rPr lang="en-US" altLang="zh-CN" sz="1100" dirty="0"/>
              <a:t> is among the most popular use cases of Hashed </a:t>
            </a:r>
            <a:r>
              <a:rPr lang="en-US" altLang="zh-CN" sz="1100" dirty="0" err="1"/>
              <a:t>Timelocked</a:t>
            </a:r>
            <a:r>
              <a:rPr lang="en-US" altLang="zh-CN" sz="1100" dirty="0"/>
              <a:t> Contracts. By implementing HTLC into payment channels, funds can be transacted from user to user through interconnected payment channels, without requiring any level of trust. This process is known as network routing. It allows Alice to exchange funds with Carol even if they are not directly connected through a payment channel. HTLC’s enable Alice to send her funds to Carol through other participants of the network (e.g., Bob) - and the </a:t>
            </a:r>
            <a:r>
              <a:rPr lang="en-US" altLang="zh-CN" sz="1100" dirty="0" err="1"/>
              <a:t>hashlock</a:t>
            </a:r>
            <a:r>
              <a:rPr lang="en-US" altLang="zh-CN" sz="1100" dirty="0"/>
              <a:t> and </a:t>
            </a:r>
            <a:r>
              <a:rPr lang="en-US" altLang="zh-CN" sz="1100" dirty="0" err="1"/>
              <a:t>timelock</a:t>
            </a:r>
            <a:r>
              <a:rPr lang="en-US" altLang="zh-CN" sz="1100" dirty="0"/>
              <a:t> features ensure that Bob cannot intercept the </a:t>
            </a:r>
            <a:r>
              <a:rPr lang="en-US" altLang="zh-CN" sz="1100" dirty="0" smtClean="0"/>
              <a:t>funds. Besides </a:t>
            </a:r>
            <a:r>
              <a:rPr lang="en-US" altLang="zh-CN" sz="1100" dirty="0"/>
              <a:t>being used on the Lightning Network, HTLCs can also be useful in other contexts, such as cross-chain </a:t>
            </a:r>
            <a:r>
              <a:rPr lang="en-US" altLang="zh-CN" sz="1100" dirty="0">
                <a:hlinkClick r:id="rId5"/>
              </a:rPr>
              <a:t>atomic swaps</a:t>
            </a:r>
            <a:r>
              <a:rPr lang="en-US" altLang="zh-CN" sz="1100" dirty="0"/>
              <a:t>, financial smart contracts and escrow, and much more.</a:t>
            </a:r>
          </a:p>
        </p:txBody>
      </p:sp>
      <p:sp>
        <p:nvSpPr>
          <p:cNvPr id="5" name="Google Shape;407;p58"/>
          <p:cNvSpPr txBox="1">
            <a:spLocks noGrp="1"/>
          </p:cNvSpPr>
          <p:nvPr>
            <p:ph type="body" idx="1"/>
          </p:nvPr>
        </p:nvSpPr>
        <p:spPr>
          <a:xfrm>
            <a:off x="208427" y="165029"/>
            <a:ext cx="8187428" cy="59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600" b="1" dirty="0">
                <a:solidFill>
                  <a:srgbClr val="1544D9"/>
                </a:solidFill>
              </a:rPr>
              <a:t>Hash Time-locked </a:t>
            </a:r>
            <a:r>
              <a:rPr lang="en" sz="3600" b="1" dirty="0" smtClean="0">
                <a:solidFill>
                  <a:srgbClr val="1544D9"/>
                </a:solidFill>
              </a:rPr>
              <a:t>Contract (</a:t>
            </a:r>
            <a:r>
              <a:rPr lang="en-US" altLang="zh-CN" sz="3600" b="1" dirty="0" smtClean="0">
                <a:solidFill>
                  <a:srgbClr val="1544D9"/>
                </a:solidFill>
              </a:rPr>
              <a:t>HTLC</a:t>
            </a:r>
            <a:r>
              <a:rPr lang="en" sz="3600" b="1" dirty="0" smtClean="0">
                <a:solidFill>
                  <a:srgbClr val="1544D9"/>
                </a:solidFill>
              </a:rPr>
              <a:t>)</a:t>
            </a:r>
            <a:endParaRPr sz="3600" b="1" dirty="0">
              <a:solidFill>
                <a:srgbClr val="1544D9"/>
              </a:solidFill>
            </a:endParaRPr>
          </a:p>
        </p:txBody>
      </p:sp>
      <p:sp>
        <p:nvSpPr>
          <p:cNvPr id="4" name="Date Placeholder 3"/>
          <p:cNvSpPr>
            <a:spLocks noGrp="1"/>
          </p:cNvSpPr>
          <p:nvPr>
            <p:ph type="dt" sz="half" idx="13"/>
          </p:nvPr>
        </p:nvSpPr>
        <p:spPr/>
        <p:txBody>
          <a:bodyPr/>
          <a:lstStyle/>
          <a:p>
            <a:pPr>
              <a:defRPr/>
            </a:pPr>
            <a:fld id="{F53061EB-B82F-4CE1-B183-5CACB254C581}" type="datetime1">
              <a:rPr lang="zh-CN" altLang="en-US" smtClean="0"/>
              <a:t>2020/8/24</a:t>
            </a:fld>
            <a:endParaRPr lang="en-US" altLang="zh-CN"/>
          </a:p>
        </p:txBody>
      </p:sp>
      <p:sp>
        <p:nvSpPr>
          <p:cNvPr id="8" name="Rectangle 7"/>
          <p:cNvSpPr/>
          <p:nvPr/>
        </p:nvSpPr>
        <p:spPr>
          <a:xfrm>
            <a:off x="4602253" y="4465170"/>
            <a:ext cx="4564066" cy="307777"/>
          </a:xfrm>
          <a:prstGeom prst="rect">
            <a:avLst/>
          </a:prstGeom>
        </p:spPr>
        <p:txBody>
          <a:bodyPr wrap="square">
            <a:spAutoFit/>
          </a:bodyPr>
          <a:lstStyle/>
          <a:p>
            <a:pPr algn="r"/>
            <a:r>
              <a:rPr lang="en-US" altLang="zh-CN" sz="1400" dirty="0">
                <a:hlinkClick r:id="rId3"/>
              </a:rPr>
              <a:t>https://captainaltcoin.com/hashed-timelock-contract-htlc</a:t>
            </a:r>
            <a:r>
              <a:rPr lang="en-US" altLang="zh-CN" sz="1400" dirty="0" smtClean="0">
                <a:hlinkClick r:id="rId3"/>
              </a:rPr>
              <a:t>/</a:t>
            </a:r>
            <a:r>
              <a:rPr lang="en-US" altLang="zh-CN" sz="1400" dirty="0" smtClean="0"/>
              <a:t> </a:t>
            </a:r>
            <a:endParaRPr lang="zh-CN" altLang="en-US" sz="1400" dirty="0"/>
          </a:p>
        </p:txBody>
      </p:sp>
    </p:spTree>
    <p:extLst>
      <p:ext uri="{BB962C8B-B14F-4D97-AF65-F5344CB8AC3E}">
        <p14:creationId xmlns:p14="http://schemas.microsoft.com/office/powerpoint/2010/main" val="720041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8"/>
          <p:cNvSpPr txBox="1">
            <a:spLocks noGrp="1"/>
          </p:cNvSpPr>
          <p:nvPr>
            <p:ph type="body" idx="1"/>
          </p:nvPr>
        </p:nvSpPr>
        <p:spPr>
          <a:xfrm>
            <a:off x="207818" y="280000"/>
            <a:ext cx="8825346"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600" b="1" dirty="0" smtClean="0">
                <a:solidFill>
                  <a:srgbClr val="1544D9"/>
                </a:solidFill>
                <a:latin typeface="Open Sans"/>
                <a:ea typeface="Open Sans"/>
                <a:cs typeface="Open Sans"/>
                <a:sym typeface="Open Sans"/>
              </a:rPr>
              <a:t>Notations</a:t>
            </a:r>
            <a:endParaRPr sz="3600" b="1" dirty="0">
              <a:solidFill>
                <a:srgbClr val="1544D9"/>
              </a:solidFill>
            </a:endParaRPr>
          </a:p>
        </p:txBody>
      </p:sp>
      <p:sp>
        <p:nvSpPr>
          <p:cNvPr id="408" name="Google Shape;408;p58"/>
          <p:cNvSpPr txBox="1"/>
          <p:nvPr/>
        </p:nvSpPr>
        <p:spPr>
          <a:xfrm>
            <a:off x="843750" y="876400"/>
            <a:ext cx="5583944" cy="1313051"/>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000" dirty="0">
                <a:latin typeface="Open Sans"/>
                <a:ea typeface="Open Sans"/>
                <a:cs typeface="Open Sans"/>
                <a:sym typeface="Open Sans"/>
              </a:rPr>
              <a:t>Briefly, some </a:t>
            </a:r>
            <a:r>
              <a:rPr lang="en" sz="2000" dirty="0" smtClean="0">
                <a:latin typeface="Open Sans"/>
                <a:ea typeface="Open Sans"/>
                <a:cs typeface="Open Sans"/>
                <a:sym typeface="Open Sans"/>
              </a:rPr>
              <a:t>notations:</a:t>
            </a:r>
            <a:endParaRPr sz="2000" dirty="0">
              <a:latin typeface="Open Sans"/>
              <a:ea typeface="Open Sans"/>
              <a:cs typeface="Open Sans"/>
              <a:sym typeface="Open Sans"/>
            </a:endParaRPr>
          </a:p>
          <a:p>
            <a:pPr marL="0" lvl="0" indent="0">
              <a:spcBef>
                <a:spcPts val="0"/>
              </a:spcBef>
              <a:spcAft>
                <a:spcPts val="0"/>
              </a:spcAft>
              <a:buNone/>
            </a:pPr>
            <a:endParaRPr sz="2000" dirty="0">
              <a:latin typeface="Open Sans"/>
              <a:ea typeface="Open Sans"/>
              <a:cs typeface="Open Sans"/>
              <a:sym typeface="Open Sans"/>
            </a:endParaRPr>
          </a:p>
          <a:p>
            <a:pPr marL="457200" lvl="0" indent="-304800">
              <a:spcBef>
                <a:spcPts val="0"/>
              </a:spcBef>
              <a:spcAft>
                <a:spcPts val="0"/>
              </a:spcAft>
              <a:buSzPts val="1200"/>
              <a:buFont typeface="Open Sans"/>
              <a:buChar char="+"/>
            </a:pPr>
            <a:r>
              <a:rPr lang="en" sz="1400" dirty="0">
                <a:latin typeface="Open Sans"/>
                <a:ea typeface="Open Sans"/>
                <a:cs typeface="Open Sans"/>
                <a:sym typeface="Open Sans"/>
              </a:rPr>
              <a:t>Alice is spending a 10 BTC txn output</a:t>
            </a:r>
            <a:endParaRPr sz="1400" dirty="0">
              <a:latin typeface="Open Sans"/>
              <a:ea typeface="Open Sans"/>
              <a:cs typeface="Open Sans"/>
              <a:sym typeface="Open Sans"/>
            </a:endParaRPr>
          </a:p>
          <a:p>
            <a:pPr marL="0" lvl="0" indent="0">
              <a:spcBef>
                <a:spcPts val="0"/>
              </a:spcBef>
              <a:spcAft>
                <a:spcPts val="0"/>
              </a:spcAft>
              <a:buNone/>
            </a:pPr>
            <a:endParaRPr sz="1400" dirty="0">
              <a:latin typeface="Open Sans"/>
              <a:ea typeface="Open Sans"/>
              <a:cs typeface="Open Sans"/>
              <a:sym typeface="Open Sans"/>
            </a:endParaRPr>
          </a:p>
          <a:p>
            <a:pPr marL="457200" lvl="0" indent="-304800">
              <a:spcBef>
                <a:spcPts val="0"/>
              </a:spcBef>
              <a:spcAft>
                <a:spcPts val="0"/>
              </a:spcAft>
              <a:buSzPts val="1200"/>
              <a:buFont typeface="Open Sans"/>
              <a:buChar char="+"/>
            </a:pPr>
            <a:r>
              <a:rPr lang="en" sz="1400" dirty="0">
                <a:latin typeface="Open Sans"/>
                <a:ea typeface="Open Sans"/>
                <a:cs typeface="Open Sans"/>
                <a:sym typeface="Open Sans"/>
              </a:rPr>
              <a:t>Alice sends 3 BTC to Bob and 7 BTC back to herself.</a:t>
            </a:r>
            <a:endParaRPr sz="1400" dirty="0">
              <a:latin typeface="Open Sans"/>
              <a:ea typeface="Open Sans"/>
              <a:cs typeface="Open Sans"/>
              <a:sym typeface="Open Sans"/>
            </a:endParaRPr>
          </a:p>
        </p:txBody>
      </p:sp>
      <p:sp>
        <p:nvSpPr>
          <p:cNvPr id="409" name="Google Shape;409;p58"/>
          <p:cNvSpPr txBox="1"/>
          <p:nvPr/>
        </p:nvSpPr>
        <p:spPr>
          <a:xfrm>
            <a:off x="4475286" y="2306475"/>
            <a:ext cx="1049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a:t>
            </a:r>
            <a:endParaRPr sz="1000" b="1">
              <a:solidFill>
                <a:srgbClr val="00FFFF"/>
              </a:solidFill>
              <a:latin typeface="Open Sans"/>
              <a:ea typeface="Open Sans"/>
              <a:cs typeface="Open Sans"/>
              <a:sym typeface="Open Sans"/>
            </a:endParaRPr>
          </a:p>
        </p:txBody>
      </p:sp>
      <p:sp>
        <p:nvSpPr>
          <p:cNvPr id="410" name="Google Shape;410;p58"/>
          <p:cNvSpPr txBox="1"/>
          <p:nvPr/>
        </p:nvSpPr>
        <p:spPr>
          <a:xfrm>
            <a:off x="5694486" y="230647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411" name="Google Shape;411;p58"/>
          <p:cNvSpPr txBox="1"/>
          <p:nvPr/>
        </p:nvSpPr>
        <p:spPr>
          <a:xfrm>
            <a:off x="4475286" y="2992275"/>
            <a:ext cx="1049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412" name="Google Shape;412;p58"/>
          <p:cNvSpPr txBox="1"/>
          <p:nvPr/>
        </p:nvSpPr>
        <p:spPr>
          <a:xfrm>
            <a:off x="5694486" y="299227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3 BTC</a:t>
            </a:r>
            <a:endParaRPr sz="1000">
              <a:solidFill>
                <a:srgbClr val="666666"/>
              </a:solidFill>
              <a:latin typeface="Open Sans"/>
              <a:ea typeface="Open Sans"/>
              <a:cs typeface="Open Sans"/>
              <a:sym typeface="Open Sans"/>
            </a:endParaRPr>
          </a:p>
        </p:txBody>
      </p:sp>
      <p:grpSp>
        <p:nvGrpSpPr>
          <p:cNvPr id="413" name="Google Shape;413;p58"/>
          <p:cNvGrpSpPr/>
          <p:nvPr/>
        </p:nvGrpSpPr>
        <p:grpSpPr>
          <a:xfrm>
            <a:off x="4482920" y="2318809"/>
            <a:ext cx="2278500" cy="793650"/>
            <a:chOff x="2623483" y="2172534"/>
            <a:chExt cx="2278500" cy="793650"/>
          </a:xfrm>
        </p:grpSpPr>
        <p:grpSp>
          <p:nvGrpSpPr>
            <p:cNvPr id="414" name="Google Shape;414;p58"/>
            <p:cNvGrpSpPr/>
            <p:nvPr/>
          </p:nvGrpSpPr>
          <p:grpSpPr>
            <a:xfrm>
              <a:off x="2623483" y="2865238"/>
              <a:ext cx="2271739" cy="100946"/>
              <a:chOff x="185083" y="2865238"/>
              <a:chExt cx="2271739" cy="100946"/>
            </a:xfrm>
          </p:grpSpPr>
          <p:cxnSp>
            <p:nvCxnSpPr>
              <p:cNvPr id="415" name="Google Shape;415;p58"/>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16" name="Google Shape;416;p58"/>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17" name="Google Shape;417;p58"/>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418" name="Google Shape;418;p58"/>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419" name="Google Shape;419;p58"/>
            <p:cNvGrpSpPr/>
            <p:nvPr/>
          </p:nvGrpSpPr>
          <p:grpSpPr>
            <a:xfrm>
              <a:off x="2623483" y="2172534"/>
              <a:ext cx="2278500" cy="692641"/>
              <a:chOff x="2623483" y="2172534"/>
              <a:chExt cx="2278500" cy="692641"/>
            </a:xfrm>
          </p:grpSpPr>
          <p:cxnSp>
            <p:nvCxnSpPr>
              <p:cNvPr id="420" name="Google Shape;420;p58"/>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21" name="Google Shape;421;p58"/>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22" name="Google Shape;422;p58"/>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423" name="Google Shape;423;p58"/>
          <p:cNvGrpSpPr/>
          <p:nvPr/>
        </p:nvGrpSpPr>
        <p:grpSpPr>
          <a:xfrm rot="10800000">
            <a:off x="4482911" y="3018284"/>
            <a:ext cx="2278500" cy="834079"/>
            <a:chOff x="2623483" y="2172534"/>
            <a:chExt cx="2278500" cy="692641"/>
          </a:xfrm>
        </p:grpSpPr>
        <p:cxnSp>
          <p:nvCxnSpPr>
            <p:cNvPr id="424" name="Google Shape;424;p58"/>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25" name="Google Shape;425;p58"/>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26" name="Google Shape;426;p58"/>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427" name="Google Shape;427;p58"/>
          <p:cNvSpPr/>
          <p:nvPr/>
        </p:nvSpPr>
        <p:spPr>
          <a:xfrm>
            <a:off x="4579611" y="3594204"/>
            <a:ext cx="21057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Signature</a:t>
            </a:r>
            <a:endParaRPr sz="1000">
              <a:solidFill>
                <a:srgbClr val="E06666"/>
              </a:solidFill>
              <a:latin typeface="Open Sans"/>
              <a:ea typeface="Open Sans"/>
              <a:cs typeface="Open Sans"/>
              <a:sym typeface="Open Sans"/>
            </a:endParaRPr>
          </a:p>
        </p:txBody>
      </p:sp>
      <p:sp>
        <p:nvSpPr>
          <p:cNvPr id="428" name="Google Shape;428;p58"/>
          <p:cNvSpPr txBox="1"/>
          <p:nvPr/>
        </p:nvSpPr>
        <p:spPr>
          <a:xfrm>
            <a:off x="4475286" y="3851187"/>
            <a:ext cx="1049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a:t>
            </a:r>
            <a:endParaRPr sz="1000" b="1">
              <a:solidFill>
                <a:srgbClr val="00FFFF"/>
              </a:solidFill>
              <a:latin typeface="Open Sans"/>
              <a:ea typeface="Open Sans"/>
              <a:cs typeface="Open Sans"/>
              <a:sym typeface="Open Sans"/>
            </a:endParaRPr>
          </a:p>
        </p:txBody>
      </p:sp>
      <p:sp>
        <p:nvSpPr>
          <p:cNvPr id="429" name="Google Shape;429;p58"/>
          <p:cNvSpPr txBox="1"/>
          <p:nvPr/>
        </p:nvSpPr>
        <p:spPr>
          <a:xfrm>
            <a:off x="5694486" y="3851187"/>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7 BTC</a:t>
            </a:r>
            <a:endParaRPr sz="1000">
              <a:solidFill>
                <a:srgbClr val="666666"/>
              </a:solidFill>
              <a:latin typeface="Open Sans"/>
              <a:ea typeface="Open Sans"/>
              <a:cs typeface="Open Sans"/>
              <a:sym typeface="Open Sans"/>
            </a:endParaRPr>
          </a:p>
        </p:txBody>
      </p:sp>
      <p:grpSp>
        <p:nvGrpSpPr>
          <p:cNvPr id="430" name="Google Shape;430;p58"/>
          <p:cNvGrpSpPr/>
          <p:nvPr/>
        </p:nvGrpSpPr>
        <p:grpSpPr>
          <a:xfrm rot="10800000">
            <a:off x="4482877" y="3858565"/>
            <a:ext cx="2278500" cy="828260"/>
            <a:chOff x="2623483" y="2172534"/>
            <a:chExt cx="2278500" cy="692641"/>
          </a:xfrm>
        </p:grpSpPr>
        <p:cxnSp>
          <p:nvCxnSpPr>
            <p:cNvPr id="431" name="Google Shape;431;p58"/>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32" name="Google Shape;432;p58"/>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33" name="Google Shape;433;p58"/>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434" name="Google Shape;434;p58"/>
          <p:cNvSpPr/>
          <p:nvPr/>
        </p:nvSpPr>
        <p:spPr>
          <a:xfrm>
            <a:off x="4579611" y="4425500"/>
            <a:ext cx="21057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Signature</a:t>
            </a:r>
            <a:endParaRPr sz="1000">
              <a:solidFill>
                <a:srgbClr val="00FFFF"/>
              </a:solidFill>
              <a:latin typeface="Open Sans"/>
              <a:ea typeface="Open Sans"/>
              <a:cs typeface="Open Sans"/>
              <a:sym typeface="Open Sans"/>
            </a:endParaRPr>
          </a:p>
        </p:txBody>
      </p:sp>
      <p:sp>
        <p:nvSpPr>
          <p:cNvPr id="435" name="Google Shape;435;p58"/>
          <p:cNvSpPr txBox="1"/>
          <p:nvPr/>
        </p:nvSpPr>
        <p:spPr>
          <a:xfrm>
            <a:off x="1122486" y="2306475"/>
            <a:ext cx="1279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666666"/>
                </a:solidFill>
                <a:latin typeface="Open Sans"/>
                <a:ea typeface="Open Sans"/>
                <a:cs typeface="Open Sans"/>
                <a:sym typeface="Open Sans"/>
              </a:rPr>
              <a:t>Someone</a:t>
            </a:r>
            <a:endParaRPr sz="1000" b="1">
              <a:solidFill>
                <a:srgbClr val="666666"/>
              </a:solidFill>
              <a:latin typeface="Open Sans"/>
              <a:ea typeface="Open Sans"/>
              <a:cs typeface="Open Sans"/>
              <a:sym typeface="Open Sans"/>
            </a:endParaRPr>
          </a:p>
        </p:txBody>
      </p:sp>
      <p:sp>
        <p:nvSpPr>
          <p:cNvPr id="436" name="Google Shape;436;p58"/>
          <p:cNvSpPr txBox="1"/>
          <p:nvPr/>
        </p:nvSpPr>
        <p:spPr>
          <a:xfrm>
            <a:off x="2341686" y="230647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rgbClr val="666666"/>
                </a:solidFill>
                <a:latin typeface="Open Sans"/>
                <a:ea typeface="Open Sans"/>
                <a:cs typeface="Open Sans"/>
                <a:sym typeface="Open Sans"/>
              </a:rPr>
              <a:t>10 BTC</a:t>
            </a:r>
            <a:endParaRPr sz="1000" dirty="0">
              <a:solidFill>
                <a:srgbClr val="666666"/>
              </a:solidFill>
              <a:latin typeface="Open Sans"/>
              <a:ea typeface="Open Sans"/>
              <a:cs typeface="Open Sans"/>
              <a:sym typeface="Open Sans"/>
            </a:endParaRPr>
          </a:p>
        </p:txBody>
      </p:sp>
      <p:sp>
        <p:nvSpPr>
          <p:cNvPr id="437" name="Google Shape;437;p58"/>
          <p:cNvSpPr/>
          <p:nvPr/>
        </p:nvSpPr>
        <p:spPr>
          <a:xfrm>
            <a:off x="1226811" y="2749100"/>
            <a:ext cx="2105700" cy="1863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Someone</a:t>
            </a:r>
            <a:endParaRPr sz="1000">
              <a:solidFill>
                <a:srgbClr val="666666"/>
              </a:solidFill>
              <a:latin typeface="Open Sans"/>
              <a:ea typeface="Open Sans"/>
              <a:cs typeface="Open Sans"/>
              <a:sym typeface="Open Sans"/>
            </a:endParaRPr>
          </a:p>
        </p:txBody>
      </p:sp>
      <p:grpSp>
        <p:nvGrpSpPr>
          <p:cNvPr id="438" name="Google Shape;438;p58"/>
          <p:cNvGrpSpPr/>
          <p:nvPr/>
        </p:nvGrpSpPr>
        <p:grpSpPr>
          <a:xfrm>
            <a:off x="1130120" y="2318809"/>
            <a:ext cx="2278500" cy="793650"/>
            <a:chOff x="2623483" y="2172534"/>
            <a:chExt cx="2278500" cy="793650"/>
          </a:xfrm>
        </p:grpSpPr>
        <p:grpSp>
          <p:nvGrpSpPr>
            <p:cNvPr id="439" name="Google Shape;439;p58"/>
            <p:cNvGrpSpPr/>
            <p:nvPr/>
          </p:nvGrpSpPr>
          <p:grpSpPr>
            <a:xfrm>
              <a:off x="2623483" y="2865238"/>
              <a:ext cx="2271739" cy="100946"/>
              <a:chOff x="185083" y="2865238"/>
              <a:chExt cx="2271739" cy="100946"/>
            </a:xfrm>
          </p:grpSpPr>
          <p:cxnSp>
            <p:nvCxnSpPr>
              <p:cNvPr id="440" name="Google Shape;440;p58"/>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41" name="Google Shape;441;p58"/>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42" name="Google Shape;442;p58"/>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443" name="Google Shape;443;p58"/>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444" name="Google Shape;444;p58"/>
            <p:cNvGrpSpPr/>
            <p:nvPr/>
          </p:nvGrpSpPr>
          <p:grpSpPr>
            <a:xfrm>
              <a:off x="2623483" y="2172534"/>
              <a:ext cx="2278500" cy="692641"/>
              <a:chOff x="2623483" y="2172534"/>
              <a:chExt cx="2278500" cy="692641"/>
            </a:xfrm>
          </p:grpSpPr>
          <p:cxnSp>
            <p:nvCxnSpPr>
              <p:cNvPr id="445" name="Google Shape;445;p58"/>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46" name="Google Shape;446;p58"/>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47" name="Google Shape;447;p58"/>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sp>
        <p:nvSpPr>
          <p:cNvPr id="448" name="Google Shape;448;p58"/>
          <p:cNvSpPr txBox="1"/>
          <p:nvPr/>
        </p:nvSpPr>
        <p:spPr>
          <a:xfrm>
            <a:off x="1122486" y="2999179"/>
            <a:ext cx="1049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a:t>
            </a:r>
            <a:endParaRPr sz="1000" b="1">
              <a:solidFill>
                <a:srgbClr val="00FFFF"/>
              </a:solidFill>
              <a:latin typeface="Open Sans"/>
              <a:ea typeface="Open Sans"/>
              <a:cs typeface="Open Sans"/>
              <a:sym typeface="Open Sans"/>
            </a:endParaRPr>
          </a:p>
        </p:txBody>
      </p:sp>
      <p:sp>
        <p:nvSpPr>
          <p:cNvPr id="449" name="Google Shape;449;p58"/>
          <p:cNvSpPr txBox="1"/>
          <p:nvPr/>
        </p:nvSpPr>
        <p:spPr>
          <a:xfrm>
            <a:off x="2341686" y="299917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grpSp>
        <p:nvGrpSpPr>
          <p:cNvPr id="450" name="Google Shape;450;p58"/>
          <p:cNvGrpSpPr/>
          <p:nvPr/>
        </p:nvGrpSpPr>
        <p:grpSpPr>
          <a:xfrm rot="10800000">
            <a:off x="1130111" y="3018296"/>
            <a:ext cx="2278500" cy="834079"/>
            <a:chOff x="2623483" y="2172534"/>
            <a:chExt cx="2278500" cy="692641"/>
          </a:xfrm>
        </p:grpSpPr>
        <p:cxnSp>
          <p:nvCxnSpPr>
            <p:cNvPr id="451" name="Google Shape;451;p58"/>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52" name="Google Shape;452;p58"/>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53" name="Google Shape;453;p58"/>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454" name="Google Shape;454;p58"/>
          <p:cNvSpPr/>
          <p:nvPr/>
        </p:nvSpPr>
        <p:spPr>
          <a:xfrm>
            <a:off x="1226811" y="3601108"/>
            <a:ext cx="21057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Signature</a:t>
            </a:r>
            <a:endParaRPr sz="1000">
              <a:solidFill>
                <a:srgbClr val="00FFFF"/>
              </a:solidFill>
              <a:latin typeface="Open Sans"/>
              <a:ea typeface="Open Sans"/>
              <a:cs typeface="Open Sans"/>
              <a:sym typeface="Open Sans"/>
            </a:endParaRPr>
          </a:p>
        </p:txBody>
      </p:sp>
      <p:grpSp>
        <p:nvGrpSpPr>
          <p:cNvPr id="455" name="Google Shape;455;p58"/>
          <p:cNvGrpSpPr/>
          <p:nvPr/>
        </p:nvGrpSpPr>
        <p:grpSpPr>
          <a:xfrm>
            <a:off x="3416430" y="2644204"/>
            <a:ext cx="1080296" cy="746954"/>
            <a:chOff x="3344149" y="2900971"/>
            <a:chExt cx="1080296" cy="724916"/>
          </a:xfrm>
        </p:grpSpPr>
        <p:cxnSp>
          <p:nvCxnSpPr>
            <p:cNvPr id="456" name="Google Shape;456;p58"/>
            <p:cNvCxnSpPr/>
            <p:nvPr/>
          </p:nvCxnSpPr>
          <p:spPr>
            <a:xfrm>
              <a:off x="39309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457" name="Google Shape;457;p58"/>
            <p:cNvCxnSpPr/>
            <p:nvPr/>
          </p:nvCxnSpPr>
          <p:spPr>
            <a:xfrm>
              <a:off x="39309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58"/>
            <p:cNvCxnSpPr/>
            <p:nvPr/>
          </p:nvCxnSpPr>
          <p:spPr>
            <a:xfrm rot="10800000">
              <a:off x="3344149"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459" name="Google Shape;459;p58"/>
          <p:cNvSpPr/>
          <p:nvPr/>
        </p:nvSpPr>
        <p:spPr>
          <a:xfrm>
            <a:off x="4579611" y="2749100"/>
            <a:ext cx="21057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grpSp>
        <p:nvGrpSpPr>
          <p:cNvPr id="460" name="Google Shape;460;p58"/>
          <p:cNvGrpSpPr/>
          <p:nvPr/>
        </p:nvGrpSpPr>
        <p:grpSpPr>
          <a:xfrm>
            <a:off x="63665" y="2666246"/>
            <a:ext cx="1080296" cy="724916"/>
            <a:chOff x="-8651" y="2900971"/>
            <a:chExt cx="1080296" cy="724916"/>
          </a:xfrm>
        </p:grpSpPr>
        <p:cxnSp>
          <p:nvCxnSpPr>
            <p:cNvPr id="461" name="Google Shape;461;p58"/>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462" name="Google Shape;462;p58"/>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58"/>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464" name="Google Shape;464;p58"/>
          <p:cNvSpPr txBox="1"/>
          <p:nvPr/>
        </p:nvSpPr>
        <p:spPr>
          <a:xfrm>
            <a:off x="1121216" y="3313951"/>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465" name="Google Shape;465;p58"/>
          <p:cNvSpPr txBox="1"/>
          <p:nvPr/>
        </p:nvSpPr>
        <p:spPr>
          <a:xfrm>
            <a:off x="4474016" y="4152151"/>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466" name="Google Shape;466;p58"/>
          <p:cNvSpPr txBox="1"/>
          <p:nvPr/>
        </p:nvSpPr>
        <p:spPr>
          <a:xfrm>
            <a:off x="4474016" y="3313951"/>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2" name="Date Placeholder 1"/>
          <p:cNvSpPr>
            <a:spLocks noGrp="1"/>
          </p:cNvSpPr>
          <p:nvPr>
            <p:ph type="dt" sz="half" idx="13"/>
          </p:nvPr>
        </p:nvSpPr>
        <p:spPr/>
        <p:txBody>
          <a:bodyPr/>
          <a:lstStyle/>
          <a:p>
            <a:pPr>
              <a:defRPr/>
            </a:pPr>
            <a:fld id="{5F7016CE-1C05-4BD3-AF0C-984F1ED80192}" type="datetime1">
              <a:rPr lang="zh-CN" altLang="en-US" smtClean="0"/>
              <a:t>2020/8/24</a:t>
            </a:fld>
            <a:endParaRPr lang="en-US" altLang="zh-CN"/>
          </a:p>
        </p:txBody>
      </p:sp>
    </p:spTree>
    <p:extLst>
      <p:ext uri="{BB962C8B-B14F-4D97-AF65-F5344CB8AC3E}">
        <p14:creationId xmlns:p14="http://schemas.microsoft.com/office/powerpoint/2010/main" val="3617709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9"/>
          <p:cNvSpPr txBox="1">
            <a:spLocks noGrp="1"/>
          </p:cNvSpPr>
          <p:nvPr>
            <p:ph type="body" idx="1"/>
          </p:nvPr>
        </p:nvSpPr>
        <p:spPr>
          <a:xfrm>
            <a:off x="3716769" y="1067774"/>
            <a:ext cx="5063638" cy="66430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Alice and Bob create a 2-of-2 multisig address and fund it with the initial channel values</a:t>
            </a:r>
            <a:r>
              <a:rPr lang="en" sz="2000" dirty="0" smtClean="0"/>
              <a:t>.</a:t>
            </a:r>
            <a:endParaRPr sz="2000" dirty="0"/>
          </a:p>
        </p:txBody>
      </p:sp>
      <p:sp>
        <p:nvSpPr>
          <p:cNvPr id="472" name="Google Shape;472;p59"/>
          <p:cNvSpPr txBox="1"/>
          <p:nvPr/>
        </p:nvSpPr>
        <p:spPr>
          <a:xfrm>
            <a:off x="4906180" y="2276229"/>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473" name="Google Shape;473;p59"/>
          <p:cNvSpPr txBox="1"/>
          <p:nvPr/>
        </p:nvSpPr>
        <p:spPr>
          <a:xfrm>
            <a:off x="6125375" y="22762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474" name="Google Shape;474;p59"/>
          <p:cNvSpPr txBox="1"/>
          <p:nvPr/>
        </p:nvSpPr>
        <p:spPr>
          <a:xfrm>
            <a:off x="4906180" y="2962029"/>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_____________</a:t>
            </a:r>
            <a:endParaRPr sz="1000" b="1">
              <a:solidFill>
                <a:srgbClr val="E06666"/>
              </a:solidFill>
              <a:latin typeface="Open Sans"/>
              <a:ea typeface="Open Sans"/>
              <a:cs typeface="Open Sans"/>
              <a:sym typeface="Open Sans"/>
            </a:endParaRPr>
          </a:p>
        </p:txBody>
      </p:sp>
      <p:sp>
        <p:nvSpPr>
          <p:cNvPr id="475" name="Google Shape;475;p59"/>
          <p:cNvSpPr txBox="1"/>
          <p:nvPr/>
        </p:nvSpPr>
        <p:spPr>
          <a:xfrm>
            <a:off x="6125375" y="29620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grpSp>
        <p:nvGrpSpPr>
          <p:cNvPr id="476" name="Google Shape;476;p59"/>
          <p:cNvGrpSpPr/>
          <p:nvPr/>
        </p:nvGrpSpPr>
        <p:grpSpPr>
          <a:xfrm>
            <a:off x="4913809" y="2288562"/>
            <a:ext cx="2278500" cy="793650"/>
            <a:chOff x="2623483" y="2172534"/>
            <a:chExt cx="2278500" cy="793650"/>
          </a:xfrm>
        </p:grpSpPr>
        <p:grpSp>
          <p:nvGrpSpPr>
            <p:cNvPr id="477" name="Google Shape;477;p59"/>
            <p:cNvGrpSpPr/>
            <p:nvPr/>
          </p:nvGrpSpPr>
          <p:grpSpPr>
            <a:xfrm>
              <a:off x="2623483" y="2865238"/>
              <a:ext cx="2271739" cy="100946"/>
              <a:chOff x="185083" y="2865238"/>
              <a:chExt cx="2271739" cy="100946"/>
            </a:xfrm>
          </p:grpSpPr>
          <p:cxnSp>
            <p:nvCxnSpPr>
              <p:cNvPr id="478" name="Google Shape;478;p59"/>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79" name="Google Shape;479;p59"/>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80" name="Google Shape;480;p59"/>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481" name="Google Shape;481;p59"/>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482" name="Google Shape;482;p59"/>
            <p:cNvGrpSpPr/>
            <p:nvPr/>
          </p:nvGrpSpPr>
          <p:grpSpPr>
            <a:xfrm>
              <a:off x="2623483" y="2172534"/>
              <a:ext cx="2278500" cy="692641"/>
              <a:chOff x="2623483" y="2172534"/>
              <a:chExt cx="2278500" cy="692641"/>
            </a:xfrm>
          </p:grpSpPr>
          <p:cxnSp>
            <p:nvCxnSpPr>
              <p:cNvPr id="483" name="Google Shape;483;p59"/>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84" name="Google Shape;484;p59"/>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85" name="Google Shape;485;p59"/>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486" name="Google Shape;486;p59"/>
          <p:cNvGrpSpPr/>
          <p:nvPr/>
        </p:nvGrpSpPr>
        <p:grpSpPr>
          <a:xfrm rot="10800000">
            <a:off x="4913800" y="2988037"/>
            <a:ext cx="2278500" cy="834079"/>
            <a:chOff x="2623483" y="2172534"/>
            <a:chExt cx="2278500" cy="692641"/>
          </a:xfrm>
        </p:grpSpPr>
        <p:cxnSp>
          <p:nvCxnSpPr>
            <p:cNvPr id="487" name="Google Shape;487;p59"/>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88" name="Google Shape;488;p59"/>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489" name="Google Shape;489;p59"/>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490" name="Google Shape;490;p59"/>
          <p:cNvSpPr/>
          <p:nvPr/>
        </p:nvSpPr>
        <p:spPr>
          <a:xfrm>
            <a:off x="6095002" y="3563954"/>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491" name="Google Shape;491;p59"/>
          <p:cNvSpPr txBox="1"/>
          <p:nvPr/>
        </p:nvSpPr>
        <p:spPr>
          <a:xfrm>
            <a:off x="1075975" y="975591"/>
            <a:ext cx="1279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666666"/>
                </a:solidFill>
                <a:latin typeface="Open Sans"/>
                <a:ea typeface="Open Sans"/>
                <a:cs typeface="Open Sans"/>
                <a:sym typeface="Open Sans"/>
              </a:rPr>
              <a:t>Someone</a:t>
            </a:r>
            <a:endParaRPr sz="1000" b="1">
              <a:solidFill>
                <a:srgbClr val="666666"/>
              </a:solidFill>
              <a:latin typeface="Open Sans"/>
              <a:ea typeface="Open Sans"/>
              <a:cs typeface="Open Sans"/>
              <a:sym typeface="Open Sans"/>
            </a:endParaRPr>
          </a:p>
        </p:txBody>
      </p:sp>
      <p:sp>
        <p:nvSpPr>
          <p:cNvPr id="492" name="Google Shape;492;p59"/>
          <p:cNvSpPr txBox="1"/>
          <p:nvPr/>
        </p:nvSpPr>
        <p:spPr>
          <a:xfrm>
            <a:off x="2295175" y="975591"/>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sp>
        <p:nvSpPr>
          <p:cNvPr id="493" name="Google Shape;493;p59"/>
          <p:cNvSpPr/>
          <p:nvPr/>
        </p:nvSpPr>
        <p:spPr>
          <a:xfrm>
            <a:off x="1180300" y="1418216"/>
            <a:ext cx="2105700" cy="1863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Someone</a:t>
            </a:r>
            <a:endParaRPr sz="1000">
              <a:solidFill>
                <a:srgbClr val="666666"/>
              </a:solidFill>
              <a:latin typeface="Open Sans"/>
              <a:ea typeface="Open Sans"/>
              <a:cs typeface="Open Sans"/>
              <a:sym typeface="Open Sans"/>
            </a:endParaRPr>
          </a:p>
        </p:txBody>
      </p:sp>
      <p:grpSp>
        <p:nvGrpSpPr>
          <p:cNvPr id="494" name="Google Shape;494;p59"/>
          <p:cNvGrpSpPr/>
          <p:nvPr/>
        </p:nvGrpSpPr>
        <p:grpSpPr>
          <a:xfrm>
            <a:off x="1083609" y="987925"/>
            <a:ext cx="2278500" cy="793650"/>
            <a:chOff x="2623483" y="2172534"/>
            <a:chExt cx="2278500" cy="793650"/>
          </a:xfrm>
        </p:grpSpPr>
        <p:grpSp>
          <p:nvGrpSpPr>
            <p:cNvPr id="495" name="Google Shape;495;p59"/>
            <p:cNvGrpSpPr/>
            <p:nvPr/>
          </p:nvGrpSpPr>
          <p:grpSpPr>
            <a:xfrm>
              <a:off x="2623483" y="2865238"/>
              <a:ext cx="2271739" cy="100946"/>
              <a:chOff x="185083" y="2865238"/>
              <a:chExt cx="2271739" cy="100946"/>
            </a:xfrm>
          </p:grpSpPr>
          <p:cxnSp>
            <p:nvCxnSpPr>
              <p:cNvPr id="496" name="Google Shape;496;p59"/>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97" name="Google Shape;497;p59"/>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498" name="Google Shape;498;p59"/>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499" name="Google Shape;499;p59"/>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500" name="Google Shape;500;p59"/>
            <p:cNvGrpSpPr/>
            <p:nvPr/>
          </p:nvGrpSpPr>
          <p:grpSpPr>
            <a:xfrm>
              <a:off x="2623483" y="2172534"/>
              <a:ext cx="2278500" cy="692641"/>
              <a:chOff x="2623483" y="2172534"/>
              <a:chExt cx="2278500" cy="692641"/>
            </a:xfrm>
          </p:grpSpPr>
          <p:cxnSp>
            <p:nvCxnSpPr>
              <p:cNvPr id="501" name="Google Shape;501;p59"/>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02" name="Google Shape;502;p59"/>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03" name="Google Shape;503;p59"/>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sp>
        <p:nvSpPr>
          <p:cNvPr id="504" name="Google Shape;504;p59"/>
          <p:cNvSpPr txBox="1"/>
          <p:nvPr/>
        </p:nvSpPr>
        <p:spPr>
          <a:xfrm>
            <a:off x="1075975" y="1668295"/>
            <a:ext cx="1049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a:t>
            </a:r>
            <a:endParaRPr sz="1000" b="1">
              <a:solidFill>
                <a:srgbClr val="00FFFF"/>
              </a:solidFill>
              <a:latin typeface="Open Sans"/>
              <a:ea typeface="Open Sans"/>
              <a:cs typeface="Open Sans"/>
              <a:sym typeface="Open Sans"/>
            </a:endParaRPr>
          </a:p>
        </p:txBody>
      </p:sp>
      <p:sp>
        <p:nvSpPr>
          <p:cNvPr id="505" name="Google Shape;505;p59"/>
          <p:cNvSpPr txBox="1"/>
          <p:nvPr/>
        </p:nvSpPr>
        <p:spPr>
          <a:xfrm>
            <a:off x="2295175" y="166829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grpSp>
        <p:nvGrpSpPr>
          <p:cNvPr id="506" name="Google Shape;506;p59"/>
          <p:cNvGrpSpPr/>
          <p:nvPr/>
        </p:nvGrpSpPr>
        <p:grpSpPr>
          <a:xfrm rot="10800000">
            <a:off x="1083600" y="1687412"/>
            <a:ext cx="2278500" cy="834079"/>
            <a:chOff x="2623483" y="2172534"/>
            <a:chExt cx="2278500" cy="692641"/>
          </a:xfrm>
        </p:grpSpPr>
        <p:cxnSp>
          <p:nvCxnSpPr>
            <p:cNvPr id="507" name="Google Shape;507;p59"/>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08" name="Google Shape;508;p59"/>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09" name="Google Shape;509;p59"/>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510" name="Google Shape;510;p59"/>
          <p:cNvSpPr/>
          <p:nvPr/>
        </p:nvSpPr>
        <p:spPr>
          <a:xfrm>
            <a:off x="1180300" y="2270224"/>
            <a:ext cx="21057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Signature</a:t>
            </a:r>
            <a:endParaRPr sz="1000">
              <a:solidFill>
                <a:srgbClr val="00FFFF"/>
              </a:solidFill>
              <a:latin typeface="Open Sans"/>
              <a:ea typeface="Open Sans"/>
              <a:cs typeface="Open Sans"/>
              <a:sym typeface="Open Sans"/>
            </a:endParaRPr>
          </a:p>
        </p:txBody>
      </p:sp>
      <p:grpSp>
        <p:nvGrpSpPr>
          <p:cNvPr id="511" name="Google Shape;511;p59"/>
          <p:cNvGrpSpPr/>
          <p:nvPr/>
        </p:nvGrpSpPr>
        <p:grpSpPr>
          <a:xfrm>
            <a:off x="3369901" y="2665525"/>
            <a:ext cx="1543851" cy="1323334"/>
            <a:chOff x="3344149" y="2900971"/>
            <a:chExt cx="1080296" cy="724916"/>
          </a:xfrm>
        </p:grpSpPr>
        <p:cxnSp>
          <p:nvCxnSpPr>
            <p:cNvPr id="512" name="Google Shape;512;p59"/>
            <p:cNvCxnSpPr/>
            <p:nvPr/>
          </p:nvCxnSpPr>
          <p:spPr>
            <a:xfrm>
              <a:off x="39309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513" name="Google Shape;513;p59"/>
            <p:cNvCxnSpPr/>
            <p:nvPr/>
          </p:nvCxnSpPr>
          <p:spPr>
            <a:xfrm>
              <a:off x="39309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514" name="Google Shape;514;p59"/>
            <p:cNvCxnSpPr/>
            <p:nvPr/>
          </p:nvCxnSpPr>
          <p:spPr>
            <a:xfrm rot="10800000">
              <a:off x="3344149"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515" name="Google Shape;515;p59"/>
          <p:cNvSpPr/>
          <p:nvPr/>
        </p:nvSpPr>
        <p:spPr>
          <a:xfrm>
            <a:off x="5010505" y="2718854"/>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grpSp>
        <p:nvGrpSpPr>
          <p:cNvPr id="516" name="Google Shape;516;p59"/>
          <p:cNvGrpSpPr/>
          <p:nvPr/>
        </p:nvGrpSpPr>
        <p:grpSpPr>
          <a:xfrm>
            <a:off x="17154" y="1335362"/>
            <a:ext cx="1080296" cy="724916"/>
            <a:chOff x="-8651" y="2900971"/>
            <a:chExt cx="1080296" cy="724916"/>
          </a:xfrm>
        </p:grpSpPr>
        <p:cxnSp>
          <p:nvCxnSpPr>
            <p:cNvPr id="517" name="Google Shape;517;p59"/>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518" name="Google Shape;518;p59"/>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59"/>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520" name="Google Shape;520;p59"/>
          <p:cNvSpPr txBox="1"/>
          <p:nvPr/>
        </p:nvSpPr>
        <p:spPr>
          <a:xfrm>
            <a:off x="1074705" y="1983067"/>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521" name="Google Shape;521;p59"/>
          <p:cNvSpPr txBox="1"/>
          <p:nvPr/>
        </p:nvSpPr>
        <p:spPr>
          <a:xfrm>
            <a:off x="4904905" y="3283704"/>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522" name="Google Shape;522;p59"/>
          <p:cNvSpPr txBox="1"/>
          <p:nvPr/>
        </p:nvSpPr>
        <p:spPr>
          <a:xfrm>
            <a:off x="1075975" y="2804391"/>
            <a:ext cx="1279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666666"/>
                </a:solidFill>
                <a:latin typeface="Open Sans"/>
                <a:ea typeface="Open Sans"/>
                <a:cs typeface="Open Sans"/>
                <a:sym typeface="Open Sans"/>
              </a:rPr>
              <a:t>Someone</a:t>
            </a:r>
            <a:endParaRPr sz="1000" b="1">
              <a:solidFill>
                <a:srgbClr val="666666"/>
              </a:solidFill>
              <a:latin typeface="Open Sans"/>
              <a:ea typeface="Open Sans"/>
              <a:cs typeface="Open Sans"/>
              <a:sym typeface="Open Sans"/>
            </a:endParaRPr>
          </a:p>
        </p:txBody>
      </p:sp>
      <p:sp>
        <p:nvSpPr>
          <p:cNvPr id="523" name="Google Shape;523;p59"/>
          <p:cNvSpPr txBox="1"/>
          <p:nvPr/>
        </p:nvSpPr>
        <p:spPr>
          <a:xfrm>
            <a:off x="2295175" y="2804391"/>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sp>
        <p:nvSpPr>
          <p:cNvPr id="524" name="Google Shape;524;p59"/>
          <p:cNvSpPr/>
          <p:nvPr/>
        </p:nvSpPr>
        <p:spPr>
          <a:xfrm>
            <a:off x="1180300" y="3247016"/>
            <a:ext cx="2105700" cy="1863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Someone</a:t>
            </a:r>
            <a:endParaRPr sz="1000">
              <a:solidFill>
                <a:srgbClr val="666666"/>
              </a:solidFill>
              <a:latin typeface="Open Sans"/>
              <a:ea typeface="Open Sans"/>
              <a:cs typeface="Open Sans"/>
              <a:sym typeface="Open Sans"/>
            </a:endParaRPr>
          </a:p>
        </p:txBody>
      </p:sp>
      <p:grpSp>
        <p:nvGrpSpPr>
          <p:cNvPr id="525" name="Google Shape;525;p59"/>
          <p:cNvGrpSpPr/>
          <p:nvPr/>
        </p:nvGrpSpPr>
        <p:grpSpPr>
          <a:xfrm>
            <a:off x="1083609" y="2816725"/>
            <a:ext cx="2278500" cy="793650"/>
            <a:chOff x="2623483" y="2172534"/>
            <a:chExt cx="2278500" cy="793650"/>
          </a:xfrm>
        </p:grpSpPr>
        <p:grpSp>
          <p:nvGrpSpPr>
            <p:cNvPr id="526" name="Google Shape;526;p59"/>
            <p:cNvGrpSpPr/>
            <p:nvPr/>
          </p:nvGrpSpPr>
          <p:grpSpPr>
            <a:xfrm>
              <a:off x="2623483" y="2865238"/>
              <a:ext cx="2271739" cy="100946"/>
              <a:chOff x="185083" y="2865238"/>
              <a:chExt cx="2271739" cy="100946"/>
            </a:xfrm>
          </p:grpSpPr>
          <p:cxnSp>
            <p:nvCxnSpPr>
              <p:cNvPr id="527" name="Google Shape;527;p59"/>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528" name="Google Shape;528;p59"/>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529" name="Google Shape;529;p59"/>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530" name="Google Shape;530;p59"/>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531" name="Google Shape;531;p59"/>
            <p:cNvGrpSpPr/>
            <p:nvPr/>
          </p:nvGrpSpPr>
          <p:grpSpPr>
            <a:xfrm>
              <a:off x="2623483" y="2172534"/>
              <a:ext cx="2278500" cy="692641"/>
              <a:chOff x="2623483" y="2172534"/>
              <a:chExt cx="2278500" cy="692641"/>
            </a:xfrm>
          </p:grpSpPr>
          <p:cxnSp>
            <p:nvCxnSpPr>
              <p:cNvPr id="532" name="Google Shape;532;p59"/>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33" name="Google Shape;533;p59"/>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34" name="Google Shape;534;p59"/>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sp>
        <p:nvSpPr>
          <p:cNvPr id="535" name="Google Shape;535;p59"/>
          <p:cNvSpPr txBox="1"/>
          <p:nvPr/>
        </p:nvSpPr>
        <p:spPr>
          <a:xfrm>
            <a:off x="1075975" y="3497095"/>
            <a:ext cx="1049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536" name="Google Shape;536;p59"/>
          <p:cNvSpPr txBox="1"/>
          <p:nvPr/>
        </p:nvSpPr>
        <p:spPr>
          <a:xfrm>
            <a:off x="2295175" y="349709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grpSp>
        <p:nvGrpSpPr>
          <p:cNvPr id="537" name="Google Shape;537;p59"/>
          <p:cNvGrpSpPr/>
          <p:nvPr/>
        </p:nvGrpSpPr>
        <p:grpSpPr>
          <a:xfrm rot="10800000">
            <a:off x="1083600" y="3516212"/>
            <a:ext cx="2278500" cy="834079"/>
            <a:chOff x="2623483" y="2172534"/>
            <a:chExt cx="2278500" cy="692641"/>
          </a:xfrm>
        </p:grpSpPr>
        <p:cxnSp>
          <p:nvCxnSpPr>
            <p:cNvPr id="538" name="Google Shape;538;p59"/>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39" name="Google Shape;539;p59"/>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40" name="Google Shape;540;p59"/>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541" name="Google Shape;541;p59"/>
          <p:cNvSpPr/>
          <p:nvPr/>
        </p:nvSpPr>
        <p:spPr>
          <a:xfrm>
            <a:off x="1180300" y="4099024"/>
            <a:ext cx="21057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Signature</a:t>
            </a:r>
            <a:endParaRPr sz="1000">
              <a:solidFill>
                <a:srgbClr val="E06666"/>
              </a:solidFill>
              <a:latin typeface="Open Sans"/>
              <a:ea typeface="Open Sans"/>
              <a:cs typeface="Open Sans"/>
              <a:sym typeface="Open Sans"/>
            </a:endParaRPr>
          </a:p>
        </p:txBody>
      </p:sp>
      <p:grpSp>
        <p:nvGrpSpPr>
          <p:cNvPr id="542" name="Google Shape;542;p59"/>
          <p:cNvGrpSpPr/>
          <p:nvPr/>
        </p:nvGrpSpPr>
        <p:grpSpPr>
          <a:xfrm>
            <a:off x="17154" y="3164162"/>
            <a:ext cx="1080296" cy="724916"/>
            <a:chOff x="-8651" y="2900971"/>
            <a:chExt cx="1080296" cy="724916"/>
          </a:xfrm>
        </p:grpSpPr>
        <p:cxnSp>
          <p:nvCxnSpPr>
            <p:cNvPr id="543" name="Google Shape;543;p59"/>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544" name="Google Shape;544;p59"/>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545" name="Google Shape;545;p59"/>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546" name="Google Shape;546;p59"/>
          <p:cNvSpPr txBox="1"/>
          <p:nvPr/>
        </p:nvSpPr>
        <p:spPr>
          <a:xfrm>
            <a:off x="1074705" y="3811867"/>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547" name="Google Shape;547;p59"/>
          <p:cNvSpPr/>
          <p:nvPr/>
        </p:nvSpPr>
        <p:spPr>
          <a:xfrm>
            <a:off x="6077305" y="2718854"/>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CC0000"/>
                </a:solidFill>
                <a:latin typeface="Open Sans"/>
                <a:ea typeface="Open Sans"/>
                <a:cs typeface="Open Sans"/>
                <a:sym typeface="Open Sans"/>
              </a:rPr>
              <a:t>Bob</a:t>
            </a:r>
            <a:endParaRPr sz="1000">
              <a:solidFill>
                <a:srgbClr val="CC0000"/>
              </a:solidFill>
              <a:latin typeface="Open Sans"/>
              <a:ea typeface="Open Sans"/>
              <a:cs typeface="Open Sans"/>
              <a:sym typeface="Open Sans"/>
            </a:endParaRPr>
          </a:p>
        </p:txBody>
      </p:sp>
      <p:sp>
        <p:nvSpPr>
          <p:cNvPr id="548" name="Google Shape;548;p59"/>
          <p:cNvSpPr/>
          <p:nvPr/>
        </p:nvSpPr>
        <p:spPr>
          <a:xfrm>
            <a:off x="5028202" y="3563954"/>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grpSp>
        <p:nvGrpSpPr>
          <p:cNvPr id="549" name="Google Shape;549;p59"/>
          <p:cNvGrpSpPr/>
          <p:nvPr/>
        </p:nvGrpSpPr>
        <p:grpSpPr>
          <a:xfrm rot="10800000" flipH="1">
            <a:off x="3369817" y="2159630"/>
            <a:ext cx="1543851" cy="502222"/>
            <a:chOff x="3344149" y="2900971"/>
            <a:chExt cx="1080296" cy="724916"/>
          </a:xfrm>
        </p:grpSpPr>
        <p:cxnSp>
          <p:nvCxnSpPr>
            <p:cNvPr id="550" name="Google Shape;550;p59"/>
            <p:cNvCxnSpPr/>
            <p:nvPr/>
          </p:nvCxnSpPr>
          <p:spPr>
            <a:xfrm>
              <a:off x="39309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551" name="Google Shape;551;p59"/>
            <p:cNvCxnSpPr/>
            <p:nvPr/>
          </p:nvCxnSpPr>
          <p:spPr>
            <a:xfrm>
              <a:off x="39309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59"/>
            <p:cNvCxnSpPr/>
            <p:nvPr/>
          </p:nvCxnSpPr>
          <p:spPr>
            <a:xfrm rot="10800000">
              <a:off x="3344149"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84" name="Google Shape;407;p58"/>
          <p:cNvSpPr txBox="1">
            <a:spLocks noGrp="1"/>
          </p:cNvSpPr>
          <p:nvPr>
            <p:ph type="body" idx="1"/>
          </p:nvPr>
        </p:nvSpPr>
        <p:spPr>
          <a:xfrm>
            <a:off x="207818" y="162556"/>
            <a:ext cx="8825346"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600" b="1" dirty="0">
                <a:solidFill>
                  <a:srgbClr val="1544D9"/>
                </a:solidFill>
              </a:rPr>
              <a:t>2-of-2 M</a:t>
            </a:r>
            <a:r>
              <a:rPr lang="en" altLang="zh-CN" sz="3600" b="1" dirty="0" smtClean="0">
                <a:solidFill>
                  <a:srgbClr val="1544D9"/>
                </a:solidFill>
              </a:rPr>
              <a:t>ultisignatures</a:t>
            </a:r>
            <a:endParaRPr sz="3600" b="1" dirty="0">
              <a:solidFill>
                <a:srgbClr val="1544D9"/>
              </a:solidFill>
            </a:endParaRPr>
          </a:p>
        </p:txBody>
      </p:sp>
      <p:sp>
        <p:nvSpPr>
          <p:cNvPr id="2" name="Date Placeholder 1"/>
          <p:cNvSpPr>
            <a:spLocks noGrp="1"/>
          </p:cNvSpPr>
          <p:nvPr>
            <p:ph type="dt" sz="half" idx="13"/>
          </p:nvPr>
        </p:nvSpPr>
        <p:spPr/>
        <p:txBody>
          <a:bodyPr/>
          <a:lstStyle/>
          <a:p>
            <a:pPr>
              <a:defRPr/>
            </a:pPr>
            <a:fld id="{D7EA5925-E859-466D-BD04-76C507F9419D}" type="datetime1">
              <a:rPr lang="zh-CN" altLang="en-US" smtClean="0"/>
              <a:t>2020/8/24</a:t>
            </a:fld>
            <a:endParaRPr lang="en-US" altLang="zh-CN"/>
          </a:p>
        </p:txBody>
      </p:sp>
      <p:sp>
        <p:nvSpPr>
          <p:cNvPr id="3" name="Rectangle 2"/>
          <p:cNvSpPr/>
          <p:nvPr/>
        </p:nvSpPr>
        <p:spPr>
          <a:xfrm>
            <a:off x="4208407" y="4099023"/>
            <a:ext cx="4572000" cy="646331"/>
          </a:xfrm>
          <a:prstGeom prst="rect">
            <a:avLst/>
          </a:prstGeom>
        </p:spPr>
        <p:txBody>
          <a:bodyPr>
            <a:spAutoFit/>
          </a:bodyPr>
          <a:lstStyle/>
          <a:p>
            <a:pPr lvl="0">
              <a:spcBef>
                <a:spcPts val="1600"/>
              </a:spcBef>
              <a:spcAft>
                <a:spcPts val="1600"/>
              </a:spcAft>
            </a:pPr>
            <a:r>
              <a:rPr lang="en-US" altLang="zh-CN" dirty="0"/>
              <a:t>Alice and Bob also (separately) choose </a:t>
            </a:r>
            <a:r>
              <a:rPr lang="en-US" altLang="zh-CN" b="1" i="1" dirty="0"/>
              <a:t>secret</a:t>
            </a:r>
            <a:r>
              <a:rPr lang="en-US" altLang="zh-CN" dirty="0"/>
              <a:t> random values and exchange their hash values.</a:t>
            </a:r>
            <a:endParaRPr lang="en-US" altLang="zh-CN" dirty="0"/>
          </a:p>
        </p:txBody>
      </p:sp>
    </p:spTree>
    <p:extLst>
      <p:ext uri="{BB962C8B-B14F-4D97-AF65-F5344CB8AC3E}">
        <p14:creationId xmlns:p14="http://schemas.microsoft.com/office/powerpoint/2010/main" val="1610168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0"/>
          <p:cNvSpPr txBox="1">
            <a:spLocks noGrp="1"/>
          </p:cNvSpPr>
          <p:nvPr>
            <p:ph type="body" idx="1"/>
          </p:nvPr>
        </p:nvSpPr>
        <p:spPr>
          <a:xfrm>
            <a:off x="103645" y="975429"/>
            <a:ext cx="9083488" cy="692523"/>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000" dirty="0"/>
              <a:t>Alice creates a commitment transaction. Alice signs the commitment txn and sends the txn and the hash to Bob, </a:t>
            </a:r>
            <a:r>
              <a:rPr lang="en" sz="2000" b="1" i="1" dirty="0"/>
              <a:t>without broadcasting to the network</a:t>
            </a:r>
            <a:r>
              <a:rPr lang="en" sz="2000" i="1" dirty="0"/>
              <a:t>!</a:t>
            </a:r>
            <a:endParaRPr sz="2000" i="1" dirty="0"/>
          </a:p>
        </p:txBody>
      </p:sp>
      <p:sp>
        <p:nvSpPr>
          <p:cNvPr id="558" name="Google Shape;558;p60"/>
          <p:cNvSpPr txBox="1"/>
          <p:nvPr/>
        </p:nvSpPr>
        <p:spPr>
          <a:xfrm>
            <a:off x="460775" y="1953829"/>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559" name="Google Shape;559;p60"/>
          <p:cNvSpPr txBox="1"/>
          <p:nvPr/>
        </p:nvSpPr>
        <p:spPr>
          <a:xfrm>
            <a:off x="1679970" y="19538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560" name="Google Shape;560;p60"/>
          <p:cNvSpPr txBox="1"/>
          <p:nvPr/>
        </p:nvSpPr>
        <p:spPr>
          <a:xfrm>
            <a:off x="460775" y="2639629"/>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solidFill>
                  <a:srgbClr val="666666"/>
                </a:solidFill>
                <a:latin typeface="Open Sans"/>
                <a:ea typeface="Open Sans"/>
                <a:cs typeface="Open Sans"/>
                <a:sym typeface="Open Sans"/>
              </a:rPr>
              <a:t>To: _____________</a:t>
            </a:r>
            <a:endParaRPr sz="1000" b="1" dirty="0">
              <a:solidFill>
                <a:srgbClr val="E06666"/>
              </a:solidFill>
              <a:latin typeface="Open Sans"/>
              <a:ea typeface="Open Sans"/>
              <a:cs typeface="Open Sans"/>
              <a:sym typeface="Open Sans"/>
            </a:endParaRPr>
          </a:p>
        </p:txBody>
      </p:sp>
      <p:sp>
        <p:nvSpPr>
          <p:cNvPr id="561" name="Google Shape;561;p60"/>
          <p:cNvSpPr txBox="1"/>
          <p:nvPr/>
        </p:nvSpPr>
        <p:spPr>
          <a:xfrm>
            <a:off x="1679970" y="26396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grpSp>
        <p:nvGrpSpPr>
          <p:cNvPr id="562" name="Google Shape;562;p60"/>
          <p:cNvGrpSpPr/>
          <p:nvPr/>
        </p:nvGrpSpPr>
        <p:grpSpPr>
          <a:xfrm>
            <a:off x="468404" y="1966162"/>
            <a:ext cx="2278500" cy="793650"/>
            <a:chOff x="2623483" y="2172534"/>
            <a:chExt cx="2278500" cy="793650"/>
          </a:xfrm>
        </p:grpSpPr>
        <p:grpSp>
          <p:nvGrpSpPr>
            <p:cNvPr id="563" name="Google Shape;563;p60"/>
            <p:cNvGrpSpPr/>
            <p:nvPr/>
          </p:nvGrpSpPr>
          <p:grpSpPr>
            <a:xfrm>
              <a:off x="2623483" y="2865238"/>
              <a:ext cx="2271739" cy="100946"/>
              <a:chOff x="185083" y="2865238"/>
              <a:chExt cx="2271739" cy="100946"/>
            </a:xfrm>
          </p:grpSpPr>
          <p:cxnSp>
            <p:nvCxnSpPr>
              <p:cNvPr id="564" name="Google Shape;564;p60"/>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565" name="Google Shape;565;p60"/>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566" name="Google Shape;566;p60"/>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567" name="Google Shape;567;p60"/>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568" name="Google Shape;568;p60"/>
            <p:cNvGrpSpPr/>
            <p:nvPr/>
          </p:nvGrpSpPr>
          <p:grpSpPr>
            <a:xfrm>
              <a:off x="2623483" y="2172534"/>
              <a:ext cx="2278500" cy="692641"/>
              <a:chOff x="2623483" y="2172534"/>
              <a:chExt cx="2278500" cy="692641"/>
            </a:xfrm>
          </p:grpSpPr>
          <p:cxnSp>
            <p:nvCxnSpPr>
              <p:cNvPr id="569" name="Google Shape;569;p60"/>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70" name="Google Shape;570;p60"/>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71" name="Google Shape;571;p60"/>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572" name="Google Shape;572;p60"/>
          <p:cNvGrpSpPr/>
          <p:nvPr/>
        </p:nvGrpSpPr>
        <p:grpSpPr>
          <a:xfrm rot="10800000">
            <a:off x="468395" y="2665637"/>
            <a:ext cx="2278500" cy="834079"/>
            <a:chOff x="2623483" y="2172534"/>
            <a:chExt cx="2278500" cy="692641"/>
          </a:xfrm>
        </p:grpSpPr>
        <p:cxnSp>
          <p:nvCxnSpPr>
            <p:cNvPr id="573" name="Google Shape;573;p60"/>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74" name="Google Shape;574;p60"/>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575" name="Google Shape;575;p60"/>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576" name="Google Shape;576;p60"/>
          <p:cNvSpPr/>
          <p:nvPr/>
        </p:nvSpPr>
        <p:spPr>
          <a:xfrm>
            <a:off x="1649597" y="3241554"/>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577" name="Google Shape;577;p60"/>
          <p:cNvSpPr/>
          <p:nvPr/>
        </p:nvSpPr>
        <p:spPr>
          <a:xfrm>
            <a:off x="565100" y="2396454"/>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578" name="Google Shape;578;p60"/>
          <p:cNvSpPr txBox="1"/>
          <p:nvPr/>
        </p:nvSpPr>
        <p:spPr>
          <a:xfrm>
            <a:off x="459500" y="2961304"/>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579" name="Google Shape;579;p60"/>
          <p:cNvSpPr/>
          <p:nvPr/>
        </p:nvSpPr>
        <p:spPr>
          <a:xfrm>
            <a:off x="1631900" y="2396454"/>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CC0000"/>
                </a:solidFill>
                <a:latin typeface="Open Sans"/>
                <a:ea typeface="Open Sans"/>
                <a:cs typeface="Open Sans"/>
                <a:sym typeface="Open Sans"/>
              </a:rPr>
              <a:t>Bob</a:t>
            </a:r>
            <a:endParaRPr sz="1000">
              <a:solidFill>
                <a:srgbClr val="CC0000"/>
              </a:solidFill>
              <a:latin typeface="Open Sans"/>
              <a:ea typeface="Open Sans"/>
              <a:cs typeface="Open Sans"/>
              <a:sym typeface="Open Sans"/>
            </a:endParaRPr>
          </a:p>
        </p:txBody>
      </p:sp>
      <p:sp>
        <p:nvSpPr>
          <p:cNvPr id="580" name="Google Shape;580;p60"/>
          <p:cNvSpPr/>
          <p:nvPr/>
        </p:nvSpPr>
        <p:spPr>
          <a:xfrm>
            <a:off x="582797" y="3241554"/>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581" name="Google Shape;581;p60"/>
          <p:cNvSpPr txBox="1"/>
          <p:nvPr/>
        </p:nvSpPr>
        <p:spPr>
          <a:xfrm>
            <a:off x="3737375" y="1953829"/>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582" name="Google Shape;582;p60"/>
          <p:cNvSpPr txBox="1"/>
          <p:nvPr/>
        </p:nvSpPr>
        <p:spPr>
          <a:xfrm>
            <a:off x="4956570" y="19538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583" name="Google Shape;583;p60"/>
          <p:cNvSpPr txBox="1"/>
          <p:nvPr/>
        </p:nvSpPr>
        <p:spPr>
          <a:xfrm>
            <a:off x="3737375" y="2639629"/>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a:t>
            </a:r>
            <a:endParaRPr sz="1000" b="1">
              <a:solidFill>
                <a:srgbClr val="00FFFF"/>
              </a:solidFill>
              <a:latin typeface="Open Sans"/>
              <a:ea typeface="Open Sans"/>
              <a:cs typeface="Open Sans"/>
              <a:sym typeface="Open Sans"/>
            </a:endParaRPr>
          </a:p>
        </p:txBody>
      </p:sp>
      <p:sp>
        <p:nvSpPr>
          <p:cNvPr id="584" name="Google Shape;584;p60"/>
          <p:cNvSpPr txBox="1"/>
          <p:nvPr/>
        </p:nvSpPr>
        <p:spPr>
          <a:xfrm>
            <a:off x="4956570" y="26396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grpSp>
        <p:nvGrpSpPr>
          <p:cNvPr id="585" name="Google Shape;585;p60"/>
          <p:cNvGrpSpPr/>
          <p:nvPr/>
        </p:nvGrpSpPr>
        <p:grpSpPr>
          <a:xfrm>
            <a:off x="3745004" y="1966162"/>
            <a:ext cx="2278500" cy="793650"/>
            <a:chOff x="2623483" y="2172534"/>
            <a:chExt cx="2278500" cy="793650"/>
          </a:xfrm>
        </p:grpSpPr>
        <p:grpSp>
          <p:nvGrpSpPr>
            <p:cNvPr id="586" name="Google Shape;586;p60"/>
            <p:cNvGrpSpPr/>
            <p:nvPr/>
          </p:nvGrpSpPr>
          <p:grpSpPr>
            <a:xfrm>
              <a:off x="2623483" y="2865238"/>
              <a:ext cx="2271739" cy="100946"/>
              <a:chOff x="185083" y="2865238"/>
              <a:chExt cx="2271739" cy="100946"/>
            </a:xfrm>
          </p:grpSpPr>
          <p:cxnSp>
            <p:nvCxnSpPr>
              <p:cNvPr id="587" name="Google Shape;587;p60"/>
              <p:cNvCxnSpPr/>
              <p:nvPr/>
            </p:nvCxnSpPr>
            <p:spPr>
              <a:xfrm>
                <a:off x="185083" y="2865238"/>
                <a:ext cx="1081500" cy="0"/>
              </a:xfrm>
              <a:prstGeom prst="straightConnector1">
                <a:avLst/>
              </a:prstGeom>
              <a:noFill/>
              <a:ln w="19050" cap="flat" cmpd="sng">
                <a:solidFill>
                  <a:srgbClr val="E06666"/>
                </a:solidFill>
                <a:prstDash val="solid"/>
                <a:round/>
                <a:headEnd type="none" w="med" len="med"/>
                <a:tailEnd type="none" w="med" len="med"/>
              </a:ln>
            </p:spPr>
          </p:cxnSp>
          <p:cxnSp>
            <p:nvCxnSpPr>
              <p:cNvPr id="588" name="Google Shape;588;p60"/>
              <p:cNvCxnSpPr/>
              <p:nvPr/>
            </p:nvCxnSpPr>
            <p:spPr>
              <a:xfrm>
                <a:off x="1375322" y="2865238"/>
                <a:ext cx="1081500" cy="0"/>
              </a:xfrm>
              <a:prstGeom prst="straightConnector1">
                <a:avLst/>
              </a:prstGeom>
              <a:noFill/>
              <a:ln w="19050" cap="flat" cmpd="sng">
                <a:solidFill>
                  <a:srgbClr val="E06666"/>
                </a:solidFill>
                <a:prstDash val="solid"/>
                <a:round/>
                <a:headEnd type="none" w="med" len="med"/>
                <a:tailEnd type="none" w="med" len="med"/>
              </a:ln>
            </p:spPr>
          </p:cxnSp>
          <p:cxnSp>
            <p:nvCxnSpPr>
              <p:cNvPr id="589" name="Google Shape;589;p60"/>
              <p:cNvCxnSpPr/>
              <p:nvPr/>
            </p:nvCxnSpPr>
            <p:spPr>
              <a:xfrm>
                <a:off x="1266429" y="2867184"/>
                <a:ext cx="54300" cy="99000"/>
              </a:xfrm>
              <a:prstGeom prst="straightConnector1">
                <a:avLst/>
              </a:prstGeom>
              <a:noFill/>
              <a:ln w="19050" cap="flat" cmpd="sng">
                <a:solidFill>
                  <a:srgbClr val="E06666"/>
                </a:solidFill>
                <a:prstDash val="solid"/>
                <a:round/>
                <a:headEnd type="none" w="med" len="med"/>
                <a:tailEnd type="none" w="med" len="med"/>
              </a:ln>
            </p:spPr>
          </p:cxnSp>
          <p:cxnSp>
            <p:nvCxnSpPr>
              <p:cNvPr id="590" name="Google Shape;590;p60"/>
              <p:cNvCxnSpPr/>
              <p:nvPr/>
            </p:nvCxnSpPr>
            <p:spPr>
              <a:xfrm flipH="1">
                <a:off x="1321038" y="2867186"/>
                <a:ext cx="58200" cy="94800"/>
              </a:xfrm>
              <a:prstGeom prst="straightConnector1">
                <a:avLst/>
              </a:prstGeom>
              <a:noFill/>
              <a:ln w="19050" cap="flat" cmpd="sng">
                <a:solidFill>
                  <a:srgbClr val="E06666"/>
                </a:solidFill>
                <a:prstDash val="solid"/>
                <a:round/>
                <a:headEnd type="none" w="med" len="med"/>
                <a:tailEnd type="none" w="med" len="med"/>
              </a:ln>
            </p:spPr>
          </p:cxnSp>
        </p:grpSp>
        <p:grpSp>
          <p:nvGrpSpPr>
            <p:cNvPr id="591" name="Google Shape;591;p60"/>
            <p:cNvGrpSpPr/>
            <p:nvPr/>
          </p:nvGrpSpPr>
          <p:grpSpPr>
            <a:xfrm>
              <a:off x="2623483" y="2172534"/>
              <a:ext cx="2278500" cy="692641"/>
              <a:chOff x="2623483" y="2172534"/>
              <a:chExt cx="2278500" cy="692641"/>
            </a:xfrm>
          </p:grpSpPr>
          <p:cxnSp>
            <p:nvCxnSpPr>
              <p:cNvPr id="592" name="Google Shape;592;p60"/>
              <p:cNvCxnSpPr/>
              <p:nvPr/>
            </p:nvCxnSpPr>
            <p:spPr>
              <a:xfrm rot="10800000">
                <a:off x="2630438"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593" name="Google Shape;593;p60"/>
              <p:cNvCxnSpPr/>
              <p:nvPr/>
            </p:nvCxnSpPr>
            <p:spPr>
              <a:xfrm rot="10800000">
                <a:off x="4895726"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594" name="Google Shape;594;p60"/>
              <p:cNvCxnSpPr/>
              <p:nvPr/>
            </p:nvCxnSpPr>
            <p:spPr>
              <a:xfrm>
                <a:off x="2623483" y="2172534"/>
                <a:ext cx="2278500" cy="0"/>
              </a:xfrm>
              <a:prstGeom prst="straightConnector1">
                <a:avLst/>
              </a:prstGeom>
              <a:noFill/>
              <a:ln w="19050" cap="flat" cmpd="sng">
                <a:solidFill>
                  <a:srgbClr val="E06666"/>
                </a:solidFill>
                <a:prstDash val="solid"/>
                <a:round/>
                <a:headEnd type="none" w="med" len="med"/>
                <a:tailEnd type="none" w="med" len="med"/>
              </a:ln>
            </p:spPr>
          </p:cxnSp>
        </p:grpSp>
      </p:grpSp>
      <p:grpSp>
        <p:nvGrpSpPr>
          <p:cNvPr id="595" name="Google Shape;595;p60"/>
          <p:cNvGrpSpPr/>
          <p:nvPr/>
        </p:nvGrpSpPr>
        <p:grpSpPr>
          <a:xfrm rot="10800000">
            <a:off x="3744995" y="2665637"/>
            <a:ext cx="2278500" cy="834079"/>
            <a:chOff x="2623483" y="2172534"/>
            <a:chExt cx="2278500" cy="692641"/>
          </a:xfrm>
        </p:grpSpPr>
        <p:cxnSp>
          <p:nvCxnSpPr>
            <p:cNvPr id="596" name="Google Shape;596;p60"/>
            <p:cNvCxnSpPr/>
            <p:nvPr/>
          </p:nvCxnSpPr>
          <p:spPr>
            <a:xfrm rot="10800000">
              <a:off x="2630438"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597" name="Google Shape;597;p60"/>
            <p:cNvCxnSpPr/>
            <p:nvPr/>
          </p:nvCxnSpPr>
          <p:spPr>
            <a:xfrm rot="10800000">
              <a:off x="4895726"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598" name="Google Shape;598;p60"/>
            <p:cNvCxnSpPr/>
            <p:nvPr/>
          </p:nvCxnSpPr>
          <p:spPr>
            <a:xfrm>
              <a:off x="2623483" y="2172534"/>
              <a:ext cx="2278500" cy="0"/>
            </a:xfrm>
            <a:prstGeom prst="straightConnector1">
              <a:avLst/>
            </a:prstGeom>
            <a:noFill/>
            <a:ln w="19050" cap="flat" cmpd="sng">
              <a:solidFill>
                <a:srgbClr val="E06666"/>
              </a:solidFill>
              <a:prstDash val="solid"/>
              <a:round/>
              <a:headEnd type="none" w="med" len="med"/>
              <a:tailEnd type="none" w="med" len="med"/>
            </a:ln>
          </p:spPr>
        </p:cxnSp>
      </p:grpSp>
      <p:sp>
        <p:nvSpPr>
          <p:cNvPr id="599" name="Google Shape;599;p60"/>
          <p:cNvSpPr/>
          <p:nvPr/>
        </p:nvSpPr>
        <p:spPr>
          <a:xfrm>
            <a:off x="3841700" y="2396454"/>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600" name="Google Shape;600;p60"/>
          <p:cNvSpPr txBox="1"/>
          <p:nvPr/>
        </p:nvSpPr>
        <p:spPr>
          <a:xfrm>
            <a:off x="3736100" y="2961304"/>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601" name="Google Shape;601;p60"/>
          <p:cNvSpPr/>
          <p:nvPr/>
        </p:nvSpPr>
        <p:spPr>
          <a:xfrm>
            <a:off x="3859403" y="3241566"/>
            <a:ext cx="20880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602" name="Google Shape;602;p60"/>
          <p:cNvSpPr/>
          <p:nvPr/>
        </p:nvSpPr>
        <p:spPr>
          <a:xfrm>
            <a:off x="4926197" y="2403354"/>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603" name="Google Shape;603;p60"/>
          <p:cNvSpPr txBox="1"/>
          <p:nvPr/>
        </p:nvSpPr>
        <p:spPr>
          <a:xfrm>
            <a:off x="3737375" y="3477841"/>
            <a:ext cx="1385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 or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604" name="Google Shape;604;p60"/>
          <p:cNvSpPr txBox="1"/>
          <p:nvPr/>
        </p:nvSpPr>
        <p:spPr>
          <a:xfrm>
            <a:off x="4956570" y="347782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grpSp>
        <p:nvGrpSpPr>
          <p:cNvPr id="605" name="Google Shape;605;p60"/>
          <p:cNvGrpSpPr/>
          <p:nvPr/>
        </p:nvGrpSpPr>
        <p:grpSpPr>
          <a:xfrm rot="10800000">
            <a:off x="3751252" y="3477841"/>
            <a:ext cx="2278500" cy="1262824"/>
            <a:chOff x="2623483" y="2172534"/>
            <a:chExt cx="2278500" cy="692641"/>
          </a:xfrm>
        </p:grpSpPr>
        <p:cxnSp>
          <p:nvCxnSpPr>
            <p:cNvPr id="606" name="Google Shape;606;p60"/>
            <p:cNvCxnSpPr/>
            <p:nvPr/>
          </p:nvCxnSpPr>
          <p:spPr>
            <a:xfrm rot="10800000">
              <a:off x="2630438"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607" name="Google Shape;607;p60"/>
            <p:cNvCxnSpPr/>
            <p:nvPr/>
          </p:nvCxnSpPr>
          <p:spPr>
            <a:xfrm rot="10800000">
              <a:off x="4895726"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608" name="Google Shape;608;p60"/>
            <p:cNvCxnSpPr/>
            <p:nvPr/>
          </p:nvCxnSpPr>
          <p:spPr>
            <a:xfrm>
              <a:off x="2623483" y="2172534"/>
              <a:ext cx="2278500" cy="0"/>
            </a:xfrm>
            <a:prstGeom prst="straightConnector1">
              <a:avLst/>
            </a:prstGeom>
            <a:noFill/>
            <a:ln w="19050" cap="flat" cmpd="sng">
              <a:solidFill>
                <a:srgbClr val="E06666"/>
              </a:solidFill>
              <a:prstDash val="solid"/>
              <a:round/>
              <a:headEnd type="none" w="med" len="med"/>
              <a:tailEnd type="none" w="med" len="med"/>
            </a:ln>
          </p:spPr>
        </p:cxnSp>
      </p:grpSp>
      <p:sp>
        <p:nvSpPr>
          <p:cNvPr id="609" name="Google Shape;609;p60"/>
          <p:cNvSpPr txBox="1"/>
          <p:nvPr/>
        </p:nvSpPr>
        <p:spPr>
          <a:xfrm>
            <a:off x="3736100" y="3799504"/>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610" name="Google Shape;610;p60"/>
          <p:cNvSpPr/>
          <p:nvPr/>
        </p:nvSpPr>
        <p:spPr>
          <a:xfrm>
            <a:off x="3859401" y="4079766"/>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611" name="Google Shape;611;p60"/>
          <p:cNvSpPr/>
          <p:nvPr/>
        </p:nvSpPr>
        <p:spPr>
          <a:xfrm>
            <a:off x="4926201" y="4079766"/>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rgbClr val="E06666"/>
                </a:solidFill>
                <a:latin typeface="Open Sans"/>
                <a:ea typeface="Open Sans"/>
                <a:cs typeface="Open Sans"/>
                <a:sym typeface="Open Sans"/>
              </a:rPr>
              <a:t>Bob </a:t>
            </a:r>
            <a:r>
              <a:rPr lang="en" sz="800" dirty="0" smtClean="0">
                <a:solidFill>
                  <a:srgbClr val="E06666"/>
                </a:solidFill>
                <a:latin typeface="Open Sans"/>
                <a:ea typeface="Open Sans"/>
                <a:cs typeface="Open Sans"/>
                <a:sym typeface="Open Sans"/>
              </a:rPr>
              <a:t>Secret 1</a:t>
            </a:r>
            <a:endParaRPr sz="800" dirty="0">
              <a:solidFill>
                <a:srgbClr val="E06666"/>
              </a:solidFill>
              <a:latin typeface="Open Sans"/>
              <a:ea typeface="Open Sans"/>
              <a:cs typeface="Open Sans"/>
              <a:sym typeface="Open Sans"/>
            </a:endParaRPr>
          </a:p>
        </p:txBody>
      </p:sp>
      <p:sp>
        <p:nvSpPr>
          <p:cNvPr id="612" name="Google Shape;612;p60"/>
          <p:cNvSpPr txBox="1"/>
          <p:nvPr/>
        </p:nvSpPr>
        <p:spPr>
          <a:xfrm>
            <a:off x="3736100" y="4180516"/>
            <a:ext cx="2278500" cy="3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rgbClr val="666666"/>
                </a:solidFill>
                <a:latin typeface="Open Sans"/>
                <a:ea typeface="Open Sans"/>
                <a:cs typeface="Open Sans"/>
                <a:sym typeface="Open Sans"/>
              </a:rPr>
              <a:t>or</a:t>
            </a:r>
            <a:endParaRPr sz="1000" b="1" dirty="0">
              <a:solidFill>
                <a:srgbClr val="666666"/>
              </a:solidFill>
              <a:latin typeface="Open Sans"/>
              <a:ea typeface="Open Sans"/>
              <a:cs typeface="Open Sans"/>
              <a:sym typeface="Open Sans"/>
            </a:endParaRPr>
          </a:p>
        </p:txBody>
      </p:sp>
      <p:sp>
        <p:nvSpPr>
          <p:cNvPr id="613" name="Google Shape;613;p60"/>
          <p:cNvSpPr/>
          <p:nvPr/>
        </p:nvSpPr>
        <p:spPr>
          <a:xfrm>
            <a:off x="3859397" y="4460754"/>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614" name="Google Shape;614;p60"/>
          <p:cNvSpPr/>
          <p:nvPr/>
        </p:nvSpPr>
        <p:spPr>
          <a:xfrm>
            <a:off x="4926197" y="4460754"/>
            <a:ext cx="1021200" cy="1863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1000 blocks</a:t>
            </a:r>
            <a:endParaRPr sz="1000">
              <a:solidFill>
                <a:srgbClr val="666666"/>
              </a:solidFill>
              <a:latin typeface="Open Sans"/>
              <a:ea typeface="Open Sans"/>
              <a:cs typeface="Open Sans"/>
              <a:sym typeface="Open Sans"/>
            </a:endParaRPr>
          </a:p>
        </p:txBody>
      </p:sp>
      <p:grpSp>
        <p:nvGrpSpPr>
          <p:cNvPr id="615" name="Google Shape;615;p60"/>
          <p:cNvGrpSpPr/>
          <p:nvPr/>
        </p:nvGrpSpPr>
        <p:grpSpPr>
          <a:xfrm>
            <a:off x="0" y="2596322"/>
            <a:ext cx="462118" cy="724916"/>
            <a:chOff x="-8651" y="2900971"/>
            <a:chExt cx="1080296" cy="724916"/>
          </a:xfrm>
        </p:grpSpPr>
        <p:cxnSp>
          <p:nvCxnSpPr>
            <p:cNvPr id="616" name="Google Shape;616;p60"/>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617" name="Google Shape;617;p60"/>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60"/>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grpSp>
        <p:nvGrpSpPr>
          <p:cNvPr id="619" name="Google Shape;619;p60"/>
          <p:cNvGrpSpPr/>
          <p:nvPr/>
        </p:nvGrpSpPr>
        <p:grpSpPr>
          <a:xfrm>
            <a:off x="2746807" y="2308513"/>
            <a:ext cx="1019367" cy="724916"/>
            <a:chOff x="-8651" y="2900971"/>
            <a:chExt cx="1080296" cy="724916"/>
          </a:xfrm>
        </p:grpSpPr>
        <p:cxnSp>
          <p:nvCxnSpPr>
            <p:cNvPr id="620" name="Google Shape;620;p60"/>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621" name="Google Shape;621;p60"/>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622" name="Google Shape;622;p60"/>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623" name="Google Shape;623;p60"/>
          <p:cNvSpPr txBox="1"/>
          <p:nvPr/>
        </p:nvSpPr>
        <p:spPr>
          <a:xfrm>
            <a:off x="6205650" y="1896035"/>
            <a:ext cx="2877838" cy="265784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latin typeface="Open Sans"/>
                <a:ea typeface="Open Sans"/>
                <a:cs typeface="Open Sans"/>
                <a:sym typeface="Open Sans"/>
              </a:rPr>
              <a:t>Since Alice has already signed her half of the multisig output, Bob can broadcast this transaction to the network at any time.</a:t>
            </a:r>
            <a:endParaRPr sz="1400" dirty="0">
              <a:latin typeface="Open Sans"/>
              <a:ea typeface="Open Sans"/>
              <a:cs typeface="Open Sans"/>
              <a:sym typeface="Open Sans"/>
            </a:endParaRPr>
          </a:p>
          <a:p>
            <a:pPr marL="0" lvl="0" indent="0">
              <a:spcBef>
                <a:spcPts val="0"/>
              </a:spcBef>
              <a:spcAft>
                <a:spcPts val="0"/>
              </a:spcAft>
              <a:buNone/>
            </a:pPr>
            <a:endParaRPr sz="1400" dirty="0">
              <a:latin typeface="Open Sans"/>
              <a:ea typeface="Open Sans"/>
              <a:cs typeface="Open Sans"/>
              <a:sym typeface="Open Sans"/>
            </a:endParaRPr>
          </a:p>
          <a:p>
            <a:pPr marL="0" lvl="0" indent="0">
              <a:spcBef>
                <a:spcPts val="0"/>
              </a:spcBef>
              <a:spcAft>
                <a:spcPts val="0"/>
              </a:spcAft>
              <a:buNone/>
            </a:pPr>
            <a:r>
              <a:rPr lang="en" sz="1400" dirty="0">
                <a:latin typeface="Open Sans"/>
                <a:ea typeface="Open Sans"/>
                <a:cs typeface="Open Sans"/>
                <a:sym typeface="Open Sans"/>
              </a:rPr>
              <a:t>However, if Bob broadcasts, this transaction automatically gives Alice 5 BTC, and only returns Bob’s 5 BTC </a:t>
            </a:r>
            <a:r>
              <a:rPr lang="en" sz="1400" i="1" dirty="0">
                <a:latin typeface="Open Sans"/>
                <a:ea typeface="Open Sans"/>
                <a:cs typeface="Open Sans"/>
                <a:sym typeface="Open Sans"/>
              </a:rPr>
              <a:t>after a waiting period of 1000 blocks</a:t>
            </a:r>
            <a:r>
              <a:rPr lang="en" sz="1400" dirty="0">
                <a:latin typeface="Open Sans"/>
                <a:ea typeface="Open Sans"/>
                <a:cs typeface="Open Sans"/>
                <a:sym typeface="Open Sans"/>
              </a:rPr>
              <a:t>, </a:t>
            </a:r>
            <a:r>
              <a:rPr lang="en" sz="1400" b="1" dirty="0">
                <a:latin typeface="Open Sans"/>
                <a:ea typeface="Open Sans"/>
                <a:cs typeface="Open Sans"/>
                <a:sym typeface="Open Sans"/>
              </a:rPr>
              <a:t>or</a:t>
            </a:r>
            <a:r>
              <a:rPr lang="en" sz="1400" dirty="0">
                <a:latin typeface="Open Sans"/>
                <a:ea typeface="Open Sans"/>
                <a:cs typeface="Open Sans"/>
                <a:sym typeface="Open Sans"/>
              </a:rPr>
              <a:t> Alice signs and uses Bob’s hash preimage (which only Bob knows currently).</a:t>
            </a:r>
            <a:endParaRPr sz="1400" dirty="0">
              <a:latin typeface="Open Sans"/>
              <a:ea typeface="Open Sans"/>
              <a:cs typeface="Open Sans"/>
              <a:sym typeface="Open Sans"/>
            </a:endParaRPr>
          </a:p>
        </p:txBody>
      </p:sp>
      <p:sp>
        <p:nvSpPr>
          <p:cNvPr id="624" name="Google Shape;624;p60"/>
          <p:cNvSpPr/>
          <p:nvPr/>
        </p:nvSpPr>
        <p:spPr>
          <a:xfrm>
            <a:off x="3686750" y="4048112"/>
            <a:ext cx="2388900" cy="24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Google Shape;625;p60"/>
          <p:cNvSpPr/>
          <p:nvPr/>
        </p:nvSpPr>
        <p:spPr>
          <a:xfrm>
            <a:off x="1574125" y="3785566"/>
            <a:ext cx="1822500" cy="39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000">
                <a:solidFill>
                  <a:srgbClr val="666666"/>
                </a:solidFill>
                <a:latin typeface="Open Sans"/>
                <a:ea typeface="Open Sans"/>
                <a:cs typeface="Open Sans"/>
                <a:sym typeface="Open Sans"/>
              </a:rPr>
              <a:t>Uses so-called hash-lock verify op code</a:t>
            </a:r>
            <a:endParaRPr sz="1000">
              <a:solidFill>
                <a:srgbClr val="666666"/>
              </a:solidFill>
              <a:latin typeface="Open Sans"/>
              <a:ea typeface="Open Sans"/>
              <a:cs typeface="Open Sans"/>
              <a:sym typeface="Open Sans"/>
            </a:endParaRPr>
          </a:p>
        </p:txBody>
      </p:sp>
      <p:sp>
        <p:nvSpPr>
          <p:cNvPr id="626" name="Google Shape;626;p60"/>
          <p:cNvSpPr/>
          <p:nvPr/>
        </p:nvSpPr>
        <p:spPr>
          <a:xfrm>
            <a:off x="1574125" y="4318966"/>
            <a:ext cx="1822500" cy="39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Implemented with relative lock-time verify op code</a:t>
            </a:r>
            <a:endParaRPr sz="1000">
              <a:solidFill>
                <a:srgbClr val="666666"/>
              </a:solidFill>
              <a:latin typeface="Open Sans"/>
              <a:ea typeface="Open Sans"/>
              <a:cs typeface="Open Sans"/>
              <a:sym typeface="Open Sans"/>
            </a:endParaRPr>
          </a:p>
        </p:txBody>
      </p:sp>
      <p:sp>
        <p:nvSpPr>
          <p:cNvPr id="627" name="Google Shape;627;p60"/>
          <p:cNvSpPr/>
          <p:nvPr/>
        </p:nvSpPr>
        <p:spPr>
          <a:xfrm>
            <a:off x="3686750" y="4429091"/>
            <a:ext cx="2388900" cy="28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28" name="Google Shape;628;p60"/>
          <p:cNvCxnSpPr>
            <a:stCxn id="625" idx="3"/>
            <a:endCxn id="624" idx="1"/>
          </p:cNvCxnSpPr>
          <p:nvPr/>
        </p:nvCxnSpPr>
        <p:spPr>
          <a:xfrm>
            <a:off x="3396625" y="3982966"/>
            <a:ext cx="290100" cy="186600"/>
          </a:xfrm>
          <a:prstGeom prst="straightConnector1">
            <a:avLst/>
          </a:prstGeom>
          <a:noFill/>
          <a:ln w="9525" cap="flat" cmpd="sng">
            <a:solidFill>
              <a:schemeClr val="dk2"/>
            </a:solidFill>
            <a:prstDash val="solid"/>
            <a:round/>
            <a:headEnd type="none" w="med" len="med"/>
            <a:tailEnd type="none" w="med" len="med"/>
          </a:ln>
        </p:spPr>
      </p:cxnSp>
      <p:cxnSp>
        <p:nvCxnSpPr>
          <p:cNvPr id="629" name="Google Shape;629;p60"/>
          <p:cNvCxnSpPr>
            <a:stCxn id="626" idx="3"/>
            <a:endCxn id="627" idx="1"/>
          </p:cNvCxnSpPr>
          <p:nvPr/>
        </p:nvCxnSpPr>
        <p:spPr>
          <a:xfrm>
            <a:off x="3396625" y="4516366"/>
            <a:ext cx="290100" cy="55200"/>
          </a:xfrm>
          <a:prstGeom prst="straightConnector1">
            <a:avLst/>
          </a:prstGeom>
          <a:noFill/>
          <a:ln w="9525" cap="flat" cmpd="sng">
            <a:solidFill>
              <a:schemeClr val="dk2"/>
            </a:solidFill>
            <a:prstDash val="solid"/>
            <a:round/>
            <a:headEnd type="none" w="med" len="med"/>
            <a:tailEnd type="none" w="med" len="med"/>
          </a:ln>
        </p:spPr>
      </p:cxnSp>
      <p:sp>
        <p:nvSpPr>
          <p:cNvPr id="75" name="Google Shape;407;p58"/>
          <p:cNvSpPr txBox="1">
            <a:spLocks noGrp="1"/>
          </p:cNvSpPr>
          <p:nvPr>
            <p:ph type="body" idx="1"/>
          </p:nvPr>
        </p:nvSpPr>
        <p:spPr>
          <a:xfrm>
            <a:off x="-1" y="280000"/>
            <a:ext cx="8888225" cy="596400"/>
          </a:xfrm>
          <a:prstGeom prst="rect">
            <a:avLst/>
          </a:prstGeom>
        </p:spPr>
        <p:txBody>
          <a:bodyPr spcFirstLastPara="1" wrap="square" lIns="91425" tIns="91425" rIns="91425" bIns="91425" anchor="t" anchorCtr="0">
            <a:noAutofit/>
          </a:bodyPr>
          <a:lstStyle/>
          <a:p>
            <a:pPr marL="0" lvl="0" indent="0">
              <a:spcAft>
                <a:spcPts val="1600"/>
              </a:spcAft>
              <a:buNone/>
            </a:pPr>
            <a:r>
              <a:rPr lang="en-US" altLang="zh-CN" sz="3200" b="1" dirty="0">
                <a:solidFill>
                  <a:srgbClr val="1544D9"/>
                </a:solidFill>
              </a:rPr>
              <a:t>Hash Time-locked Bi-directional Payment Channels</a:t>
            </a:r>
            <a:endParaRPr lang="en-US" altLang="zh-CN" sz="3200" b="1" dirty="0">
              <a:solidFill>
                <a:srgbClr val="1544D9"/>
              </a:solidFill>
            </a:endParaRPr>
          </a:p>
        </p:txBody>
      </p:sp>
      <p:sp>
        <p:nvSpPr>
          <p:cNvPr id="2" name="Date Placeholder 1"/>
          <p:cNvSpPr>
            <a:spLocks noGrp="1"/>
          </p:cNvSpPr>
          <p:nvPr>
            <p:ph type="dt" sz="half" idx="13"/>
          </p:nvPr>
        </p:nvSpPr>
        <p:spPr/>
        <p:txBody>
          <a:bodyPr/>
          <a:lstStyle/>
          <a:p>
            <a:pPr>
              <a:defRPr/>
            </a:pPr>
            <a:fld id="{AE4649DC-AD65-45CA-98D9-F93F9ABCEAA1}" type="datetime1">
              <a:rPr lang="zh-CN" altLang="en-US" smtClean="0"/>
              <a:t>2020/8/24</a:t>
            </a:fld>
            <a:endParaRPr lang="en-US" altLang="zh-CN"/>
          </a:p>
        </p:txBody>
      </p:sp>
    </p:spTree>
    <p:extLst>
      <p:ext uri="{BB962C8B-B14F-4D97-AF65-F5344CB8AC3E}">
        <p14:creationId xmlns:p14="http://schemas.microsoft.com/office/powerpoint/2010/main" val="2393878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3"/>
          <p:cNvSpPr txBox="1"/>
          <p:nvPr/>
        </p:nvSpPr>
        <p:spPr>
          <a:xfrm>
            <a:off x="1920615" y="1913787"/>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776" name="Google Shape;776;p63"/>
          <p:cNvSpPr txBox="1"/>
          <p:nvPr/>
        </p:nvSpPr>
        <p:spPr>
          <a:xfrm>
            <a:off x="3139810" y="1913787"/>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777" name="Google Shape;777;p63"/>
          <p:cNvSpPr txBox="1"/>
          <p:nvPr/>
        </p:nvSpPr>
        <p:spPr>
          <a:xfrm>
            <a:off x="1920615" y="2599587"/>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_____________</a:t>
            </a:r>
            <a:endParaRPr sz="1000" b="1">
              <a:solidFill>
                <a:srgbClr val="E06666"/>
              </a:solidFill>
              <a:latin typeface="Open Sans"/>
              <a:ea typeface="Open Sans"/>
              <a:cs typeface="Open Sans"/>
              <a:sym typeface="Open Sans"/>
            </a:endParaRPr>
          </a:p>
        </p:txBody>
      </p:sp>
      <p:sp>
        <p:nvSpPr>
          <p:cNvPr id="778" name="Google Shape;778;p63"/>
          <p:cNvSpPr txBox="1"/>
          <p:nvPr/>
        </p:nvSpPr>
        <p:spPr>
          <a:xfrm>
            <a:off x="3139810" y="2599587"/>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grpSp>
        <p:nvGrpSpPr>
          <p:cNvPr id="779" name="Google Shape;779;p63"/>
          <p:cNvGrpSpPr/>
          <p:nvPr/>
        </p:nvGrpSpPr>
        <p:grpSpPr>
          <a:xfrm>
            <a:off x="1928244" y="1926120"/>
            <a:ext cx="2278500" cy="793650"/>
            <a:chOff x="2623483" y="2172534"/>
            <a:chExt cx="2278500" cy="793650"/>
          </a:xfrm>
        </p:grpSpPr>
        <p:grpSp>
          <p:nvGrpSpPr>
            <p:cNvPr id="780" name="Google Shape;780;p63"/>
            <p:cNvGrpSpPr/>
            <p:nvPr/>
          </p:nvGrpSpPr>
          <p:grpSpPr>
            <a:xfrm>
              <a:off x="2623483" y="2865238"/>
              <a:ext cx="2271739" cy="100946"/>
              <a:chOff x="185083" y="2865238"/>
              <a:chExt cx="2271739" cy="100946"/>
            </a:xfrm>
          </p:grpSpPr>
          <p:cxnSp>
            <p:nvCxnSpPr>
              <p:cNvPr id="781" name="Google Shape;781;p63"/>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782" name="Google Shape;782;p63"/>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783" name="Google Shape;783;p63"/>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784" name="Google Shape;784;p63"/>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785" name="Google Shape;785;p63"/>
            <p:cNvGrpSpPr/>
            <p:nvPr/>
          </p:nvGrpSpPr>
          <p:grpSpPr>
            <a:xfrm>
              <a:off x="2623483" y="2172534"/>
              <a:ext cx="2278500" cy="692641"/>
              <a:chOff x="2623483" y="2172534"/>
              <a:chExt cx="2278500" cy="692641"/>
            </a:xfrm>
          </p:grpSpPr>
          <p:cxnSp>
            <p:nvCxnSpPr>
              <p:cNvPr id="786" name="Google Shape;786;p63"/>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87" name="Google Shape;787;p63"/>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88" name="Google Shape;788;p63"/>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789" name="Google Shape;789;p63"/>
          <p:cNvGrpSpPr/>
          <p:nvPr/>
        </p:nvGrpSpPr>
        <p:grpSpPr>
          <a:xfrm rot="10800000">
            <a:off x="1928235" y="2625595"/>
            <a:ext cx="2278500" cy="834079"/>
            <a:chOff x="2623483" y="2172534"/>
            <a:chExt cx="2278500" cy="692641"/>
          </a:xfrm>
        </p:grpSpPr>
        <p:cxnSp>
          <p:nvCxnSpPr>
            <p:cNvPr id="790" name="Google Shape;790;p63"/>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91" name="Google Shape;791;p63"/>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92" name="Google Shape;792;p63"/>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793" name="Google Shape;793;p63"/>
          <p:cNvSpPr/>
          <p:nvPr/>
        </p:nvSpPr>
        <p:spPr>
          <a:xfrm>
            <a:off x="3109437" y="3201512"/>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794" name="Google Shape;794;p63"/>
          <p:cNvSpPr/>
          <p:nvPr/>
        </p:nvSpPr>
        <p:spPr>
          <a:xfrm>
            <a:off x="2024940" y="2356412"/>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795" name="Google Shape;795;p63"/>
          <p:cNvSpPr txBox="1"/>
          <p:nvPr/>
        </p:nvSpPr>
        <p:spPr>
          <a:xfrm>
            <a:off x="1919340" y="2921262"/>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796" name="Google Shape;796;p63"/>
          <p:cNvSpPr/>
          <p:nvPr/>
        </p:nvSpPr>
        <p:spPr>
          <a:xfrm>
            <a:off x="3091740" y="2356412"/>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CC0000"/>
                </a:solidFill>
                <a:latin typeface="Open Sans"/>
                <a:ea typeface="Open Sans"/>
                <a:cs typeface="Open Sans"/>
                <a:sym typeface="Open Sans"/>
              </a:rPr>
              <a:t>Bob</a:t>
            </a:r>
            <a:endParaRPr sz="1000">
              <a:solidFill>
                <a:srgbClr val="CC0000"/>
              </a:solidFill>
              <a:latin typeface="Open Sans"/>
              <a:ea typeface="Open Sans"/>
              <a:cs typeface="Open Sans"/>
              <a:sym typeface="Open Sans"/>
            </a:endParaRPr>
          </a:p>
        </p:txBody>
      </p:sp>
      <p:sp>
        <p:nvSpPr>
          <p:cNvPr id="797" name="Google Shape;797;p63"/>
          <p:cNvSpPr/>
          <p:nvPr/>
        </p:nvSpPr>
        <p:spPr>
          <a:xfrm>
            <a:off x="2042637" y="3201512"/>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grpSp>
        <p:nvGrpSpPr>
          <p:cNvPr id="798" name="Google Shape;798;p63"/>
          <p:cNvGrpSpPr/>
          <p:nvPr/>
        </p:nvGrpSpPr>
        <p:grpSpPr>
          <a:xfrm>
            <a:off x="1190598" y="2268471"/>
            <a:ext cx="731360" cy="724916"/>
            <a:chOff x="-8651" y="2900971"/>
            <a:chExt cx="1080296" cy="724916"/>
          </a:xfrm>
        </p:grpSpPr>
        <p:cxnSp>
          <p:nvCxnSpPr>
            <p:cNvPr id="799" name="Google Shape;799;p63"/>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800" name="Google Shape;800;p63"/>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801" name="Google Shape;801;p63"/>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grpSp>
        <p:nvGrpSpPr>
          <p:cNvPr id="802" name="Google Shape;802;p63"/>
          <p:cNvGrpSpPr/>
          <p:nvPr/>
        </p:nvGrpSpPr>
        <p:grpSpPr>
          <a:xfrm>
            <a:off x="4206647" y="2268471"/>
            <a:ext cx="1019367" cy="724916"/>
            <a:chOff x="-8651" y="2900971"/>
            <a:chExt cx="1080296" cy="724916"/>
          </a:xfrm>
        </p:grpSpPr>
        <p:cxnSp>
          <p:nvCxnSpPr>
            <p:cNvPr id="803" name="Google Shape;803;p63"/>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804" name="Google Shape;804;p63"/>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805" name="Google Shape;805;p63"/>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806" name="Google Shape;806;p63"/>
          <p:cNvSpPr txBox="1">
            <a:spLocks noGrp="1"/>
          </p:cNvSpPr>
          <p:nvPr>
            <p:ph type="body" idx="1"/>
          </p:nvPr>
        </p:nvSpPr>
        <p:spPr>
          <a:xfrm>
            <a:off x="207818" y="876400"/>
            <a:ext cx="8875058" cy="741218"/>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000" dirty="0"/>
              <a:t>Bob </a:t>
            </a:r>
            <a:r>
              <a:rPr lang="en" sz="2000" i="1" dirty="0"/>
              <a:t>also</a:t>
            </a:r>
            <a:r>
              <a:rPr lang="en" sz="2000" dirty="0"/>
              <a:t> creates a new commitment txn that sends 6 BTC back to himself, and 4 BTC into the hash time-locked contract. Bob signs the txn and sends it over to Alice.</a:t>
            </a:r>
            <a:endParaRPr sz="2000" dirty="0"/>
          </a:p>
        </p:txBody>
      </p:sp>
      <p:sp>
        <p:nvSpPr>
          <p:cNvPr id="807" name="Google Shape;807;p63"/>
          <p:cNvSpPr txBox="1"/>
          <p:nvPr/>
        </p:nvSpPr>
        <p:spPr>
          <a:xfrm>
            <a:off x="5197215" y="1913787"/>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08" name="Google Shape;808;p63"/>
          <p:cNvSpPr txBox="1"/>
          <p:nvPr/>
        </p:nvSpPr>
        <p:spPr>
          <a:xfrm>
            <a:off x="6416410" y="1913787"/>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809" name="Google Shape;809;p63"/>
          <p:cNvSpPr txBox="1"/>
          <p:nvPr/>
        </p:nvSpPr>
        <p:spPr>
          <a:xfrm>
            <a:off x="5197215" y="2599587"/>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10" name="Google Shape;810;p63"/>
          <p:cNvSpPr txBox="1"/>
          <p:nvPr/>
        </p:nvSpPr>
        <p:spPr>
          <a:xfrm>
            <a:off x="6416410" y="2599587"/>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6 BTC</a:t>
            </a:r>
            <a:endParaRPr sz="1000">
              <a:solidFill>
                <a:srgbClr val="666666"/>
              </a:solidFill>
              <a:latin typeface="Open Sans"/>
              <a:ea typeface="Open Sans"/>
              <a:cs typeface="Open Sans"/>
              <a:sym typeface="Open Sans"/>
            </a:endParaRPr>
          </a:p>
        </p:txBody>
      </p:sp>
      <p:grpSp>
        <p:nvGrpSpPr>
          <p:cNvPr id="811" name="Google Shape;811;p63"/>
          <p:cNvGrpSpPr/>
          <p:nvPr/>
        </p:nvGrpSpPr>
        <p:grpSpPr>
          <a:xfrm>
            <a:off x="5204844" y="1926120"/>
            <a:ext cx="2278500" cy="793650"/>
            <a:chOff x="2623483" y="2172534"/>
            <a:chExt cx="2278500" cy="793650"/>
          </a:xfrm>
        </p:grpSpPr>
        <p:grpSp>
          <p:nvGrpSpPr>
            <p:cNvPr id="812" name="Google Shape;812;p63"/>
            <p:cNvGrpSpPr/>
            <p:nvPr/>
          </p:nvGrpSpPr>
          <p:grpSpPr>
            <a:xfrm>
              <a:off x="2623483" y="2865238"/>
              <a:ext cx="2271739" cy="100946"/>
              <a:chOff x="185083" y="2865238"/>
              <a:chExt cx="2271739" cy="100946"/>
            </a:xfrm>
          </p:grpSpPr>
          <p:cxnSp>
            <p:nvCxnSpPr>
              <p:cNvPr id="813" name="Google Shape;813;p63"/>
              <p:cNvCxnSpPr/>
              <p:nvPr/>
            </p:nvCxnSpPr>
            <p:spPr>
              <a:xfrm>
                <a:off x="185083" y="2865238"/>
                <a:ext cx="1081500" cy="0"/>
              </a:xfrm>
              <a:prstGeom prst="straightConnector1">
                <a:avLst/>
              </a:prstGeom>
              <a:noFill/>
              <a:ln w="19050" cap="flat" cmpd="sng">
                <a:solidFill>
                  <a:srgbClr val="00FFFF"/>
                </a:solidFill>
                <a:prstDash val="solid"/>
                <a:round/>
                <a:headEnd type="none" w="med" len="med"/>
                <a:tailEnd type="none" w="med" len="med"/>
              </a:ln>
            </p:spPr>
          </p:cxnSp>
          <p:cxnSp>
            <p:nvCxnSpPr>
              <p:cNvPr id="814" name="Google Shape;814;p63"/>
              <p:cNvCxnSpPr/>
              <p:nvPr/>
            </p:nvCxnSpPr>
            <p:spPr>
              <a:xfrm>
                <a:off x="1375322" y="2865238"/>
                <a:ext cx="1081500" cy="0"/>
              </a:xfrm>
              <a:prstGeom prst="straightConnector1">
                <a:avLst/>
              </a:prstGeom>
              <a:noFill/>
              <a:ln w="19050" cap="flat" cmpd="sng">
                <a:solidFill>
                  <a:srgbClr val="00FFFF"/>
                </a:solidFill>
                <a:prstDash val="solid"/>
                <a:round/>
                <a:headEnd type="none" w="med" len="med"/>
                <a:tailEnd type="none" w="med" len="med"/>
              </a:ln>
            </p:spPr>
          </p:cxnSp>
          <p:cxnSp>
            <p:nvCxnSpPr>
              <p:cNvPr id="815" name="Google Shape;815;p63"/>
              <p:cNvCxnSpPr/>
              <p:nvPr/>
            </p:nvCxnSpPr>
            <p:spPr>
              <a:xfrm>
                <a:off x="1266429" y="2867184"/>
                <a:ext cx="54300" cy="99000"/>
              </a:xfrm>
              <a:prstGeom prst="straightConnector1">
                <a:avLst/>
              </a:prstGeom>
              <a:noFill/>
              <a:ln w="19050" cap="flat" cmpd="sng">
                <a:solidFill>
                  <a:srgbClr val="00FFFF"/>
                </a:solidFill>
                <a:prstDash val="solid"/>
                <a:round/>
                <a:headEnd type="none" w="med" len="med"/>
                <a:tailEnd type="none" w="med" len="med"/>
              </a:ln>
            </p:spPr>
          </p:cxnSp>
          <p:cxnSp>
            <p:nvCxnSpPr>
              <p:cNvPr id="816" name="Google Shape;816;p63"/>
              <p:cNvCxnSpPr/>
              <p:nvPr/>
            </p:nvCxnSpPr>
            <p:spPr>
              <a:xfrm flipH="1">
                <a:off x="1321038" y="2867186"/>
                <a:ext cx="58200" cy="94800"/>
              </a:xfrm>
              <a:prstGeom prst="straightConnector1">
                <a:avLst/>
              </a:prstGeom>
              <a:noFill/>
              <a:ln w="19050" cap="flat" cmpd="sng">
                <a:solidFill>
                  <a:srgbClr val="00FFFF"/>
                </a:solidFill>
                <a:prstDash val="solid"/>
                <a:round/>
                <a:headEnd type="none" w="med" len="med"/>
                <a:tailEnd type="none" w="med" len="med"/>
              </a:ln>
            </p:spPr>
          </p:cxnSp>
        </p:grpSp>
        <p:grpSp>
          <p:nvGrpSpPr>
            <p:cNvPr id="817" name="Google Shape;817;p63"/>
            <p:cNvGrpSpPr/>
            <p:nvPr/>
          </p:nvGrpSpPr>
          <p:grpSpPr>
            <a:xfrm>
              <a:off x="2623483" y="2172534"/>
              <a:ext cx="2278500" cy="692641"/>
              <a:chOff x="2623483" y="2172534"/>
              <a:chExt cx="2278500" cy="692641"/>
            </a:xfrm>
          </p:grpSpPr>
          <p:cxnSp>
            <p:nvCxnSpPr>
              <p:cNvPr id="818" name="Google Shape;818;p63"/>
              <p:cNvCxnSpPr/>
              <p:nvPr/>
            </p:nvCxnSpPr>
            <p:spPr>
              <a:xfrm rot="10800000">
                <a:off x="2630438" y="2174875"/>
                <a:ext cx="0" cy="690300"/>
              </a:xfrm>
              <a:prstGeom prst="straightConnector1">
                <a:avLst/>
              </a:prstGeom>
              <a:noFill/>
              <a:ln w="19050" cap="flat" cmpd="sng">
                <a:solidFill>
                  <a:srgbClr val="00FFFF"/>
                </a:solidFill>
                <a:prstDash val="solid"/>
                <a:round/>
                <a:headEnd type="none" w="med" len="med"/>
                <a:tailEnd type="none" w="med" len="med"/>
              </a:ln>
            </p:spPr>
          </p:cxnSp>
          <p:cxnSp>
            <p:nvCxnSpPr>
              <p:cNvPr id="819" name="Google Shape;819;p63"/>
              <p:cNvCxnSpPr/>
              <p:nvPr/>
            </p:nvCxnSpPr>
            <p:spPr>
              <a:xfrm rot="10800000">
                <a:off x="4895726" y="2174875"/>
                <a:ext cx="0" cy="690300"/>
              </a:xfrm>
              <a:prstGeom prst="straightConnector1">
                <a:avLst/>
              </a:prstGeom>
              <a:noFill/>
              <a:ln w="19050" cap="flat" cmpd="sng">
                <a:solidFill>
                  <a:srgbClr val="00FFFF"/>
                </a:solidFill>
                <a:prstDash val="solid"/>
                <a:round/>
                <a:headEnd type="none" w="med" len="med"/>
                <a:tailEnd type="none" w="med" len="med"/>
              </a:ln>
            </p:spPr>
          </p:cxnSp>
          <p:cxnSp>
            <p:nvCxnSpPr>
              <p:cNvPr id="820" name="Google Shape;820;p63"/>
              <p:cNvCxnSpPr/>
              <p:nvPr/>
            </p:nvCxnSpPr>
            <p:spPr>
              <a:xfrm>
                <a:off x="2623483" y="2172534"/>
                <a:ext cx="2278500" cy="0"/>
              </a:xfrm>
              <a:prstGeom prst="straightConnector1">
                <a:avLst/>
              </a:prstGeom>
              <a:noFill/>
              <a:ln w="19050" cap="flat" cmpd="sng">
                <a:solidFill>
                  <a:srgbClr val="00FFFF"/>
                </a:solidFill>
                <a:prstDash val="solid"/>
                <a:round/>
                <a:headEnd type="none" w="med" len="med"/>
                <a:tailEnd type="none" w="med" len="med"/>
              </a:ln>
            </p:spPr>
          </p:cxnSp>
        </p:grpSp>
      </p:grpSp>
      <p:grpSp>
        <p:nvGrpSpPr>
          <p:cNvPr id="821" name="Google Shape;821;p63"/>
          <p:cNvGrpSpPr/>
          <p:nvPr/>
        </p:nvGrpSpPr>
        <p:grpSpPr>
          <a:xfrm rot="10800000">
            <a:off x="5204835" y="2625595"/>
            <a:ext cx="2278500" cy="834079"/>
            <a:chOff x="2623483" y="2172534"/>
            <a:chExt cx="2278500" cy="692641"/>
          </a:xfrm>
        </p:grpSpPr>
        <p:cxnSp>
          <p:nvCxnSpPr>
            <p:cNvPr id="822" name="Google Shape;822;p63"/>
            <p:cNvCxnSpPr/>
            <p:nvPr/>
          </p:nvCxnSpPr>
          <p:spPr>
            <a:xfrm rot="10800000">
              <a:off x="2630438" y="2174875"/>
              <a:ext cx="0" cy="690300"/>
            </a:xfrm>
            <a:prstGeom prst="straightConnector1">
              <a:avLst/>
            </a:prstGeom>
            <a:noFill/>
            <a:ln w="19050" cap="flat" cmpd="sng">
              <a:solidFill>
                <a:srgbClr val="00FFFF"/>
              </a:solidFill>
              <a:prstDash val="solid"/>
              <a:round/>
              <a:headEnd type="none" w="med" len="med"/>
              <a:tailEnd type="none" w="med" len="med"/>
            </a:ln>
          </p:spPr>
        </p:cxnSp>
        <p:cxnSp>
          <p:nvCxnSpPr>
            <p:cNvPr id="823" name="Google Shape;823;p63"/>
            <p:cNvCxnSpPr/>
            <p:nvPr/>
          </p:nvCxnSpPr>
          <p:spPr>
            <a:xfrm rot="10800000">
              <a:off x="4895726" y="2174875"/>
              <a:ext cx="0" cy="690300"/>
            </a:xfrm>
            <a:prstGeom prst="straightConnector1">
              <a:avLst/>
            </a:prstGeom>
            <a:noFill/>
            <a:ln w="19050" cap="flat" cmpd="sng">
              <a:solidFill>
                <a:srgbClr val="00FFFF"/>
              </a:solidFill>
              <a:prstDash val="solid"/>
              <a:round/>
              <a:headEnd type="none" w="med" len="med"/>
              <a:tailEnd type="none" w="med" len="med"/>
            </a:ln>
          </p:spPr>
        </p:cxnSp>
        <p:cxnSp>
          <p:nvCxnSpPr>
            <p:cNvPr id="824" name="Google Shape;824;p63"/>
            <p:cNvCxnSpPr/>
            <p:nvPr/>
          </p:nvCxnSpPr>
          <p:spPr>
            <a:xfrm>
              <a:off x="2623483" y="2172534"/>
              <a:ext cx="2278500" cy="0"/>
            </a:xfrm>
            <a:prstGeom prst="straightConnector1">
              <a:avLst/>
            </a:prstGeom>
            <a:noFill/>
            <a:ln w="19050" cap="flat" cmpd="sng">
              <a:solidFill>
                <a:srgbClr val="00FFFF"/>
              </a:solidFill>
              <a:prstDash val="solid"/>
              <a:round/>
              <a:headEnd type="none" w="med" len="med"/>
              <a:tailEnd type="none" w="med" len="med"/>
            </a:ln>
          </p:spPr>
        </p:cxnSp>
      </p:grpSp>
      <p:sp>
        <p:nvSpPr>
          <p:cNvPr id="825" name="Google Shape;825;p63"/>
          <p:cNvSpPr txBox="1"/>
          <p:nvPr/>
        </p:nvSpPr>
        <p:spPr>
          <a:xfrm>
            <a:off x="5195940" y="2921262"/>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826" name="Google Shape;826;p63"/>
          <p:cNvSpPr/>
          <p:nvPr/>
        </p:nvSpPr>
        <p:spPr>
          <a:xfrm>
            <a:off x="5319243" y="3201524"/>
            <a:ext cx="20880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827" name="Google Shape;827;p63"/>
          <p:cNvSpPr txBox="1"/>
          <p:nvPr/>
        </p:nvSpPr>
        <p:spPr>
          <a:xfrm>
            <a:off x="5197215" y="3437799"/>
            <a:ext cx="1385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 or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28" name="Google Shape;828;p63"/>
          <p:cNvSpPr txBox="1"/>
          <p:nvPr/>
        </p:nvSpPr>
        <p:spPr>
          <a:xfrm>
            <a:off x="6416410" y="3437787"/>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4 BTC</a:t>
            </a:r>
            <a:endParaRPr sz="1000">
              <a:solidFill>
                <a:srgbClr val="666666"/>
              </a:solidFill>
              <a:latin typeface="Open Sans"/>
              <a:ea typeface="Open Sans"/>
              <a:cs typeface="Open Sans"/>
              <a:sym typeface="Open Sans"/>
            </a:endParaRPr>
          </a:p>
        </p:txBody>
      </p:sp>
      <p:grpSp>
        <p:nvGrpSpPr>
          <p:cNvPr id="829" name="Google Shape;829;p63"/>
          <p:cNvGrpSpPr/>
          <p:nvPr/>
        </p:nvGrpSpPr>
        <p:grpSpPr>
          <a:xfrm rot="10800000">
            <a:off x="5204818" y="3455425"/>
            <a:ext cx="2278500" cy="1262824"/>
            <a:chOff x="2623483" y="2172534"/>
            <a:chExt cx="2278500" cy="692641"/>
          </a:xfrm>
        </p:grpSpPr>
        <p:cxnSp>
          <p:nvCxnSpPr>
            <p:cNvPr id="830" name="Google Shape;830;p63"/>
            <p:cNvCxnSpPr/>
            <p:nvPr/>
          </p:nvCxnSpPr>
          <p:spPr>
            <a:xfrm rot="10800000">
              <a:off x="2630438" y="2174875"/>
              <a:ext cx="0" cy="690300"/>
            </a:xfrm>
            <a:prstGeom prst="straightConnector1">
              <a:avLst/>
            </a:prstGeom>
            <a:noFill/>
            <a:ln w="19050" cap="flat" cmpd="sng">
              <a:solidFill>
                <a:srgbClr val="00FFFF"/>
              </a:solidFill>
              <a:prstDash val="solid"/>
              <a:round/>
              <a:headEnd type="none" w="med" len="med"/>
              <a:tailEnd type="none" w="med" len="med"/>
            </a:ln>
          </p:spPr>
        </p:cxnSp>
        <p:cxnSp>
          <p:nvCxnSpPr>
            <p:cNvPr id="831" name="Google Shape;831;p63"/>
            <p:cNvCxnSpPr/>
            <p:nvPr/>
          </p:nvCxnSpPr>
          <p:spPr>
            <a:xfrm rot="10800000">
              <a:off x="4895726" y="2174875"/>
              <a:ext cx="0" cy="690300"/>
            </a:xfrm>
            <a:prstGeom prst="straightConnector1">
              <a:avLst/>
            </a:prstGeom>
            <a:noFill/>
            <a:ln w="19050" cap="flat" cmpd="sng">
              <a:solidFill>
                <a:srgbClr val="00FFFF"/>
              </a:solidFill>
              <a:prstDash val="solid"/>
              <a:round/>
              <a:headEnd type="none" w="med" len="med"/>
              <a:tailEnd type="none" w="med" len="med"/>
            </a:ln>
          </p:spPr>
        </p:cxnSp>
        <p:cxnSp>
          <p:nvCxnSpPr>
            <p:cNvPr id="832" name="Google Shape;832;p63"/>
            <p:cNvCxnSpPr/>
            <p:nvPr/>
          </p:nvCxnSpPr>
          <p:spPr>
            <a:xfrm>
              <a:off x="2623483" y="2172534"/>
              <a:ext cx="2278500" cy="0"/>
            </a:xfrm>
            <a:prstGeom prst="straightConnector1">
              <a:avLst/>
            </a:prstGeom>
            <a:noFill/>
            <a:ln w="19050" cap="flat" cmpd="sng">
              <a:solidFill>
                <a:srgbClr val="00FFFF"/>
              </a:solidFill>
              <a:prstDash val="solid"/>
              <a:round/>
              <a:headEnd type="none" w="med" len="med"/>
              <a:tailEnd type="none" w="med" len="med"/>
            </a:ln>
          </p:spPr>
        </p:cxnSp>
      </p:grpSp>
      <p:sp>
        <p:nvSpPr>
          <p:cNvPr id="833" name="Google Shape;833;p63"/>
          <p:cNvSpPr txBox="1"/>
          <p:nvPr/>
        </p:nvSpPr>
        <p:spPr>
          <a:xfrm>
            <a:off x="5195940" y="3759462"/>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834" name="Google Shape;834;p63"/>
          <p:cNvSpPr/>
          <p:nvPr/>
        </p:nvSpPr>
        <p:spPr>
          <a:xfrm>
            <a:off x="5319241" y="4039724"/>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835" name="Google Shape;835;p63"/>
          <p:cNvSpPr/>
          <p:nvPr/>
        </p:nvSpPr>
        <p:spPr>
          <a:xfrm>
            <a:off x="6386041" y="4039724"/>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00FFFF"/>
                </a:solidFill>
                <a:latin typeface="Open Sans"/>
                <a:ea typeface="Open Sans"/>
                <a:cs typeface="Open Sans"/>
                <a:sym typeface="Open Sans"/>
              </a:rPr>
              <a:t>Alice Secret 2</a:t>
            </a:r>
            <a:endParaRPr sz="800">
              <a:solidFill>
                <a:srgbClr val="00FFFF"/>
              </a:solidFill>
              <a:latin typeface="Open Sans"/>
              <a:ea typeface="Open Sans"/>
              <a:cs typeface="Open Sans"/>
              <a:sym typeface="Open Sans"/>
            </a:endParaRPr>
          </a:p>
        </p:txBody>
      </p:sp>
      <p:sp>
        <p:nvSpPr>
          <p:cNvPr id="836" name="Google Shape;836;p63"/>
          <p:cNvSpPr txBox="1"/>
          <p:nvPr/>
        </p:nvSpPr>
        <p:spPr>
          <a:xfrm>
            <a:off x="5195940" y="4140474"/>
            <a:ext cx="2278500" cy="3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or</a:t>
            </a:r>
            <a:endParaRPr sz="1000">
              <a:solidFill>
                <a:srgbClr val="666666"/>
              </a:solidFill>
              <a:latin typeface="Open Sans"/>
              <a:ea typeface="Open Sans"/>
              <a:cs typeface="Open Sans"/>
              <a:sym typeface="Open Sans"/>
            </a:endParaRPr>
          </a:p>
        </p:txBody>
      </p:sp>
      <p:sp>
        <p:nvSpPr>
          <p:cNvPr id="837" name="Google Shape;837;p63"/>
          <p:cNvSpPr/>
          <p:nvPr/>
        </p:nvSpPr>
        <p:spPr>
          <a:xfrm>
            <a:off x="5319237" y="4420712"/>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838" name="Google Shape;838;p63"/>
          <p:cNvSpPr/>
          <p:nvPr/>
        </p:nvSpPr>
        <p:spPr>
          <a:xfrm>
            <a:off x="6386037" y="4420712"/>
            <a:ext cx="1021200" cy="1863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1000 blocks</a:t>
            </a:r>
            <a:endParaRPr sz="1000">
              <a:solidFill>
                <a:srgbClr val="666666"/>
              </a:solidFill>
              <a:latin typeface="Open Sans"/>
              <a:ea typeface="Open Sans"/>
              <a:cs typeface="Open Sans"/>
              <a:sym typeface="Open Sans"/>
            </a:endParaRPr>
          </a:p>
        </p:txBody>
      </p:sp>
      <p:sp>
        <p:nvSpPr>
          <p:cNvPr id="839" name="Google Shape;839;p63"/>
          <p:cNvSpPr/>
          <p:nvPr/>
        </p:nvSpPr>
        <p:spPr>
          <a:xfrm>
            <a:off x="6368340" y="2356412"/>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E06666"/>
                </a:solidFill>
                <a:latin typeface="Open Sans"/>
                <a:ea typeface="Open Sans"/>
                <a:cs typeface="Open Sans"/>
                <a:sym typeface="Open Sans"/>
              </a:rPr>
              <a:t>Bob</a:t>
            </a:r>
            <a:endParaRPr sz="1000">
              <a:solidFill>
                <a:srgbClr val="E06666"/>
              </a:solidFill>
              <a:latin typeface="Open Sans"/>
              <a:ea typeface="Open Sans"/>
              <a:cs typeface="Open Sans"/>
              <a:sym typeface="Open Sans"/>
            </a:endParaRPr>
          </a:p>
        </p:txBody>
      </p:sp>
      <p:sp>
        <p:nvSpPr>
          <p:cNvPr id="840" name="Google Shape;840;p63"/>
          <p:cNvSpPr/>
          <p:nvPr/>
        </p:nvSpPr>
        <p:spPr>
          <a:xfrm>
            <a:off x="5319240" y="2363324"/>
            <a:ext cx="9681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68" name="Google Shape;407;p58"/>
          <p:cNvSpPr txBox="1">
            <a:spLocks noGrp="1"/>
          </p:cNvSpPr>
          <p:nvPr>
            <p:ph type="body" idx="1"/>
          </p:nvPr>
        </p:nvSpPr>
        <p:spPr>
          <a:xfrm>
            <a:off x="207818" y="280000"/>
            <a:ext cx="8825346" cy="59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200" b="1" dirty="0">
                <a:solidFill>
                  <a:srgbClr val="1544D9"/>
                </a:solidFill>
              </a:rPr>
              <a:t>Hash Time-locked Bi-directional Payment Channels</a:t>
            </a:r>
            <a:endParaRPr sz="3200" b="1" dirty="0">
              <a:solidFill>
                <a:srgbClr val="1544D9"/>
              </a:solidFill>
            </a:endParaRPr>
          </a:p>
        </p:txBody>
      </p:sp>
      <p:sp>
        <p:nvSpPr>
          <p:cNvPr id="2" name="Date Placeholder 1"/>
          <p:cNvSpPr>
            <a:spLocks noGrp="1"/>
          </p:cNvSpPr>
          <p:nvPr>
            <p:ph type="dt" sz="half" idx="13"/>
          </p:nvPr>
        </p:nvSpPr>
        <p:spPr/>
        <p:txBody>
          <a:bodyPr/>
          <a:lstStyle/>
          <a:p>
            <a:pPr>
              <a:defRPr/>
            </a:pPr>
            <a:fld id="{799665B8-4830-4949-B23A-E9FA855834A8}" type="datetime1">
              <a:rPr lang="zh-CN" altLang="en-US" smtClean="0"/>
              <a:t>2020/8/23</a:t>
            </a:fld>
            <a:endParaRPr lang="en-US" altLang="zh-CN"/>
          </a:p>
        </p:txBody>
      </p:sp>
    </p:spTree>
    <p:extLst>
      <p:ext uri="{BB962C8B-B14F-4D97-AF65-F5344CB8AC3E}">
        <p14:creationId xmlns:p14="http://schemas.microsoft.com/office/powerpoint/2010/main" val="1226734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2"/>
          <p:cNvSpPr txBox="1">
            <a:spLocks noGrp="1"/>
          </p:cNvSpPr>
          <p:nvPr>
            <p:ph type="body" idx="1"/>
          </p:nvPr>
        </p:nvSpPr>
        <p:spPr>
          <a:xfrm>
            <a:off x="234150" y="468749"/>
            <a:ext cx="4425256" cy="139969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Alice now wants to pay Bob 1 BTC through the payment channel.</a:t>
            </a:r>
            <a:endParaRPr sz="1800" dirty="0"/>
          </a:p>
          <a:p>
            <a:pPr marL="0" lvl="0" indent="0" rtl="0">
              <a:spcBef>
                <a:spcPts val="1600"/>
              </a:spcBef>
              <a:spcAft>
                <a:spcPts val="1600"/>
              </a:spcAft>
              <a:buNone/>
            </a:pPr>
            <a:r>
              <a:rPr lang="en" sz="1800" dirty="0"/>
              <a:t>Both Alice and Bob choose new secret values and exchange their hashes.</a:t>
            </a:r>
            <a:endParaRPr sz="1800" dirty="0"/>
          </a:p>
        </p:txBody>
      </p:sp>
      <p:sp>
        <p:nvSpPr>
          <p:cNvPr id="705" name="Google Shape;705;p62"/>
          <p:cNvSpPr txBox="1"/>
          <p:nvPr/>
        </p:nvSpPr>
        <p:spPr>
          <a:xfrm>
            <a:off x="1009154" y="1848245"/>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706" name="Google Shape;706;p62"/>
          <p:cNvSpPr txBox="1"/>
          <p:nvPr/>
        </p:nvSpPr>
        <p:spPr>
          <a:xfrm>
            <a:off x="2228349" y="184824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707" name="Google Shape;707;p62"/>
          <p:cNvSpPr txBox="1"/>
          <p:nvPr/>
        </p:nvSpPr>
        <p:spPr>
          <a:xfrm>
            <a:off x="1009154" y="2534045"/>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_____________</a:t>
            </a:r>
            <a:endParaRPr sz="1000" b="1">
              <a:solidFill>
                <a:srgbClr val="E06666"/>
              </a:solidFill>
              <a:latin typeface="Open Sans"/>
              <a:ea typeface="Open Sans"/>
              <a:cs typeface="Open Sans"/>
              <a:sym typeface="Open Sans"/>
            </a:endParaRPr>
          </a:p>
        </p:txBody>
      </p:sp>
      <p:sp>
        <p:nvSpPr>
          <p:cNvPr id="708" name="Google Shape;708;p62"/>
          <p:cNvSpPr txBox="1"/>
          <p:nvPr/>
        </p:nvSpPr>
        <p:spPr>
          <a:xfrm>
            <a:off x="2228349" y="253404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grpSp>
        <p:nvGrpSpPr>
          <p:cNvPr id="709" name="Google Shape;709;p62"/>
          <p:cNvGrpSpPr/>
          <p:nvPr/>
        </p:nvGrpSpPr>
        <p:grpSpPr>
          <a:xfrm>
            <a:off x="1016783" y="1860578"/>
            <a:ext cx="2278500" cy="793650"/>
            <a:chOff x="2623483" y="2172534"/>
            <a:chExt cx="2278500" cy="793650"/>
          </a:xfrm>
        </p:grpSpPr>
        <p:grpSp>
          <p:nvGrpSpPr>
            <p:cNvPr id="710" name="Google Shape;710;p62"/>
            <p:cNvGrpSpPr/>
            <p:nvPr/>
          </p:nvGrpSpPr>
          <p:grpSpPr>
            <a:xfrm>
              <a:off x="2623483" y="2865238"/>
              <a:ext cx="2271739" cy="100946"/>
              <a:chOff x="185083" y="2865238"/>
              <a:chExt cx="2271739" cy="100946"/>
            </a:xfrm>
          </p:grpSpPr>
          <p:cxnSp>
            <p:nvCxnSpPr>
              <p:cNvPr id="711" name="Google Shape;711;p62"/>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712" name="Google Shape;712;p62"/>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713" name="Google Shape;713;p62"/>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714" name="Google Shape;714;p62"/>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715" name="Google Shape;715;p62"/>
            <p:cNvGrpSpPr/>
            <p:nvPr/>
          </p:nvGrpSpPr>
          <p:grpSpPr>
            <a:xfrm>
              <a:off x="2623483" y="2172534"/>
              <a:ext cx="2278500" cy="692641"/>
              <a:chOff x="2623483" y="2172534"/>
              <a:chExt cx="2278500" cy="692641"/>
            </a:xfrm>
          </p:grpSpPr>
          <p:cxnSp>
            <p:nvCxnSpPr>
              <p:cNvPr id="716" name="Google Shape;716;p62"/>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17" name="Google Shape;717;p62"/>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18" name="Google Shape;718;p62"/>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719" name="Google Shape;719;p62"/>
          <p:cNvGrpSpPr/>
          <p:nvPr/>
        </p:nvGrpSpPr>
        <p:grpSpPr>
          <a:xfrm rot="10800000">
            <a:off x="1016774" y="2560053"/>
            <a:ext cx="2278500" cy="834079"/>
            <a:chOff x="2623483" y="2172534"/>
            <a:chExt cx="2278500" cy="692641"/>
          </a:xfrm>
        </p:grpSpPr>
        <p:cxnSp>
          <p:nvCxnSpPr>
            <p:cNvPr id="720" name="Google Shape;720;p62"/>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21" name="Google Shape;721;p62"/>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722" name="Google Shape;722;p62"/>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723" name="Google Shape;723;p62"/>
          <p:cNvSpPr/>
          <p:nvPr/>
        </p:nvSpPr>
        <p:spPr>
          <a:xfrm>
            <a:off x="2197976" y="3135970"/>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724" name="Google Shape;724;p62"/>
          <p:cNvSpPr/>
          <p:nvPr/>
        </p:nvSpPr>
        <p:spPr>
          <a:xfrm>
            <a:off x="1113479" y="2290870"/>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725" name="Google Shape;725;p62"/>
          <p:cNvSpPr txBox="1"/>
          <p:nvPr/>
        </p:nvSpPr>
        <p:spPr>
          <a:xfrm>
            <a:off x="1007879" y="2855720"/>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726" name="Google Shape;726;p62"/>
          <p:cNvSpPr/>
          <p:nvPr/>
        </p:nvSpPr>
        <p:spPr>
          <a:xfrm>
            <a:off x="2180279" y="2290870"/>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CC0000"/>
                </a:solidFill>
                <a:latin typeface="Open Sans"/>
                <a:ea typeface="Open Sans"/>
                <a:cs typeface="Open Sans"/>
                <a:sym typeface="Open Sans"/>
              </a:rPr>
              <a:t>Bob</a:t>
            </a:r>
            <a:endParaRPr sz="1000">
              <a:solidFill>
                <a:srgbClr val="CC0000"/>
              </a:solidFill>
              <a:latin typeface="Open Sans"/>
              <a:ea typeface="Open Sans"/>
              <a:cs typeface="Open Sans"/>
              <a:sym typeface="Open Sans"/>
            </a:endParaRPr>
          </a:p>
        </p:txBody>
      </p:sp>
      <p:sp>
        <p:nvSpPr>
          <p:cNvPr id="727" name="Google Shape;727;p62"/>
          <p:cNvSpPr/>
          <p:nvPr/>
        </p:nvSpPr>
        <p:spPr>
          <a:xfrm>
            <a:off x="1131176" y="3135970"/>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grpSp>
        <p:nvGrpSpPr>
          <p:cNvPr id="728" name="Google Shape;728;p62"/>
          <p:cNvGrpSpPr/>
          <p:nvPr/>
        </p:nvGrpSpPr>
        <p:grpSpPr>
          <a:xfrm>
            <a:off x="279137" y="2202929"/>
            <a:ext cx="731360" cy="724916"/>
            <a:chOff x="-8651" y="2900971"/>
            <a:chExt cx="1080296" cy="724916"/>
          </a:xfrm>
        </p:grpSpPr>
        <p:cxnSp>
          <p:nvCxnSpPr>
            <p:cNvPr id="729" name="Google Shape;729;p62"/>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730" name="Google Shape;730;p62"/>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731" name="Google Shape;731;p62"/>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732" name="Google Shape;732;p62"/>
          <p:cNvSpPr txBox="1"/>
          <p:nvPr/>
        </p:nvSpPr>
        <p:spPr>
          <a:xfrm>
            <a:off x="4285754" y="1848245"/>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733" name="Google Shape;733;p62"/>
          <p:cNvSpPr txBox="1"/>
          <p:nvPr/>
        </p:nvSpPr>
        <p:spPr>
          <a:xfrm>
            <a:off x="5504949" y="184824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734" name="Google Shape;734;p62"/>
          <p:cNvSpPr txBox="1"/>
          <p:nvPr/>
        </p:nvSpPr>
        <p:spPr>
          <a:xfrm>
            <a:off x="4285754" y="2534045"/>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a:t>
            </a:r>
            <a:endParaRPr sz="1000" b="1">
              <a:solidFill>
                <a:srgbClr val="00FFFF"/>
              </a:solidFill>
              <a:latin typeface="Open Sans"/>
              <a:ea typeface="Open Sans"/>
              <a:cs typeface="Open Sans"/>
              <a:sym typeface="Open Sans"/>
            </a:endParaRPr>
          </a:p>
        </p:txBody>
      </p:sp>
      <p:sp>
        <p:nvSpPr>
          <p:cNvPr id="735" name="Google Shape;735;p62"/>
          <p:cNvSpPr txBox="1"/>
          <p:nvPr/>
        </p:nvSpPr>
        <p:spPr>
          <a:xfrm>
            <a:off x="5504949" y="253404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4 BTC</a:t>
            </a:r>
            <a:endParaRPr sz="1000">
              <a:solidFill>
                <a:srgbClr val="666666"/>
              </a:solidFill>
              <a:latin typeface="Open Sans"/>
              <a:ea typeface="Open Sans"/>
              <a:cs typeface="Open Sans"/>
              <a:sym typeface="Open Sans"/>
            </a:endParaRPr>
          </a:p>
        </p:txBody>
      </p:sp>
      <p:grpSp>
        <p:nvGrpSpPr>
          <p:cNvPr id="736" name="Google Shape;736;p62"/>
          <p:cNvGrpSpPr/>
          <p:nvPr/>
        </p:nvGrpSpPr>
        <p:grpSpPr>
          <a:xfrm>
            <a:off x="4293383" y="1860578"/>
            <a:ext cx="2278500" cy="793650"/>
            <a:chOff x="2623483" y="2172534"/>
            <a:chExt cx="2278500" cy="793650"/>
          </a:xfrm>
        </p:grpSpPr>
        <p:grpSp>
          <p:nvGrpSpPr>
            <p:cNvPr id="737" name="Google Shape;737;p62"/>
            <p:cNvGrpSpPr/>
            <p:nvPr/>
          </p:nvGrpSpPr>
          <p:grpSpPr>
            <a:xfrm>
              <a:off x="2623483" y="2865238"/>
              <a:ext cx="2271739" cy="100946"/>
              <a:chOff x="185083" y="2865238"/>
              <a:chExt cx="2271739" cy="100946"/>
            </a:xfrm>
          </p:grpSpPr>
          <p:cxnSp>
            <p:nvCxnSpPr>
              <p:cNvPr id="738" name="Google Shape;738;p62"/>
              <p:cNvCxnSpPr/>
              <p:nvPr/>
            </p:nvCxnSpPr>
            <p:spPr>
              <a:xfrm>
                <a:off x="185083" y="2865238"/>
                <a:ext cx="1081500" cy="0"/>
              </a:xfrm>
              <a:prstGeom prst="straightConnector1">
                <a:avLst/>
              </a:prstGeom>
              <a:noFill/>
              <a:ln w="19050" cap="flat" cmpd="sng">
                <a:solidFill>
                  <a:srgbClr val="E06666"/>
                </a:solidFill>
                <a:prstDash val="solid"/>
                <a:round/>
                <a:headEnd type="none" w="med" len="med"/>
                <a:tailEnd type="none" w="med" len="med"/>
              </a:ln>
            </p:spPr>
          </p:cxnSp>
          <p:cxnSp>
            <p:nvCxnSpPr>
              <p:cNvPr id="739" name="Google Shape;739;p62"/>
              <p:cNvCxnSpPr/>
              <p:nvPr/>
            </p:nvCxnSpPr>
            <p:spPr>
              <a:xfrm>
                <a:off x="1375322" y="2865238"/>
                <a:ext cx="1081500" cy="0"/>
              </a:xfrm>
              <a:prstGeom prst="straightConnector1">
                <a:avLst/>
              </a:prstGeom>
              <a:noFill/>
              <a:ln w="19050" cap="flat" cmpd="sng">
                <a:solidFill>
                  <a:srgbClr val="E06666"/>
                </a:solidFill>
                <a:prstDash val="solid"/>
                <a:round/>
                <a:headEnd type="none" w="med" len="med"/>
                <a:tailEnd type="none" w="med" len="med"/>
              </a:ln>
            </p:spPr>
          </p:cxnSp>
          <p:cxnSp>
            <p:nvCxnSpPr>
              <p:cNvPr id="740" name="Google Shape;740;p62"/>
              <p:cNvCxnSpPr/>
              <p:nvPr/>
            </p:nvCxnSpPr>
            <p:spPr>
              <a:xfrm>
                <a:off x="1266429" y="2867184"/>
                <a:ext cx="54300" cy="99000"/>
              </a:xfrm>
              <a:prstGeom prst="straightConnector1">
                <a:avLst/>
              </a:prstGeom>
              <a:noFill/>
              <a:ln w="19050" cap="flat" cmpd="sng">
                <a:solidFill>
                  <a:srgbClr val="E06666"/>
                </a:solidFill>
                <a:prstDash val="solid"/>
                <a:round/>
                <a:headEnd type="none" w="med" len="med"/>
                <a:tailEnd type="none" w="med" len="med"/>
              </a:ln>
            </p:spPr>
          </p:cxnSp>
          <p:cxnSp>
            <p:nvCxnSpPr>
              <p:cNvPr id="741" name="Google Shape;741;p62"/>
              <p:cNvCxnSpPr/>
              <p:nvPr/>
            </p:nvCxnSpPr>
            <p:spPr>
              <a:xfrm flipH="1">
                <a:off x="1321038" y="2867186"/>
                <a:ext cx="58200" cy="94800"/>
              </a:xfrm>
              <a:prstGeom prst="straightConnector1">
                <a:avLst/>
              </a:prstGeom>
              <a:noFill/>
              <a:ln w="19050" cap="flat" cmpd="sng">
                <a:solidFill>
                  <a:srgbClr val="E06666"/>
                </a:solidFill>
                <a:prstDash val="solid"/>
                <a:round/>
                <a:headEnd type="none" w="med" len="med"/>
                <a:tailEnd type="none" w="med" len="med"/>
              </a:ln>
            </p:spPr>
          </p:cxnSp>
        </p:grpSp>
        <p:grpSp>
          <p:nvGrpSpPr>
            <p:cNvPr id="742" name="Google Shape;742;p62"/>
            <p:cNvGrpSpPr/>
            <p:nvPr/>
          </p:nvGrpSpPr>
          <p:grpSpPr>
            <a:xfrm>
              <a:off x="2623483" y="2172534"/>
              <a:ext cx="2278500" cy="692641"/>
              <a:chOff x="2623483" y="2172534"/>
              <a:chExt cx="2278500" cy="692641"/>
            </a:xfrm>
          </p:grpSpPr>
          <p:cxnSp>
            <p:nvCxnSpPr>
              <p:cNvPr id="743" name="Google Shape;743;p62"/>
              <p:cNvCxnSpPr/>
              <p:nvPr/>
            </p:nvCxnSpPr>
            <p:spPr>
              <a:xfrm rot="10800000">
                <a:off x="2630438"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744" name="Google Shape;744;p62"/>
              <p:cNvCxnSpPr/>
              <p:nvPr/>
            </p:nvCxnSpPr>
            <p:spPr>
              <a:xfrm rot="10800000">
                <a:off x="4895726"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745" name="Google Shape;745;p62"/>
              <p:cNvCxnSpPr/>
              <p:nvPr/>
            </p:nvCxnSpPr>
            <p:spPr>
              <a:xfrm>
                <a:off x="2623483" y="2172534"/>
                <a:ext cx="2278500" cy="0"/>
              </a:xfrm>
              <a:prstGeom prst="straightConnector1">
                <a:avLst/>
              </a:prstGeom>
              <a:noFill/>
              <a:ln w="19050" cap="flat" cmpd="sng">
                <a:solidFill>
                  <a:srgbClr val="E06666"/>
                </a:solidFill>
                <a:prstDash val="solid"/>
                <a:round/>
                <a:headEnd type="none" w="med" len="med"/>
                <a:tailEnd type="none" w="med" len="med"/>
              </a:ln>
            </p:spPr>
          </p:cxnSp>
        </p:grpSp>
      </p:grpSp>
      <p:grpSp>
        <p:nvGrpSpPr>
          <p:cNvPr id="746" name="Google Shape;746;p62"/>
          <p:cNvGrpSpPr/>
          <p:nvPr/>
        </p:nvGrpSpPr>
        <p:grpSpPr>
          <a:xfrm rot="10800000">
            <a:off x="4293374" y="2560053"/>
            <a:ext cx="2278500" cy="834079"/>
            <a:chOff x="2623483" y="2172534"/>
            <a:chExt cx="2278500" cy="692641"/>
          </a:xfrm>
        </p:grpSpPr>
        <p:cxnSp>
          <p:nvCxnSpPr>
            <p:cNvPr id="747" name="Google Shape;747;p62"/>
            <p:cNvCxnSpPr/>
            <p:nvPr/>
          </p:nvCxnSpPr>
          <p:spPr>
            <a:xfrm rot="10800000">
              <a:off x="2630438"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748" name="Google Shape;748;p62"/>
            <p:cNvCxnSpPr/>
            <p:nvPr/>
          </p:nvCxnSpPr>
          <p:spPr>
            <a:xfrm rot="10800000">
              <a:off x="4895726"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749" name="Google Shape;749;p62"/>
            <p:cNvCxnSpPr/>
            <p:nvPr/>
          </p:nvCxnSpPr>
          <p:spPr>
            <a:xfrm>
              <a:off x="2623483" y="2172534"/>
              <a:ext cx="2278500" cy="0"/>
            </a:xfrm>
            <a:prstGeom prst="straightConnector1">
              <a:avLst/>
            </a:prstGeom>
            <a:noFill/>
            <a:ln w="19050" cap="flat" cmpd="sng">
              <a:solidFill>
                <a:srgbClr val="E06666"/>
              </a:solidFill>
              <a:prstDash val="solid"/>
              <a:round/>
              <a:headEnd type="none" w="med" len="med"/>
              <a:tailEnd type="none" w="med" len="med"/>
            </a:ln>
          </p:spPr>
        </p:cxnSp>
      </p:grpSp>
      <p:sp>
        <p:nvSpPr>
          <p:cNvPr id="750" name="Google Shape;750;p62"/>
          <p:cNvSpPr/>
          <p:nvPr/>
        </p:nvSpPr>
        <p:spPr>
          <a:xfrm>
            <a:off x="4390079" y="2290870"/>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751" name="Google Shape;751;p62"/>
          <p:cNvSpPr txBox="1"/>
          <p:nvPr/>
        </p:nvSpPr>
        <p:spPr>
          <a:xfrm>
            <a:off x="4284479" y="2855720"/>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752" name="Google Shape;752;p62"/>
          <p:cNvSpPr/>
          <p:nvPr/>
        </p:nvSpPr>
        <p:spPr>
          <a:xfrm>
            <a:off x="4407782" y="3135982"/>
            <a:ext cx="20880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753" name="Google Shape;753;p62"/>
          <p:cNvSpPr/>
          <p:nvPr/>
        </p:nvSpPr>
        <p:spPr>
          <a:xfrm>
            <a:off x="5474576" y="2297770"/>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754" name="Google Shape;754;p62"/>
          <p:cNvSpPr txBox="1"/>
          <p:nvPr/>
        </p:nvSpPr>
        <p:spPr>
          <a:xfrm>
            <a:off x="4285754" y="3372257"/>
            <a:ext cx="1385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 or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755" name="Google Shape;755;p62"/>
          <p:cNvSpPr txBox="1"/>
          <p:nvPr/>
        </p:nvSpPr>
        <p:spPr>
          <a:xfrm>
            <a:off x="5504949" y="3372245"/>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6 BTC</a:t>
            </a:r>
            <a:endParaRPr sz="1000">
              <a:solidFill>
                <a:srgbClr val="666666"/>
              </a:solidFill>
              <a:latin typeface="Open Sans"/>
              <a:ea typeface="Open Sans"/>
              <a:cs typeface="Open Sans"/>
              <a:sym typeface="Open Sans"/>
            </a:endParaRPr>
          </a:p>
        </p:txBody>
      </p:sp>
      <p:grpSp>
        <p:nvGrpSpPr>
          <p:cNvPr id="756" name="Google Shape;756;p62"/>
          <p:cNvGrpSpPr/>
          <p:nvPr/>
        </p:nvGrpSpPr>
        <p:grpSpPr>
          <a:xfrm rot="10800000">
            <a:off x="4293357" y="3389883"/>
            <a:ext cx="2278500" cy="1262824"/>
            <a:chOff x="2623483" y="2172534"/>
            <a:chExt cx="2278500" cy="692641"/>
          </a:xfrm>
        </p:grpSpPr>
        <p:cxnSp>
          <p:nvCxnSpPr>
            <p:cNvPr id="757" name="Google Shape;757;p62"/>
            <p:cNvCxnSpPr/>
            <p:nvPr/>
          </p:nvCxnSpPr>
          <p:spPr>
            <a:xfrm rot="10800000">
              <a:off x="2630438"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758" name="Google Shape;758;p62"/>
            <p:cNvCxnSpPr/>
            <p:nvPr/>
          </p:nvCxnSpPr>
          <p:spPr>
            <a:xfrm rot="10800000">
              <a:off x="4895726" y="2174875"/>
              <a:ext cx="0" cy="690300"/>
            </a:xfrm>
            <a:prstGeom prst="straightConnector1">
              <a:avLst/>
            </a:prstGeom>
            <a:noFill/>
            <a:ln w="19050" cap="flat" cmpd="sng">
              <a:solidFill>
                <a:srgbClr val="E06666"/>
              </a:solidFill>
              <a:prstDash val="solid"/>
              <a:round/>
              <a:headEnd type="none" w="med" len="med"/>
              <a:tailEnd type="none" w="med" len="med"/>
            </a:ln>
          </p:spPr>
        </p:cxnSp>
        <p:cxnSp>
          <p:nvCxnSpPr>
            <p:cNvPr id="759" name="Google Shape;759;p62"/>
            <p:cNvCxnSpPr/>
            <p:nvPr/>
          </p:nvCxnSpPr>
          <p:spPr>
            <a:xfrm>
              <a:off x="2623483" y="2172534"/>
              <a:ext cx="2278500" cy="0"/>
            </a:xfrm>
            <a:prstGeom prst="straightConnector1">
              <a:avLst/>
            </a:prstGeom>
            <a:noFill/>
            <a:ln w="19050" cap="flat" cmpd="sng">
              <a:solidFill>
                <a:srgbClr val="E06666"/>
              </a:solidFill>
              <a:prstDash val="solid"/>
              <a:round/>
              <a:headEnd type="none" w="med" len="med"/>
              <a:tailEnd type="none" w="med" len="med"/>
            </a:ln>
          </p:spPr>
        </p:cxnSp>
      </p:grpSp>
      <p:sp>
        <p:nvSpPr>
          <p:cNvPr id="760" name="Google Shape;760;p62"/>
          <p:cNvSpPr txBox="1"/>
          <p:nvPr/>
        </p:nvSpPr>
        <p:spPr>
          <a:xfrm>
            <a:off x="4284479" y="3693920"/>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761" name="Google Shape;761;p62"/>
          <p:cNvSpPr/>
          <p:nvPr/>
        </p:nvSpPr>
        <p:spPr>
          <a:xfrm>
            <a:off x="4407780" y="3974182"/>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762" name="Google Shape;762;p62"/>
          <p:cNvSpPr/>
          <p:nvPr/>
        </p:nvSpPr>
        <p:spPr>
          <a:xfrm>
            <a:off x="5474580" y="3974182"/>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E06666"/>
                </a:solidFill>
                <a:latin typeface="Open Sans"/>
                <a:ea typeface="Open Sans"/>
                <a:cs typeface="Open Sans"/>
                <a:sym typeface="Open Sans"/>
              </a:rPr>
              <a:t>Bob Secret 2</a:t>
            </a:r>
            <a:endParaRPr sz="800">
              <a:solidFill>
                <a:srgbClr val="E06666"/>
              </a:solidFill>
              <a:latin typeface="Open Sans"/>
              <a:ea typeface="Open Sans"/>
              <a:cs typeface="Open Sans"/>
              <a:sym typeface="Open Sans"/>
            </a:endParaRPr>
          </a:p>
        </p:txBody>
      </p:sp>
      <p:sp>
        <p:nvSpPr>
          <p:cNvPr id="763" name="Google Shape;763;p62"/>
          <p:cNvSpPr txBox="1"/>
          <p:nvPr/>
        </p:nvSpPr>
        <p:spPr>
          <a:xfrm>
            <a:off x="4284479" y="4074932"/>
            <a:ext cx="2278500" cy="3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or</a:t>
            </a:r>
            <a:endParaRPr sz="1000">
              <a:solidFill>
                <a:srgbClr val="666666"/>
              </a:solidFill>
              <a:latin typeface="Open Sans"/>
              <a:ea typeface="Open Sans"/>
              <a:cs typeface="Open Sans"/>
              <a:sym typeface="Open Sans"/>
            </a:endParaRPr>
          </a:p>
        </p:txBody>
      </p:sp>
      <p:sp>
        <p:nvSpPr>
          <p:cNvPr id="764" name="Google Shape;764;p62"/>
          <p:cNvSpPr/>
          <p:nvPr/>
        </p:nvSpPr>
        <p:spPr>
          <a:xfrm>
            <a:off x="4407776" y="4355170"/>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765" name="Google Shape;765;p62"/>
          <p:cNvSpPr/>
          <p:nvPr/>
        </p:nvSpPr>
        <p:spPr>
          <a:xfrm>
            <a:off x="5474576" y="4355170"/>
            <a:ext cx="1021200" cy="1863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1000 blocks</a:t>
            </a:r>
            <a:endParaRPr sz="1000">
              <a:solidFill>
                <a:srgbClr val="666666"/>
              </a:solidFill>
              <a:latin typeface="Open Sans"/>
              <a:ea typeface="Open Sans"/>
              <a:cs typeface="Open Sans"/>
              <a:sym typeface="Open Sans"/>
            </a:endParaRPr>
          </a:p>
        </p:txBody>
      </p:sp>
      <p:grpSp>
        <p:nvGrpSpPr>
          <p:cNvPr id="766" name="Google Shape;766;p62"/>
          <p:cNvGrpSpPr/>
          <p:nvPr/>
        </p:nvGrpSpPr>
        <p:grpSpPr>
          <a:xfrm>
            <a:off x="3295186" y="2202929"/>
            <a:ext cx="1019367" cy="724916"/>
            <a:chOff x="-8651" y="2900971"/>
            <a:chExt cx="1080296" cy="724916"/>
          </a:xfrm>
        </p:grpSpPr>
        <p:cxnSp>
          <p:nvCxnSpPr>
            <p:cNvPr id="767" name="Google Shape;767;p62"/>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768" name="Google Shape;768;p62"/>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62"/>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770" name="Google Shape;770;p62"/>
          <p:cNvSpPr txBox="1">
            <a:spLocks noGrp="1"/>
          </p:cNvSpPr>
          <p:nvPr>
            <p:ph type="body" idx="1"/>
          </p:nvPr>
        </p:nvSpPr>
        <p:spPr>
          <a:xfrm>
            <a:off x="4558553" y="563576"/>
            <a:ext cx="4427497" cy="1171094"/>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dirty="0"/>
              <a:t>Alice creates a new commitment txn that sends only 4 BTC back to herself, and 6 BTC into the hash time-locked contract. Alice then signs the txn and sends it over to Bob.</a:t>
            </a:r>
            <a:endParaRPr sz="1800" dirty="0"/>
          </a:p>
        </p:txBody>
      </p:sp>
      <p:sp>
        <p:nvSpPr>
          <p:cNvPr id="69" name="Google Shape;407;p58"/>
          <p:cNvSpPr txBox="1">
            <a:spLocks noGrp="1"/>
          </p:cNvSpPr>
          <p:nvPr>
            <p:ph type="body" idx="1"/>
          </p:nvPr>
        </p:nvSpPr>
        <p:spPr>
          <a:xfrm>
            <a:off x="234150" y="0"/>
            <a:ext cx="8825346" cy="59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3200" b="1" dirty="0">
                <a:solidFill>
                  <a:srgbClr val="1544D9"/>
                </a:solidFill>
              </a:rPr>
              <a:t>Hash Time-locked Bi-directional Payment Channels</a:t>
            </a:r>
            <a:endParaRPr sz="3200" b="1" dirty="0">
              <a:solidFill>
                <a:srgbClr val="1544D9"/>
              </a:solidFill>
            </a:endParaRPr>
          </a:p>
        </p:txBody>
      </p:sp>
      <p:sp>
        <p:nvSpPr>
          <p:cNvPr id="2" name="Date Placeholder 1"/>
          <p:cNvSpPr>
            <a:spLocks noGrp="1"/>
          </p:cNvSpPr>
          <p:nvPr>
            <p:ph type="dt" sz="half" idx="13"/>
          </p:nvPr>
        </p:nvSpPr>
        <p:spPr/>
        <p:txBody>
          <a:bodyPr/>
          <a:lstStyle/>
          <a:p>
            <a:pPr>
              <a:defRPr/>
            </a:pPr>
            <a:fld id="{15EBDCBC-6F60-493E-ADC5-685C90694B68}" type="datetime1">
              <a:rPr lang="zh-CN" altLang="en-US" smtClean="0"/>
              <a:t>2020/8/23</a:t>
            </a:fld>
            <a:endParaRPr lang="en-US" altLang="zh-CN"/>
          </a:p>
        </p:txBody>
      </p:sp>
    </p:spTree>
    <p:extLst>
      <p:ext uri="{BB962C8B-B14F-4D97-AF65-F5344CB8AC3E}">
        <p14:creationId xmlns:p14="http://schemas.microsoft.com/office/powerpoint/2010/main" val="820931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64"/>
          <p:cNvSpPr txBox="1">
            <a:spLocks noGrp="1"/>
          </p:cNvSpPr>
          <p:nvPr>
            <p:ph type="body" idx="1"/>
          </p:nvPr>
        </p:nvSpPr>
        <p:spPr>
          <a:xfrm>
            <a:off x="618565" y="1859850"/>
            <a:ext cx="8162364" cy="990926"/>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800" dirty="0" smtClean="0"/>
              <a:t>Alice </a:t>
            </a:r>
            <a:r>
              <a:rPr lang="en" sz="2800" dirty="0"/>
              <a:t>and Bob now exchange the first two secret values to </a:t>
            </a:r>
            <a:r>
              <a:rPr lang="en" sz="2800" b="1" dirty="0"/>
              <a:t>lock in </a:t>
            </a:r>
            <a:r>
              <a:rPr lang="en" sz="2800" dirty="0"/>
              <a:t>the updated channel balances!</a:t>
            </a:r>
            <a:endParaRPr sz="2800" dirty="0"/>
          </a:p>
        </p:txBody>
      </p:sp>
      <p:sp>
        <p:nvSpPr>
          <p:cNvPr id="2" name="Date Placeholder 1"/>
          <p:cNvSpPr>
            <a:spLocks noGrp="1"/>
          </p:cNvSpPr>
          <p:nvPr>
            <p:ph type="dt" sz="half" idx="13"/>
          </p:nvPr>
        </p:nvSpPr>
        <p:spPr/>
        <p:txBody>
          <a:bodyPr/>
          <a:lstStyle/>
          <a:p>
            <a:pPr>
              <a:defRPr/>
            </a:pPr>
            <a:fld id="{1A34FB96-ADD2-4433-A0DD-F2F1E49066B5}" type="datetime1">
              <a:rPr lang="zh-CN" altLang="en-US" smtClean="0"/>
              <a:t>2020/8/24</a:t>
            </a:fld>
            <a:endParaRPr lang="en-US" altLang="zh-CN"/>
          </a:p>
        </p:txBody>
      </p:sp>
      <p:sp>
        <p:nvSpPr>
          <p:cNvPr id="4" name="Google Shape;407;p58"/>
          <p:cNvSpPr txBox="1">
            <a:spLocks noGrp="1"/>
          </p:cNvSpPr>
          <p:nvPr>
            <p:ph type="body" idx="1"/>
          </p:nvPr>
        </p:nvSpPr>
        <p:spPr>
          <a:xfrm>
            <a:off x="618564" y="280000"/>
            <a:ext cx="8414599"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200" b="1" dirty="0">
                <a:solidFill>
                  <a:srgbClr val="1544D9"/>
                </a:solidFill>
              </a:rPr>
              <a:t>Key </a:t>
            </a:r>
            <a:r>
              <a:rPr lang="en" altLang="zh-CN" sz="3200" b="1" dirty="0" smtClean="0">
                <a:solidFill>
                  <a:srgbClr val="1544D9"/>
                </a:solidFill>
              </a:rPr>
              <a:t>Step</a:t>
            </a:r>
            <a:endParaRPr sz="3200" b="1" dirty="0">
              <a:solidFill>
                <a:srgbClr val="1544D9"/>
              </a:solidFill>
            </a:endParaRPr>
          </a:p>
        </p:txBody>
      </p:sp>
    </p:spTree>
    <p:extLst>
      <p:ext uri="{BB962C8B-B14F-4D97-AF65-F5344CB8AC3E}">
        <p14:creationId xmlns:p14="http://schemas.microsoft.com/office/powerpoint/2010/main" val="4098773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65"/>
          <p:cNvSpPr txBox="1">
            <a:spLocks noGrp="1"/>
          </p:cNvSpPr>
          <p:nvPr>
            <p:ph type="body" idx="1"/>
          </p:nvPr>
        </p:nvSpPr>
        <p:spPr>
          <a:xfrm>
            <a:off x="450476" y="1067172"/>
            <a:ext cx="4719918" cy="2906810"/>
          </a:xfrm>
          <a:prstGeom prst="rect">
            <a:avLst/>
          </a:prstGeom>
        </p:spPr>
        <p:txBody>
          <a:bodyPr spcFirstLastPara="1" wrap="square" lIns="91425" tIns="91425" rIns="91425" bIns="91425" anchor="t" anchorCtr="0">
            <a:noAutofit/>
          </a:bodyPr>
          <a:lstStyle/>
          <a:p>
            <a:pPr marL="0" lvl="0" indent="0">
              <a:spcBef>
                <a:spcPts val="1600"/>
              </a:spcBef>
              <a:spcAft>
                <a:spcPts val="0"/>
              </a:spcAft>
              <a:buNone/>
            </a:pPr>
            <a:r>
              <a:rPr lang="en" sz="1600" dirty="0" smtClean="0"/>
              <a:t>Alice </a:t>
            </a:r>
            <a:r>
              <a:rPr lang="en" sz="1600" dirty="0"/>
              <a:t>broadcasts the old commitment txn to the network…</a:t>
            </a:r>
            <a:endParaRPr sz="1600" dirty="0"/>
          </a:p>
          <a:p>
            <a:pPr marL="0" lvl="0" indent="0">
              <a:spcBef>
                <a:spcPts val="1600"/>
              </a:spcBef>
              <a:spcAft>
                <a:spcPts val="0"/>
              </a:spcAft>
              <a:buNone/>
            </a:pPr>
            <a:r>
              <a:rPr lang="en" sz="1600" dirty="0"/>
              <a:t>Bob automatically receives his original 5 BTC.</a:t>
            </a:r>
            <a:endParaRPr sz="1600" dirty="0"/>
          </a:p>
          <a:p>
            <a:pPr marL="0" lvl="0" indent="0">
              <a:spcBef>
                <a:spcPts val="1600"/>
              </a:spcBef>
              <a:spcAft>
                <a:spcPts val="0"/>
              </a:spcAft>
              <a:buNone/>
            </a:pPr>
            <a:r>
              <a:rPr lang="en" sz="1600" dirty="0"/>
              <a:t>Alice now has to wait 1000 blocks in order to get her 5 BTC back.</a:t>
            </a:r>
            <a:endParaRPr sz="1600" dirty="0"/>
          </a:p>
          <a:p>
            <a:pPr marL="0" lvl="0" indent="0" rtl="0">
              <a:spcBef>
                <a:spcPts val="1600"/>
              </a:spcBef>
              <a:spcAft>
                <a:spcPts val="1600"/>
              </a:spcAft>
              <a:buNone/>
            </a:pPr>
            <a:r>
              <a:rPr lang="en" sz="1600" b="1" dirty="0"/>
              <a:t>However</a:t>
            </a:r>
            <a:r>
              <a:rPr lang="en" sz="1600" dirty="0"/>
              <a:t>, since Alice and Bob just exchanged their original secrets, Bob now knows </a:t>
            </a:r>
            <a:r>
              <a:rPr lang="en" sz="1600" dirty="0">
                <a:solidFill>
                  <a:srgbClr val="00FFFF"/>
                </a:solidFill>
              </a:rPr>
              <a:t>Alice Secret 1</a:t>
            </a:r>
            <a:r>
              <a:rPr lang="en" sz="1600" dirty="0"/>
              <a:t>! Bob can see Alice trying to cheat him and take all 10 BTC!</a:t>
            </a:r>
            <a:endParaRPr sz="1600" dirty="0"/>
          </a:p>
        </p:txBody>
      </p:sp>
      <p:sp>
        <p:nvSpPr>
          <p:cNvPr id="851" name="Google Shape;851;p65"/>
          <p:cNvSpPr txBox="1"/>
          <p:nvPr/>
        </p:nvSpPr>
        <p:spPr>
          <a:xfrm>
            <a:off x="5566175" y="1169519"/>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52" name="Google Shape;852;p65"/>
          <p:cNvSpPr txBox="1"/>
          <p:nvPr/>
        </p:nvSpPr>
        <p:spPr>
          <a:xfrm>
            <a:off x="6785370" y="116951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853" name="Google Shape;853;p65"/>
          <p:cNvSpPr txBox="1"/>
          <p:nvPr/>
        </p:nvSpPr>
        <p:spPr>
          <a:xfrm>
            <a:off x="5566175" y="1855319"/>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54" name="Google Shape;854;p65"/>
          <p:cNvSpPr txBox="1"/>
          <p:nvPr/>
        </p:nvSpPr>
        <p:spPr>
          <a:xfrm>
            <a:off x="6785370" y="185531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grpSp>
        <p:nvGrpSpPr>
          <p:cNvPr id="855" name="Google Shape;855;p65"/>
          <p:cNvGrpSpPr/>
          <p:nvPr/>
        </p:nvGrpSpPr>
        <p:grpSpPr>
          <a:xfrm>
            <a:off x="5573804" y="1181853"/>
            <a:ext cx="2278500" cy="793650"/>
            <a:chOff x="2623483" y="2172534"/>
            <a:chExt cx="2278500" cy="793650"/>
          </a:xfrm>
        </p:grpSpPr>
        <p:grpSp>
          <p:nvGrpSpPr>
            <p:cNvPr id="856" name="Google Shape;856;p65"/>
            <p:cNvGrpSpPr/>
            <p:nvPr/>
          </p:nvGrpSpPr>
          <p:grpSpPr>
            <a:xfrm>
              <a:off x="2623483" y="2865238"/>
              <a:ext cx="2271739" cy="100946"/>
              <a:chOff x="185083" y="2865238"/>
              <a:chExt cx="2271739" cy="100946"/>
            </a:xfrm>
          </p:grpSpPr>
          <p:cxnSp>
            <p:nvCxnSpPr>
              <p:cNvPr id="857" name="Google Shape;857;p65"/>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858" name="Google Shape;858;p65"/>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859" name="Google Shape;859;p65"/>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860" name="Google Shape;860;p65"/>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861" name="Google Shape;861;p65"/>
            <p:cNvGrpSpPr/>
            <p:nvPr/>
          </p:nvGrpSpPr>
          <p:grpSpPr>
            <a:xfrm>
              <a:off x="2623483" y="2172534"/>
              <a:ext cx="2278500" cy="692641"/>
              <a:chOff x="2623483" y="2172534"/>
              <a:chExt cx="2278500" cy="692641"/>
            </a:xfrm>
          </p:grpSpPr>
          <p:cxnSp>
            <p:nvCxnSpPr>
              <p:cNvPr id="862" name="Google Shape;862;p65"/>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863" name="Google Shape;863;p65"/>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864" name="Google Shape;864;p65"/>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865" name="Google Shape;865;p65"/>
          <p:cNvGrpSpPr/>
          <p:nvPr/>
        </p:nvGrpSpPr>
        <p:grpSpPr>
          <a:xfrm rot="10800000">
            <a:off x="5573795" y="1881328"/>
            <a:ext cx="2278500" cy="834079"/>
            <a:chOff x="2623483" y="2172534"/>
            <a:chExt cx="2278500" cy="692641"/>
          </a:xfrm>
        </p:grpSpPr>
        <p:cxnSp>
          <p:nvCxnSpPr>
            <p:cNvPr id="866" name="Google Shape;866;p65"/>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867" name="Google Shape;867;p65"/>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868" name="Google Shape;868;p65"/>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869" name="Google Shape;869;p65"/>
          <p:cNvSpPr/>
          <p:nvPr/>
        </p:nvSpPr>
        <p:spPr>
          <a:xfrm>
            <a:off x="5670500" y="1612144"/>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870" name="Google Shape;870;p65"/>
          <p:cNvSpPr txBox="1"/>
          <p:nvPr/>
        </p:nvSpPr>
        <p:spPr>
          <a:xfrm>
            <a:off x="5564900" y="2176995"/>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871" name="Google Shape;871;p65"/>
          <p:cNvSpPr/>
          <p:nvPr/>
        </p:nvSpPr>
        <p:spPr>
          <a:xfrm>
            <a:off x="5688203" y="2457256"/>
            <a:ext cx="20880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872" name="Google Shape;872;p65"/>
          <p:cNvSpPr txBox="1"/>
          <p:nvPr/>
        </p:nvSpPr>
        <p:spPr>
          <a:xfrm>
            <a:off x="5566175" y="2693531"/>
            <a:ext cx="1385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 or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73" name="Google Shape;873;p65"/>
          <p:cNvSpPr txBox="1"/>
          <p:nvPr/>
        </p:nvSpPr>
        <p:spPr>
          <a:xfrm>
            <a:off x="6785370" y="2693519"/>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5 BTC</a:t>
            </a:r>
            <a:endParaRPr sz="1000">
              <a:solidFill>
                <a:srgbClr val="666666"/>
              </a:solidFill>
              <a:latin typeface="Open Sans"/>
              <a:ea typeface="Open Sans"/>
              <a:cs typeface="Open Sans"/>
              <a:sym typeface="Open Sans"/>
            </a:endParaRPr>
          </a:p>
        </p:txBody>
      </p:sp>
      <p:grpSp>
        <p:nvGrpSpPr>
          <p:cNvPr id="874" name="Google Shape;874;p65"/>
          <p:cNvGrpSpPr/>
          <p:nvPr/>
        </p:nvGrpSpPr>
        <p:grpSpPr>
          <a:xfrm rot="10800000">
            <a:off x="5573778" y="2711158"/>
            <a:ext cx="2278500" cy="1262824"/>
            <a:chOff x="2623483" y="2172534"/>
            <a:chExt cx="2278500" cy="692641"/>
          </a:xfrm>
        </p:grpSpPr>
        <p:cxnSp>
          <p:nvCxnSpPr>
            <p:cNvPr id="875" name="Google Shape;875;p65"/>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876" name="Google Shape;876;p65"/>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877" name="Google Shape;877;p65"/>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878" name="Google Shape;878;p65"/>
          <p:cNvSpPr txBox="1"/>
          <p:nvPr/>
        </p:nvSpPr>
        <p:spPr>
          <a:xfrm>
            <a:off x="5564900" y="3015195"/>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879" name="Google Shape;879;p65"/>
          <p:cNvSpPr/>
          <p:nvPr/>
        </p:nvSpPr>
        <p:spPr>
          <a:xfrm>
            <a:off x="5688201" y="3295456"/>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880" name="Google Shape;880;p65"/>
          <p:cNvSpPr/>
          <p:nvPr/>
        </p:nvSpPr>
        <p:spPr>
          <a:xfrm>
            <a:off x="6755001" y="3295456"/>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00FFFF"/>
                </a:solidFill>
                <a:latin typeface="Open Sans"/>
                <a:ea typeface="Open Sans"/>
                <a:cs typeface="Open Sans"/>
                <a:sym typeface="Open Sans"/>
              </a:rPr>
              <a:t>Alice Secret 1</a:t>
            </a:r>
            <a:endParaRPr sz="800">
              <a:solidFill>
                <a:srgbClr val="00FFFF"/>
              </a:solidFill>
              <a:latin typeface="Open Sans"/>
              <a:ea typeface="Open Sans"/>
              <a:cs typeface="Open Sans"/>
              <a:sym typeface="Open Sans"/>
            </a:endParaRPr>
          </a:p>
        </p:txBody>
      </p:sp>
      <p:sp>
        <p:nvSpPr>
          <p:cNvPr id="881" name="Google Shape;881;p65"/>
          <p:cNvSpPr txBox="1"/>
          <p:nvPr/>
        </p:nvSpPr>
        <p:spPr>
          <a:xfrm>
            <a:off x="5564900" y="3396206"/>
            <a:ext cx="2278500" cy="3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or</a:t>
            </a:r>
            <a:endParaRPr sz="1000">
              <a:solidFill>
                <a:srgbClr val="666666"/>
              </a:solidFill>
              <a:latin typeface="Open Sans"/>
              <a:ea typeface="Open Sans"/>
              <a:cs typeface="Open Sans"/>
              <a:sym typeface="Open Sans"/>
            </a:endParaRPr>
          </a:p>
        </p:txBody>
      </p:sp>
      <p:sp>
        <p:nvSpPr>
          <p:cNvPr id="882" name="Google Shape;882;p65"/>
          <p:cNvSpPr/>
          <p:nvPr/>
        </p:nvSpPr>
        <p:spPr>
          <a:xfrm>
            <a:off x="5688197" y="3676444"/>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883" name="Google Shape;883;p65"/>
          <p:cNvSpPr/>
          <p:nvPr/>
        </p:nvSpPr>
        <p:spPr>
          <a:xfrm>
            <a:off x="6754997" y="3676444"/>
            <a:ext cx="1021200" cy="1863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1000 blocks</a:t>
            </a:r>
            <a:endParaRPr sz="1000">
              <a:solidFill>
                <a:srgbClr val="666666"/>
              </a:solidFill>
              <a:latin typeface="Open Sans"/>
              <a:ea typeface="Open Sans"/>
              <a:cs typeface="Open Sans"/>
              <a:sym typeface="Open Sans"/>
            </a:endParaRPr>
          </a:p>
        </p:txBody>
      </p:sp>
      <p:sp>
        <p:nvSpPr>
          <p:cNvPr id="884" name="Google Shape;884;p65"/>
          <p:cNvSpPr txBox="1"/>
          <p:nvPr/>
        </p:nvSpPr>
        <p:spPr>
          <a:xfrm>
            <a:off x="5481291" y="835121"/>
            <a:ext cx="34176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solidFill>
                  <a:srgbClr val="666666"/>
                </a:solidFill>
              </a:rPr>
              <a:t>Alice broadcasts commitment to network</a:t>
            </a:r>
            <a:endParaRPr sz="1000">
              <a:solidFill>
                <a:srgbClr val="666666"/>
              </a:solidFill>
            </a:endParaRPr>
          </a:p>
        </p:txBody>
      </p:sp>
      <p:sp>
        <p:nvSpPr>
          <p:cNvPr id="885" name="Google Shape;885;p65"/>
          <p:cNvSpPr/>
          <p:nvPr/>
        </p:nvSpPr>
        <p:spPr>
          <a:xfrm>
            <a:off x="6754997" y="1610554"/>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E06666"/>
                </a:solidFill>
                <a:latin typeface="Open Sans"/>
                <a:ea typeface="Open Sans"/>
                <a:cs typeface="Open Sans"/>
                <a:sym typeface="Open Sans"/>
              </a:rPr>
              <a:t>Bob</a:t>
            </a:r>
            <a:endParaRPr sz="1000">
              <a:solidFill>
                <a:srgbClr val="E06666"/>
              </a:solidFill>
              <a:latin typeface="Open Sans"/>
              <a:ea typeface="Open Sans"/>
              <a:cs typeface="Open Sans"/>
              <a:sym typeface="Open Sans"/>
            </a:endParaRPr>
          </a:p>
        </p:txBody>
      </p:sp>
      <p:sp>
        <p:nvSpPr>
          <p:cNvPr id="2" name="Date Placeholder 1"/>
          <p:cNvSpPr>
            <a:spLocks noGrp="1"/>
          </p:cNvSpPr>
          <p:nvPr>
            <p:ph type="dt" sz="half" idx="13"/>
          </p:nvPr>
        </p:nvSpPr>
        <p:spPr/>
        <p:txBody>
          <a:bodyPr/>
          <a:lstStyle/>
          <a:p>
            <a:pPr>
              <a:defRPr/>
            </a:pPr>
            <a:fld id="{B59504C0-0AD8-4A20-B9D6-B263945DD599}" type="datetime1">
              <a:rPr lang="zh-CN" altLang="en-US" smtClean="0"/>
              <a:t>2020/8/24</a:t>
            </a:fld>
            <a:endParaRPr lang="en-US" altLang="zh-CN"/>
          </a:p>
        </p:txBody>
      </p:sp>
      <p:sp>
        <p:nvSpPr>
          <p:cNvPr id="39" name="Google Shape;407;p58"/>
          <p:cNvSpPr txBox="1">
            <a:spLocks noGrp="1"/>
          </p:cNvSpPr>
          <p:nvPr>
            <p:ph type="body" idx="1"/>
          </p:nvPr>
        </p:nvSpPr>
        <p:spPr>
          <a:xfrm>
            <a:off x="334852" y="280000"/>
            <a:ext cx="8698312" cy="596400"/>
          </a:xfrm>
          <a:prstGeom prst="rect">
            <a:avLst/>
          </a:prstGeom>
        </p:spPr>
        <p:txBody>
          <a:bodyPr spcFirstLastPara="1" wrap="square" lIns="91425" tIns="91425" rIns="91425" bIns="91425" anchor="t" anchorCtr="0">
            <a:noAutofit/>
          </a:bodyPr>
          <a:lstStyle/>
          <a:p>
            <a:pPr marL="0" lvl="0" indent="0">
              <a:buNone/>
            </a:pPr>
            <a:r>
              <a:rPr lang="en-US" altLang="zh-CN" sz="2800" b="1" dirty="0">
                <a:solidFill>
                  <a:srgbClr val="1544D9"/>
                </a:solidFill>
              </a:rPr>
              <a:t>What if Alice wants to get her 1 BTC back and cheat Bob?</a:t>
            </a:r>
            <a:endParaRPr lang="en-US" altLang="zh-CN" sz="2800" dirty="0">
              <a:solidFill>
                <a:srgbClr val="1544D9"/>
              </a:solidFill>
            </a:endParaRPr>
          </a:p>
        </p:txBody>
      </p:sp>
    </p:spTree>
    <p:extLst>
      <p:ext uri="{BB962C8B-B14F-4D97-AF65-F5344CB8AC3E}">
        <p14:creationId xmlns:p14="http://schemas.microsoft.com/office/powerpoint/2010/main" val="817036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66"/>
          <p:cNvSpPr txBox="1"/>
          <p:nvPr/>
        </p:nvSpPr>
        <p:spPr>
          <a:xfrm>
            <a:off x="252567" y="938592"/>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891" name="Google Shape;891;p66"/>
          <p:cNvSpPr txBox="1"/>
          <p:nvPr/>
        </p:nvSpPr>
        <p:spPr>
          <a:xfrm>
            <a:off x="1471762" y="938592"/>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892" name="Google Shape;892;p66"/>
          <p:cNvSpPr txBox="1"/>
          <p:nvPr/>
        </p:nvSpPr>
        <p:spPr>
          <a:xfrm>
            <a:off x="252567" y="1624392"/>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_____________</a:t>
            </a:r>
            <a:endParaRPr sz="1000" b="1">
              <a:solidFill>
                <a:srgbClr val="E06666"/>
              </a:solidFill>
              <a:latin typeface="Open Sans"/>
              <a:ea typeface="Open Sans"/>
              <a:cs typeface="Open Sans"/>
              <a:sym typeface="Open Sans"/>
            </a:endParaRPr>
          </a:p>
        </p:txBody>
      </p:sp>
      <p:sp>
        <p:nvSpPr>
          <p:cNvPr id="893" name="Google Shape;893;p66"/>
          <p:cNvSpPr txBox="1"/>
          <p:nvPr/>
        </p:nvSpPr>
        <p:spPr>
          <a:xfrm>
            <a:off x="1471762" y="1624392"/>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grpSp>
        <p:nvGrpSpPr>
          <p:cNvPr id="894" name="Google Shape;894;p66"/>
          <p:cNvGrpSpPr/>
          <p:nvPr/>
        </p:nvGrpSpPr>
        <p:grpSpPr>
          <a:xfrm>
            <a:off x="260196" y="950926"/>
            <a:ext cx="2278500" cy="793650"/>
            <a:chOff x="2623483" y="2172534"/>
            <a:chExt cx="2278500" cy="793650"/>
          </a:xfrm>
        </p:grpSpPr>
        <p:grpSp>
          <p:nvGrpSpPr>
            <p:cNvPr id="895" name="Google Shape;895;p66"/>
            <p:cNvGrpSpPr/>
            <p:nvPr/>
          </p:nvGrpSpPr>
          <p:grpSpPr>
            <a:xfrm>
              <a:off x="2623483" y="2865238"/>
              <a:ext cx="2271739" cy="100946"/>
              <a:chOff x="185083" y="2865238"/>
              <a:chExt cx="2271739" cy="100946"/>
            </a:xfrm>
          </p:grpSpPr>
          <p:cxnSp>
            <p:nvCxnSpPr>
              <p:cNvPr id="896" name="Google Shape;896;p66"/>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897" name="Google Shape;897;p66"/>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898" name="Google Shape;898;p66"/>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899" name="Google Shape;899;p66"/>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900" name="Google Shape;900;p66"/>
            <p:cNvGrpSpPr/>
            <p:nvPr/>
          </p:nvGrpSpPr>
          <p:grpSpPr>
            <a:xfrm>
              <a:off x="2623483" y="2172534"/>
              <a:ext cx="2278500" cy="692641"/>
              <a:chOff x="2623483" y="2172534"/>
              <a:chExt cx="2278500" cy="692641"/>
            </a:xfrm>
          </p:grpSpPr>
          <p:cxnSp>
            <p:nvCxnSpPr>
              <p:cNvPr id="901" name="Google Shape;901;p66"/>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02" name="Google Shape;902;p66"/>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03" name="Google Shape;903;p66"/>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904" name="Google Shape;904;p66"/>
          <p:cNvGrpSpPr/>
          <p:nvPr/>
        </p:nvGrpSpPr>
        <p:grpSpPr>
          <a:xfrm rot="10800000">
            <a:off x="260187" y="1650401"/>
            <a:ext cx="2278500" cy="834079"/>
            <a:chOff x="2623483" y="2172534"/>
            <a:chExt cx="2278500" cy="692641"/>
          </a:xfrm>
        </p:grpSpPr>
        <p:cxnSp>
          <p:nvCxnSpPr>
            <p:cNvPr id="905" name="Google Shape;905;p66"/>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06" name="Google Shape;906;p66"/>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07" name="Google Shape;907;p66"/>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908" name="Google Shape;908;p66"/>
          <p:cNvSpPr/>
          <p:nvPr/>
        </p:nvSpPr>
        <p:spPr>
          <a:xfrm>
            <a:off x="1441389" y="2226317"/>
            <a:ext cx="10212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909" name="Google Shape;909;p66"/>
          <p:cNvSpPr/>
          <p:nvPr/>
        </p:nvSpPr>
        <p:spPr>
          <a:xfrm>
            <a:off x="356892" y="1381217"/>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910" name="Google Shape;910;p66"/>
          <p:cNvSpPr txBox="1"/>
          <p:nvPr/>
        </p:nvSpPr>
        <p:spPr>
          <a:xfrm>
            <a:off x="251292" y="1946068"/>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911" name="Google Shape;911;p66"/>
          <p:cNvSpPr/>
          <p:nvPr/>
        </p:nvSpPr>
        <p:spPr>
          <a:xfrm>
            <a:off x="1423692" y="1381217"/>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CC0000"/>
                </a:solidFill>
                <a:latin typeface="Open Sans"/>
                <a:ea typeface="Open Sans"/>
                <a:cs typeface="Open Sans"/>
                <a:sym typeface="Open Sans"/>
              </a:rPr>
              <a:t>Bob</a:t>
            </a:r>
            <a:endParaRPr sz="1000">
              <a:solidFill>
                <a:srgbClr val="CC0000"/>
              </a:solidFill>
              <a:latin typeface="Open Sans"/>
              <a:ea typeface="Open Sans"/>
              <a:cs typeface="Open Sans"/>
              <a:sym typeface="Open Sans"/>
            </a:endParaRPr>
          </a:p>
        </p:txBody>
      </p:sp>
      <p:sp>
        <p:nvSpPr>
          <p:cNvPr id="912" name="Google Shape;912;p66"/>
          <p:cNvSpPr/>
          <p:nvPr/>
        </p:nvSpPr>
        <p:spPr>
          <a:xfrm>
            <a:off x="374589" y="2226317"/>
            <a:ext cx="10212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grpSp>
        <p:nvGrpSpPr>
          <p:cNvPr id="913" name="Google Shape;913;p66"/>
          <p:cNvGrpSpPr/>
          <p:nvPr/>
        </p:nvGrpSpPr>
        <p:grpSpPr>
          <a:xfrm>
            <a:off x="-477450" y="1293276"/>
            <a:ext cx="731360" cy="724916"/>
            <a:chOff x="-8651" y="2900971"/>
            <a:chExt cx="1080296" cy="724916"/>
          </a:xfrm>
        </p:grpSpPr>
        <p:cxnSp>
          <p:nvCxnSpPr>
            <p:cNvPr id="914" name="Google Shape;914;p66"/>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915" name="Google Shape;915;p66"/>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66"/>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grpSp>
        <p:nvGrpSpPr>
          <p:cNvPr id="917" name="Google Shape;917;p66"/>
          <p:cNvGrpSpPr/>
          <p:nvPr/>
        </p:nvGrpSpPr>
        <p:grpSpPr>
          <a:xfrm>
            <a:off x="2509714" y="1293352"/>
            <a:ext cx="397657" cy="724916"/>
            <a:chOff x="-8651" y="2900971"/>
            <a:chExt cx="1080296" cy="724916"/>
          </a:xfrm>
        </p:grpSpPr>
        <p:cxnSp>
          <p:nvCxnSpPr>
            <p:cNvPr id="918" name="Google Shape;918;p66"/>
            <p:cNvCxnSpPr/>
            <p:nvPr/>
          </p:nvCxnSpPr>
          <p:spPr>
            <a:xfrm>
              <a:off x="578145" y="2900975"/>
              <a:ext cx="493500" cy="0"/>
            </a:xfrm>
            <a:prstGeom prst="straightConnector1">
              <a:avLst/>
            </a:prstGeom>
            <a:noFill/>
            <a:ln w="9525" cap="flat" cmpd="sng">
              <a:solidFill>
                <a:schemeClr val="dk2"/>
              </a:solidFill>
              <a:prstDash val="solid"/>
              <a:round/>
              <a:headEnd type="none" w="med" len="med"/>
              <a:tailEnd type="triangle" w="med" len="med"/>
            </a:ln>
          </p:spPr>
        </p:cxnSp>
        <p:cxnSp>
          <p:nvCxnSpPr>
            <p:cNvPr id="919" name="Google Shape;919;p66"/>
            <p:cNvCxnSpPr/>
            <p:nvPr/>
          </p:nvCxnSpPr>
          <p:spPr>
            <a:xfrm>
              <a:off x="578158" y="2900971"/>
              <a:ext cx="0" cy="724800"/>
            </a:xfrm>
            <a:prstGeom prst="straightConnector1">
              <a:avLst/>
            </a:prstGeom>
            <a:noFill/>
            <a:ln w="9525" cap="flat" cmpd="sng">
              <a:solidFill>
                <a:schemeClr val="dk2"/>
              </a:solidFill>
              <a:prstDash val="solid"/>
              <a:round/>
              <a:headEnd type="none" w="med" len="med"/>
              <a:tailEnd type="none" w="med" len="med"/>
            </a:ln>
          </p:spPr>
        </p:cxnSp>
        <p:cxnSp>
          <p:nvCxnSpPr>
            <p:cNvPr id="920" name="Google Shape;920;p66"/>
            <p:cNvCxnSpPr/>
            <p:nvPr/>
          </p:nvCxnSpPr>
          <p:spPr>
            <a:xfrm rot="10800000">
              <a:off x="-8651" y="3625887"/>
              <a:ext cx="593700" cy="0"/>
            </a:xfrm>
            <a:prstGeom prst="straightConnector1">
              <a:avLst/>
            </a:prstGeom>
            <a:noFill/>
            <a:ln w="9525" cap="flat" cmpd="sng">
              <a:solidFill>
                <a:schemeClr val="dk2"/>
              </a:solidFill>
              <a:prstDash val="solid"/>
              <a:round/>
              <a:headEnd type="none" w="med" len="med"/>
              <a:tailEnd type="none" w="med" len="med"/>
            </a:ln>
          </p:spPr>
        </p:cxnSp>
      </p:grpSp>
      <p:sp>
        <p:nvSpPr>
          <p:cNvPr id="921" name="Google Shape;921;p66"/>
          <p:cNvSpPr txBox="1">
            <a:spLocks noGrp="1"/>
          </p:cNvSpPr>
          <p:nvPr>
            <p:ph type="body" idx="1"/>
          </p:nvPr>
        </p:nvSpPr>
        <p:spPr>
          <a:xfrm>
            <a:off x="5343642" y="943471"/>
            <a:ext cx="3742309" cy="2558788"/>
          </a:xfrm>
          <a:prstGeom prst="rect">
            <a:avLst/>
          </a:prstGeom>
        </p:spPr>
        <p:txBody>
          <a:bodyPr spcFirstLastPara="1" wrap="square" lIns="91425" tIns="91425" rIns="91425" bIns="91425" anchor="t" anchorCtr="0">
            <a:noAutofit/>
          </a:bodyPr>
          <a:lstStyle/>
          <a:p>
            <a:pPr marL="0" lvl="0" indent="0" rtl="0">
              <a:spcBef>
                <a:spcPts val="1600"/>
              </a:spcBef>
              <a:spcAft>
                <a:spcPts val="1600"/>
              </a:spcAft>
              <a:buNone/>
            </a:pPr>
            <a:r>
              <a:rPr lang="en" sz="2000" dirty="0" smtClean="0"/>
              <a:t>When </a:t>
            </a:r>
            <a:r>
              <a:rPr lang="en" sz="2000" dirty="0"/>
              <a:t>Alice and Bob want to settle their balances to the blockchain, they simply cooperate and spend from the original deposit address, or wait long enough for the lock on the previous commitment to expire.</a:t>
            </a:r>
            <a:endParaRPr sz="2000" dirty="0"/>
          </a:p>
        </p:txBody>
      </p:sp>
      <p:sp>
        <p:nvSpPr>
          <p:cNvPr id="922" name="Google Shape;922;p66"/>
          <p:cNvSpPr txBox="1"/>
          <p:nvPr/>
        </p:nvSpPr>
        <p:spPr>
          <a:xfrm>
            <a:off x="2891951" y="938592"/>
            <a:ext cx="14778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From:  </a:t>
            </a:r>
            <a:r>
              <a:rPr lang="en" sz="1000" b="1">
                <a:solidFill>
                  <a:srgbClr val="00FFFF"/>
                </a:solidFill>
                <a:latin typeface="Open Sans"/>
                <a:ea typeface="Open Sans"/>
                <a:cs typeface="Open Sans"/>
                <a:sym typeface="Open Sans"/>
              </a:rPr>
              <a:t>Alice and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923" name="Google Shape;923;p66"/>
          <p:cNvSpPr txBox="1"/>
          <p:nvPr/>
        </p:nvSpPr>
        <p:spPr>
          <a:xfrm>
            <a:off x="4111146" y="938592"/>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10 BTC</a:t>
            </a:r>
            <a:endParaRPr sz="1000">
              <a:solidFill>
                <a:srgbClr val="666666"/>
              </a:solidFill>
              <a:latin typeface="Open Sans"/>
              <a:ea typeface="Open Sans"/>
              <a:cs typeface="Open Sans"/>
              <a:sym typeface="Open Sans"/>
            </a:endParaRPr>
          </a:p>
        </p:txBody>
      </p:sp>
      <p:sp>
        <p:nvSpPr>
          <p:cNvPr id="924" name="Google Shape;924;p66"/>
          <p:cNvSpPr txBox="1"/>
          <p:nvPr/>
        </p:nvSpPr>
        <p:spPr>
          <a:xfrm>
            <a:off x="2893226" y="1624392"/>
            <a:ext cx="11712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E06666"/>
                </a:solidFill>
                <a:latin typeface="Open Sans"/>
                <a:ea typeface="Open Sans"/>
                <a:cs typeface="Open Sans"/>
                <a:sym typeface="Open Sans"/>
              </a:rPr>
              <a:t>Bob</a:t>
            </a:r>
            <a:endParaRPr sz="1000" b="1">
              <a:solidFill>
                <a:srgbClr val="E06666"/>
              </a:solidFill>
              <a:latin typeface="Open Sans"/>
              <a:ea typeface="Open Sans"/>
              <a:cs typeface="Open Sans"/>
              <a:sym typeface="Open Sans"/>
            </a:endParaRPr>
          </a:p>
        </p:txBody>
      </p:sp>
      <p:sp>
        <p:nvSpPr>
          <p:cNvPr id="925" name="Google Shape;925;p66"/>
          <p:cNvSpPr txBox="1"/>
          <p:nvPr/>
        </p:nvSpPr>
        <p:spPr>
          <a:xfrm>
            <a:off x="4112421" y="1624392"/>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6 BTC</a:t>
            </a:r>
            <a:endParaRPr sz="1000">
              <a:solidFill>
                <a:srgbClr val="666666"/>
              </a:solidFill>
              <a:latin typeface="Open Sans"/>
              <a:ea typeface="Open Sans"/>
              <a:cs typeface="Open Sans"/>
              <a:sym typeface="Open Sans"/>
            </a:endParaRPr>
          </a:p>
        </p:txBody>
      </p:sp>
      <p:grpSp>
        <p:nvGrpSpPr>
          <p:cNvPr id="926" name="Google Shape;926;p66"/>
          <p:cNvGrpSpPr/>
          <p:nvPr/>
        </p:nvGrpSpPr>
        <p:grpSpPr>
          <a:xfrm>
            <a:off x="2900855" y="950926"/>
            <a:ext cx="2278500" cy="793650"/>
            <a:chOff x="2623483" y="2172534"/>
            <a:chExt cx="2278500" cy="793650"/>
          </a:xfrm>
        </p:grpSpPr>
        <p:grpSp>
          <p:nvGrpSpPr>
            <p:cNvPr id="927" name="Google Shape;927;p66"/>
            <p:cNvGrpSpPr/>
            <p:nvPr/>
          </p:nvGrpSpPr>
          <p:grpSpPr>
            <a:xfrm>
              <a:off x="2623483" y="2865238"/>
              <a:ext cx="2271739" cy="100946"/>
              <a:chOff x="185083" y="2865238"/>
              <a:chExt cx="2271739" cy="100946"/>
            </a:xfrm>
          </p:grpSpPr>
          <p:cxnSp>
            <p:nvCxnSpPr>
              <p:cNvPr id="928" name="Google Shape;928;p66"/>
              <p:cNvCxnSpPr/>
              <p:nvPr/>
            </p:nvCxnSpPr>
            <p:spPr>
              <a:xfrm>
                <a:off x="185083"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929" name="Google Shape;929;p66"/>
              <p:cNvCxnSpPr/>
              <p:nvPr/>
            </p:nvCxnSpPr>
            <p:spPr>
              <a:xfrm>
                <a:off x="1375322" y="2865238"/>
                <a:ext cx="1081500" cy="0"/>
              </a:xfrm>
              <a:prstGeom prst="straightConnector1">
                <a:avLst/>
              </a:prstGeom>
              <a:noFill/>
              <a:ln w="19050" cap="flat" cmpd="sng">
                <a:solidFill>
                  <a:srgbClr val="000000"/>
                </a:solidFill>
                <a:prstDash val="solid"/>
                <a:round/>
                <a:headEnd type="none" w="med" len="med"/>
                <a:tailEnd type="none" w="med" len="med"/>
              </a:ln>
            </p:spPr>
          </p:cxnSp>
          <p:cxnSp>
            <p:nvCxnSpPr>
              <p:cNvPr id="930" name="Google Shape;930;p66"/>
              <p:cNvCxnSpPr/>
              <p:nvPr/>
            </p:nvCxnSpPr>
            <p:spPr>
              <a:xfrm>
                <a:off x="1266429" y="2867184"/>
                <a:ext cx="54300" cy="99000"/>
              </a:xfrm>
              <a:prstGeom prst="straightConnector1">
                <a:avLst/>
              </a:prstGeom>
              <a:noFill/>
              <a:ln w="19050" cap="flat" cmpd="sng">
                <a:solidFill>
                  <a:srgbClr val="000000"/>
                </a:solidFill>
                <a:prstDash val="solid"/>
                <a:round/>
                <a:headEnd type="none" w="med" len="med"/>
                <a:tailEnd type="none" w="med" len="med"/>
              </a:ln>
            </p:spPr>
          </p:cxnSp>
          <p:cxnSp>
            <p:nvCxnSpPr>
              <p:cNvPr id="931" name="Google Shape;931;p66"/>
              <p:cNvCxnSpPr/>
              <p:nvPr/>
            </p:nvCxnSpPr>
            <p:spPr>
              <a:xfrm flipH="1">
                <a:off x="1321038" y="2867186"/>
                <a:ext cx="58200" cy="94800"/>
              </a:xfrm>
              <a:prstGeom prst="straightConnector1">
                <a:avLst/>
              </a:prstGeom>
              <a:noFill/>
              <a:ln w="19050" cap="flat" cmpd="sng">
                <a:solidFill>
                  <a:srgbClr val="000000"/>
                </a:solidFill>
                <a:prstDash val="solid"/>
                <a:round/>
                <a:headEnd type="none" w="med" len="med"/>
                <a:tailEnd type="none" w="med" len="med"/>
              </a:ln>
            </p:spPr>
          </p:cxnSp>
        </p:grpSp>
        <p:grpSp>
          <p:nvGrpSpPr>
            <p:cNvPr id="932" name="Google Shape;932;p66"/>
            <p:cNvGrpSpPr/>
            <p:nvPr/>
          </p:nvGrpSpPr>
          <p:grpSpPr>
            <a:xfrm>
              <a:off x="2623483" y="2172534"/>
              <a:ext cx="2278500" cy="692641"/>
              <a:chOff x="2623483" y="2172534"/>
              <a:chExt cx="2278500" cy="692641"/>
            </a:xfrm>
          </p:grpSpPr>
          <p:cxnSp>
            <p:nvCxnSpPr>
              <p:cNvPr id="933" name="Google Shape;933;p66"/>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34" name="Google Shape;934;p66"/>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35" name="Google Shape;935;p66"/>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grpSp>
      <p:grpSp>
        <p:nvGrpSpPr>
          <p:cNvPr id="936" name="Google Shape;936;p66"/>
          <p:cNvGrpSpPr/>
          <p:nvPr/>
        </p:nvGrpSpPr>
        <p:grpSpPr>
          <a:xfrm rot="10800000">
            <a:off x="2900846" y="1650401"/>
            <a:ext cx="2278500" cy="834079"/>
            <a:chOff x="2623483" y="2172534"/>
            <a:chExt cx="2278500" cy="692641"/>
          </a:xfrm>
        </p:grpSpPr>
        <p:cxnSp>
          <p:nvCxnSpPr>
            <p:cNvPr id="937" name="Google Shape;937;p66"/>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38" name="Google Shape;938;p66"/>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39" name="Google Shape;939;p66"/>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940" name="Google Shape;940;p66"/>
          <p:cNvSpPr/>
          <p:nvPr/>
        </p:nvSpPr>
        <p:spPr>
          <a:xfrm>
            <a:off x="2996276" y="1381217"/>
            <a:ext cx="1021200" cy="1863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3C78D8"/>
                </a:solidFill>
                <a:latin typeface="Open Sans"/>
                <a:ea typeface="Open Sans"/>
                <a:cs typeface="Open Sans"/>
                <a:sym typeface="Open Sans"/>
              </a:rPr>
              <a:t>Alice</a:t>
            </a:r>
            <a:endParaRPr sz="1000">
              <a:solidFill>
                <a:srgbClr val="3C78D8"/>
              </a:solidFill>
              <a:latin typeface="Open Sans"/>
              <a:ea typeface="Open Sans"/>
              <a:cs typeface="Open Sans"/>
              <a:sym typeface="Open Sans"/>
            </a:endParaRPr>
          </a:p>
        </p:txBody>
      </p:sp>
      <p:sp>
        <p:nvSpPr>
          <p:cNvPr id="941" name="Google Shape;941;p66"/>
          <p:cNvSpPr txBox="1"/>
          <p:nvPr/>
        </p:nvSpPr>
        <p:spPr>
          <a:xfrm>
            <a:off x="2891951" y="1946068"/>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942" name="Google Shape;942;p66"/>
          <p:cNvSpPr/>
          <p:nvPr/>
        </p:nvSpPr>
        <p:spPr>
          <a:xfrm>
            <a:off x="3015254" y="2226330"/>
            <a:ext cx="2088000" cy="186300"/>
          </a:xfrm>
          <a:prstGeom prst="rect">
            <a:avLst/>
          </a:prstGeom>
          <a:noFill/>
          <a:ln w="9525" cap="flat" cmpd="sng">
            <a:solidFill>
              <a:srgbClr val="E0666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E06666"/>
                </a:solidFill>
                <a:latin typeface="Open Sans"/>
                <a:ea typeface="Open Sans"/>
                <a:cs typeface="Open Sans"/>
                <a:sym typeface="Open Sans"/>
              </a:rPr>
              <a:t>Bob Sig</a:t>
            </a:r>
            <a:endParaRPr sz="1000">
              <a:solidFill>
                <a:srgbClr val="E06666"/>
              </a:solidFill>
              <a:latin typeface="Open Sans"/>
              <a:ea typeface="Open Sans"/>
              <a:cs typeface="Open Sans"/>
              <a:sym typeface="Open Sans"/>
            </a:endParaRPr>
          </a:p>
        </p:txBody>
      </p:sp>
      <p:sp>
        <p:nvSpPr>
          <p:cNvPr id="943" name="Google Shape;943;p66"/>
          <p:cNvSpPr/>
          <p:nvPr/>
        </p:nvSpPr>
        <p:spPr>
          <a:xfrm>
            <a:off x="4080773" y="1388117"/>
            <a:ext cx="1021200" cy="1863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666666"/>
                </a:solidFill>
                <a:latin typeface="Open Sans"/>
                <a:ea typeface="Open Sans"/>
                <a:cs typeface="Open Sans"/>
                <a:sym typeface="Open Sans"/>
              </a:rPr>
              <a:t>Signed: </a:t>
            </a:r>
            <a:r>
              <a:rPr lang="en" sz="1000">
                <a:solidFill>
                  <a:srgbClr val="E06666"/>
                </a:solidFill>
                <a:latin typeface="Open Sans"/>
                <a:ea typeface="Open Sans"/>
                <a:cs typeface="Open Sans"/>
                <a:sym typeface="Open Sans"/>
              </a:rPr>
              <a:t>Bob</a:t>
            </a:r>
            <a:endParaRPr sz="1000">
              <a:solidFill>
                <a:srgbClr val="E06666"/>
              </a:solidFill>
              <a:latin typeface="Open Sans"/>
              <a:ea typeface="Open Sans"/>
              <a:cs typeface="Open Sans"/>
              <a:sym typeface="Open Sans"/>
            </a:endParaRPr>
          </a:p>
        </p:txBody>
      </p:sp>
      <p:sp>
        <p:nvSpPr>
          <p:cNvPr id="944" name="Google Shape;944;p66"/>
          <p:cNvSpPr txBox="1"/>
          <p:nvPr/>
        </p:nvSpPr>
        <p:spPr>
          <a:xfrm>
            <a:off x="2893226" y="2462605"/>
            <a:ext cx="1385400" cy="359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To: </a:t>
            </a:r>
            <a:r>
              <a:rPr lang="en" sz="1000" b="1">
                <a:solidFill>
                  <a:srgbClr val="00FFFF"/>
                </a:solidFill>
                <a:latin typeface="Open Sans"/>
                <a:ea typeface="Open Sans"/>
                <a:cs typeface="Open Sans"/>
                <a:sym typeface="Open Sans"/>
              </a:rPr>
              <a:t>Alice</a:t>
            </a:r>
            <a:endParaRPr sz="1000" b="1">
              <a:solidFill>
                <a:srgbClr val="E06666"/>
              </a:solidFill>
              <a:latin typeface="Open Sans"/>
              <a:ea typeface="Open Sans"/>
              <a:cs typeface="Open Sans"/>
              <a:sym typeface="Open Sans"/>
            </a:endParaRPr>
          </a:p>
        </p:txBody>
      </p:sp>
      <p:sp>
        <p:nvSpPr>
          <p:cNvPr id="945" name="Google Shape;945;p66"/>
          <p:cNvSpPr txBox="1"/>
          <p:nvPr/>
        </p:nvSpPr>
        <p:spPr>
          <a:xfrm>
            <a:off x="4112421" y="2462592"/>
            <a:ext cx="1049400" cy="35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666666"/>
                </a:solidFill>
                <a:latin typeface="Open Sans"/>
                <a:ea typeface="Open Sans"/>
                <a:cs typeface="Open Sans"/>
                <a:sym typeface="Open Sans"/>
              </a:rPr>
              <a:t>4 BTC</a:t>
            </a:r>
            <a:endParaRPr sz="1000">
              <a:solidFill>
                <a:srgbClr val="666666"/>
              </a:solidFill>
              <a:latin typeface="Open Sans"/>
              <a:ea typeface="Open Sans"/>
              <a:cs typeface="Open Sans"/>
              <a:sym typeface="Open Sans"/>
            </a:endParaRPr>
          </a:p>
        </p:txBody>
      </p:sp>
      <p:grpSp>
        <p:nvGrpSpPr>
          <p:cNvPr id="946" name="Google Shape;946;p66"/>
          <p:cNvGrpSpPr/>
          <p:nvPr/>
        </p:nvGrpSpPr>
        <p:grpSpPr>
          <a:xfrm rot="10800000">
            <a:off x="2900812" y="2490176"/>
            <a:ext cx="2278500" cy="839273"/>
            <a:chOff x="2623483" y="2172534"/>
            <a:chExt cx="2278500" cy="692641"/>
          </a:xfrm>
        </p:grpSpPr>
        <p:cxnSp>
          <p:nvCxnSpPr>
            <p:cNvPr id="947" name="Google Shape;947;p66"/>
            <p:cNvCxnSpPr/>
            <p:nvPr/>
          </p:nvCxnSpPr>
          <p:spPr>
            <a:xfrm rot="10800000">
              <a:off x="2630438"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48" name="Google Shape;948;p66"/>
            <p:cNvCxnSpPr/>
            <p:nvPr/>
          </p:nvCxnSpPr>
          <p:spPr>
            <a:xfrm rot="10800000">
              <a:off x="4895726" y="2174875"/>
              <a:ext cx="0" cy="690300"/>
            </a:xfrm>
            <a:prstGeom prst="straightConnector1">
              <a:avLst/>
            </a:prstGeom>
            <a:noFill/>
            <a:ln w="19050" cap="flat" cmpd="sng">
              <a:solidFill>
                <a:srgbClr val="000000"/>
              </a:solidFill>
              <a:prstDash val="solid"/>
              <a:round/>
              <a:headEnd type="none" w="med" len="med"/>
              <a:tailEnd type="none" w="med" len="med"/>
            </a:ln>
          </p:spPr>
        </p:cxnSp>
        <p:cxnSp>
          <p:nvCxnSpPr>
            <p:cNvPr id="949" name="Google Shape;949;p66"/>
            <p:cNvCxnSpPr/>
            <p:nvPr/>
          </p:nvCxnSpPr>
          <p:spPr>
            <a:xfrm>
              <a:off x="2623483" y="2172534"/>
              <a:ext cx="2278500" cy="0"/>
            </a:xfrm>
            <a:prstGeom prst="straightConnector1">
              <a:avLst/>
            </a:prstGeom>
            <a:noFill/>
            <a:ln w="19050" cap="flat" cmpd="sng">
              <a:solidFill>
                <a:srgbClr val="000000"/>
              </a:solidFill>
              <a:prstDash val="solid"/>
              <a:round/>
              <a:headEnd type="none" w="med" len="med"/>
              <a:tailEnd type="none" w="med" len="med"/>
            </a:ln>
          </p:spPr>
        </p:cxnSp>
      </p:grpSp>
      <p:sp>
        <p:nvSpPr>
          <p:cNvPr id="950" name="Google Shape;950;p66"/>
          <p:cNvSpPr txBox="1"/>
          <p:nvPr/>
        </p:nvSpPr>
        <p:spPr>
          <a:xfrm>
            <a:off x="2891951" y="2784268"/>
            <a:ext cx="1732800" cy="343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latin typeface="Open Sans"/>
                <a:ea typeface="Open Sans"/>
                <a:cs typeface="Open Sans"/>
                <a:sym typeface="Open Sans"/>
              </a:rPr>
              <a:t>Required to spend:</a:t>
            </a:r>
            <a:endParaRPr sz="1000">
              <a:solidFill>
                <a:srgbClr val="666666"/>
              </a:solidFill>
              <a:latin typeface="Open Sans"/>
              <a:ea typeface="Open Sans"/>
              <a:cs typeface="Open Sans"/>
              <a:sym typeface="Open Sans"/>
            </a:endParaRPr>
          </a:p>
        </p:txBody>
      </p:sp>
      <p:sp>
        <p:nvSpPr>
          <p:cNvPr id="951" name="Google Shape;951;p66"/>
          <p:cNvSpPr/>
          <p:nvPr/>
        </p:nvSpPr>
        <p:spPr>
          <a:xfrm>
            <a:off x="3015254" y="3064530"/>
            <a:ext cx="2088000" cy="186300"/>
          </a:xfrm>
          <a:prstGeom prst="rect">
            <a:avLst/>
          </a:prstGeom>
          <a:noFill/>
          <a:ln w="9525" cap="flat"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FFFF"/>
                </a:solidFill>
                <a:latin typeface="Open Sans"/>
                <a:ea typeface="Open Sans"/>
                <a:cs typeface="Open Sans"/>
                <a:sym typeface="Open Sans"/>
              </a:rPr>
              <a:t>Alice Sig</a:t>
            </a:r>
            <a:endParaRPr sz="1000">
              <a:solidFill>
                <a:srgbClr val="00FFFF"/>
              </a:solidFill>
              <a:latin typeface="Open Sans"/>
              <a:ea typeface="Open Sans"/>
              <a:cs typeface="Open Sans"/>
              <a:sym typeface="Open Sans"/>
            </a:endParaRPr>
          </a:p>
        </p:txBody>
      </p:sp>
      <p:sp>
        <p:nvSpPr>
          <p:cNvPr id="2" name="Date Placeholder 1"/>
          <p:cNvSpPr>
            <a:spLocks noGrp="1"/>
          </p:cNvSpPr>
          <p:nvPr>
            <p:ph type="dt" sz="half" idx="13"/>
          </p:nvPr>
        </p:nvSpPr>
        <p:spPr/>
        <p:txBody>
          <a:bodyPr/>
          <a:lstStyle/>
          <a:p>
            <a:pPr>
              <a:defRPr/>
            </a:pPr>
            <a:fld id="{19A217C5-6686-4CE9-AFC8-680B95E79169}" type="datetime1">
              <a:rPr lang="zh-CN" altLang="en-US" smtClean="0"/>
              <a:t>2020/8/24</a:t>
            </a:fld>
            <a:endParaRPr lang="en-US" altLang="zh-CN"/>
          </a:p>
        </p:txBody>
      </p:sp>
      <p:sp>
        <p:nvSpPr>
          <p:cNvPr id="3" name="Rectangle 2"/>
          <p:cNvSpPr/>
          <p:nvPr/>
        </p:nvSpPr>
        <p:spPr>
          <a:xfrm>
            <a:off x="524477" y="86465"/>
            <a:ext cx="4572000" cy="646331"/>
          </a:xfrm>
          <a:prstGeom prst="rect">
            <a:avLst/>
          </a:prstGeom>
        </p:spPr>
        <p:txBody>
          <a:bodyPr>
            <a:spAutoFit/>
          </a:bodyPr>
          <a:lstStyle/>
          <a:p>
            <a:pPr marL="0" lvl="0" indent="0">
              <a:spcBef>
                <a:spcPts val="0"/>
              </a:spcBef>
              <a:spcAft>
                <a:spcPts val="0"/>
              </a:spcAft>
              <a:buNone/>
            </a:pPr>
            <a:r>
              <a:rPr lang="en-US" altLang="zh-CN" sz="3600" b="1" dirty="0" smtClean="0">
                <a:solidFill>
                  <a:srgbClr val="1544D9"/>
                </a:solidFill>
              </a:rPr>
              <a:t>Settlement</a:t>
            </a:r>
            <a:endParaRPr lang="en-US" altLang="zh-CN" sz="3600" b="1" dirty="0">
              <a:solidFill>
                <a:srgbClr val="1544D9"/>
              </a:solidFill>
            </a:endParaRPr>
          </a:p>
        </p:txBody>
      </p:sp>
      <p:sp>
        <p:nvSpPr>
          <p:cNvPr id="66" name="Google Shape;956;p67"/>
          <p:cNvSpPr txBox="1">
            <a:spLocks noGrp="1"/>
          </p:cNvSpPr>
          <p:nvPr>
            <p:ph type="body" idx="1"/>
          </p:nvPr>
        </p:nvSpPr>
        <p:spPr>
          <a:xfrm>
            <a:off x="374589" y="3502259"/>
            <a:ext cx="8364070" cy="129513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Observation:</a:t>
            </a:r>
            <a:r>
              <a:rPr lang="en" sz="1800" dirty="0"/>
              <a:t> If Alice and Bob always cooperate, they never have to touch the blockchain, except when creating the payment channel and settling the balance.</a:t>
            </a:r>
            <a:endParaRPr sz="1800" dirty="0"/>
          </a:p>
          <a:p>
            <a:pPr marL="0" lvl="0" indent="0" rtl="0">
              <a:spcBef>
                <a:spcPts val="1600"/>
              </a:spcBef>
              <a:spcAft>
                <a:spcPts val="1600"/>
              </a:spcAft>
              <a:buNone/>
            </a:pPr>
            <a:r>
              <a:rPr lang="en" sz="1800" b="1" dirty="0"/>
              <a:t>Observation: </a:t>
            </a:r>
            <a:r>
              <a:rPr lang="en" sz="1800" dirty="0"/>
              <a:t>Alice and Bob never have to trust each other, since if one tries to cheat, the other can always override and take all the money in the deposit.</a:t>
            </a:r>
            <a:endParaRPr sz="1800" dirty="0"/>
          </a:p>
        </p:txBody>
      </p:sp>
    </p:spTree>
    <p:extLst>
      <p:ext uri="{BB962C8B-B14F-4D97-AF65-F5344CB8AC3E}">
        <p14:creationId xmlns:p14="http://schemas.microsoft.com/office/powerpoint/2010/main" val="378202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0" name="Google Shape;140;p21"/>
          <p:cNvSpPr txBox="1">
            <a:spLocks noGrp="1"/>
          </p:cNvSpPr>
          <p:nvPr>
            <p:ph type="title"/>
          </p:nvPr>
        </p:nvSpPr>
        <p:spPr>
          <a:xfrm>
            <a:off x="311700" y="221877"/>
            <a:ext cx="8520600" cy="632012"/>
          </a:xfrm>
          <a:prstGeom prst="rect">
            <a:avLst/>
          </a:prstGeom>
        </p:spPr>
        <p:txBody>
          <a:bodyPr spcFirstLastPara="1" wrap="square" lIns="91425" tIns="91425" rIns="91425" bIns="91425" anchor="b" anchorCtr="0">
            <a:noAutofit/>
          </a:bodyPr>
          <a:lstStyle/>
          <a:p>
            <a:pPr lvl="0">
              <a:spcBef>
                <a:spcPts val="0"/>
              </a:spcBef>
              <a:spcAft>
                <a:spcPts val="0"/>
              </a:spcAft>
            </a:pPr>
            <a:r>
              <a:rPr lang="en-US" altLang="zh-CN" sz="4000" b="1" dirty="0" smtClean="0">
                <a:solidFill>
                  <a:srgbClr val="1544D9"/>
                </a:solidFill>
              </a:rPr>
              <a:t>Bitcoin Scalability Problem</a:t>
            </a:r>
            <a:endParaRPr sz="4000" b="1" dirty="0">
              <a:solidFill>
                <a:srgbClr val="1544D9"/>
              </a:solidFill>
            </a:endParaRPr>
          </a:p>
        </p:txBody>
      </p:sp>
      <p:sp>
        <p:nvSpPr>
          <p:cNvPr id="3" name="Rectangle 2"/>
          <p:cNvSpPr/>
          <p:nvPr/>
        </p:nvSpPr>
        <p:spPr>
          <a:xfrm>
            <a:off x="311700" y="972936"/>
            <a:ext cx="8384241" cy="3416320"/>
          </a:xfrm>
          <a:prstGeom prst="rect">
            <a:avLst/>
          </a:prstGeom>
        </p:spPr>
        <p:txBody>
          <a:bodyPr wrap="square">
            <a:spAutoFit/>
          </a:bodyPr>
          <a:lstStyle/>
          <a:p>
            <a:r>
              <a:rPr lang="en-US" altLang="zh-CN" dirty="0"/>
              <a:t>The bitcoin scalability problem refers to the discussion concerning the limits on the amount of transactions the bitcoin network can process. It is related to the fact that records (known as blocks) in the bitcoin blockchain are limited in </a:t>
            </a:r>
            <a:r>
              <a:rPr lang="en-US" altLang="zh-CN" b="1" dirty="0"/>
              <a:t>size and frequency</a:t>
            </a:r>
            <a:r>
              <a:rPr lang="en-US" altLang="zh-CN" dirty="0" smtClean="0"/>
              <a:t>. </a:t>
            </a:r>
          </a:p>
          <a:p>
            <a:endParaRPr lang="en-US" altLang="zh-CN" dirty="0"/>
          </a:p>
          <a:p>
            <a:pPr marL="285750" indent="-285750">
              <a:buFont typeface="Arial" panose="020B0604020202020204" pitchFamily="34" charset="0"/>
              <a:buChar char="•"/>
            </a:pPr>
            <a:r>
              <a:rPr lang="en-US" altLang="zh-CN" dirty="0" smtClean="0"/>
              <a:t>Bitcoin's </a:t>
            </a:r>
            <a:r>
              <a:rPr lang="en-US" altLang="zh-CN" dirty="0"/>
              <a:t>blocks contain the transactions on the bitcoin </a:t>
            </a:r>
            <a:r>
              <a:rPr lang="en-US" altLang="zh-CN" dirty="0" smtClean="0"/>
              <a:t>network. </a:t>
            </a:r>
          </a:p>
          <a:p>
            <a:pPr marL="285750" indent="-285750">
              <a:buFont typeface="Arial" panose="020B0604020202020204" pitchFamily="34" charset="0"/>
              <a:buChar char="•"/>
            </a:pPr>
            <a:r>
              <a:rPr lang="en-US" altLang="zh-CN" dirty="0" smtClean="0"/>
              <a:t>The </a:t>
            </a:r>
            <a:r>
              <a:rPr lang="en-US" altLang="zh-CN" dirty="0"/>
              <a:t>on chain transaction processing capacity of the bitcoin network is limited by the </a:t>
            </a:r>
            <a:r>
              <a:rPr lang="en-US" altLang="zh-CN" b="1" dirty="0"/>
              <a:t>average block creation time of 10 minutes </a:t>
            </a:r>
            <a:r>
              <a:rPr lang="en-US" altLang="zh-CN" dirty="0"/>
              <a:t>and the block size limit. </a:t>
            </a:r>
            <a:endParaRPr lang="en-US" altLang="zh-CN" dirty="0" smtClean="0"/>
          </a:p>
          <a:p>
            <a:endParaRPr lang="en-US" altLang="zh-CN" dirty="0"/>
          </a:p>
          <a:p>
            <a:r>
              <a:rPr lang="en-US" altLang="zh-CN" dirty="0" smtClean="0"/>
              <a:t>These </a:t>
            </a:r>
            <a:r>
              <a:rPr lang="en-US" altLang="zh-CN" dirty="0"/>
              <a:t>jointly constrain the network's throughput. The transaction processing capacity maximum is estimated </a:t>
            </a:r>
            <a:r>
              <a:rPr lang="en-US" altLang="zh-CN" b="1" dirty="0"/>
              <a:t>between 3.3 and 7 transactions per second</a:t>
            </a:r>
            <a:r>
              <a:rPr lang="en-US" altLang="zh-CN" dirty="0" smtClean="0"/>
              <a:t>. </a:t>
            </a:r>
          </a:p>
          <a:p>
            <a:endParaRPr lang="en-US" altLang="zh-CN" dirty="0"/>
          </a:p>
          <a:p>
            <a:r>
              <a:rPr lang="en-US" altLang="zh-CN" dirty="0" smtClean="0"/>
              <a:t>There </a:t>
            </a:r>
            <a:r>
              <a:rPr lang="en-US" altLang="zh-CN" dirty="0"/>
              <a:t>are various proposed and activated solutions to address this issue.</a:t>
            </a:r>
            <a:endParaRPr lang="zh-CN" altLang="en-US" dirty="0"/>
          </a:p>
        </p:txBody>
      </p:sp>
      <p:sp>
        <p:nvSpPr>
          <p:cNvPr id="2" name="Date Placeholder 1"/>
          <p:cNvSpPr>
            <a:spLocks noGrp="1"/>
          </p:cNvSpPr>
          <p:nvPr>
            <p:ph type="dt" sz="half" idx="10"/>
          </p:nvPr>
        </p:nvSpPr>
        <p:spPr/>
        <p:txBody>
          <a:bodyPr/>
          <a:lstStyle/>
          <a:p>
            <a:pPr>
              <a:defRPr/>
            </a:pPr>
            <a:fld id="{F1D00623-D100-4DF7-BAFC-FCC61E0279CD}" type="datetime1">
              <a:rPr lang="zh-CN" altLang="en-US" smtClean="0"/>
              <a:t>2020/8/23</a:t>
            </a:fld>
            <a:endParaRPr lang="en-US" altLang="zh-CN"/>
          </a:p>
        </p:txBody>
      </p:sp>
    </p:spTree>
    <p:extLst>
      <p:ext uri="{BB962C8B-B14F-4D97-AF65-F5344CB8AC3E}">
        <p14:creationId xmlns:p14="http://schemas.microsoft.com/office/powerpoint/2010/main" val="329212962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68"/>
          <p:cNvSpPr txBox="1">
            <a:spLocks noGrp="1"/>
          </p:cNvSpPr>
          <p:nvPr>
            <p:ph type="body" idx="1"/>
          </p:nvPr>
        </p:nvSpPr>
        <p:spPr>
          <a:xfrm>
            <a:off x="440493" y="757123"/>
            <a:ext cx="8503884" cy="145160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smtClean="0"/>
              <a:t>Issue1:</a:t>
            </a:r>
            <a:r>
              <a:rPr lang="en" sz="2000" dirty="0" smtClean="0"/>
              <a:t> </a:t>
            </a:r>
            <a:r>
              <a:rPr lang="en" sz="2000" dirty="0"/>
              <a:t>Alice and Bob need to have capital locked up in this HTLC (Hashed Time-Lock Contract/Channel) before they can send money between each other.</a:t>
            </a:r>
            <a:endParaRPr sz="2000" dirty="0"/>
          </a:p>
          <a:p>
            <a:pPr marL="0" lvl="0" indent="0" rtl="0">
              <a:spcBef>
                <a:spcPts val="1600"/>
              </a:spcBef>
              <a:spcAft>
                <a:spcPts val="1600"/>
              </a:spcAft>
              <a:buNone/>
            </a:pPr>
            <a:r>
              <a:rPr lang="en" sz="2000" b="1" dirty="0" smtClean="0"/>
              <a:t>Issue2:</a:t>
            </a:r>
            <a:r>
              <a:rPr lang="en" sz="2000" dirty="0" smtClean="0"/>
              <a:t> </a:t>
            </a:r>
            <a:r>
              <a:rPr lang="en" sz="2000" dirty="0"/>
              <a:t>With this payment channel, Alice and Bob can only </a:t>
            </a:r>
            <a:r>
              <a:rPr lang="en" sz="2000" i="1" dirty="0"/>
              <a:t>easily</a:t>
            </a:r>
            <a:r>
              <a:rPr lang="en" sz="2000" dirty="0"/>
              <a:t> and scalably send money between themselves.</a:t>
            </a:r>
            <a:endParaRPr sz="2000" dirty="0"/>
          </a:p>
        </p:txBody>
      </p:sp>
      <p:sp>
        <p:nvSpPr>
          <p:cNvPr id="2" name="Date Placeholder 1"/>
          <p:cNvSpPr>
            <a:spLocks noGrp="1"/>
          </p:cNvSpPr>
          <p:nvPr>
            <p:ph type="dt" sz="half" idx="13"/>
          </p:nvPr>
        </p:nvSpPr>
        <p:spPr/>
        <p:txBody>
          <a:bodyPr/>
          <a:lstStyle/>
          <a:p>
            <a:pPr>
              <a:defRPr/>
            </a:pPr>
            <a:fld id="{6220A72F-6DD7-463F-A722-405238E12096}" type="datetime1">
              <a:rPr lang="zh-CN" altLang="en-US" smtClean="0"/>
              <a:t>2020/8/24</a:t>
            </a:fld>
            <a:endParaRPr lang="en-US" altLang="zh-CN"/>
          </a:p>
        </p:txBody>
      </p:sp>
      <p:sp>
        <p:nvSpPr>
          <p:cNvPr id="4" name="Google Shape;407;p58"/>
          <p:cNvSpPr txBox="1">
            <a:spLocks noGrp="1"/>
          </p:cNvSpPr>
          <p:nvPr>
            <p:ph type="body" idx="1"/>
          </p:nvPr>
        </p:nvSpPr>
        <p:spPr>
          <a:xfrm>
            <a:off x="480834" y="145377"/>
            <a:ext cx="8414599"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600" b="1" dirty="0" smtClean="0">
                <a:solidFill>
                  <a:srgbClr val="1544D9"/>
                </a:solidFill>
              </a:rPr>
              <a:t>Issues</a:t>
            </a:r>
            <a:endParaRPr sz="3600" b="1" dirty="0">
              <a:solidFill>
                <a:srgbClr val="1544D9"/>
              </a:solidFill>
            </a:endParaRPr>
          </a:p>
        </p:txBody>
      </p:sp>
      <p:sp>
        <p:nvSpPr>
          <p:cNvPr id="5" name="Google Shape;966;p69"/>
          <p:cNvSpPr txBox="1">
            <a:spLocks noGrp="1"/>
          </p:cNvSpPr>
          <p:nvPr>
            <p:ph type="body" idx="1"/>
          </p:nvPr>
        </p:nvSpPr>
        <p:spPr>
          <a:xfrm>
            <a:off x="440493" y="2208727"/>
            <a:ext cx="8583769" cy="249850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a:t>What if </a:t>
            </a:r>
            <a:r>
              <a:rPr lang="en" sz="2000" dirty="0"/>
              <a:t>Alice wants to send money to Charlie without touching the Blockchain, but she doesn’t have or want a payment channel set up between herself and Charlie?</a:t>
            </a:r>
            <a:endParaRPr sz="2000" dirty="0"/>
          </a:p>
          <a:p>
            <a:pPr marL="742950" lvl="1" indent="-285750"/>
            <a:r>
              <a:rPr lang="en" sz="1800" dirty="0"/>
              <a:t>e.g. I don’t want to set up a payment channel with some Amazon merchant if I’m only going to transact once or twice with them.</a:t>
            </a:r>
            <a:endParaRPr sz="1800" dirty="0"/>
          </a:p>
          <a:p>
            <a:pPr marL="0" lvl="0" indent="0" rtl="0">
              <a:spcBef>
                <a:spcPts val="1600"/>
              </a:spcBef>
              <a:spcAft>
                <a:spcPts val="1600"/>
              </a:spcAft>
              <a:buNone/>
            </a:pPr>
            <a:r>
              <a:rPr lang="en" sz="2000" b="1" dirty="0"/>
              <a:t>Idea:</a:t>
            </a:r>
            <a:r>
              <a:rPr lang="en" sz="2000" dirty="0"/>
              <a:t> Create a network of payment channels. As long as Alice is connected to Charlie, she can send him money.</a:t>
            </a:r>
            <a:endParaRPr sz="2000" dirty="0"/>
          </a:p>
        </p:txBody>
      </p:sp>
    </p:spTree>
    <p:extLst>
      <p:ext uri="{BB962C8B-B14F-4D97-AF65-F5344CB8AC3E}">
        <p14:creationId xmlns:p14="http://schemas.microsoft.com/office/powerpoint/2010/main" val="3207402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70"/>
          <p:cNvSpPr txBox="1">
            <a:spLocks noGrp="1"/>
          </p:cNvSpPr>
          <p:nvPr>
            <p:ph type="body" idx="1"/>
          </p:nvPr>
        </p:nvSpPr>
        <p:spPr>
          <a:xfrm>
            <a:off x="215154" y="811350"/>
            <a:ext cx="8686392" cy="48405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000" dirty="0"/>
              <a:t>Alice sends money to Charlie through this hypothetical payment channel network</a:t>
            </a:r>
            <a:endParaRPr sz="2000" dirty="0"/>
          </a:p>
        </p:txBody>
      </p:sp>
      <p:sp>
        <p:nvSpPr>
          <p:cNvPr id="972" name="Google Shape;972;p70"/>
          <p:cNvSpPr/>
          <p:nvPr/>
        </p:nvSpPr>
        <p:spPr>
          <a:xfrm>
            <a:off x="719050" y="1955646"/>
            <a:ext cx="510900" cy="51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666666"/>
                </a:solidFill>
              </a:rPr>
              <a:t>A</a:t>
            </a:r>
            <a:endParaRPr>
              <a:solidFill>
                <a:srgbClr val="666666"/>
              </a:solidFill>
            </a:endParaRPr>
          </a:p>
        </p:txBody>
      </p:sp>
      <p:sp>
        <p:nvSpPr>
          <p:cNvPr id="973" name="Google Shape;973;p70"/>
          <p:cNvSpPr/>
          <p:nvPr/>
        </p:nvSpPr>
        <p:spPr>
          <a:xfrm>
            <a:off x="2755475" y="1569021"/>
            <a:ext cx="510900" cy="51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B</a:t>
            </a:r>
            <a:endParaRPr>
              <a:solidFill>
                <a:srgbClr val="666666"/>
              </a:solidFill>
            </a:endParaRPr>
          </a:p>
        </p:txBody>
      </p:sp>
      <p:sp>
        <p:nvSpPr>
          <p:cNvPr id="974" name="Google Shape;974;p70"/>
          <p:cNvSpPr/>
          <p:nvPr/>
        </p:nvSpPr>
        <p:spPr>
          <a:xfrm>
            <a:off x="2624825" y="3157471"/>
            <a:ext cx="510900" cy="51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D</a:t>
            </a:r>
            <a:endParaRPr>
              <a:solidFill>
                <a:srgbClr val="666666"/>
              </a:solidFill>
            </a:endParaRPr>
          </a:p>
        </p:txBody>
      </p:sp>
      <p:sp>
        <p:nvSpPr>
          <p:cNvPr id="975" name="Google Shape;975;p70"/>
          <p:cNvSpPr/>
          <p:nvPr/>
        </p:nvSpPr>
        <p:spPr>
          <a:xfrm>
            <a:off x="4448000" y="2564246"/>
            <a:ext cx="510900" cy="51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E</a:t>
            </a:r>
            <a:endParaRPr>
              <a:solidFill>
                <a:srgbClr val="666666"/>
              </a:solidFill>
            </a:endParaRPr>
          </a:p>
        </p:txBody>
      </p:sp>
      <p:sp>
        <p:nvSpPr>
          <p:cNvPr id="976" name="Google Shape;976;p70"/>
          <p:cNvSpPr/>
          <p:nvPr/>
        </p:nvSpPr>
        <p:spPr>
          <a:xfrm>
            <a:off x="5808600" y="1356546"/>
            <a:ext cx="510900" cy="51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F</a:t>
            </a:r>
            <a:endParaRPr>
              <a:solidFill>
                <a:srgbClr val="666666"/>
              </a:solidFill>
            </a:endParaRPr>
          </a:p>
        </p:txBody>
      </p:sp>
      <p:sp>
        <p:nvSpPr>
          <p:cNvPr id="977" name="Google Shape;977;p70"/>
          <p:cNvSpPr/>
          <p:nvPr/>
        </p:nvSpPr>
        <p:spPr>
          <a:xfrm>
            <a:off x="7963175" y="1955646"/>
            <a:ext cx="510900" cy="510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C</a:t>
            </a:r>
            <a:endParaRPr>
              <a:solidFill>
                <a:srgbClr val="666666"/>
              </a:solidFill>
            </a:endParaRPr>
          </a:p>
        </p:txBody>
      </p:sp>
      <p:cxnSp>
        <p:nvCxnSpPr>
          <p:cNvPr id="978" name="Google Shape;978;p70"/>
          <p:cNvCxnSpPr>
            <a:stCxn id="972" idx="6"/>
            <a:endCxn id="973" idx="2"/>
          </p:cNvCxnSpPr>
          <p:nvPr/>
        </p:nvCxnSpPr>
        <p:spPr>
          <a:xfrm rot="10800000" flipH="1">
            <a:off x="1229950" y="1824396"/>
            <a:ext cx="1525500" cy="386700"/>
          </a:xfrm>
          <a:prstGeom prst="straightConnector1">
            <a:avLst/>
          </a:prstGeom>
          <a:noFill/>
          <a:ln w="9525" cap="flat" cmpd="sng">
            <a:solidFill>
              <a:schemeClr val="dk2"/>
            </a:solidFill>
            <a:prstDash val="solid"/>
            <a:round/>
            <a:headEnd type="none" w="med" len="med"/>
            <a:tailEnd type="none" w="med" len="med"/>
          </a:ln>
        </p:spPr>
      </p:cxnSp>
      <p:cxnSp>
        <p:nvCxnSpPr>
          <p:cNvPr id="979" name="Google Shape;979;p70"/>
          <p:cNvCxnSpPr>
            <a:stCxn id="972" idx="5"/>
            <a:endCxn id="974" idx="2"/>
          </p:cNvCxnSpPr>
          <p:nvPr/>
        </p:nvCxnSpPr>
        <p:spPr>
          <a:xfrm>
            <a:off x="1155130" y="2391726"/>
            <a:ext cx="1469700" cy="1021200"/>
          </a:xfrm>
          <a:prstGeom prst="straightConnector1">
            <a:avLst/>
          </a:prstGeom>
          <a:noFill/>
          <a:ln w="9525" cap="flat" cmpd="sng">
            <a:solidFill>
              <a:schemeClr val="dk2"/>
            </a:solidFill>
            <a:prstDash val="solid"/>
            <a:round/>
            <a:headEnd type="none" w="med" len="med"/>
            <a:tailEnd type="none" w="med" len="med"/>
          </a:ln>
        </p:spPr>
      </p:cxnSp>
      <p:cxnSp>
        <p:nvCxnSpPr>
          <p:cNvPr id="980" name="Google Shape;980;p70"/>
          <p:cNvCxnSpPr>
            <a:stCxn id="974" idx="0"/>
            <a:endCxn id="973" idx="4"/>
          </p:cNvCxnSpPr>
          <p:nvPr/>
        </p:nvCxnSpPr>
        <p:spPr>
          <a:xfrm rot="10800000" flipH="1">
            <a:off x="2880275" y="2079871"/>
            <a:ext cx="130800" cy="1077600"/>
          </a:xfrm>
          <a:prstGeom prst="straightConnector1">
            <a:avLst/>
          </a:prstGeom>
          <a:noFill/>
          <a:ln w="9525" cap="flat" cmpd="sng">
            <a:solidFill>
              <a:schemeClr val="dk2"/>
            </a:solidFill>
            <a:prstDash val="solid"/>
            <a:round/>
            <a:headEnd type="none" w="med" len="med"/>
            <a:tailEnd type="none" w="med" len="med"/>
          </a:ln>
        </p:spPr>
      </p:cxnSp>
      <p:cxnSp>
        <p:nvCxnSpPr>
          <p:cNvPr id="981" name="Google Shape;981;p70"/>
          <p:cNvCxnSpPr>
            <a:stCxn id="973" idx="6"/>
            <a:endCxn id="976" idx="2"/>
          </p:cNvCxnSpPr>
          <p:nvPr/>
        </p:nvCxnSpPr>
        <p:spPr>
          <a:xfrm rot="10800000" flipH="1">
            <a:off x="3266375" y="1612071"/>
            <a:ext cx="2542200" cy="212400"/>
          </a:xfrm>
          <a:prstGeom prst="straightConnector1">
            <a:avLst/>
          </a:prstGeom>
          <a:noFill/>
          <a:ln w="9525" cap="flat" cmpd="sng">
            <a:solidFill>
              <a:schemeClr val="dk2"/>
            </a:solidFill>
            <a:prstDash val="solid"/>
            <a:round/>
            <a:headEnd type="none" w="med" len="med"/>
            <a:tailEnd type="none" w="med" len="med"/>
          </a:ln>
        </p:spPr>
      </p:cxnSp>
      <p:cxnSp>
        <p:nvCxnSpPr>
          <p:cNvPr id="982" name="Google Shape;982;p70"/>
          <p:cNvCxnSpPr>
            <a:stCxn id="973" idx="5"/>
            <a:endCxn id="975" idx="1"/>
          </p:cNvCxnSpPr>
          <p:nvPr/>
        </p:nvCxnSpPr>
        <p:spPr>
          <a:xfrm>
            <a:off x="3191555" y="2005101"/>
            <a:ext cx="1331400" cy="633900"/>
          </a:xfrm>
          <a:prstGeom prst="straightConnector1">
            <a:avLst/>
          </a:prstGeom>
          <a:noFill/>
          <a:ln w="9525" cap="flat" cmpd="sng">
            <a:solidFill>
              <a:schemeClr val="dk2"/>
            </a:solidFill>
            <a:prstDash val="solid"/>
            <a:round/>
            <a:headEnd type="none" w="med" len="med"/>
            <a:tailEnd type="none" w="med" len="med"/>
          </a:ln>
        </p:spPr>
      </p:cxnSp>
      <p:cxnSp>
        <p:nvCxnSpPr>
          <p:cNvPr id="983" name="Google Shape;983;p70"/>
          <p:cNvCxnSpPr>
            <a:stCxn id="974" idx="6"/>
            <a:endCxn id="975" idx="3"/>
          </p:cNvCxnSpPr>
          <p:nvPr/>
        </p:nvCxnSpPr>
        <p:spPr>
          <a:xfrm rot="10800000" flipH="1">
            <a:off x="3135725" y="3000421"/>
            <a:ext cx="1387200" cy="412500"/>
          </a:xfrm>
          <a:prstGeom prst="straightConnector1">
            <a:avLst/>
          </a:prstGeom>
          <a:noFill/>
          <a:ln w="9525" cap="flat" cmpd="sng">
            <a:solidFill>
              <a:schemeClr val="dk2"/>
            </a:solidFill>
            <a:prstDash val="solid"/>
            <a:round/>
            <a:headEnd type="none" w="med" len="med"/>
            <a:tailEnd type="none" w="med" len="med"/>
          </a:ln>
        </p:spPr>
      </p:cxnSp>
      <p:cxnSp>
        <p:nvCxnSpPr>
          <p:cNvPr id="984" name="Google Shape;984;p70"/>
          <p:cNvCxnSpPr>
            <a:stCxn id="975" idx="6"/>
            <a:endCxn id="977" idx="2"/>
          </p:cNvCxnSpPr>
          <p:nvPr/>
        </p:nvCxnSpPr>
        <p:spPr>
          <a:xfrm rot="10800000" flipH="1">
            <a:off x="4958900" y="2210996"/>
            <a:ext cx="3004200" cy="608700"/>
          </a:xfrm>
          <a:prstGeom prst="straightConnector1">
            <a:avLst/>
          </a:prstGeom>
          <a:noFill/>
          <a:ln w="9525" cap="flat" cmpd="sng">
            <a:solidFill>
              <a:schemeClr val="dk2"/>
            </a:solidFill>
            <a:prstDash val="solid"/>
            <a:round/>
            <a:headEnd type="none" w="med" len="med"/>
            <a:tailEnd type="none" w="med" len="med"/>
          </a:ln>
        </p:spPr>
      </p:cxnSp>
      <p:cxnSp>
        <p:nvCxnSpPr>
          <p:cNvPr id="985" name="Google Shape;985;p70"/>
          <p:cNvCxnSpPr>
            <a:stCxn id="976" idx="6"/>
            <a:endCxn id="977" idx="1"/>
          </p:cNvCxnSpPr>
          <p:nvPr/>
        </p:nvCxnSpPr>
        <p:spPr>
          <a:xfrm>
            <a:off x="6319500" y="1611996"/>
            <a:ext cx="1718400" cy="418500"/>
          </a:xfrm>
          <a:prstGeom prst="straightConnector1">
            <a:avLst/>
          </a:prstGeom>
          <a:noFill/>
          <a:ln w="9525" cap="flat" cmpd="sng">
            <a:solidFill>
              <a:schemeClr val="dk2"/>
            </a:solidFill>
            <a:prstDash val="solid"/>
            <a:round/>
            <a:headEnd type="none" w="med" len="med"/>
            <a:tailEnd type="none" w="med" len="med"/>
          </a:ln>
        </p:spPr>
      </p:cxnSp>
      <p:cxnSp>
        <p:nvCxnSpPr>
          <p:cNvPr id="986" name="Google Shape;986;p70"/>
          <p:cNvCxnSpPr>
            <a:stCxn id="975" idx="7"/>
            <a:endCxn id="976" idx="3"/>
          </p:cNvCxnSpPr>
          <p:nvPr/>
        </p:nvCxnSpPr>
        <p:spPr>
          <a:xfrm rot="10800000" flipH="1">
            <a:off x="4884080" y="1792766"/>
            <a:ext cx="999300" cy="846300"/>
          </a:xfrm>
          <a:prstGeom prst="straightConnector1">
            <a:avLst/>
          </a:prstGeom>
          <a:noFill/>
          <a:ln w="9525" cap="flat" cmpd="sng">
            <a:solidFill>
              <a:schemeClr val="dk2"/>
            </a:solidFill>
            <a:prstDash val="solid"/>
            <a:round/>
            <a:headEnd type="none" w="med" len="med"/>
            <a:tailEnd type="none" w="med" len="med"/>
          </a:ln>
        </p:spPr>
      </p:cxnSp>
      <p:cxnSp>
        <p:nvCxnSpPr>
          <p:cNvPr id="987" name="Google Shape;987;p70"/>
          <p:cNvCxnSpPr>
            <a:stCxn id="972" idx="7"/>
            <a:endCxn id="973" idx="1"/>
          </p:cNvCxnSpPr>
          <p:nvPr/>
        </p:nvCxnSpPr>
        <p:spPr>
          <a:xfrm rot="10800000" flipH="1">
            <a:off x="1155130" y="1643766"/>
            <a:ext cx="1675200" cy="386700"/>
          </a:xfrm>
          <a:prstGeom prst="straightConnector1">
            <a:avLst/>
          </a:prstGeom>
          <a:noFill/>
          <a:ln w="9525" cap="flat" cmpd="sng">
            <a:solidFill>
              <a:srgbClr val="666666"/>
            </a:solidFill>
            <a:prstDash val="solid"/>
            <a:round/>
            <a:headEnd type="none" w="med" len="med"/>
            <a:tailEnd type="triangle" w="med" len="med"/>
          </a:ln>
        </p:spPr>
      </p:cxnSp>
      <p:cxnSp>
        <p:nvCxnSpPr>
          <p:cNvPr id="988" name="Google Shape;988;p70"/>
          <p:cNvCxnSpPr>
            <a:stCxn id="973" idx="6"/>
            <a:endCxn id="975" idx="0"/>
          </p:cNvCxnSpPr>
          <p:nvPr/>
        </p:nvCxnSpPr>
        <p:spPr>
          <a:xfrm>
            <a:off x="3266375" y="1824471"/>
            <a:ext cx="1437000" cy="739800"/>
          </a:xfrm>
          <a:prstGeom prst="straightConnector1">
            <a:avLst/>
          </a:prstGeom>
          <a:noFill/>
          <a:ln w="9525" cap="flat" cmpd="sng">
            <a:solidFill>
              <a:srgbClr val="666666"/>
            </a:solidFill>
            <a:prstDash val="solid"/>
            <a:round/>
            <a:headEnd type="none" w="med" len="med"/>
            <a:tailEnd type="triangle" w="med" len="med"/>
          </a:ln>
        </p:spPr>
      </p:cxnSp>
      <p:cxnSp>
        <p:nvCxnSpPr>
          <p:cNvPr id="989" name="Google Shape;989;p70"/>
          <p:cNvCxnSpPr>
            <a:stCxn id="975" idx="7"/>
            <a:endCxn id="977" idx="1"/>
          </p:cNvCxnSpPr>
          <p:nvPr/>
        </p:nvCxnSpPr>
        <p:spPr>
          <a:xfrm rot="10800000" flipH="1">
            <a:off x="4884080" y="2030366"/>
            <a:ext cx="3153900" cy="608700"/>
          </a:xfrm>
          <a:prstGeom prst="straightConnector1">
            <a:avLst/>
          </a:prstGeom>
          <a:noFill/>
          <a:ln w="9525" cap="flat" cmpd="sng">
            <a:solidFill>
              <a:srgbClr val="666666"/>
            </a:solidFill>
            <a:prstDash val="solid"/>
            <a:round/>
            <a:headEnd type="none" w="med" len="med"/>
            <a:tailEnd type="triangle" w="med" len="med"/>
          </a:ln>
        </p:spPr>
      </p:cxnSp>
      <p:sp>
        <p:nvSpPr>
          <p:cNvPr id="2" name="Rectangle 1"/>
          <p:cNvSpPr/>
          <p:nvPr/>
        </p:nvSpPr>
        <p:spPr>
          <a:xfrm>
            <a:off x="0" y="3590091"/>
            <a:ext cx="9144000" cy="1128514"/>
          </a:xfrm>
          <a:prstGeom prst="rect">
            <a:avLst/>
          </a:prstGeom>
        </p:spPr>
        <p:txBody>
          <a:bodyPr wrap="square">
            <a:spAutoFit/>
          </a:bodyPr>
          <a:lstStyle/>
          <a:p>
            <a:pPr marL="0" lvl="0" indent="0">
              <a:spcBef>
                <a:spcPts val="0"/>
              </a:spcBef>
              <a:spcAft>
                <a:spcPts val="0"/>
              </a:spcAft>
              <a:buNone/>
            </a:pPr>
            <a:r>
              <a:rPr lang="en-US" altLang="zh-CN" b="1" dirty="0"/>
              <a:t>Can we do this securely?</a:t>
            </a:r>
          </a:p>
          <a:p>
            <a:pPr marL="0" lvl="0" indent="0">
              <a:spcBef>
                <a:spcPts val="1600"/>
              </a:spcBef>
              <a:spcAft>
                <a:spcPts val="0"/>
              </a:spcAft>
              <a:buNone/>
            </a:pPr>
            <a:r>
              <a:rPr lang="en-US" altLang="zh-CN" dirty="0"/>
              <a:t>Turns out, with some </a:t>
            </a:r>
            <a:r>
              <a:rPr lang="en-US" altLang="zh-CN" b="1" dirty="0"/>
              <a:t>small additions </a:t>
            </a:r>
            <a:r>
              <a:rPr lang="en-US" altLang="zh-CN" dirty="0"/>
              <a:t>on top of our HTLC construction, we can </a:t>
            </a:r>
            <a:r>
              <a:rPr lang="en-US" altLang="zh-CN" i="1" dirty="0" err="1"/>
              <a:t>trustlessly</a:t>
            </a:r>
            <a:r>
              <a:rPr lang="en-US" altLang="zh-CN" dirty="0"/>
              <a:t> send money across a network of HTLCs!</a:t>
            </a:r>
          </a:p>
        </p:txBody>
      </p:sp>
      <p:sp>
        <p:nvSpPr>
          <p:cNvPr id="3" name="Rectangle 2"/>
          <p:cNvSpPr/>
          <p:nvPr/>
        </p:nvSpPr>
        <p:spPr>
          <a:xfrm>
            <a:off x="7002900" y="4403061"/>
            <a:ext cx="2141099" cy="369332"/>
          </a:xfrm>
          <a:prstGeom prst="rect">
            <a:avLst/>
          </a:prstGeom>
          <a:solidFill>
            <a:srgbClr val="FFFF00"/>
          </a:solidFill>
        </p:spPr>
        <p:txBody>
          <a:bodyPr wrap="none">
            <a:spAutoFit/>
          </a:bodyPr>
          <a:lstStyle/>
          <a:p>
            <a:pPr marL="0" lvl="0" indent="0">
              <a:spcBef>
                <a:spcPts val="1600"/>
              </a:spcBef>
              <a:spcAft>
                <a:spcPts val="0"/>
              </a:spcAft>
              <a:buNone/>
            </a:pPr>
            <a:r>
              <a:rPr lang="en-US" altLang="zh-CN" sz="1400" dirty="0"/>
              <a:t>⇒ </a:t>
            </a:r>
            <a:r>
              <a:rPr lang="en-US" altLang="zh-CN" b="1" dirty="0"/>
              <a:t>Lightning Network</a:t>
            </a:r>
          </a:p>
        </p:txBody>
      </p:sp>
      <p:sp>
        <p:nvSpPr>
          <p:cNvPr id="4" name="Date Placeholder 3"/>
          <p:cNvSpPr>
            <a:spLocks noGrp="1"/>
          </p:cNvSpPr>
          <p:nvPr>
            <p:ph type="dt" sz="half" idx="13"/>
          </p:nvPr>
        </p:nvSpPr>
        <p:spPr/>
        <p:txBody>
          <a:bodyPr/>
          <a:lstStyle/>
          <a:p>
            <a:pPr>
              <a:defRPr/>
            </a:pPr>
            <a:fld id="{9D02D300-9997-4CC0-B31F-1BBBD16754FD}" type="datetime1">
              <a:rPr lang="zh-CN" altLang="en-US" smtClean="0"/>
              <a:t>2020/8/24</a:t>
            </a:fld>
            <a:endParaRPr lang="en-US" altLang="zh-CN"/>
          </a:p>
        </p:txBody>
      </p:sp>
      <p:sp>
        <p:nvSpPr>
          <p:cNvPr id="24" name="Google Shape;407;p58"/>
          <p:cNvSpPr txBox="1">
            <a:spLocks noGrp="1"/>
          </p:cNvSpPr>
          <p:nvPr>
            <p:ph type="body" idx="1"/>
          </p:nvPr>
        </p:nvSpPr>
        <p:spPr>
          <a:xfrm>
            <a:off x="480834" y="145377"/>
            <a:ext cx="8414599" cy="596400"/>
          </a:xfrm>
          <a:prstGeom prst="rect">
            <a:avLst/>
          </a:prstGeom>
        </p:spPr>
        <p:txBody>
          <a:bodyPr spcFirstLastPara="1" wrap="square" lIns="91425" tIns="91425" rIns="91425" bIns="91425" anchor="t" anchorCtr="0">
            <a:noAutofit/>
          </a:bodyPr>
          <a:lstStyle/>
          <a:p>
            <a:pPr marL="0" lvl="0" indent="0">
              <a:spcAft>
                <a:spcPts val="1600"/>
              </a:spcAft>
              <a:buNone/>
            </a:pPr>
            <a:r>
              <a:rPr lang="en" altLang="zh-CN" sz="3600" b="1" dirty="0" smtClean="0">
                <a:solidFill>
                  <a:srgbClr val="1544D9"/>
                </a:solidFill>
              </a:rPr>
              <a:t>Proposal</a:t>
            </a:r>
            <a:endParaRPr sz="3600" b="1" dirty="0">
              <a:solidFill>
                <a:srgbClr val="1544D9"/>
              </a:solidFill>
            </a:endParaRPr>
          </a:p>
        </p:txBody>
      </p:sp>
    </p:spTree>
    <p:extLst>
      <p:ext uri="{BB962C8B-B14F-4D97-AF65-F5344CB8AC3E}">
        <p14:creationId xmlns:p14="http://schemas.microsoft.com/office/powerpoint/2010/main" val="801238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b="1" dirty="0">
                <a:solidFill>
                  <a:srgbClr val="1544D9"/>
                </a:solidFill>
              </a:rPr>
              <a:t>Lightning </a:t>
            </a:r>
            <a:r>
              <a:rPr lang="en" sz="4000" b="1" dirty="0" smtClean="0">
                <a:solidFill>
                  <a:srgbClr val="1544D9"/>
                </a:solidFill>
              </a:rPr>
              <a:t>  Network</a:t>
            </a:r>
            <a:endParaRPr sz="4000" b="1" dirty="0">
              <a:solidFill>
                <a:srgbClr val="1544D9"/>
              </a:solidFill>
            </a:endParaRPr>
          </a:p>
        </p:txBody>
      </p:sp>
      <p:sp>
        <p:nvSpPr>
          <p:cNvPr id="2" name="Date Placeholder 1"/>
          <p:cNvSpPr>
            <a:spLocks noGrp="1"/>
          </p:cNvSpPr>
          <p:nvPr>
            <p:ph type="dt" sz="half" idx="2"/>
          </p:nvPr>
        </p:nvSpPr>
        <p:spPr/>
        <p:txBody>
          <a:bodyPr/>
          <a:lstStyle/>
          <a:p>
            <a:pPr>
              <a:defRPr/>
            </a:pPr>
            <a:fld id="{3E47A0E6-39E1-43ED-B439-37518EA7B34B}" type="datetime1">
              <a:rPr lang="zh-CN" altLang="en-US" smtClean="0"/>
              <a:t>2020/8/24</a:t>
            </a:fld>
            <a:endParaRPr lang="en-US" altLang="zh-CN"/>
          </a:p>
        </p:txBody>
      </p:sp>
    </p:spTree>
    <p:extLst>
      <p:ext uri="{BB962C8B-B14F-4D97-AF65-F5344CB8AC3E}">
        <p14:creationId xmlns:p14="http://schemas.microsoft.com/office/powerpoint/2010/main" val="358138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71"/>
          <p:cNvSpPr txBox="1">
            <a:spLocks noGrp="1"/>
          </p:cNvSpPr>
          <p:nvPr>
            <p:ph type="body" idx="1"/>
          </p:nvPr>
        </p:nvSpPr>
        <p:spPr>
          <a:xfrm>
            <a:off x="141194" y="4172755"/>
            <a:ext cx="8949017" cy="553887"/>
          </a:xfrm>
          <a:prstGeom prst="rect">
            <a:avLst/>
          </a:prstGeom>
        </p:spPr>
        <p:txBody>
          <a:bodyPr spcFirstLastPara="1" wrap="square" lIns="91425" tIns="91425" rIns="91425" bIns="91425" anchor="t" anchorCtr="0">
            <a:noAutofit/>
          </a:bodyPr>
          <a:lstStyle/>
          <a:p>
            <a:pPr marL="0" lvl="0" indent="0">
              <a:buNone/>
            </a:pPr>
            <a:r>
              <a:rPr lang="en" sz="1800" i="1" dirty="0" smtClean="0"/>
              <a:t>The </a:t>
            </a:r>
            <a:r>
              <a:rPr lang="en" sz="1800" i="1" dirty="0"/>
              <a:t>Bitcoin Lightning Network: Scalable Off-Chain Instant Payments</a:t>
            </a:r>
            <a:endParaRPr sz="1800" i="1" dirty="0"/>
          </a:p>
          <a:p>
            <a:pPr marL="0" lvl="0" indent="0" algn="r">
              <a:buNone/>
            </a:pPr>
            <a:r>
              <a:rPr lang="en" sz="1800" dirty="0" smtClean="0"/>
              <a:t>--By </a:t>
            </a:r>
            <a:r>
              <a:rPr lang="en" sz="1800" dirty="0"/>
              <a:t>Joseph Poon &amp; Thaddeus </a:t>
            </a:r>
            <a:r>
              <a:rPr lang="en" sz="1800" dirty="0" smtClean="0"/>
              <a:t>Dryja</a:t>
            </a:r>
            <a:r>
              <a:rPr lang="en" sz="1800" dirty="0"/>
              <a:t> </a:t>
            </a:r>
            <a:r>
              <a:rPr lang="en" sz="1800" dirty="0" smtClean="0"/>
              <a:t> </a:t>
            </a:r>
            <a:r>
              <a:rPr lang="en" sz="1100" u="sng" dirty="0" smtClean="0">
                <a:solidFill>
                  <a:schemeClr val="hlink"/>
                </a:solidFill>
                <a:hlinkClick r:id="rId3"/>
              </a:rPr>
              <a:t>https</a:t>
            </a:r>
            <a:r>
              <a:rPr lang="en" sz="1100" u="sng" dirty="0">
                <a:solidFill>
                  <a:schemeClr val="hlink"/>
                </a:solidFill>
                <a:hlinkClick r:id="rId3"/>
              </a:rPr>
              <a:t>://lightning.network/lightning-network-paper.pdf</a:t>
            </a:r>
            <a:endParaRPr sz="1100" dirty="0"/>
          </a:p>
        </p:txBody>
      </p:sp>
      <p:sp>
        <p:nvSpPr>
          <p:cNvPr id="3" name="Google Shape;407;p58"/>
          <p:cNvSpPr txBox="1">
            <a:spLocks noGrp="1"/>
          </p:cNvSpPr>
          <p:nvPr>
            <p:ph type="body" idx="1"/>
          </p:nvPr>
        </p:nvSpPr>
        <p:spPr>
          <a:xfrm>
            <a:off x="207818" y="181536"/>
            <a:ext cx="8825346" cy="551330"/>
          </a:xfrm>
          <a:prstGeom prst="rect">
            <a:avLst/>
          </a:prstGeom>
        </p:spPr>
        <p:txBody>
          <a:bodyPr spcFirstLastPara="1" wrap="square" lIns="91425" tIns="91425" rIns="91425" bIns="91425" anchor="t" anchorCtr="0">
            <a:noAutofit/>
          </a:bodyPr>
          <a:lstStyle/>
          <a:p>
            <a:pPr marL="0" lvl="0" indent="0">
              <a:buNone/>
            </a:pPr>
            <a:r>
              <a:rPr lang="en-US" altLang="zh-CN" sz="3600" b="1" dirty="0">
                <a:solidFill>
                  <a:srgbClr val="1544D9"/>
                </a:solidFill>
              </a:rPr>
              <a:t>Lightning Network</a:t>
            </a:r>
          </a:p>
        </p:txBody>
      </p:sp>
      <p:sp>
        <p:nvSpPr>
          <p:cNvPr id="2" name="Rectangle 1"/>
          <p:cNvSpPr/>
          <p:nvPr/>
        </p:nvSpPr>
        <p:spPr>
          <a:xfrm>
            <a:off x="295834" y="960462"/>
            <a:ext cx="8377519" cy="2862322"/>
          </a:xfrm>
          <a:prstGeom prst="rect">
            <a:avLst/>
          </a:prstGeom>
        </p:spPr>
        <p:txBody>
          <a:bodyPr wrap="square">
            <a:spAutoFit/>
          </a:bodyPr>
          <a:lstStyle/>
          <a:p>
            <a:r>
              <a:rPr lang="en-US" altLang="zh-CN" sz="2000" dirty="0"/>
              <a:t>The </a:t>
            </a:r>
            <a:r>
              <a:rPr lang="en-US" altLang="zh-CN" sz="2000" b="1" dirty="0"/>
              <a:t>Lightning Network</a:t>
            </a:r>
            <a:r>
              <a:rPr lang="en-US" altLang="zh-CN" sz="2000" dirty="0"/>
              <a:t> is a "second layer" payment protocol that operates on top of a blockchain (most commonly Bitcoin). </a:t>
            </a:r>
            <a:endParaRPr lang="en-US" altLang="zh-CN" sz="2000" dirty="0" smtClean="0"/>
          </a:p>
          <a:p>
            <a:pPr marL="742950" lvl="1" indent="-285750">
              <a:buFont typeface="Arial" panose="020B0604020202020204" pitchFamily="34" charset="0"/>
              <a:buChar char="•"/>
            </a:pPr>
            <a:r>
              <a:rPr lang="en-US" altLang="zh-CN" sz="1400" dirty="0" smtClean="0"/>
              <a:t>It </a:t>
            </a:r>
            <a:r>
              <a:rPr lang="en-US" altLang="zh-CN" sz="1400" dirty="0"/>
              <a:t>enables fast transactions between participating nodes and has been touted as a solution to the bitcoin scalability problem. </a:t>
            </a:r>
            <a:endParaRPr lang="en-US" altLang="zh-CN" sz="1400" dirty="0" smtClean="0"/>
          </a:p>
          <a:p>
            <a:pPr marL="742950" lvl="1" indent="-285750">
              <a:buFont typeface="Arial" panose="020B0604020202020204" pitchFamily="34" charset="0"/>
              <a:buChar char="•"/>
            </a:pPr>
            <a:r>
              <a:rPr lang="en-US" altLang="zh-CN" sz="1400" dirty="0" smtClean="0"/>
              <a:t>It </a:t>
            </a:r>
            <a:r>
              <a:rPr lang="en-US" altLang="zh-CN" sz="1400" dirty="0"/>
              <a:t>features a </a:t>
            </a:r>
            <a:r>
              <a:rPr lang="en-US" altLang="zh-CN" sz="1400" u="sng" dirty="0"/>
              <a:t>peer-to-peer</a:t>
            </a:r>
            <a:r>
              <a:rPr lang="en-US" altLang="zh-CN" sz="1400" dirty="0"/>
              <a:t> system for making micropayments of digital cryptocurrency through a network of bidirectional payment channels without delegating custody of funds. </a:t>
            </a:r>
            <a:endParaRPr lang="en-US" altLang="zh-CN" sz="1400" dirty="0" smtClean="0"/>
          </a:p>
          <a:p>
            <a:pPr marL="742950" lvl="1" indent="-285750">
              <a:buFont typeface="Arial" panose="020B0604020202020204" pitchFamily="34" charset="0"/>
              <a:buChar char="•"/>
            </a:pPr>
            <a:r>
              <a:rPr lang="en-US" altLang="zh-CN" sz="1400" dirty="0" smtClean="0"/>
              <a:t>Lightning </a:t>
            </a:r>
            <a:r>
              <a:rPr lang="en-US" altLang="zh-CN" sz="1400" dirty="0"/>
              <a:t>Network implementation simplifies atomic swaps</a:t>
            </a:r>
            <a:r>
              <a:rPr lang="en-US" altLang="zh-CN" sz="1400" dirty="0" smtClean="0"/>
              <a:t>.</a:t>
            </a:r>
          </a:p>
          <a:p>
            <a:endParaRPr lang="en-US" altLang="zh-CN" sz="1400" dirty="0"/>
          </a:p>
          <a:p>
            <a:r>
              <a:rPr lang="en-US" altLang="zh-CN" sz="1400" dirty="0"/>
              <a:t>Normal use of the Lightning Network consists of opening a payment channel by committing a funding transaction to the relevant blockchain, followed by making any number of Lightning transactions that update the tentative distribution of the channel's funds without broadcasting to the blockchain, optionally followed by closing the payment channel by broadcasting the final version of the transaction to distribute the channel's funds.</a:t>
            </a:r>
          </a:p>
        </p:txBody>
      </p:sp>
      <p:sp>
        <p:nvSpPr>
          <p:cNvPr id="4" name="Date Placeholder 3"/>
          <p:cNvSpPr>
            <a:spLocks noGrp="1"/>
          </p:cNvSpPr>
          <p:nvPr>
            <p:ph type="dt" sz="half" idx="13"/>
          </p:nvPr>
        </p:nvSpPr>
        <p:spPr/>
        <p:txBody>
          <a:bodyPr/>
          <a:lstStyle/>
          <a:p>
            <a:pPr>
              <a:defRPr/>
            </a:pPr>
            <a:fld id="{3CEB721B-B216-4DF2-B2C8-EE5B4E7BBC95}" type="datetime1">
              <a:rPr lang="zh-CN" altLang="en-US" smtClean="0"/>
              <a:t>2020/8/24</a:t>
            </a:fld>
            <a:endParaRPr lang="en-US" altLang="zh-CN"/>
          </a:p>
        </p:txBody>
      </p:sp>
      <p:pic>
        <p:nvPicPr>
          <p:cNvPr id="78850" name="Picture 2" descr="Technical - Understanding the Lightning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517" y="0"/>
            <a:ext cx="1937483" cy="107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7974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2"/>
          <p:cNvSpPr txBox="1">
            <a:spLocks noGrp="1"/>
          </p:cNvSpPr>
          <p:nvPr>
            <p:ph type="body" idx="1"/>
          </p:nvPr>
        </p:nvSpPr>
        <p:spPr>
          <a:xfrm>
            <a:off x="315532" y="786696"/>
            <a:ext cx="8525909" cy="3852539"/>
          </a:xfrm>
          <a:prstGeom prst="rect">
            <a:avLst/>
          </a:prstGeom>
        </p:spPr>
        <p:txBody>
          <a:bodyPr spcFirstLastPara="1" wrap="square" lIns="91425" tIns="91425" rIns="91425" bIns="91425" anchor="t" anchorCtr="0">
            <a:noAutofit/>
          </a:bodyPr>
          <a:lstStyle/>
          <a:p>
            <a:pPr marL="457200" lvl="0" indent="-342900" rtl="0">
              <a:spcBef>
                <a:spcPts val="1600"/>
              </a:spcBef>
              <a:spcAft>
                <a:spcPts val="0"/>
              </a:spcAft>
              <a:buSzPts val="1800"/>
              <a:buAutoNum type="arabicParenR"/>
            </a:pPr>
            <a:r>
              <a:rPr lang="en" sz="2400" dirty="0" smtClean="0"/>
              <a:t>If </a:t>
            </a:r>
            <a:r>
              <a:rPr lang="en" sz="2400" dirty="0"/>
              <a:t>we assume that there is enough capital in this payment channel network, people can make payments </a:t>
            </a:r>
            <a:r>
              <a:rPr lang="en" sz="2400" i="1" dirty="0"/>
              <a:t>instantly</a:t>
            </a:r>
            <a:r>
              <a:rPr lang="en" sz="2400" dirty="0"/>
              <a:t>.</a:t>
            </a:r>
            <a:endParaRPr sz="2400" dirty="0"/>
          </a:p>
          <a:p>
            <a:pPr marL="457200" lvl="0" indent="-342900" rtl="0">
              <a:spcBef>
                <a:spcPts val="0"/>
              </a:spcBef>
              <a:spcAft>
                <a:spcPts val="0"/>
              </a:spcAft>
              <a:buSzPts val="1800"/>
              <a:buAutoNum type="arabicParenR"/>
            </a:pPr>
            <a:r>
              <a:rPr lang="en" sz="2400" dirty="0"/>
              <a:t>Only use the Bitcoin Blockchain as an </a:t>
            </a:r>
            <a:r>
              <a:rPr lang="en" sz="2400" i="1" dirty="0"/>
              <a:t>arbiter</a:t>
            </a:r>
            <a:r>
              <a:rPr lang="en" sz="2400" dirty="0"/>
              <a:t> to settle disputes and close out payment channels, meaning far fewer (expensive) transactions on the Blockchain</a:t>
            </a:r>
            <a:r>
              <a:rPr lang="en" sz="2400" dirty="0" smtClean="0"/>
              <a:t>.</a:t>
            </a:r>
          </a:p>
          <a:p>
            <a:pPr lvl="0" indent="-342900">
              <a:spcBef>
                <a:spcPts val="1600"/>
              </a:spcBef>
              <a:buSzPts val="1800"/>
              <a:buAutoNum type="arabicParenR" startAt="3"/>
            </a:pPr>
            <a:r>
              <a:rPr lang="en-US" altLang="zh-CN" sz="2400" dirty="0"/>
              <a:t>Instead of 3 </a:t>
            </a:r>
            <a:r>
              <a:rPr lang="en-US" altLang="zh-CN" sz="2400" dirty="0" err="1"/>
              <a:t>tps</a:t>
            </a:r>
            <a:r>
              <a:rPr lang="en-US" altLang="zh-CN" sz="2400" dirty="0"/>
              <a:t>, the Bitcoin network can support 1000’s+ of </a:t>
            </a:r>
            <a:r>
              <a:rPr lang="en-US" altLang="zh-CN" sz="2400" dirty="0" err="1"/>
              <a:t>tps</a:t>
            </a:r>
            <a:r>
              <a:rPr lang="en-US" altLang="zh-CN" sz="2400" dirty="0"/>
              <a:t> by delegating the payments to simple bookkeeping in each payment channel, which is kept off-chain 99% of the time!</a:t>
            </a:r>
          </a:p>
          <a:p>
            <a:pPr lvl="0" indent="-342900">
              <a:buSzPts val="1800"/>
              <a:buAutoNum type="arabicParenR" startAt="3"/>
            </a:pPr>
            <a:r>
              <a:rPr lang="en-US" altLang="zh-CN" sz="2400" dirty="0"/>
              <a:t>Since Lightning Network transactions are relatively cheap, the fees will likely be much cheaper as well.</a:t>
            </a:r>
          </a:p>
          <a:p>
            <a:pPr marL="457200" lvl="0" indent="-342900" rtl="0">
              <a:spcBef>
                <a:spcPts val="0"/>
              </a:spcBef>
              <a:spcAft>
                <a:spcPts val="0"/>
              </a:spcAft>
              <a:buSzPts val="1800"/>
              <a:buAutoNum type="arabicParenR"/>
            </a:pPr>
            <a:endParaRPr sz="2400" dirty="0"/>
          </a:p>
        </p:txBody>
      </p:sp>
      <p:sp>
        <p:nvSpPr>
          <p:cNvPr id="3" name="Google Shape;407;p58"/>
          <p:cNvSpPr txBox="1">
            <a:spLocks noGrp="1"/>
          </p:cNvSpPr>
          <p:nvPr>
            <p:ph type="body" idx="1"/>
          </p:nvPr>
        </p:nvSpPr>
        <p:spPr>
          <a:xfrm>
            <a:off x="0" y="181536"/>
            <a:ext cx="9144000" cy="551330"/>
          </a:xfrm>
          <a:prstGeom prst="rect">
            <a:avLst/>
          </a:prstGeom>
        </p:spPr>
        <p:txBody>
          <a:bodyPr spcFirstLastPara="1" wrap="square" lIns="91425" tIns="91425" rIns="91425" bIns="91425" anchor="t" anchorCtr="0">
            <a:noAutofit/>
          </a:bodyPr>
          <a:lstStyle/>
          <a:p>
            <a:pPr marL="0" lvl="0" indent="0">
              <a:buNone/>
            </a:pPr>
            <a:r>
              <a:rPr lang="en-US" altLang="zh-CN" sz="3000" b="1" dirty="0">
                <a:solidFill>
                  <a:srgbClr val="1544D9"/>
                </a:solidFill>
              </a:rPr>
              <a:t>What does the Lightning Network mean for scalability?</a:t>
            </a:r>
          </a:p>
        </p:txBody>
      </p:sp>
      <p:sp>
        <p:nvSpPr>
          <p:cNvPr id="2" name="Date Placeholder 1"/>
          <p:cNvSpPr>
            <a:spLocks noGrp="1"/>
          </p:cNvSpPr>
          <p:nvPr>
            <p:ph type="dt" sz="half" idx="13"/>
          </p:nvPr>
        </p:nvSpPr>
        <p:spPr/>
        <p:txBody>
          <a:bodyPr/>
          <a:lstStyle/>
          <a:p>
            <a:pPr>
              <a:defRPr/>
            </a:pPr>
            <a:fld id="{E406693C-877B-41F1-AF02-36D7C102995C}" type="datetime1">
              <a:rPr lang="zh-CN" altLang="en-US" smtClean="0"/>
              <a:t>2020/8/23</a:t>
            </a:fld>
            <a:endParaRPr lang="en-US" altLang="zh-CN"/>
          </a:p>
        </p:txBody>
      </p:sp>
    </p:spTree>
    <p:extLst>
      <p:ext uri="{BB962C8B-B14F-4D97-AF65-F5344CB8AC3E}">
        <p14:creationId xmlns:p14="http://schemas.microsoft.com/office/powerpoint/2010/main" val="881904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74"/>
          <p:cNvSpPr txBox="1">
            <a:spLocks noGrp="1"/>
          </p:cNvSpPr>
          <p:nvPr>
            <p:ph type="body" idx="1"/>
          </p:nvPr>
        </p:nvSpPr>
        <p:spPr>
          <a:xfrm>
            <a:off x="188260" y="837127"/>
            <a:ext cx="6683188" cy="3129566"/>
          </a:xfrm>
          <a:prstGeom prst="rect">
            <a:avLst/>
          </a:prstGeom>
        </p:spPr>
        <p:txBody>
          <a:bodyPr spcFirstLastPara="1" wrap="square" lIns="91425" tIns="91425" rIns="91425" bIns="91425" anchor="t" anchorCtr="0">
            <a:noAutofit/>
          </a:bodyPr>
          <a:lstStyle/>
          <a:p>
            <a:pPr marL="571500" indent="-457200">
              <a:spcBef>
                <a:spcPts val="1600"/>
              </a:spcBef>
              <a:buSzPts val="1800"/>
            </a:pPr>
            <a:r>
              <a:rPr lang="en" sz="2400" dirty="0" smtClean="0"/>
              <a:t>Nodes </a:t>
            </a:r>
            <a:r>
              <a:rPr lang="en" sz="2400" dirty="0"/>
              <a:t>need to keep very large amounts of capital locked up in payment channels.</a:t>
            </a:r>
            <a:endParaRPr sz="2400" dirty="0"/>
          </a:p>
          <a:p>
            <a:pPr marL="571500" indent="-457200">
              <a:buSzPts val="1800"/>
            </a:pPr>
            <a:r>
              <a:rPr lang="en" sz="2400" dirty="0"/>
              <a:t>Strong centralization force, since only nodes with significant capital can afford to hold payment channels for long.</a:t>
            </a:r>
            <a:endParaRPr sz="2400" dirty="0"/>
          </a:p>
          <a:p>
            <a:pPr marL="571500" indent="-457200">
              <a:buSzPts val="1800"/>
            </a:pPr>
            <a:r>
              <a:rPr lang="en" sz="2400" dirty="0"/>
              <a:t>Less capital is required with less nodes on the network ⇒ tendency towards hub-and-spoke network topology.</a:t>
            </a:r>
            <a:endParaRPr sz="2400" dirty="0"/>
          </a:p>
        </p:txBody>
      </p:sp>
      <p:sp>
        <p:nvSpPr>
          <p:cNvPr id="1010" name="Google Shape;1010;p74"/>
          <p:cNvSpPr/>
          <p:nvPr/>
        </p:nvSpPr>
        <p:spPr>
          <a:xfrm>
            <a:off x="7782125" y="40473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1" name="Google Shape;1011;p74"/>
          <p:cNvSpPr/>
          <p:nvPr/>
        </p:nvSpPr>
        <p:spPr>
          <a:xfrm>
            <a:off x="7477325" y="35139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74"/>
          <p:cNvSpPr/>
          <p:nvPr/>
        </p:nvSpPr>
        <p:spPr>
          <a:xfrm>
            <a:off x="7934525" y="32853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3" name="Google Shape;1013;p74"/>
          <p:cNvSpPr/>
          <p:nvPr/>
        </p:nvSpPr>
        <p:spPr>
          <a:xfrm>
            <a:off x="8391725" y="36663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74"/>
          <p:cNvSpPr/>
          <p:nvPr/>
        </p:nvSpPr>
        <p:spPr>
          <a:xfrm>
            <a:off x="8544125" y="46569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5" name="Google Shape;1015;p74"/>
          <p:cNvSpPr/>
          <p:nvPr/>
        </p:nvSpPr>
        <p:spPr>
          <a:xfrm>
            <a:off x="8696525" y="40473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6" name="Google Shape;1016;p74"/>
          <p:cNvSpPr/>
          <p:nvPr/>
        </p:nvSpPr>
        <p:spPr>
          <a:xfrm>
            <a:off x="6715325" y="42759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74"/>
          <p:cNvSpPr/>
          <p:nvPr/>
        </p:nvSpPr>
        <p:spPr>
          <a:xfrm>
            <a:off x="7553525" y="4428300"/>
            <a:ext cx="48300" cy="55200"/>
          </a:xfrm>
          <a:prstGeom prst="ellipse">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018" name="Google Shape;1018;p74"/>
          <p:cNvCxnSpPr>
            <a:endCxn id="1010" idx="2"/>
          </p:cNvCxnSpPr>
          <p:nvPr/>
        </p:nvCxnSpPr>
        <p:spPr>
          <a:xfrm rot="10800000" flipH="1">
            <a:off x="6756425" y="4074900"/>
            <a:ext cx="1025700" cy="209100"/>
          </a:xfrm>
          <a:prstGeom prst="straightConnector1">
            <a:avLst/>
          </a:prstGeom>
          <a:noFill/>
          <a:ln w="9525" cap="flat" cmpd="sng">
            <a:solidFill>
              <a:schemeClr val="dk2"/>
            </a:solidFill>
            <a:prstDash val="solid"/>
            <a:round/>
            <a:headEnd type="none" w="med" len="med"/>
            <a:tailEnd type="none" w="med" len="med"/>
          </a:ln>
        </p:spPr>
      </p:cxnSp>
      <p:cxnSp>
        <p:nvCxnSpPr>
          <p:cNvPr id="1019" name="Google Shape;1019;p74"/>
          <p:cNvCxnSpPr>
            <a:endCxn id="1010" idx="1"/>
          </p:cNvCxnSpPr>
          <p:nvPr/>
        </p:nvCxnSpPr>
        <p:spPr>
          <a:xfrm>
            <a:off x="7518598" y="3560984"/>
            <a:ext cx="270600" cy="494400"/>
          </a:xfrm>
          <a:prstGeom prst="straightConnector1">
            <a:avLst/>
          </a:prstGeom>
          <a:noFill/>
          <a:ln w="9525" cap="flat" cmpd="sng">
            <a:solidFill>
              <a:schemeClr val="dk2"/>
            </a:solidFill>
            <a:prstDash val="solid"/>
            <a:round/>
            <a:headEnd type="none" w="med" len="med"/>
            <a:tailEnd type="none" w="med" len="med"/>
          </a:ln>
        </p:spPr>
      </p:cxnSp>
      <p:cxnSp>
        <p:nvCxnSpPr>
          <p:cNvPr id="1020" name="Google Shape;1020;p74"/>
          <p:cNvCxnSpPr>
            <a:stCxn id="1012" idx="4"/>
            <a:endCxn id="1010" idx="0"/>
          </p:cNvCxnSpPr>
          <p:nvPr/>
        </p:nvCxnSpPr>
        <p:spPr>
          <a:xfrm flipH="1">
            <a:off x="7806275" y="3340500"/>
            <a:ext cx="152400" cy="706800"/>
          </a:xfrm>
          <a:prstGeom prst="straightConnector1">
            <a:avLst/>
          </a:prstGeom>
          <a:noFill/>
          <a:ln w="9525" cap="flat" cmpd="sng">
            <a:solidFill>
              <a:schemeClr val="dk2"/>
            </a:solidFill>
            <a:prstDash val="solid"/>
            <a:round/>
            <a:headEnd type="none" w="med" len="med"/>
            <a:tailEnd type="none" w="med" len="med"/>
          </a:ln>
        </p:spPr>
      </p:cxnSp>
      <p:cxnSp>
        <p:nvCxnSpPr>
          <p:cNvPr id="1021" name="Google Shape;1021;p74"/>
          <p:cNvCxnSpPr>
            <a:stCxn id="1013" idx="3"/>
            <a:endCxn id="1010" idx="7"/>
          </p:cNvCxnSpPr>
          <p:nvPr/>
        </p:nvCxnSpPr>
        <p:spPr>
          <a:xfrm flipH="1">
            <a:off x="7823398" y="3713416"/>
            <a:ext cx="575400" cy="3420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74"/>
          <p:cNvCxnSpPr>
            <a:endCxn id="1010" idx="5"/>
          </p:cNvCxnSpPr>
          <p:nvPr/>
        </p:nvCxnSpPr>
        <p:spPr>
          <a:xfrm flipH="1">
            <a:off x="7823352" y="4074916"/>
            <a:ext cx="873300" cy="19500"/>
          </a:xfrm>
          <a:prstGeom prst="straightConnector1">
            <a:avLst/>
          </a:prstGeom>
          <a:noFill/>
          <a:ln w="9525" cap="flat" cmpd="sng">
            <a:solidFill>
              <a:schemeClr val="dk2"/>
            </a:solidFill>
            <a:prstDash val="solid"/>
            <a:round/>
            <a:headEnd type="none" w="med" len="med"/>
            <a:tailEnd type="none" w="med" len="med"/>
          </a:ln>
        </p:spPr>
      </p:cxnSp>
      <p:cxnSp>
        <p:nvCxnSpPr>
          <p:cNvPr id="1023" name="Google Shape;1023;p74"/>
          <p:cNvCxnSpPr>
            <a:stCxn id="1014" idx="1"/>
            <a:endCxn id="1010" idx="5"/>
          </p:cNvCxnSpPr>
          <p:nvPr/>
        </p:nvCxnSpPr>
        <p:spPr>
          <a:xfrm rot="10800000">
            <a:off x="7823398" y="4094384"/>
            <a:ext cx="727800" cy="57060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p74"/>
          <p:cNvCxnSpPr>
            <a:endCxn id="1010" idx="3"/>
          </p:cNvCxnSpPr>
          <p:nvPr/>
        </p:nvCxnSpPr>
        <p:spPr>
          <a:xfrm rot="10800000" flipH="1">
            <a:off x="7594798" y="4094416"/>
            <a:ext cx="194400" cy="342000"/>
          </a:xfrm>
          <a:prstGeom prst="straightConnector1">
            <a:avLst/>
          </a:prstGeom>
          <a:noFill/>
          <a:ln w="9525" cap="flat" cmpd="sng">
            <a:solidFill>
              <a:schemeClr val="dk2"/>
            </a:solidFill>
            <a:prstDash val="solid"/>
            <a:round/>
            <a:headEnd type="none" w="med" len="med"/>
            <a:tailEnd type="none" w="med" len="med"/>
          </a:ln>
        </p:spPr>
      </p:cxnSp>
      <p:sp>
        <p:nvSpPr>
          <p:cNvPr id="1025" name="Google Shape;1025;p74"/>
          <p:cNvSpPr txBox="1"/>
          <p:nvPr/>
        </p:nvSpPr>
        <p:spPr>
          <a:xfrm>
            <a:off x="7028675" y="2848775"/>
            <a:ext cx="1739100" cy="342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solidFill>
                  <a:srgbClr val="666666"/>
                </a:solidFill>
                <a:latin typeface="Open Sans"/>
                <a:ea typeface="Open Sans"/>
                <a:cs typeface="Open Sans"/>
                <a:sym typeface="Open Sans"/>
              </a:rPr>
              <a:t>Hub-and-Spoke Topology</a:t>
            </a:r>
            <a:endParaRPr sz="1000">
              <a:solidFill>
                <a:srgbClr val="666666"/>
              </a:solidFill>
              <a:latin typeface="Open Sans"/>
              <a:ea typeface="Open Sans"/>
              <a:cs typeface="Open Sans"/>
              <a:sym typeface="Open Sans"/>
            </a:endParaRPr>
          </a:p>
        </p:txBody>
      </p:sp>
      <p:sp>
        <p:nvSpPr>
          <p:cNvPr id="19" name="Google Shape;407;p58"/>
          <p:cNvSpPr txBox="1">
            <a:spLocks noGrp="1"/>
          </p:cNvSpPr>
          <p:nvPr>
            <p:ph type="body" idx="1"/>
          </p:nvPr>
        </p:nvSpPr>
        <p:spPr>
          <a:xfrm>
            <a:off x="295834" y="181536"/>
            <a:ext cx="8848165" cy="551330"/>
          </a:xfrm>
          <a:prstGeom prst="rect">
            <a:avLst/>
          </a:prstGeom>
        </p:spPr>
        <p:txBody>
          <a:bodyPr spcFirstLastPara="1" wrap="square" lIns="91425" tIns="91425" rIns="91425" bIns="91425" anchor="t" anchorCtr="0">
            <a:noAutofit/>
          </a:bodyPr>
          <a:lstStyle/>
          <a:p>
            <a:pPr marL="0" lvl="0" indent="0">
              <a:buNone/>
            </a:pPr>
            <a:r>
              <a:rPr lang="en-US" altLang="zh-CN" sz="3600" b="1" dirty="0">
                <a:solidFill>
                  <a:srgbClr val="1544D9"/>
                </a:solidFill>
              </a:rPr>
              <a:t>Issues with Lightning </a:t>
            </a:r>
            <a:r>
              <a:rPr lang="en-US" altLang="zh-CN" sz="3600" b="1" dirty="0" smtClean="0">
                <a:solidFill>
                  <a:srgbClr val="1544D9"/>
                </a:solidFill>
              </a:rPr>
              <a:t>Network</a:t>
            </a:r>
            <a:endParaRPr lang="en-US" altLang="zh-CN" sz="3600" b="1" dirty="0">
              <a:solidFill>
                <a:srgbClr val="1544D9"/>
              </a:solidFill>
            </a:endParaRPr>
          </a:p>
        </p:txBody>
      </p:sp>
      <p:sp>
        <p:nvSpPr>
          <p:cNvPr id="2" name="Date Placeholder 1"/>
          <p:cNvSpPr>
            <a:spLocks noGrp="1"/>
          </p:cNvSpPr>
          <p:nvPr>
            <p:ph type="dt" sz="half" idx="13"/>
          </p:nvPr>
        </p:nvSpPr>
        <p:spPr/>
        <p:txBody>
          <a:bodyPr/>
          <a:lstStyle/>
          <a:p>
            <a:pPr>
              <a:defRPr/>
            </a:pPr>
            <a:fld id="{A576C200-8771-41DE-BFB4-BE535F6D0B59}" type="datetime1">
              <a:rPr lang="zh-CN" altLang="en-US" smtClean="0"/>
              <a:t>2020/8/23</a:t>
            </a:fld>
            <a:endParaRPr lang="en-US" altLang="zh-CN"/>
          </a:p>
        </p:txBody>
      </p:sp>
    </p:spTree>
    <p:extLst>
      <p:ext uri="{BB962C8B-B14F-4D97-AF65-F5344CB8AC3E}">
        <p14:creationId xmlns:p14="http://schemas.microsoft.com/office/powerpoint/2010/main" val="29236440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74"/>
          <p:cNvSpPr txBox="1">
            <a:spLocks noGrp="1"/>
          </p:cNvSpPr>
          <p:nvPr>
            <p:ph type="body" idx="1"/>
          </p:nvPr>
        </p:nvSpPr>
        <p:spPr>
          <a:xfrm>
            <a:off x="188260" y="1099296"/>
            <a:ext cx="8514526" cy="3446873"/>
          </a:xfrm>
          <a:prstGeom prst="rect">
            <a:avLst/>
          </a:prstGeom>
        </p:spPr>
        <p:txBody>
          <a:bodyPr spcFirstLastPara="1" wrap="square" lIns="91425" tIns="91425" rIns="91425" bIns="91425" anchor="t" anchorCtr="0">
            <a:noAutofit/>
          </a:bodyPr>
          <a:lstStyle/>
          <a:p>
            <a:r>
              <a:rPr lang="en-US" altLang="zh-CN" sz="1800" dirty="0" smtClean="0"/>
              <a:t>On </a:t>
            </a:r>
            <a:r>
              <a:rPr lang="en-US" altLang="zh-CN" sz="1800" dirty="0"/>
              <a:t>January 19, 2019, pseudonymous Twitter user </a:t>
            </a:r>
            <a:r>
              <a:rPr lang="en-US" altLang="zh-CN" sz="1800" dirty="0" err="1"/>
              <a:t>hodlonaut</a:t>
            </a:r>
            <a:r>
              <a:rPr lang="en-US" altLang="zh-CN" sz="1800" dirty="0"/>
              <a:t> began a game-like promotional test of the Lightning Network by sending 100,000 </a:t>
            </a:r>
            <a:r>
              <a:rPr lang="en-US" altLang="zh-CN" sz="1800" dirty="0" err="1"/>
              <a:t>satoshis</a:t>
            </a:r>
            <a:r>
              <a:rPr lang="en-US" altLang="zh-CN" sz="1800" dirty="0"/>
              <a:t> (0.001 bitcoin) to a trusted recipient where each recipient added 10,000 </a:t>
            </a:r>
            <a:r>
              <a:rPr lang="en-US" altLang="zh-CN" sz="1800" dirty="0" err="1"/>
              <a:t>satoshis</a:t>
            </a:r>
            <a:r>
              <a:rPr lang="en-US" altLang="zh-CN" sz="1800" dirty="0"/>
              <a:t> ($0.34 at the time) to send to the next trusted recipient. </a:t>
            </a:r>
            <a:endParaRPr lang="en-US" altLang="zh-CN" sz="1800" dirty="0" smtClean="0"/>
          </a:p>
          <a:p>
            <a:endParaRPr lang="en-US" altLang="zh-CN" sz="1800" dirty="0" smtClean="0"/>
          </a:p>
          <a:p>
            <a:r>
              <a:rPr lang="en-US" altLang="zh-CN" sz="1800" dirty="0" smtClean="0"/>
              <a:t>The </a:t>
            </a:r>
            <a:r>
              <a:rPr lang="en-US" altLang="zh-CN" sz="1800" dirty="0"/>
              <a:t>"lightning torch" payment reached notable personalities including Twitter CEO Jack Dorsey, Lightning Labs CEO Elizabeth Stark, and Binance CEO "CZ" </a:t>
            </a:r>
            <a:r>
              <a:rPr lang="en-US" altLang="zh-CN" sz="1800" dirty="0" err="1"/>
              <a:t>Changpeng</a:t>
            </a:r>
            <a:r>
              <a:rPr lang="en-US" altLang="zh-CN" sz="1800" dirty="0"/>
              <a:t> Zhao, among others</a:t>
            </a:r>
            <a:r>
              <a:rPr lang="en-US" altLang="zh-CN" sz="1800" dirty="0" smtClean="0"/>
              <a:t>.</a:t>
            </a:r>
            <a:r>
              <a:rPr lang="en-US" altLang="zh-CN" sz="1800" dirty="0"/>
              <a:t> </a:t>
            </a:r>
            <a:endParaRPr lang="en-US" altLang="zh-CN" sz="1800" dirty="0" smtClean="0"/>
          </a:p>
          <a:p>
            <a:endParaRPr lang="en-US" altLang="zh-CN" sz="1800" dirty="0" smtClean="0"/>
          </a:p>
          <a:p>
            <a:r>
              <a:rPr lang="en-US" altLang="zh-CN" sz="1800" dirty="0" smtClean="0"/>
              <a:t>The </a:t>
            </a:r>
            <a:r>
              <a:rPr lang="en-US" altLang="zh-CN" sz="1800" dirty="0"/>
              <a:t>lightning torch was passed 292 times before reaching the formerly hard-coded limit of 4,390,000 </a:t>
            </a:r>
            <a:r>
              <a:rPr lang="en-US" altLang="zh-CN" sz="1800" dirty="0" err="1"/>
              <a:t>satoshis</a:t>
            </a:r>
            <a:r>
              <a:rPr lang="en-US" altLang="zh-CN" sz="1800" dirty="0"/>
              <a:t>. The final payment of the lightning torch was sent on April 13, 2019 as a donation of 4,290,000 </a:t>
            </a:r>
            <a:r>
              <a:rPr lang="en-US" altLang="zh-CN" sz="1800" dirty="0" err="1"/>
              <a:t>satoshis</a:t>
            </a:r>
            <a:r>
              <a:rPr lang="en-US" altLang="zh-CN" sz="1800" dirty="0"/>
              <a:t> ($217.78 at the time) to Bitcoin Venezuela, a non-profit that promotes bitcoin in Venezuela.</a:t>
            </a:r>
          </a:p>
        </p:txBody>
      </p:sp>
      <p:sp>
        <p:nvSpPr>
          <p:cNvPr id="19" name="Google Shape;407;p58"/>
          <p:cNvSpPr txBox="1">
            <a:spLocks noGrp="1"/>
          </p:cNvSpPr>
          <p:nvPr>
            <p:ph type="body" idx="1"/>
          </p:nvPr>
        </p:nvSpPr>
        <p:spPr>
          <a:xfrm>
            <a:off x="462088" y="185440"/>
            <a:ext cx="6277615" cy="551330"/>
          </a:xfrm>
          <a:prstGeom prst="rect">
            <a:avLst/>
          </a:prstGeom>
        </p:spPr>
        <p:txBody>
          <a:bodyPr spcFirstLastPara="1" wrap="square" lIns="91425" tIns="91425" rIns="91425" bIns="91425" anchor="t" anchorCtr="0">
            <a:noAutofit/>
          </a:bodyPr>
          <a:lstStyle/>
          <a:p>
            <a:pPr marL="139700" indent="0">
              <a:buNone/>
            </a:pPr>
            <a:r>
              <a:rPr lang="en-US" altLang="zh-CN" sz="3600" b="1" dirty="0">
                <a:solidFill>
                  <a:srgbClr val="1544D9"/>
                </a:solidFill>
              </a:rPr>
              <a:t>2019 bitcoin lightning torch</a:t>
            </a:r>
            <a:endParaRPr lang="en-US" altLang="zh-CN" sz="3600" b="1" dirty="0">
              <a:solidFill>
                <a:srgbClr val="1544D9"/>
              </a:solidFill>
            </a:endParaRPr>
          </a:p>
        </p:txBody>
      </p:sp>
      <p:sp>
        <p:nvSpPr>
          <p:cNvPr id="2" name="Date Placeholder 1"/>
          <p:cNvSpPr>
            <a:spLocks noGrp="1"/>
          </p:cNvSpPr>
          <p:nvPr>
            <p:ph type="dt" sz="half" idx="13"/>
          </p:nvPr>
        </p:nvSpPr>
        <p:spPr/>
        <p:txBody>
          <a:bodyPr/>
          <a:lstStyle/>
          <a:p>
            <a:pPr>
              <a:defRPr/>
            </a:pPr>
            <a:fld id="{A576C200-8771-41DE-BFB4-BE535F6D0B59}" type="datetime1">
              <a:rPr lang="zh-CN" altLang="en-US" smtClean="0"/>
              <a:t>2020/8/24</a:t>
            </a:fld>
            <a:endParaRPr lang="en-US" altLang="zh-CN"/>
          </a:p>
        </p:txBody>
      </p:sp>
    </p:spTree>
    <p:extLst>
      <p:ext uri="{BB962C8B-B14F-4D97-AF65-F5344CB8AC3E}">
        <p14:creationId xmlns:p14="http://schemas.microsoft.com/office/powerpoint/2010/main" val="438281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75"/>
          <p:cNvSpPr txBox="1">
            <a:spLocks noGrp="1"/>
          </p:cNvSpPr>
          <p:nvPr>
            <p:ph type="title"/>
          </p:nvPr>
        </p:nvSpPr>
        <p:spPr>
          <a:xfrm>
            <a:off x="473065" y="141113"/>
            <a:ext cx="3285388"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latin typeface="+mn-lt"/>
              </a:rPr>
              <a:t>Summary</a:t>
            </a:r>
            <a:endParaRPr sz="3600" b="1" dirty="0">
              <a:solidFill>
                <a:srgbClr val="1544D9"/>
              </a:solidFill>
              <a:latin typeface="+mn-lt"/>
            </a:endParaRPr>
          </a:p>
        </p:txBody>
      </p:sp>
      <p:sp>
        <p:nvSpPr>
          <p:cNvPr id="1031" name="Google Shape;1031;p75"/>
          <p:cNvSpPr txBox="1">
            <a:spLocks noGrp="1"/>
          </p:cNvSpPr>
          <p:nvPr>
            <p:ph type="body" idx="1"/>
          </p:nvPr>
        </p:nvSpPr>
        <p:spPr>
          <a:xfrm>
            <a:off x="114300" y="1147224"/>
            <a:ext cx="4639236" cy="3400563"/>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800" dirty="0"/>
              <a:t>Bitcoin and other similar Blockchains have a scalability issue:</a:t>
            </a:r>
            <a:endParaRPr sz="1800" dirty="0"/>
          </a:p>
          <a:p>
            <a:pPr marL="914400" lvl="1" indent="-304800" rtl="0">
              <a:spcBef>
                <a:spcPts val="0"/>
              </a:spcBef>
              <a:spcAft>
                <a:spcPts val="0"/>
              </a:spcAft>
              <a:buSzPts val="1200"/>
              <a:buAutoNum type="alphaLcParenR"/>
            </a:pPr>
            <a:r>
              <a:rPr lang="en" sz="1600" dirty="0"/>
              <a:t>If these technologies want to be used on a global scale, they need to support appropriate transaction volumes.</a:t>
            </a:r>
            <a:endParaRPr sz="1600" dirty="0"/>
          </a:p>
          <a:p>
            <a:pPr marL="914400" lvl="1" indent="-304800" rtl="0">
              <a:spcBef>
                <a:spcPts val="0"/>
              </a:spcBef>
              <a:spcAft>
                <a:spcPts val="0"/>
              </a:spcAft>
              <a:buSzPts val="1200"/>
              <a:buAutoNum type="alphaLcParenR"/>
            </a:pPr>
            <a:r>
              <a:rPr lang="en" sz="1600" dirty="0"/>
              <a:t>Can we solve this issue without compromising Bitcoin’s original vision of secure, decentralized, trustless payments?</a:t>
            </a:r>
            <a:endParaRPr sz="1600" dirty="0"/>
          </a:p>
          <a:p>
            <a:pPr marL="457200" lvl="0" indent="-317500" rtl="0">
              <a:spcBef>
                <a:spcPts val="0"/>
              </a:spcBef>
              <a:spcAft>
                <a:spcPts val="0"/>
              </a:spcAft>
              <a:buSzPts val="1400"/>
              <a:buChar char="●"/>
            </a:pPr>
            <a:r>
              <a:rPr lang="en" sz="1800" dirty="0"/>
              <a:t>Proposed Solutions:</a:t>
            </a:r>
            <a:endParaRPr sz="1800" dirty="0"/>
          </a:p>
          <a:p>
            <a:pPr marL="914400" lvl="1" indent="-304800" rtl="0">
              <a:spcBef>
                <a:spcPts val="0"/>
              </a:spcBef>
              <a:spcAft>
                <a:spcPts val="0"/>
              </a:spcAft>
              <a:buSzPts val="1200"/>
              <a:buAutoNum type="alphaLcParenR"/>
            </a:pPr>
            <a:r>
              <a:rPr lang="en" sz="1600" dirty="0"/>
              <a:t>Blocksize Capacity Increase</a:t>
            </a:r>
            <a:endParaRPr sz="1600" dirty="0"/>
          </a:p>
          <a:p>
            <a:pPr marL="914400" lvl="1" indent="-304800" rtl="0">
              <a:spcBef>
                <a:spcPts val="0"/>
              </a:spcBef>
              <a:spcAft>
                <a:spcPts val="0"/>
              </a:spcAft>
              <a:buSzPts val="1200"/>
              <a:buAutoNum type="alphaLcParenR"/>
            </a:pPr>
            <a:r>
              <a:rPr lang="en" sz="1600" dirty="0"/>
              <a:t>Segregated Witness</a:t>
            </a:r>
            <a:endParaRPr sz="1600" dirty="0"/>
          </a:p>
          <a:p>
            <a:pPr marL="914400" lvl="1" indent="-304800" rtl="0">
              <a:spcBef>
                <a:spcPts val="0"/>
              </a:spcBef>
              <a:spcAft>
                <a:spcPts val="0"/>
              </a:spcAft>
              <a:buSzPts val="1200"/>
              <a:buAutoNum type="alphaLcParenR"/>
            </a:pPr>
            <a:r>
              <a:rPr lang="en" sz="1600" dirty="0"/>
              <a:t>Sidechains</a:t>
            </a:r>
            <a:endParaRPr sz="1600" dirty="0"/>
          </a:p>
          <a:p>
            <a:pPr marL="914400" lvl="1" indent="-304800" rtl="0">
              <a:spcBef>
                <a:spcPts val="0"/>
              </a:spcBef>
              <a:spcAft>
                <a:spcPts val="0"/>
              </a:spcAft>
              <a:buSzPts val="1200"/>
              <a:buAutoNum type="alphaLcParenR"/>
            </a:pPr>
            <a:r>
              <a:rPr lang="en" sz="1600" dirty="0"/>
              <a:t>Lightning Network</a:t>
            </a:r>
            <a:endParaRPr sz="1600" dirty="0"/>
          </a:p>
        </p:txBody>
      </p:sp>
      <p:sp>
        <p:nvSpPr>
          <p:cNvPr id="1032" name="Google Shape;1032;p75"/>
          <p:cNvSpPr txBox="1">
            <a:spLocks noGrp="1"/>
          </p:cNvSpPr>
          <p:nvPr>
            <p:ph type="body" idx="2"/>
          </p:nvPr>
        </p:nvSpPr>
        <p:spPr>
          <a:xfrm>
            <a:off x="4545107" y="1012936"/>
            <a:ext cx="4598894" cy="3545799"/>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AutoNum type="arabicParenR"/>
            </a:pPr>
            <a:r>
              <a:rPr lang="en" sz="1600" dirty="0"/>
              <a:t>Blocksize Capacity Increase</a:t>
            </a:r>
            <a:endParaRPr sz="1600" dirty="0"/>
          </a:p>
          <a:p>
            <a:pPr marL="914400" lvl="1" indent="-304800" rtl="0">
              <a:spcBef>
                <a:spcPts val="0"/>
              </a:spcBef>
              <a:spcAft>
                <a:spcPts val="0"/>
              </a:spcAft>
              <a:buSzPts val="1200"/>
              <a:buAutoNum type="alphaLcParenR"/>
            </a:pPr>
            <a:r>
              <a:rPr lang="en" sz="1400" dirty="0"/>
              <a:t>Small scalability boost with larger blocks.</a:t>
            </a:r>
            <a:endParaRPr sz="1400" dirty="0"/>
          </a:p>
          <a:p>
            <a:pPr marL="914400" lvl="1" indent="-304800" rtl="0">
              <a:spcBef>
                <a:spcPts val="0"/>
              </a:spcBef>
              <a:spcAft>
                <a:spcPts val="0"/>
              </a:spcAft>
              <a:buSzPts val="1200"/>
              <a:buAutoNum type="alphaLcParenR"/>
            </a:pPr>
            <a:r>
              <a:rPr lang="en" sz="1400" dirty="0"/>
              <a:t>Centralization risk as minimum server requirements for nodes increases.</a:t>
            </a:r>
            <a:endParaRPr sz="1400" dirty="0"/>
          </a:p>
          <a:p>
            <a:pPr marL="457200" lvl="0" indent="-317500" rtl="0">
              <a:spcBef>
                <a:spcPts val="0"/>
              </a:spcBef>
              <a:spcAft>
                <a:spcPts val="0"/>
              </a:spcAft>
              <a:buSzPts val="1400"/>
              <a:buAutoNum type="arabicParenR"/>
            </a:pPr>
            <a:r>
              <a:rPr lang="en" sz="1600" dirty="0"/>
              <a:t>Segregated Witness (SegWit)</a:t>
            </a:r>
            <a:endParaRPr sz="1600" dirty="0"/>
          </a:p>
          <a:p>
            <a:pPr marL="914400" lvl="1" indent="-304800" rtl="0">
              <a:spcBef>
                <a:spcPts val="0"/>
              </a:spcBef>
              <a:spcAft>
                <a:spcPts val="0"/>
              </a:spcAft>
              <a:buSzPts val="1200"/>
              <a:buAutoNum type="alphaLcParenR"/>
            </a:pPr>
            <a:r>
              <a:rPr lang="en" sz="1400" dirty="0"/>
              <a:t>Small scalability boost since blocks don’t need to store signatures.</a:t>
            </a:r>
            <a:endParaRPr sz="1400" dirty="0"/>
          </a:p>
          <a:p>
            <a:pPr marL="457200" lvl="0" indent="-317500" rtl="0">
              <a:spcBef>
                <a:spcPts val="0"/>
              </a:spcBef>
              <a:spcAft>
                <a:spcPts val="0"/>
              </a:spcAft>
              <a:buSzPts val="1400"/>
              <a:buAutoNum type="arabicParenR"/>
            </a:pPr>
            <a:r>
              <a:rPr lang="en" sz="1600" dirty="0"/>
              <a:t>Sidechains</a:t>
            </a:r>
            <a:endParaRPr sz="1600" dirty="0"/>
          </a:p>
          <a:p>
            <a:pPr marL="914400" lvl="1" indent="-304800" rtl="0">
              <a:spcBef>
                <a:spcPts val="0"/>
              </a:spcBef>
              <a:spcAft>
                <a:spcPts val="0"/>
              </a:spcAft>
              <a:buSzPts val="1200"/>
              <a:buAutoNum type="alphaLcParenR"/>
            </a:pPr>
            <a:r>
              <a:rPr lang="en" sz="1400" dirty="0"/>
              <a:t>Potential for large scalability boost</a:t>
            </a:r>
            <a:endParaRPr sz="1400" dirty="0"/>
          </a:p>
          <a:p>
            <a:pPr marL="914400" lvl="1" indent="-304800" rtl="0">
              <a:spcBef>
                <a:spcPts val="0"/>
              </a:spcBef>
              <a:spcAft>
                <a:spcPts val="0"/>
              </a:spcAft>
              <a:buSzPts val="1200"/>
              <a:buAutoNum type="alphaLcParenR"/>
            </a:pPr>
            <a:r>
              <a:rPr lang="en" sz="1400" dirty="0"/>
              <a:t>Potential novel sidechains with better scalability (yet to be seen in practice)</a:t>
            </a:r>
            <a:endParaRPr sz="1400" dirty="0"/>
          </a:p>
          <a:p>
            <a:pPr marL="457200" lvl="0" indent="-317500" rtl="0">
              <a:spcBef>
                <a:spcPts val="0"/>
              </a:spcBef>
              <a:spcAft>
                <a:spcPts val="0"/>
              </a:spcAft>
              <a:buSzPts val="1400"/>
              <a:buAutoNum type="arabicParenR"/>
            </a:pPr>
            <a:r>
              <a:rPr lang="en" sz="1600" dirty="0"/>
              <a:t>Lightning Network</a:t>
            </a:r>
            <a:endParaRPr sz="1600" dirty="0"/>
          </a:p>
          <a:p>
            <a:pPr marL="914400" lvl="1" indent="-304800" rtl="0">
              <a:spcBef>
                <a:spcPts val="0"/>
              </a:spcBef>
              <a:spcAft>
                <a:spcPts val="0"/>
              </a:spcAft>
              <a:buSzPts val="1200"/>
              <a:buAutoNum type="alphaLcParenR"/>
            </a:pPr>
            <a:r>
              <a:rPr lang="en" sz="1400" dirty="0"/>
              <a:t>Large potential for orders-of-magnitude scalability boost.</a:t>
            </a:r>
            <a:endParaRPr sz="1400" dirty="0"/>
          </a:p>
          <a:p>
            <a:pPr marL="914400" lvl="1" indent="-304800" rtl="0">
              <a:spcBef>
                <a:spcPts val="0"/>
              </a:spcBef>
              <a:spcAft>
                <a:spcPts val="0"/>
              </a:spcAft>
              <a:buSzPts val="1200"/>
              <a:buAutoNum type="alphaLcParenR"/>
            </a:pPr>
            <a:r>
              <a:rPr lang="en" sz="1400" dirty="0"/>
              <a:t>Fundamental restructuring of payment process.</a:t>
            </a:r>
            <a:endParaRPr sz="1400" dirty="0"/>
          </a:p>
          <a:p>
            <a:pPr marL="914400" lvl="1" indent="-304800">
              <a:spcBef>
                <a:spcPts val="0"/>
              </a:spcBef>
              <a:spcAft>
                <a:spcPts val="0"/>
              </a:spcAft>
              <a:buSzPts val="1200"/>
              <a:buAutoNum type="alphaLcParenR"/>
            </a:pPr>
            <a:r>
              <a:rPr lang="en" sz="1400" dirty="0"/>
              <a:t>Centralization risk due to capital prereqs.</a:t>
            </a:r>
            <a:endParaRPr sz="1400" dirty="0"/>
          </a:p>
        </p:txBody>
      </p:sp>
      <p:sp>
        <p:nvSpPr>
          <p:cNvPr id="2" name="Date Placeholder 1"/>
          <p:cNvSpPr>
            <a:spLocks noGrp="1"/>
          </p:cNvSpPr>
          <p:nvPr>
            <p:ph type="dt" sz="half" idx="13"/>
          </p:nvPr>
        </p:nvSpPr>
        <p:spPr/>
        <p:txBody>
          <a:bodyPr/>
          <a:lstStyle/>
          <a:p>
            <a:pPr>
              <a:defRPr/>
            </a:pPr>
            <a:fld id="{5EAA3EAF-E8FC-405B-8C35-EFAB9C15415B}" type="datetime1">
              <a:rPr lang="zh-CN" altLang="en-US" smtClean="0"/>
              <a:t>2020/8/23</a:t>
            </a:fld>
            <a:endParaRPr lang="en-US" altLang="zh-CN"/>
          </a:p>
        </p:txBody>
      </p:sp>
    </p:spTree>
    <p:extLst>
      <p:ext uri="{BB962C8B-B14F-4D97-AF65-F5344CB8AC3E}">
        <p14:creationId xmlns:p14="http://schemas.microsoft.com/office/powerpoint/2010/main" val="8844111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Lecture Outline</a:t>
            </a:r>
            <a:endParaRPr sz="4000" b="1" dirty="0">
              <a:solidFill>
                <a:srgbClr val="1544D9"/>
              </a:solidFill>
            </a:endParaRPr>
          </a:p>
        </p:txBody>
      </p:sp>
      <p:sp>
        <p:nvSpPr>
          <p:cNvPr id="147" name="Google Shape;147;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342900" lvl="0">
              <a:buClrTx/>
              <a:buFont typeface="Wingdings" panose="05000000000000000000" pitchFamily="2" charset="2"/>
              <a:buChar char="ü"/>
            </a:pPr>
            <a:r>
              <a:rPr lang="en" sz="2000" dirty="0" smtClean="0">
                <a:solidFill>
                  <a:schemeClr val="tx1"/>
                </a:solidFill>
              </a:rPr>
              <a:t>Scalability Problem for </a:t>
            </a:r>
            <a:r>
              <a:rPr lang="en" altLang="zh-CN" sz="2000" dirty="0" smtClean="0">
                <a:solidFill>
                  <a:schemeClr val="tx1"/>
                </a:solidFill>
              </a:rPr>
              <a:t>Bitcoin </a:t>
            </a:r>
            <a:endParaRPr sz="2000" dirty="0">
              <a:solidFill>
                <a:schemeClr val="tx1"/>
              </a:solidFill>
            </a:endParaRPr>
          </a:p>
          <a:p>
            <a:pPr marL="342900">
              <a:spcBef>
                <a:spcPts val="1600"/>
              </a:spcBef>
              <a:buClrTx/>
              <a:buFont typeface="Wingdings" panose="05000000000000000000" pitchFamily="2" charset="2"/>
              <a:buChar char="ü"/>
            </a:pPr>
            <a:r>
              <a:rPr lang="en-US" altLang="zh-CN" sz="2000" dirty="0">
                <a:solidFill>
                  <a:schemeClr val="tx1"/>
                </a:solidFill>
              </a:rPr>
              <a:t>Proposed Scalability Solutions</a:t>
            </a:r>
          </a:p>
          <a:p>
            <a:pPr marL="0" lvl="0" indent="0">
              <a:buNone/>
            </a:pPr>
            <a:endParaRPr lang="en-US" altLang="zh-CN" sz="400" dirty="0" smtClean="0">
              <a:solidFill>
                <a:srgbClr val="1544D9"/>
              </a:solidFill>
            </a:endParaRPr>
          </a:p>
          <a:p>
            <a:pPr marL="800100" lvl="1" indent="-342900">
              <a:buClrTx/>
            </a:pPr>
            <a:r>
              <a:rPr lang="en-US" altLang="zh-CN" sz="2000" dirty="0" smtClean="0">
                <a:solidFill>
                  <a:schemeClr val="tx1"/>
                </a:solidFill>
              </a:rPr>
              <a:t>Blocksize </a:t>
            </a:r>
            <a:r>
              <a:rPr lang="en-US" altLang="zh-CN" sz="2000" dirty="0">
                <a:solidFill>
                  <a:schemeClr val="tx1"/>
                </a:solidFill>
              </a:rPr>
              <a:t>Capacity Increase</a:t>
            </a:r>
          </a:p>
          <a:p>
            <a:pPr marL="800100" lvl="1" indent="-342900">
              <a:buClrTx/>
            </a:pPr>
            <a:r>
              <a:rPr lang="en-US" altLang="zh-CN" sz="2000" dirty="0">
                <a:solidFill>
                  <a:schemeClr val="tx1"/>
                </a:solidFill>
              </a:rPr>
              <a:t>Segregated Witness</a:t>
            </a:r>
          </a:p>
          <a:p>
            <a:pPr marL="800100" lvl="1" indent="-342900">
              <a:buClrTx/>
            </a:pPr>
            <a:r>
              <a:rPr lang="en-US" altLang="zh-CN" sz="2000" dirty="0">
                <a:solidFill>
                  <a:schemeClr val="tx1"/>
                </a:solidFill>
              </a:rPr>
              <a:t>Sidechains</a:t>
            </a:r>
          </a:p>
          <a:p>
            <a:pPr marL="800100" lvl="1" indent="-342900">
              <a:spcAft>
                <a:spcPts val="1600"/>
              </a:spcAft>
              <a:buClrTx/>
              <a:buSzPts val="1100"/>
            </a:pPr>
            <a:r>
              <a:rPr lang="en-US" altLang="zh-CN" sz="2000" dirty="0">
                <a:solidFill>
                  <a:schemeClr val="tx1"/>
                </a:solidFill>
              </a:rPr>
              <a:t>Lightning Network</a:t>
            </a:r>
          </a:p>
        </p:txBody>
      </p:sp>
      <p:sp>
        <p:nvSpPr>
          <p:cNvPr id="2" name="Date Placeholder 1"/>
          <p:cNvSpPr>
            <a:spLocks noGrp="1"/>
          </p:cNvSpPr>
          <p:nvPr>
            <p:ph type="dt" sz="half" idx="13"/>
          </p:nvPr>
        </p:nvSpPr>
        <p:spPr/>
        <p:txBody>
          <a:bodyPr/>
          <a:lstStyle/>
          <a:p>
            <a:pPr>
              <a:defRPr/>
            </a:pPr>
            <a:fld id="{7A35BE49-1A6F-48FB-B8FC-22EA61DBB9F5}" type="datetime1">
              <a:rPr lang="zh-CN" altLang="en-US" smtClean="0"/>
              <a:t>2020/8/23</a:t>
            </a:fld>
            <a:endParaRPr lang="en-US" altLang="zh-CN"/>
          </a:p>
        </p:txBody>
      </p:sp>
    </p:spTree>
    <p:extLst>
      <p:ext uri="{BB962C8B-B14F-4D97-AF65-F5344CB8AC3E}">
        <p14:creationId xmlns:p14="http://schemas.microsoft.com/office/powerpoint/2010/main" val="2042253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extLst>
              <p:ext uri="{D42A27DB-BD31-4B8C-83A1-F6EECF244321}">
                <p14:modId xmlns:p14="http://schemas.microsoft.com/office/powerpoint/2010/main" val="3355349497"/>
              </p:ext>
            </p:extLst>
          </p:nvPr>
        </p:nvGraphicFramePr>
        <p:xfrm>
          <a:off x="6318250" y="4046704"/>
          <a:ext cx="2041525" cy="566738"/>
        </p:xfrm>
        <a:graphic>
          <a:graphicData uri="http://schemas.openxmlformats.org/presentationml/2006/ole">
            <mc:AlternateContent xmlns:mc="http://schemas.openxmlformats.org/markup-compatibility/2006">
              <mc:Choice xmlns:v="urn:schemas-microsoft-com:vml" Requires="v">
                <p:oleObj spid="_x0000_s77910" r:id="rId4" imgW="2814816" imgH="783623" progId="">
                  <p:embed/>
                </p:oleObj>
              </mc:Choice>
              <mc:Fallback>
                <p:oleObj r:id="rId4" imgW="2814816" imgH="78362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4046704"/>
                        <a:ext cx="2041525" cy="56673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Rectangle 3"/>
          <p:cNvSpPr>
            <a:spLocks noChangeArrowheads="1"/>
          </p:cNvSpPr>
          <p:nvPr/>
        </p:nvSpPr>
        <p:spPr bwMode="auto">
          <a:xfrm>
            <a:off x="3438525" y="2446338"/>
            <a:ext cx="193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a:solidFill>
                  <a:schemeClr val="tx1"/>
                </a:solidFill>
                <a:latin typeface="Calibri" pitchFamily="34" charset="0"/>
              </a:defRPr>
            </a:lvl1pPr>
            <a:lvl2pPr marL="742950" indent="-285750">
              <a:tabLst>
                <a:tab pos="723900" algn="l"/>
                <a:tab pos="1447800" algn="l"/>
                <a:tab pos="2171700" algn="l"/>
              </a:tabLst>
              <a:defRPr>
                <a:solidFill>
                  <a:schemeClr val="tx1"/>
                </a:solidFill>
                <a:latin typeface="Calibri" pitchFamily="34" charset="0"/>
              </a:defRPr>
            </a:lvl2pPr>
            <a:lvl3pPr marL="1143000" indent="-228600">
              <a:tabLst>
                <a:tab pos="723900" algn="l"/>
                <a:tab pos="1447800" algn="l"/>
                <a:tab pos="2171700" algn="l"/>
              </a:tabLst>
              <a:defRPr>
                <a:solidFill>
                  <a:schemeClr val="tx1"/>
                </a:solidFill>
                <a:latin typeface="Calibri" pitchFamily="34" charset="0"/>
              </a:defRPr>
            </a:lvl3pPr>
            <a:lvl4pPr marL="1600200" indent="-228600">
              <a:tabLst>
                <a:tab pos="723900" algn="l"/>
                <a:tab pos="1447800" algn="l"/>
                <a:tab pos="2171700" algn="l"/>
              </a:tabLst>
              <a:defRPr>
                <a:solidFill>
                  <a:schemeClr val="tx1"/>
                </a:solidFill>
                <a:latin typeface="Calibri" pitchFamily="34" charset="0"/>
              </a:defRPr>
            </a:lvl4pPr>
            <a:lvl5pPr marL="2057400" indent="-228600">
              <a:tabLst>
                <a:tab pos="723900" algn="l"/>
                <a:tab pos="1447800" algn="l"/>
                <a:tab pos="21717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sz="3000">
                <a:latin typeface="Brush Script"/>
                <a:ea typeface="Microsoft YaHei" pitchFamily="34" charset="-122"/>
              </a:rPr>
              <a:t>Thank You</a:t>
            </a:r>
          </a:p>
        </p:txBody>
      </p:sp>
      <p:sp>
        <p:nvSpPr>
          <p:cNvPr id="107525" name="Rectangle 4"/>
          <p:cNvSpPr>
            <a:spLocks noChangeArrowheads="1"/>
          </p:cNvSpPr>
          <p:nvPr/>
        </p:nvSpPr>
        <p:spPr bwMode="auto">
          <a:xfrm>
            <a:off x="6650038" y="3708567"/>
            <a:ext cx="105886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Rockwell" panose="02060603020205020403" pitchFamily="18" charset="0"/>
              </a:rPr>
              <a:t>Merci</a:t>
            </a:r>
          </a:p>
        </p:txBody>
      </p:sp>
      <p:sp>
        <p:nvSpPr>
          <p:cNvPr id="107526" name="Rectangle 5"/>
          <p:cNvSpPr>
            <a:spLocks noChangeArrowheads="1"/>
          </p:cNvSpPr>
          <p:nvPr/>
        </p:nvSpPr>
        <p:spPr bwMode="auto">
          <a:xfrm>
            <a:off x="1774825" y="3472173"/>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Verdana" panose="020B0604030504040204" pitchFamily="34" charset="0"/>
              </a:rPr>
              <a:t>Grazie</a:t>
            </a:r>
          </a:p>
        </p:txBody>
      </p:sp>
      <p:sp>
        <p:nvSpPr>
          <p:cNvPr id="107527" name="Rectangle 6"/>
          <p:cNvSpPr>
            <a:spLocks noChangeArrowheads="1"/>
          </p:cNvSpPr>
          <p:nvPr/>
        </p:nvSpPr>
        <p:spPr bwMode="auto">
          <a:xfrm>
            <a:off x="5861050" y="2046454"/>
            <a:ext cx="1041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2550">
                <a:solidFill>
                  <a:schemeClr val="tx1"/>
                </a:solidFill>
                <a:latin typeface="Garamond" panose="02020404030301010803" pitchFamily="18" charset="0"/>
              </a:rPr>
              <a:t>Gracias</a:t>
            </a:r>
          </a:p>
        </p:txBody>
      </p:sp>
      <p:sp>
        <p:nvSpPr>
          <p:cNvPr id="77831" name="Rectangle 7"/>
          <p:cNvSpPr>
            <a:spLocks noChangeArrowheads="1"/>
          </p:cNvSpPr>
          <p:nvPr/>
        </p:nvSpPr>
        <p:spPr bwMode="auto">
          <a:xfrm>
            <a:off x="6718300" y="2732254"/>
            <a:ext cx="1133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a:solidFill>
                  <a:schemeClr val="tx1"/>
                </a:solidFill>
                <a:latin typeface="Calibri" pitchFamily="34" charset="0"/>
              </a:defRPr>
            </a:lvl1pPr>
            <a:lvl2pPr marL="742950" indent="-285750">
              <a:tabLst>
                <a:tab pos="723900" algn="l"/>
                <a:tab pos="1447800" algn="l"/>
              </a:tabLst>
              <a:defRPr>
                <a:solidFill>
                  <a:schemeClr val="tx1"/>
                </a:solidFill>
                <a:latin typeface="Calibri" pitchFamily="34" charset="0"/>
              </a:defRPr>
            </a:lvl2pPr>
            <a:lvl3pPr marL="1143000" indent="-228600">
              <a:tabLst>
                <a:tab pos="723900" algn="l"/>
                <a:tab pos="1447800" algn="l"/>
              </a:tabLst>
              <a:defRPr>
                <a:solidFill>
                  <a:schemeClr val="tx1"/>
                </a:solidFill>
                <a:latin typeface="Calibri" pitchFamily="34" charset="0"/>
              </a:defRPr>
            </a:lvl3pPr>
            <a:lvl4pPr marL="1600200" indent="-228600">
              <a:tabLst>
                <a:tab pos="723900" algn="l"/>
                <a:tab pos="1447800" algn="l"/>
              </a:tabLst>
              <a:defRPr>
                <a:solidFill>
                  <a:schemeClr val="tx1"/>
                </a:solidFill>
                <a:latin typeface="Calibri" pitchFamily="34" charset="0"/>
              </a:defRPr>
            </a:lvl4pPr>
            <a:lvl5pPr marL="2057400" indent="-228600">
              <a:tabLst>
                <a:tab pos="723900" algn="l"/>
                <a:tab pos="14478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a:latin typeface="Comic Sans MS" pitchFamily="66" charset="0"/>
                <a:ea typeface="Microsoft YaHei" pitchFamily="34" charset="-122"/>
              </a:rPr>
              <a:t>Obrigado</a:t>
            </a:r>
          </a:p>
        </p:txBody>
      </p:sp>
      <p:sp>
        <p:nvSpPr>
          <p:cNvPr id="107529" name="Rectangle 8"/>
          <p:cNvSpPr>
            <a:spLocks noChangeArrowheads="1"/>
          </p:cNvSpPr>
          <p:nvPr/>
        </p:nvSpPr>
        <p:spPr bwMode="auto">
          <a:xfrm>
            <a:off x="5975350" y="3303754"/>
            <a:ext cx="742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Nimrod" pitchFamily="18" charset="0"/>
              </a:rPr>
              <a:t>Danke</a:t>
            </a:r>
          </a:p>
        </p:txBody>
      </p:sp>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2168836"/>
            <a:ext cx="12541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4114800"/>
            <a:ext cx="2263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32" name="Rectangle 11"/>
          <p:cNvSpPr>
            <a:spLocks noChangeArrowheads="1"/>
          </p:cNvSpPr>
          <p:nvPr/>
        </p:nvSpPr>
        <p:spPr bwMode="auto">
          <a:xfrm>
            <a:off x="4144963" y="4500563"/>
            <a:ext cx="29527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525">
                <a:latin typeface="+mn-lt"/>
              </a:rPr>
              <a:t>Japanese</a:t>
            </a:r>
          </a:p>
        </p:txBody>
      </p:sp>
      <p:sp>
        <p:nvSpPr>
          <p:cNvPr id="107533" name="Rectangle 12"/>
          <p:cNvSpPr>
            <a:spLocks noChangeArrowheads="1"/>
          </p:cNvSpPr>
          <p:nvPr/>
        </p:nvSpPr>
        <p:spPr bwMode="auto">
          <a:xfrm>
            <a:off x="4144963" y="2865438"/>
            <a:ext cx="23018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English</a:t>
            </a:r>
          </a:p>
        </p:txBody>
      </p:sp>
      <p:sp>
        <p:nvSpPr>
          <p:cNvPr id="107534" name="Rectangle 13"/>
          <p:cNvSpPr>
            <a:spLocks noChangeArrowheads="1"/>
          </p:cNvSpPr>
          <p:nvPr/>
        </p:nvSpPr>
        <p:spPr bwMode="auto">
          <a:xfrm>
            <a:off x="6838950" y="3929229"/>
            <a:ext cx="2079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French</a:t>
            </a:r>
          </a:p>
        </p:txBody>
      </p:sp>
      <p:sp>
        <p:nvSpPr>
          <p:cNvPr id="107535" name="Rectangle 14"/>
          <p:cNvSpPr>
            <a:spLocks noChangeArrowheads="1"/>
          </p:cNvSpPr>
          <p:nvPr/>
        </p:nvSpPr>
        <p:spPr bwMode="auto">
          <a:xfrm>
            <a:off x="1906588" y="2406961"/>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Russian</a:t>
            </a:r>
          </a:p>
        </p:txBody>
      </p:sp>
      <p:sp>
        <p:nvSpPr>
          <p:cNvPr id="107536" name="Rectangle 15"/>
          <p:cNvSpPr>
            <a:spLocks noChangeArrowheads="1"/>
          </p:cNvSpPr>
          <p:nvPr/>
        </p:nvSpPr>
        <p:spPr bwMode="auto">
          <a:xfrm>
            <a:off x="6146800" y="3589504"/>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German</a:t>
            </a:r>
          </a:p>
        </p:txBody>
      </p:sp>
      <p:sp>
        <p:nvSpPr>
          <p:cNvPr id="107537" name="Rectangle 16"/>
          <p:cNvSpPr>
            <a:spLocks noChangeArrowheads="1"/>
          </p:cNvSpPr>
          <p:nvPr/>
        </p:nvSpPr>
        <p:spPr bwMode="auto">
          <a:xfrm>
            <a:off x="1976438" y="3751573"/>
            <a:ext cx="192087"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Italian</a:t>
            </a:r>
          </a:p>
        </p:txBody>
      </p:sp>
      <p:sp>
        <p:nvSpPr>
          <p:cNvPr id="107538" name="Rectangle 17"/>
          <p:cNvSpPr>
            <a:spLocks noChangeArrowheads="1"/>
          </p:cNvSpPr>
          <p:nvPr/>
        </p:nvSpPr>
        <p:spPr bwMode="auto">
          <a:xfrm>
            <a:off x="6203950" y="2503654"/>
            <a:ext cx="2524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Spanish</a:t>
            </a:r>
          </a:p>
        </p:txBody>
      </p:sp>
      <p:sp>
        <p:nvSpPr>
          <p:cNvPr id="107539" name="Rectangle 18"/>
          <p:cNvSpPr>
            <a:spLocks noChangeArrowheads="1"/>
          </p:cNvSpPr>
          <p:nvPr/>
        </p:nvSpPr>
        <p:spPr bwMode="auto">
          <a:xfrm>
            <a:off x="6889750" y="3132304"/>
            <a:ext cx="5905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Brazilian Portuguese</a:t>
            </a:r>
          </a:p>
        </p:txBody>
      </p:sp>
      <p:pic>
        <p:nvPicPr>
          <p:cNvPr id="778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786373"/>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1" name="Rectangle 20"/>
          <p:cNvSpPr>
            <a:spLocks noChangeArrowheads="1"/>
          </p:cNvSpPr>
          <p:nvPr/>
        </p:nvSpPr>
        <p:spPr bwMode="auto">
          <a:xfrm>
            <a:off x="1203325" y="3243573"/>
            <a:ext cx="2381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Arabic</a:t>
            </a:r>
          </a:p>
        </p:txBody>
      </p:sp>
      <p:sp>
        <p:nvSpPr>
          <p:cNvPr id="107542" name="Rectangle 21"/>
          <p:cNvSpPr>
            <a:spLocks noChangeArrowheads="1"/>
          </p:cNvSpPr>
          <p:nvPr/>
        </p:nvSpPr>
        <p:spPr bwMode="auto">
          <a:xfrm>
            <a:off x="3868738" y="1912938"/>
            <a:ext cx="55403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Traditional Chinese</a:t>
            </a:r>
          </a:p>
        </p:txBody>
      </p:sp>
      <p:sp>
        <p:nvSpPr>
          <p:cNvPr id="107543" name="Rectangle 22"/>
          <p:cNvSpPr>
            <a:spLocks noChangeArrowheads="1"/>
          </p:cNvSpPr>
          <p:nvPr/>
        </p:nvSpPr>
        <p:spPr bwMode="auto">
          <a:xfrm>
            <a:off x="3965575" y="3797300"/>
            <a:ext cx="5254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Simplified Chinese</a:t>
            </a:r>
          </a:p>
        </p:txBody>
      </p:sp>
      <p:pic>
        <p:nvPicPr>
          <p:cNvPr id="7784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338" y="3313113"/>
            <a:ext cx="9540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8"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1390650"/>
            <a:ext cx="9382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9"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1573523"/>
            <a:ext cx="10271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7" name="Rectangle 26"/>
          <p:cNvSpPr>
            <a:spLocks noChangeArrowheads="1"/>
          </p:cNvSpPr>
          <p:nvPr/>
        </p:nvSpPr>
        <p:spPr bwMode="auto">
          <a:xfrm>
            <a:off x="1404938" y="1811648"/>
            <a:ext cx="1682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Hindi</a:t>
            </a:r>
          </a:p>
        </p:txBody>
      </p:sp>
      <p:pic>
        <p:nvPicPr>
          <p:cNvPr id="7785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4043673"/>
            <a:ext cx="1027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5400" y="1417804"/>
            <a:ext cx="1211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51" name="Rectangle 30"/>
          <p:cNvSpPr>
            <a:spLocks noChangeArrowheads="1"/>
          </p:cNvSpPr>
          <p:nvPr/>
        </p:nvSpPr>
        <p:spPr bwMode="auto">
          <a:xfrm>
            <a:off x="6889750" y="1875004"/>
            <a:ext cx="144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Thai</a:t>
            </a:r>
          </a:p>
        </p:txBody>
      </p:sp>
      <p:sp>
        <p:nvSpPr>
          <p:cNvPr id="107552" name="Rectangle 31"/>
          <p:cNvSpPr>
            <a:spLocks noChangeArrowheads="1"/>
          </p:cNvSpPr>
          <p:nvPr/>
        </p:nvSpPr>
        <p:spPr bwMode="auto">
          <a:xfrm>
            <a:off x="6986588" y="4543592"/>
            <a:ext cx="2206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Korean</a:t>
            </a:r>
          </a:p>
        </p:txBody>
      </p:sp>
      <p:sp>
        <p:nvSpPr>
          <p:cNvPr id="77856" name="Rectangle 32"/>
          <p:cNvSpPr>
            <a:spLocks noChangeArrowheads="1"/>
          </p:cNvSpPr>
          <p:nvPr/>
        </p:nvSpPr>
        <p:spPr bwMode="auto">
          <a:xfrm>
            <a:off x="3963988" y="569913"/>
            <a:ext cx="706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67500" tIns="33750" rIns="67500" bIns="33750"/>
          <a:lstStyle>
            <a:lvl1pPr>
              <a:tabLst>
                <a:tab pos="723900" algn="l"/>
              </a:tabLst>
              <a:defRPr>
                <a:solidFill>
                  <a:schemeClr val="tx1"/>
                </a:solidFill>
                <a:latin typeface="Calibri" pitchFamily="34" charset="0"/>
              </a:defRPr>
            </a:lvl1pPr>
            <a:lvl2pPr marL="742950" indent="-285750">
              <a:tabLst>
                <a:tab pos="723900" algn="l"/>
              </a:tabLst>
              <a:defRPr>
                <a:solidFill>
                  <a:schemeClr val="tx1"/>
                </a:solidFill>
                <a:latin typeface="Calibri" pitchFamily="34" charset="0"/>
              </a:defRPr>
            </a:lvl2pPr>
            <a:lvl3pPr marL="1143000" indent="-228600">
              <a:tabLst>
                <a:tab pos="723900" algn="l"/>
              </a:tabLst>
              <a:defRPr>
                <a:solidFill>
                  <a:schemeClr val="tx1"/>
                </a:solidFill>
                <a:latin typeface="Calibri" pitchFamily="34" charset="0"/>
              </a:defRPr>
            </a:lvl3pPr>
            <a:lvl4pPr marL="1600200" indent="-228600">
              <a:tabLst>
                <a:tab pos="723900" algn="l"/>
              </a:tabLst>
              <a:defRPr>
                <a:solidFill>
                  <a:schemeClr val="tx1"/>
                </a:solidFill>
                <a:latin typeface="Calibri" pitchFamily="34" charset="0"/>
              </a:defRPr>
            </a:lvl4pPr>
            <a:lvl5pPr marL="2057400" indent="-228600">
              <a:tabLst>
                <a:tab pos="7239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Lst>
              <a:defRPr>
                <a:solidFill>
                  <a:schemeClr val="tx1"/>
                </a:solidFill>
                <a:latin typeface="Calibri" pitchFamily="34" charset="0"/>
              </a:defRPr>
            </a:lvl9pPr>
          </a:lstStyle>
          <a:p>
            <a:pPr eaLnBrk="1" hangingPunct="1">
              <a:lnSpc>
                <a:spcPct val="90000"/>
              </a:lnSpc>
              <a:buClr>
                <a:srgbClr val="000000"/>
              </a:buClr>
              <a:buSzPct val="100000"/>
              <a:buFont typeface="Times New Roman" pitchFamily="18" charset="0"/>
              <a:buNone/>
            </a:pPr>
            <a:r>
              <a:rPr lang="zh-CN" altLang="en-US" sz="3000" b="1">
                <a:solidFill>
                  <a:srgbClr val="1544D9"/>
                </a:solidFill>
                <a:latin typeface="Arial" pitchFamily="34" charset="0"/>
              </a:rPr>
              <a:t>完</a:t>
            </a:r>
          </a:p>
        </p:txBody>
      </p:sp>
      <p:pic>
        <p:nvPicPr>
          <p:cNvPr id="7785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02588" y="168275"/>
            <a:ext cx="876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3D3A0B12-CB64-466E-B990-6DF1BAED5A17}" type="datetime1">
              <a:rPr lang="zh-CN" altLang="en-US" smtClean="0">
                <a:solidFill>
                  <a:srgbClr val="FFFFFF"/>
                </a:solidFill>
              </a:rPr>
              <a:t>2020/8/23</a:t>
            </a:fld>
            <a:endParaRPr lang="en-US" altLang="zh-CN">
              <a:solidFill>
                <a:srgbClr val="FFFFFF"/>
              </a:solidFill>
            </a:endParaRPr>
          </a:p>
        </p:txBody>
      </p:sp>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Scalability</a:t>
            </a:r>
            <a:endParaRPr sz="4000" b="1" dirty="0">
              <a:solidFill>
                <a:srgbClr val="1544D9"/>
              </a:solidFill>
            </a:endParaRPr>
          </a:p>
        </p:txBody>
      </p:sp>
      <p:sp>
        <p:nvSpPr>
          <p:cNvPr id="158" name="Google Shape;158;p24"/>
          <p:cNvSpPr txBox="1">
            <a:spLocks noGrp="1"/>
          </p:cNvSpPr>
          <p:nvPr>
            <p:ph type="body" idx="1"/>
          </p:nvPr>
        </p:nvSpPr>
        <p:spPr>
          <a:xfrm>
            <a:off x="201707" y="1225225"/>
            <a:ext cx="8754034"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Scalability: </a:t>
            </a:r>
            <a:r>
              <a:rPr lang="en" sz="1800" dirty="0"/>
              <a:t>In this context, the ability of a system to deal with increased transaction volume.</a:t>
            </a:r>
            <a:endParaRPr sz="1800" dirty="0"/>
          </a:p>
          <a:p>
            <a:pPr marL="0" lvl="0" indent="0">
              <a:spcBef>
                <a:spcPts val="1600"/>
              </a:spcBef>
              <a:spcAft>
                <a:spcPts val="0"/>
              </a:spcAft>
              <a:buNone/>
            </a:pPr>
            <a:r>
              <a:rPr lang="en" sz="1800" dirty="0"/>
              <a:t>We typically use the unit </a:t>
            </a:r>
            <a:r>
              <a:rPr lang="en" sz="1800" b="1" dirty="0"/>
              <a:t>tps</a:t>
            </a:r>
            <a:r>
              <a:rPr lang="en" sz="1800" dirty="0"/>
              <a:t>, or </a:t>
            </a:r>
            <a:r>
              <a:rPr lang="en" sz="1800" b="1" i="1" dirty="0">
                <a:solidFill>
                  <a:srgbClr val="1544D9"/>
                </a:solidFill>
              </a:rPr>
              <a:t>transactions per second</a:t>
            </a:r>
            <a:r>
              <a:rPr lang="en" sz="1800" dirty="0"/>
              <a:t>, to describe the scalability of a financial system such as Bitcoin.</a:t>
            </a:r>
            <a:endParaRPr sz="1800" dirty="0"/>
          </a:p>
          <a:p>
            <a:pPr marL="0" lvl="0" indent="0">
              <a:spcBef>
                <a:spcPts val="1600"/>
              </a:spcBef>
              <a:spcAft>
                <a:spcPts val="0"/>
              </a:spcAft>
              <a:buNone/>
            </a:pPr>
            <a:endParaRPr sz="1800" dirty="0"/>
          </a:p>
          <a:p>
            <a:pPr marL="0" lvl="0" indent="0">
              <a:spcBef>
                <a:spcPts val="1600"/>
              </a:spcBef>
              <a:spcAft>
                <a:spcPts val="0"/>
              </a:spcAft>
              <a:buClr>
                <a:schemeClr val="dk1"/>
              </a:buClr>
              <a:buSzPts val="1100"/>
              <a:buFont typeface="Arial"/>
              <a:buNone/>
            </a:pPr>
            <a:r>
              <a:rPr lang="en" sz="1800" dirty="0"/>
              <a:t>When thinking about scalability, should also think about size along with velocity.</a:t>
            </a:r>
            <a:endParaRPr sz="1800" dirty="0"/>
          </a:p>
          <a:p>
            <a:pPr marL="0" lvl="0" indent="0">
              <a:spcBef>
                <a:spcPts val="1600"/>
              </a:spcBef>
              <a:spcAft>
                <a:spcPts val="0"/>
              </a:spcAft>
              <a:buClr>
                <a:schemeClr val="dk1"/>
              </a:buClr>
              <a:buSzPts val="1100"/>
              <a:buFont typeface="Arial"/>
              <a:buNone/>
            </a:pPr>
            <a:r>
              <a:rPr lang="en" sz="1800" dirty="0"/>
              <a:t>Bitcoin Blockchain is currently already 80 Gb.</a:t>
            </a:r>
            <a:endParaRPr sz="1800" dirty="0"/>
          </a:p>
          <a:p>
            <a:pPr marL="0" lvl="0" indent="0">
              <a:spcBef>
                <a:spcPts val="1600"/>
              </a:spcBef>
              <a:spcAft>
                <a:spcPts val="0"/>
              </a:spcAft>
              <a:buClr>
                <a:schemeClr val="dk1"/>
              </a:buClr>
              <a:buSzPts val="1100"/>
              <a:buFont typeface="Arial"/>
              <a:buNone/>
            </a:pPr>
            <a:r>
              <a:rPr lang="en" sz="1800" dirty="0"/>
              <a:t>Can we make it so that nodes can store it efficiently into the future?</a:t>
            </a:r>
            <a:endParaRPr sz="1800" dirty="0"/>
          </a:p>
          <a:p>
            <a:pPr marL="0" lvl="0" indent="0">
              <a:spcBef>
                <a:spcPts val="1600"/>
              </a:spcBef>
              <a:spcAft>
                <a:spcPts val="1600"/>
              </a:spcAft>
              <a:buNone/>
            </a:pPr>
            <a:endParaRPr sz="1800" dirty="0"/>
          </a:p>
        </p:txBody>
      </p:sp>
      <p:sp>
        <p:nvSpPr>
          <p:cNvPr id="2" name="Date Placeholder 1"/>
          <p:cNvSpPr>
            <a:spLocks noGrp="1"/>
          </p:cNvSpPr>
          <p:nvPr>
            <p:ph type="dt" sz="half" idx="13"/>
          </p:nvPr>
        </p:nvSpPr>
        <p:spPr/>
        <p:txBody>
          <a:bodyPr/>
          <a:lstStyle/>
          <a:p>
            <a:pPr>
              <a:defRPr/>
            </a:pPr>
            <a:fld id="{2C331A1D-3BA8-4722-AD2C-D4BB429DB5B6}" type="datetime1">
              <a:rPr lang="zh-CN" altLang="en-US" smtClean="0"/>
              <a:t>2020/8/23</a:t>
            </a:fld>
            <a:endParaRPr lang="en-US" altLang="zh-CN"/>
          </a:p>
        </p:txBody>
      </p:sp>
    </p:spTree>
    <p:extLst>
      <p:ext uri="{BB962C8B-B14F-4D97-AF65-F5344CB8AC3E}">
        <p14:creationId xmlns:p14="http://schemas.microsoft.com/office/powerpoint/2010/main" val="1850547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0" y="5269"/>
            <a:ext cx="9144002" cy="3761362"/>
          </a:xfrm>
          <a:prstGeom prst="rect">
            <a:avLst/>
          </a:prstGeom>
          <a:noFill/>
          <a:ln>
            <a:noFill/>
          </a:ln>
        </p:spPr>
      </p:pic>
      <p:sp>
        <p:nvSpPr>
          <p:cNvPr id="164" name="Google Shape;164;p25"/>
          <p:cNvSpPr txBox="1"/>
          <p:nvPr/>
        </p:nvSpPr>
        <p:spPr>
          <a:xfrm>
            <a:off x="5579842" y="4444300"/>
            <a:ext cx="3564159" cy="286800"/>
          </a:xfrm>
          <a:prstGeom prst="rect">
            <a:avLst/>
          </a:prstGeom>
          <a:solidFill>
            <a:srgbClr val="FFFF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900" u="sng" dirty="0">
                <a:solidFill>
                  <a:schemeClr val="hlink"/>
                </a:solidFill>
                <a:latin typeface="+mn-lt"/>
                <a:ea typeface="Source Code Pro"/>
                <a:cs typeface="Source Code Pro"/>
                <a:sym typeface="Source Code Pro"/>
                <a:hlinkClick r:id="rId4"/>
              </a:rPr>
              <a:t>https://tradeblock.com/bitcoin/historical/1d-f-tsize_per_avg-00271</a:t>
            </a:r>
            <a:endParaRPr sz="900" dirty="0">
              <a:solidFill>
                <a:srgbClr val="F3F3F3"/>
              </a:solidFill>
              <a:latin typeface="+mn-lt"/>
              <a:ea typeface="Source Code Pro"/>
              <a:cs typeface="Source Code Pro"/>
              <a:sym typeface="Source Code Pro"/>
            </a:endParaRPr>
          </a:p>
        </p:txBody>
      </p:sp>
      <p:pic>
        <p:nvPicPr>
          <p:cNvPr id="165" name="Google Shape;165;p25"/>
          <p:cNvPicPr preferRelativeResize="0"/>
          <p:nvPr/>
        </p:nvPicPr>
        <p:blipFill>
          <a:blip r:embed="rId5">
            <a:alphaModFix/>
          </a:blip>
          <a:stretch>
            <a:fillRect/>
          </a:stretch>
        </p:blipFill>
        <p:spPr>
          <a:xfrm>
            <a:off x="353126" y="3766622"/>
            <a:ext cx="3702119" cy="1367050"/>
          </a:xfrm>
          <a:prstGeom prst="rect">
            <a:avLst/>
          </a:prstGeom>
          <a:noFill/>
          <a:ln>
            <a:noFill/>
          </a:ln>
        </p:spPr>
      </p:pic>
      <p:pic>
        <p:nvPicPr>
          <p:cNvPr id="166" name="Google Shape;166;p25"/>
          <p:cNvPicPr preferRelativeResize="0"/>
          <p:nvPr/>
        </p:nvPicPr>
        <p:blipFill>
          <a:blip r:embed="rId6">
            <a:alphaModFix/>
          </a:blip>
          <a:stretch>
            <a:fillRect/>
          </a:stretch>
        </p:blipFill>
        <p:spPr>
          <a:xfrm>
            <a:off x="3117300" y="3639850"/>
            <a:ext cx="2001200" cy="1158600"/>
          </a:xfrm>
          <a:prstGeom prst="rect">
            <a:avLst/>
          </a:prstGeom>
          <a:noFill/>
          <a:ln w="9525" cap="flat" cmpd="sng">
            <a:solidFill>
              <a:srgbClr val="CCCCCC"/>
            </a:solidFill>
            <a:prstDash val="solid"/>
            <a:round/>
            <a:headEnd type="none" w="sm" len="sm"/>
            <a:tailEnd type="none" w="sm" len="sm"/>
          </a:ln>
        </p:spPr>
      </p:pic>
      <p:sp>
        <p:nvSpPr>
          <p:cNvPr id="167" name="Google Shape;167;p25"/>
          <p:cNvSpPr/>
          <p:nvPr/>
        </p:nvSpPr>
        <p:spPr>
          <a:xfrm>
            <a:off x="1752850" y="4308038"/>
            <a:ext cx="902700" cy="4905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8" name="Google Shape;168;p25"/>
          <p:cNvCxnSpPr/>
          <p:nvPr/>
        </p:nvCxnSpPr>
        <p:spPr>
          <a:xfrm rot="10800000" flipH="1">
            <a:off x="1753625" y="3638525"/>
            <a:ext cx="1353300" cy="6834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25"/>
          <p:cNvCxnSpPr/>
          <p:nvPr/>
        </p:nvCxnSpPr>
        <p:spPr>
          <a:xfrm>
            <a:off x="2651150" y="4805200"/>
            <a:ext cx="476400" cy="0"/>
          </a:xfrm>
          <a:prstGeom prst="straightConnector1">
            <a:avLst/>
          </a:prstGeom>
          <a:noFill/>
          <a:ln w="9525" cap="flat" cmpd="sng">
            <a:solidFill>
              <a:schemeClr val="dk2"/>
            </a:solidFill>
            <a:prstDash val="solid"/>
            <a:round/>
            <a:headEnd type="none" w="med" len="med"/>
            <a:tailEnd type="none" w="med" len="med"/>
          </a:ln>
        </p:spPr>
      </p:cxnSp>
      <p:sp>
        <p:nvSpPr>
          <p:cNvPr id="2" name="Date Placeholder 1"/>
          <p:cNvSpPr>
            <a:spLocks noGrp="1"/>
          </p:cNvSpPr>
          <p:nvPr>
            <p:ph type="dt" sz="half" idx="10"/>
          </p:nvPr>
        </p:nvSpPr>
        <p:spPr/>
        <p:txBody>
          <a:bodyPr/>
          <a:lstStyle/>
          <a:p>
            <a:pPr>
              <a:defRPr/>
            </a:pPr>
            <a:fld id="{7BBA99B8-0BE0-41AD-BFD4-6B586F020152}" type="datetime1">
              <a:rPr lang="zh-CN" altLang="en-US" smtClean="0"/>
              <a:t>2020/8/23</a:t>
            </a:fld>
            <a:endParaRPr lang="en-US" altLang="zh-CN"/>
          </a:p>
        </p:txBody>
      </p:sp>
    </p:spTree>
    <p:extLst>
      <p:ext uri="{BB962C8B-B14F-4D97-AF65-F5344CB8AC3E}">
        <p14:creationId xmlns:p14="http://schemas.microsoft.com/office/powerpoint/2010/main" val="279528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11700" y="315925"/>
            <a:ext cx="8520600" cy="591801"/>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Bitcoin’s Current Scalability</a:t>
            </a:r>
            <a:endParaRPr sz="4000" b="1" dirty="0">
              <a:solidFill>
                <a:srgbClr val="1544D9"/>
              </a:solidFill>
            </a:endParaRPr>
          </a:p>
        </p:txBody>
      </p:sp>
      <p:sp>
        <p:nvSpPr>
          <p:cNvPr id="175" name="Google Shape;175;p26"/>
          <p:cNvSpPr txBox="1">
            <a:spLocks noGrp="1"/>
          </p:cNvSpPr>
          <p:nvPr>
            <p:ph type="body" idx="1"/>
          </p:nvPr>
        </p:nvSpPr>
        <p:spPr>
          <a:xfrm>
            <a:off x="311700" y="1185181"/>
            <a:ext cx="8520600" cy="188506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i="1" dirty="0"/>
              <a:t>From previous slide:</a:t>
            </a:r>
            <a:endParaRPr sz="1800" i="1" dirty="0"/>
          </a:p>
          <a:p>
            <a:pPr marL="457200" lvl="0" indent="-317500">
              <a:spcBef>
                <a:spcPts val="1600"/>
              </a:spcBef>
              <a:spcAft>
                <a:spcPts val="0"/>
              </a:spcAft>
              <a:buSzPts val="1400"/>
              <a:buChar char="●"/>
            </a:pPr>
            <a:r>
              <a:rPr lang="en" sz="1800" dirty="0"/>
              <a:t>Average of </a:t>
            </a:r>
            <a:r>
              <a:rPr lang="en" sz="1800" u="sng" dirty="0"/>
              <a:t>546 bytes</a:t>
            </a:r>
            <a:r>
              <a:rPr lang="en" sz="1800" dirty="0"/>
              <a:t> per transaction.</a:t>
            </a:r>
            <a:endParaRPr sz="1800" dirty="0"/>
          </a:p>
          <a:p>
            <a:pPr marL="457200" lvl="0" indent="-317500">
              <a:spcBef>
                <a:spcPts val="1000"/>
              </a:spcBef>
              <a:spcAft>
                <a:spcPts val="0"/>
              </a:spcAft>
              <a:buSzPts val="1400"/>
              <a:buChar char="●"/>
            </a:pPr>
            <a:r>
              <a:rPr lang="en" sz="1800" dirty="0"/>
              <a:t>Current blocksize is </a:t>
            </a:r>
            <a:r>
              <a:rPr lang="en" sz="1800" u="sng" dirty="0"/>
              <a:t>1 MiB</a:t>
            </a:r>
            <a:r>
              <a:rPr lang="en" sz="1800" dirty="0"/>
              <a:t>.</a:t>
            </a:r>
            <a:endParaRPr sz="1800" dirty="0"/>
          </a:p>
          <a:p>
            <a:pPr marL="457200" lvl="0" indent="-317500">
              <a:spcBef>
                <a:spcPts val="1000"/>
              </a:spcBef>
              <a:spcAft>
                <a:spcPts val="0"/>
              </a:spcAft>
              <a:buSzPts val="1400"/>
              <a:buChar char="●"/>
            </a:pPr>
            <a:r>
              <a:rPr lang="en" sz="1800" dirty="0"/>
              <a:t>Expected time to next block is </a:t>
            </a:r>
            <a:r>
              <a:rPr lang="en" sz="1800" u="sng" dirty="0"/>
              <a:t>10 min</a:t>
            </a:r>
            <a:r>
              <a:rPr lang="en" sz="1800" dirty="0"/>
              <a:t>.</a:t>
            </a:r>
            <a:endParaRPr sz="1800" dirty="0"/>
          </a:p>
          <a:p>
            <a:pPr marL="0" lvl="0" indent="0">
              <a:spcBef>
                <a:spcPts val="1000"/>
              </a:spcBef>
              <a:spcAft>
                <a:spcPts val="1600"/>
              </a:spcAft>
              <a:buNone/>
            </a:pPr>
            <a:r>
              <a:rPr lang="en" sz="1800" dirty="0"/>
              <a:t>Therefore we can compute the sustained maximum transaction volume in tps:</a:t>
            </a:r>
            <a:endParaRPr sz="1800" dirty="0"/>
          </a:p>
        </p:txBody>
      </p:sp>
      <p:pic>
        <p:nvPicPr>
          <p:cNvPr id="176" name="Google Shape;176;p26"/>
          <p:cNvPicPr preferRelativeResize="0"/>
          <p:nvPr/>
        </p:nvPicPr>
        <p:blipFill>
          <a:blip r:embed="rId3">
            <a:alphaModFix/>
          </a:blip>
          <a:stretch>
            <a:fillRect/>
          </a:stretch>
        </p:blipFill>
        <p:spPr>
          <a:xfrm>
            <a:off x="646385" y="3647656"/>
            <a:ext cx="3786900" cy="500450"/>
          </a:xfrm>
          <a:prstGeom prst="rect">
            <a:avLst/>
          </a:prstGeom>
          <a:noFill/>
          <a:ln>
            <a:noFill/>
          </a:ln>
        </p:spPr>
      </p:pic>
      <p:sp>
        <p:nvSpPr>
          <p:cNvPr id="2" name="Date Placeholder 1"/>
          <p:cNvSpPr>
            <a:spLocks noGrp="1"/>
          </p:cNvSpPr>
          <p:nvPr>
            <p:ph type="dt" sz="half" idx="13"/>
          </p:nvPr>
        </p:nvSpPr>
        <p:spPr/>
        <p:txBody>
          <a:bodyPr/>
          <a:lstStyle/>
          <a:p>
            <a:pPr>
              <a:defRPr/>
            </a:pPr>
            <a:fld id="{43BDA42F-5FD8-4219-A639-6A768924DDA6}" type="datetime1">
              <a:rPr lang="zh-CN" altLang="en-US" smtClean="0"/>
              <a:t>2020/8/23</a:t>
            </a:fld>
            <a:endParaRPr lang="en-US" altLang="zh-CN"/>
          </a:p>
        </p:txBody>
      </p:sp>
    </p:spTree>
    <p:extLst>
      <p:ext uri="{BB962C8B-B14F-4D97-AF65-F5344CB8AC3E}">
        <p14:creationId xmlns:p14="http://schemas.microsoft.com/office/powerpoint/2010/main" val="140504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Scalability Comparison</a:t>
            </a:r>
            <a:endParaRPr sz="4000" b="1" dirty="0">
              <a:solidFill>
                <a:srgbClr val="1544D9"/>
              </a:solidFill>
            </a:endParaRPr>
          </a:p>
        </p:txBody>
      </p:sp>
      <p:sp>
        <p:nvSpPr>
          <p:cNvPr id="182" name="Google Shape;182;p27"/>
          <p:cNvSpPr txBox="1">
            <a:spLocks noGrp="1"/>
          </p:cNvSpPr>
          <p:nvPr>
            <p:ph type="body" idx="1"/>
          </p:nvPr>
        </p:nvSpPr>
        <p:spPr>
          <a:xfrm>
            <a:off x="311700" y="1225225"/>
            <a:ext cx="8559900" cy="5766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800" dirty="0"/>
              <a:t>How does Bitcoin compare with other traditional payment systems?</a:t>
            </a:r>
            <a:endParaRPr dirty="0"/>
          </a:p>
        </p:txBody>
      </p:sp>
      <p:graphicFrame>
        <p:nvGraphicFramePr>
          <p:cNvPr id="183" name="Google Shape;183;p27"/>
          <p:cNvGraphicFramePr/>
          <p:nvPr>
            <p:extLst>
              <p:ext uri="{D42A27DB-BD31-4B8C-83A1-F6EECF244321}">
                <p14:modId xmlns:p14="http://schemas.microsoft.com/office/powerpoint/2010/main" val="412065189"/>
              </p:ext>
            </p:extLst>
          </p:nvPr>
        </p:nvGraphicFramePr>
        <p:xfrm>
          <a:off x="765616" y="2002335"/>
          <a:ext cx="7239000" cy="1706760"/>
        </p:xfrm>
        <a:graphic>
          <a:graphicData uri="http://schemas.openxmlformats.org/drawingml/2006/table">
            <a:tbl>
              <a:tblPr>
                <a:noFill/>
              </a:tblPr>
              <a:tblGrid>
                <a:gridCol w="1883455"/>
                <a:gridCol w="2608729"/>
                <a:gridCol w="2746816"/>
              </a:tblGrid>
              <a:tr h="424604">
                <a:tc>
                  <a:txBody>
                    <a:bodyPr/>
                    <a:lstStyle/>
                    <a:p>
                      <a:pPr marL="0" lvl="0" indent="0" algn="ctr" rtl="0">
                        <a:spcBef>
                          <a:spcPts val="0"/>
                        </a:spcBef>
                        <a:spcAft>
                          <a:spcPts val="0"/>
                        </a:spcAft>
                        <a:buNone/>
                      </a:pPr>
                      <a:endParaRPr sz="1600" b="1" dirty="0"/>
                    </a:p>
                  </a:txBody>
                  <a:tcPr marL="91425" marR="91425" marT="91425" marB="91425"/>
                </a:tc>
                <a:tc>
                  <a:txBody>
                    <a:bodyPr/>
                    <a:lstStyle/>
                    <a:p>
                      <a:pPr marL="0" lvl="0" indent="0" algn="ctr" rtl="0">
                        <a:spcBef>
                          <a:spcPts val="0"/>
                        </a:spcBef>
                        <a:spcAft>
                          <a:spcPts val="0"/>
                        </a:spcAft>
                        <a:buNone/>
                      </a:pPr>
                      <a:r>
                        <a:rPr lang="en" sz="1600" dirty="0"/>
                        <a:t>Average</a:t>
                      </a:r>
                      <a:endParaRPr sz="1600" dirty="0"/>
                    </a:p>
                  </a:txBody>
                  <a:tcPr marL="91425" marR="91425" marT="91425" marB="91425"/>
                </a:tc>
                <a:tc>
                  <a:txBody>
                    <a:bodyPr/>
                    <a:lstStyle/>
                    <a:p>
                      <a:pPr marL="0" lvl="0" indent="0" algn="ctr">
                        <a:spcBef>
                          <a:spcPts val="0"/>
                        </a:spcBef>
                        <a:spcAft>
                          <a:spcPts val="0"/>
                        </a:spcAft>
                        <a:buNone/>
                      </a:pPr>
                      <a:r>
                        <a:rPr lang="en" sz="1600"/>
                        <a:t>High Load / Maximum</a:t>
                      </a:r>
                      <a:endParaRPr sz="1600"/>
                    </a:p>
                  </a:txBody>
                  <a:tcPr marL="91425" marR="91425" marT="91425" marB="91425"/>
                </a:tc>
              </a:tr>
              <a:tr h="381000">
                <a:tc>
                  <a:txBody>
                    <a:bodyPr/>
                    <a:lstStyle/>
                    <a:p>
                      <a:pPr marL="0" lvl="0" indent="0" algn="ctr">
                        <a:spcBef>
                          <a:spcPts val="0"/>
                        </a:spcBef>
                        <a:spcAft>
                          <a:spcPts val="0"/>
                        </a:spcAft>
                        <a:buNone/>
                      </a:pPr>
                      <a:r>
                        <a:rPr lang="en" sz="1600" b="1"/>
                        <a:t>Bitcoin</a:t>
                      </a:r>
                      <a:endParaRPr sz="1600" b="1"/>
                    </a:p>
                  </a:txBody>
                  <a:tcPr marL="91425" marR="91425" marT="91425" marB="91425"/>
                </a:tc>
                <a:tc>
                  <a:txBody>
                    <a:bodyPr/>
                    <a:lstStyle/>
                    <a:p>
                      <a:pPr marL="0" lvl="0" indent="0" algn="ctr">
                        <a:spcBef>
                          <a:spcPts val="0"/>
                        </a:spcBef>
                        <a:spcAft>
                          <a:spcPts val="0"/>
                        </a:spcAft>
                        <a:buNone/>
                      </a:pPr>
                      <a:r>
                        <a:rPr lang="en" sz="1600" dirty="0"/>
                        <a:t>2.2 tps</a:t>
                      </a:r>
                      <a:endParaRPr sz="1600" dirty="0"/>
                    </a:p>
                  </a:txBody>
                  <a:tcPr marL="91425" marR="91425" marT="91425" marB="91425"/>
                </a:tc>
                <a:tc>
                  <a:txBody>
                    <a:bodyPr/>
                    <a:lstStyle/>
                    <a:p>
                      <a:pPr marL="0" lvl="0" indent="0" algn="ctr">
                        <a:spcBef>
                          <a:spcPts val="0"/>
                        </a:spcBef>
                        <a:spcAft>
                          <a:spcPts val="0"/>
                        </a:spcAft>
                        <a:buNone/>
                      </a:pPr>
                      <a:r>
                        <a:rPr lang="en" sz="1600"/>
                        <a:t>3.2 tps</a:t>
                      </a:r>
                      <a:endParaRPr sz="1600"/>
                    </a:p>
                  </a:txBody>
                  <a:tcPr marL="91425" marR="91425" marT="91425" marB="91425"/>
                </a:tc>
              </a:tr>
              <a:tr h="381000">
                <a:tc>
                  <a:txBody>
                    <a:bodyPr/>
                    <a:lstStyle/>
                    <a:p>
                      <a:pPr marL="0" lvl="0" indent="0" algn="ctr">
                        <a:spcBef>
                          <a:spcPts val="0"/>
                        </a:spcBef>
                        <a:spcAft>
                          <a:spcPts val="0"/>
                        </a:spcAft>
                        <a:buNone/>
                      </a:pPr>
                      <a:r>
                        <a:rPr lang="en" sz="1600" b="1" dirty="0"/>
                        <a:t>PayPal</a:t>
                      </a:r>
                      <a:r>
                        <a:rPr lang="en" sz="1600" b="1" dirty="0" smtClean="0"/>
                        <a:t>*</a:t>
                      </a:r>
                      <a:endParaRPr sz="1600" b="1" dirty="0"/>
                    </a:p>
                  </a:txBody>
                  <a:tcPr marL="91425" marR="91425" marT="91425" marB="91425"/>
                </a:tc>
                <a:tc>
                  <a:txBody>
                    <a:bodyPr/>
                    <a:lstStyle/>
                    <a:p>
                      <a:pPr marL="0" lvl="0" indent="0" algn="ctr">
                        <a:spcBef>
                          <a:spcPts val="0"/>
                        </a:spcBef>
                        <a:spcAft>
                          <a:spcPts val="0"/>
                        </a:spcAft>
                        <a:buNone/>
                      </a:pPr>
                      <a:r>
                        <a:rPr lang="en" sz="1600"/>
                        <a:t>150 tps</a:t>
                      </a:r>
                      <a:endParaRPr sz="1600"/>
                    </a:p>
                  </a:txBody>
                  <a:tcPr marL="91425" marR="91425" marT="91425" marB="91425"/>
                </a:tc>
                <a:tc>
                  <a:txBody>
                    <a:bodyPr/>
                    <a:lstStyle/>
                    <a:p>
                      <a:pPr marL="0" lvl="0" indent="0" algn="ctr">
                        <a:spcBef>
                          <a:spcPts val="0"/>
                        </a:spcBef>
                        <a:spcAft>
                          <a:spcPts val="0"/>
                        </a:spcAft>
                        <a:buNone/>
                      </a:pPr>
                      <a:r>
                        <a:rPr lang="en" sz="1600" dirty="0"/>
                        <a:t>450 tps</a:t>
                      </a:r>
                      <a:endParaRPr sz="1600" dirty="0"/>
                    </a:p>
                  </a:txBody>
                  <a:tcPr marL="91425" marR="91425" marT="91425" marB="91425"/>
                </a:tc>
              </a:tr>
              <a:tr h="381000">
                <a:tc>
                  <a:txBody>
                    <a:bodyPr/>
                    <a:lstStyle/>
                    <a:p>
                      <a:pPr marL="0" lvl="0" indent="0" algn="ctr" rtl="0">
                        <a:spcBef>
                          <a:spcPts val="0"/>
                        </a:spcBef>
                        <a:spcAft>
                          <a:spcPts val="0"/>
                        </a:spcAft>
                        <a:buClr>
                          <a:srgbClr val="000000"/>
                        </a:buClr>
                        <a:buSzPts val="1100"/>
                        <a:buFont typeface="Arial"/>
                        <a:buNone/>
                      </a:pPr>
                      <a:r>
                        <a:rPr lang="en" sz="1600" b="1" dirty="0"/>
                        <a:t>VISA</a:t>
                      </a:r>
                      <a:r>
                        <a:rPr lang="en" sz="1600" b="1" dirty="0" smtClean="0"/>
                        <a:t>**</a:t>
                      </a:r>
                      <a:endParaRPr sz="1600" b="1" dirty="0"/>
                    </a:p>
                  </a:txBody>
                  <a:tcPr marL="91425" marR="91425" marT="91425" marB="91425"/>
                </a:tc>
                <a:tc>
                  <a:txBody>
                    <a:bodyPr/>
                    <a:lstStyle/>
                    <a:p>
                      <a:pPr marL="0" lvl="0" indent="0" algn="ctr">
                        <a:spcBef>
                          <a:spcPts val="0"/>
                        </a:spcBef>
                        <a:spcAft>
                          <a:spcPts val="0"/>
                        </a:spcAft>
                        <a:buNone/>
                      </a:pPr>
                      <a:r>
                        <a:rPr lang="en" sz="1600"/>
                        <a:t>2,000 tps</a:t>
                      </a:r>
                      <a:endParaRPr sz="1600"/>
                    </a:p>
                  </a:txBody>
                  <a:tcPr marL="91425" marR="91425" marT="91425" marB="91425"/>
                </a:tc>
                <a:tc>
                  <a:txBody>
                    <a:bodyPr/>
                    <a:lstStyle/>
                    <a:p>
                      <a:pPr marL="0" lvl="0" indent="0" algn="ctr">
                        <a:spcBef>
                          <a:spcPts val="0"/>
                        </a:spcBef>
                        <a:spcAft>
                          <a:spcPts val="0"/>
                        </a:spcAft>
                        <a:buNone/>
                      </a:pPr>
                      <a:r>
                        <a:rPr lang="en" sz="1600" dirty="0"/>
                        <a:t>56,000 tps</a:t>
                      </a:r>
                      <a:endParaRPr sz="1600" dirty="0"/>
                    </a:p>
                  </a:txBody>
                  <a:tcPr marL="91425" marR="91425" marT="91425" marB="91425"/>
                </a:tc>
              </a:tr>
            </a:tbl>
          </a:graphicData>
        </a:graphic>
      </p:graphicFrame>
      <p:sp>
        <p:nvSpPr>
          <p:cNvPr id="184" name="Google Shape;184;p27"/>
          <p:cNvSpPr txBox="1"/>
          <p:nvPr/>
        </p:nvSpPr>
        <p:spPr>
          <a:xfrm>
            <a:off x="2632500" y="4289612"/>
            <a:ext cx="6511500" cy="44556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50" dirty="0" smtClean="0"/>
              <a:t>* </a:t>
            </a:r>
            <a:r>
              <a:rPr lang="en" sz="1050" u="sng" dirty="0">
                <a:solidFill>
                  <a:schemeClr val="hlink"/>
                </a:solidFill>
                <a:hlinkClick r:id="rId3"/>
              </a:rPr>
              <a:t>http://www.fool.com/investing/general/2016/02/04/5-things-paypal-holdings-inc-wants-you-to-know.aspx</a:t>
            </a:r>
            <a:endParaRPr sz="1050" dirty="0"/>
          </a:p>
          <a:p>
            <a:pPr marL="0" lvl="0" indent="0" rtl="0">
              <a:spcBef>
                <a:spcPts val="0"/>
              </a:spcBef>
              <a:spcAft>
                <a:spcPts val="0"/>
              </a:spcAft>
              <a:buNone/>
            </a:pPr>
            <a:r>
              <a:rPr lang="en" sz="1050" dirty="0" smtClean="0"/>
              <a:t>** </a:t>
            </a:r>
            <a:r>
              <a:rPr lang="en" sz="1050" u="sng" dirty="0">
                <a:solidFill>
                  <a:schemeClr val="hlink"/>
                </a:solidFill>
                <a:hlinkClick r:id="rId4"/>
              </a:rPr>
              <a:t>https://usa.visa.com/dam/VCOM/download/corporate/media/visa-fact-sheet-Jun2015.pdf</a:t>
            </a:r>
            <a:endParaRPr sz="1050" dirty="0"/>
          </a:p>
          <a:p>
            <a:pPr marL="0" lvl="0" indent="0" rtl="0">
              <a:spcBef>
                <a:spcPts val="0"/>
              </a:spcBef>
              <a:spcAft>
                <a:spcPts val="0"/>
              </a:spcAft>
              <a:buNone/>
            </a:pPr>
            <a:endParaRPr sz="1050" dirty="0"/>
          </a:p>
        </p:txBody>
      </p:sp>
      <p:sp>
        <p:nvSpPr>
          <p:cNvPr id="2" name="Date Placeholder 1"/>
          <p:cNvSpPr>
            <a:spLocks noGrp="1"/>
          </p:cNvSpPr>
          <p:nvPr>
            <p:ph type="dt" sz="half" idx="13"/>
          </p:nvPr>
        </p:nvSpPr>
        <p:spPr/>
        <p:txBody>
          <a:bodyPr/>
          <a:lstStyle/>
          <a:p>
            <a:pPr>
              <a:defRPr/>
            </a:pPr>
            <a:fld id="{D4CB0DED-4C46-47E2-8947-70823B4AA3B8}" type="datetime1">
              <a:rPr lang="zh-CN" altLang="en-US" smtClean="0"/>
              <a:t>2020/8/23</a:t>
            </a:fld>
            <a:endParaRPr lang="en-US" altLang="zh-CN"/>
          </a:p>
        </p:txBody>
      </p:sp>
    </p:spTree>
    <p:extLst>
      <p:ext uri="{BB962C8B-B14F-4D97-AF65-F5344CB8AC3E}">
        <p14:creationId xmlns:p14="http://schemas.microsoft.com/office/powerpoint/2010/main" val="2127474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b="1" dirty="0">
                <a:solidFill>
                  <a:srgbClr val="1544D9"/>
                </a:solidFill>
              </a:rPr>
              <a:t>Bitcoin’s Current Scalability</a:t>
            </a:r>
            <a:endParaRPr sz="4000" b="1" dirty="0">
              <a:solidFill>
                <a:srgbClr val="1544D9"/>
              </a:solidFill>
            </a:endParaRPr>
          </a:p>
        </p:txBody>
      </p:sp>
      <p:sp>
        <p:nvSpPr>
          <p:cNvPr id="190" name="Google Shape;190;p28"/>
          <p:cNvSpPr txBox="1">
            <a:spLocks noGrp="1"/>
          </p:cNvSpPr>
          <p:nvPr>
            <p:ph type="body" idx="1"/>
          </p:nvPr>
        </p:nvSpPr>
        <p:spPr>
          <a:xfrm>
            <a:off x="311700" y="1258600"/>
            <a:ext cx="3999900" cy="19350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i="1" dirty="0"/>
              <a:t>From previous slide:</a:t>
            </a:r>
            <a:endParaRPr i="1" dirty="0"/>
          </a:p>
          <a:p>
            <a:pPr marL="457200" lvl="0" indent="-317500" rtl="0">
              <a:spcBef>
                <a:spcPts val="1600"/>
              </a:spcBef>
              <a:spcAft>
                <a:spcPts val="0"/>
              </a:spcAft>
              <a:buSzPts val="1400"/>
              <a:buChar char="●"/>
            </a:pPr>
            <a:r>
              <a:rPr lang="en" dirty="0"/>
              <a:t>Average of </a:t>
            </a:r>
            <a:r>
              <a:rPr lang="en" u="sng" dirty="0"/>
              <a:t>546 bytes</a:t>
            </a:r>
            <a:r>
              <a:rPr lang="en" dirty="0"/>
              <a:t> per transaction.</a:t>
            </a:r>
            <a:endParaRPr dirty="0"/>
          </a:p>
          <a:p>
            <a:pPr marL="457200" lvl="0" indent="-317500" rtl="0">
              <a:spcBef>
                <a:spcPts val="1000"/>
              </a:spcBef>
              <a:spcAft>
                <a:spcPts val="0"/>
              </a:spcAft>
              <a:buSzPts val="1400"/>
              <a:buChar char="●"/>
            </a:pPr>
            <a:r>
              <a:rPr lang="en" dirty="0"/>
              <a:t>Current blocksize is </a:t>
            </a:r>
            <a:r>
              <a:rPr lang="en" u="sng" dirty="0"/>
              <a:t>1 MiB</a:t>
            </a:r>
            <a:r>
              <a:rPr lang="en" dirty="0"/>
              <a:t>.</a:t>
            </a:r>
            <a:endParaRPr dirty="0"/>
          </a:p>
          <a:p>
            <a:pPr marL="457200" lvl="0" indent="-317500" rtl="0">
              <a:spcBef>
                <a:spcPts val="1000"/>
              </a:spcBef>
              <a:spcAft>
                <a:spcPts val="0"/>
              </a:spcAft>
              <a:buSzPts val="1400"/>
              <a:buChar char="●"/>
            </a:pPr>
            <a:r>
              <a:rPr lang="en" dirty="0"/>
              <a:t>Expected time to next block is </a:t>
            </a:r>
            <a:r>
              <a:rPr lang="en" u="sng" dirty="0"/>
              <a:t>10 min</a:t>
            </a:r>
            <a:r>
              <a:rPr lang="en" dirty="0"/>
              <a:t>.</a:t>
            </a:r>
            <a:endParaRPr dirty="0"/>
          </a:p>
          <a:p>
            <a:pPr marL="0" lvl="0" indent="0" rtl="0">
              <a:spcBef>
                <a:spcPts val="1000"/>
              </a:spcBef>
              <a:spcAft>
                <a:spcPts val="1600"/>
              </a:spcAft>
              <a:buNone/>
            </a:pPr>
            <a:r>
              <a:rPr lang="en" dirty="0"/>
              <a:t>Therefore we can compute the sustained maximum transaction volume in tps:</a:t>
            </a:r>
            <a:endParaRPr dirty="0"/>
          </a:p>
        </p:txBody>
      </p:sp>
      <p:sp>
        <p:nvSpPr>
          <p:cNvPr id="191" name="Google Shape;191;p28"/>
          <p:cNvSpPr txBox="1">
            <a:spLocks noGrp="1"/>
          </p:cNvSpPr>
          <p:nvPr>
            <p:ph type="body" idx="2"/>
          </p:nvPr>
        </p:nvSpPr>
        <p:spPr>
          <a:xfrm>
            <a:off x="4832399" y="1225224"/>
            <a:ext cx="4244365" cy="175329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1544D9"/>
                </a:solidFill>
              </a:rPr>
              <a:t>What are the variables we can play with?</a:t>
            </a:r>
            <a:endParaRPr sz="1800" dirty="0">
              <a:solidFill>
                <a:srgbClr val="1544D9"/>
              </a:solidFill>
            </a:endParaRPr>
          </a:p>
          <a:p>
            <a:pPr marL="457200" lvl="0" indent="-317500" rtl="0">
              <a:spcBef>
                <a:spcPts val="1600"/>
              </a:spcBef>
              <a:spcAft>
                <a:spcPts val="0"/>
              </a:spcAft>
              <a:buSzPts val="1400"/>
              <a:buChar char="●"/>
            </a:pPr>
            <a:r>
              <a:rPr lang="en" sz="2000" b="1" dirty="0"/>
              <a:t>Size of blocks</a:t>
            </a:r>
            <a:endParaRPr sz="2000" b="1" dirty="0"/>
          </a:p>
          <a:p>
            <a:pPr marL="457200" lvl="0" indent="-317500" rtl="0">
              <a:spcBef>
                <a:spcPts val="0"/>
              </a:spcBef>
              <a:spcAft>
                <a:spcPts val="0"/>
              </a:spcAft>
              <a:buSzPts val="1400"/>
              <a:buChar char="●"/>
            </a:pPr>
            <a:r>
              <a:rPr lang="en" sz="2000" b="1" dirty="0"/>
              <a:t>Size of transactions</a:t>
            </a:r>
            <a:endParaRPr sz="2000" b="1" dirty="0"/>
          </a:p>
          <a:p>
            <a:pPr marL="457200" lvl="0" indent="-317500" rtl="0">
              <a:spcBef>
                <a:spcPts val="0"/>
              </a:spcBef>
              <a:spcAft>
                <a:spcPts val="0"/>
              </a:spcAft>
              <a:buSzPts val="1400"/>
              <a:buChar char="●"/>
            </a:pPr>
            <a:r>
              <a:rPr lang="en" sz="2000" b="1" dirty="0"/>
              <a:t>Block creation rate</a:t>
            </a:r>
            <a:endParaRPr sz="2000" b="1" dirty="0"/>
          </a:p>
          <a:p>
            <a:pPr marL="457200" lvl="0" indent="-317500" rtl="0">
              <a:spcBef>
                <a:spcPts val="0"/>
              </a:spcBef>
              <a:spcAft>
                <a:spcPts val="0"/>
              </a:spcAft>
              <a:buSzPts val="1400"/>
              <a:buChar char="●"/>
            </a:pPr>
            <a:r>
              <a:rPr lang="en" sz="2000" b="1" dirty="0"/>
              <a:t>Whether transactions get added</a:t>
            </a:r>
            <a:endParaRPr sz="2000" b="1" dirty="0"/>
          </a:p>
        </p:txBody>
      </p:sp>
      <p:pic>
        <p:nvPicPr>
          <p:cNvPr id="192" name="Google Shape;192;p28"/>
          <p:cNvPicPr preferRelativeResize="0"/>
          <p:nvPr/>
        </p:nvPicPr>
        <p:blipFill>
          <a:blip r:embed="rId3">
            <a:alphaModFix/>
          </a:blip>
          <a:stretch>
            <a:fillRect/>
          </a:stretch>
        </p:blipFill>
        <p:spPr>
          <a:xfrm>
            <a:off x="448500" y="3925600"/>
            <a:ext cx="3786900" cy="500450"/>
          </a:xfrm>
          <a:prstGeom prst="rect">
            <a:avLst/>
          </a:prstGeom>
          <a:noFill/>
          <a:ln>
            <a:noFill/>
          </a:ln>
        </p:spPr>
      </p:pic>
      <p:sp>
        <p:nvSpPr>
          <p:cNvPr id="2" name="Date Placeholder 1"/>
          <p:cNvSpPr>
            <a:spLocks noGrp="1"/>
          </p:cNvSpPr>
          <p:nvPr>
            <p:ph type="dt" sz="half" idx="13"/>
          </p:nvPr>
        </p:nvSpPr>
        <p:spPr/>
        <p:txBody>
          <a:bodyPr/>
          <a:lstStyle/>
          <a:p>
            <a:pPr>
              <a:defRPr/>
            </a:pPr>
            <a:fld id="{437B930C-A9EF-4346-8895-9E41E928CC53}" type="datetime1">
              <a:rPr lang="zh-CN" altLang="en-US" smtClean="0"/>
              <a:t>2020/8/23</a:t>
            </a:fld>
            <a:endParaRPr lang="en-US" altLang="zh-CN"/>
          </a:p>
        </p:txBody>
      </p:sp>
    </p:spTree>
    <p:extLst>
      <p:ext uri="{BB962C8B-B14F-4D97-AF65-F5344CB8AC3E}">
        <p14:creationId xmlns:p14="http://schemas.microsoft.com/office/powerpoint/2010/main" val="237129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1942E3-C564-45BA-A830-6EC8587FD70B}">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55823</TotalTime>
  <Words>3569</Words>
  <Application>Microsoft Office PowerPoint</Application>
  <PresentationFormat>On-screen Show (16:9)</PresentationFormat>
  <Paragraphs>617</Paragraphs>
  <Slides>49</Slides>
  <Notes>49</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0" baseType="lpstr">
      <vt:lpstr>1_Retrospect</vt:lpstr>
      <vt:lpstr>Bitcoin Scalability   -- Cryptocurrencies for the Masses</vt:lpstr>
      <vt:lpstr>Lecture Outline</vt:lpstr>
      <vt:lpstr>Scalability Problem for Bitcoin</vt:lpstr>
      <vt:lpstr>Bitcoin Scalability Problem</vt:lpstr>
      <vt:lpstr>Scalability</vt:lpstr>
      <vt:lpstr>PowerPoint Presentation</vt:lpstr>
      <vt:lpstr>Bitcoin’s Current Scalability</vt:lpstr>
      <vt:lpstr>Scalability Comparison</vt:lpstr>
      <vt:lpstr>Bitcoin’s Current Scalability</vt:lpstr>
      <vt:lpstr>Naive Solution</vt:lpstr>
      <vt:lpstr>Naive Solution</vt:lpstr>
      <vt:lpstr>PowerPoint Presentation</vt:lpstr>
      <vt:lpstr>Naive Solution</vt:lpstr>
      <vt:lpstr>Proposed Scalability Solutions</vt:lpstr>
      <vt:lpstr>Block Capacity Increase</vt:lpstr>
      <vt:lpstr>Increase the Block Size</vt:lpstr>
      <vt:lpstr>Increase the Block Size</vt:lpstr>
      <vt:lpstr>Examples</vt:lpstr>
      <vt:lpstr>Segregated Witness</vt:lpstr>
      <vt:lpstr>Segregated Witness</vt:lpstr>
      <vt:lpstr>Segregated Witness</vt:lpstr>
      <vt:lpstr>Segregated Witness</vt:lpstr>
      <vt:lpstr>Schnorr Multisignatures</vt:lpstr>
      <vt:lpstr>Bitcoin’s Current Scalability</vt:lpstr>
      <vt:lpstr>Sidechains</vt:lpstr>
      <vt:lpstr>Sidechains</vt:lpstr>
      <vt:lpstr>PowerPoint Presentation</vt:lpstr>
      <vt:lpstr>Proposal: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Lightning   Network</vt:lpstr>
      <vt:lpstr>PowerPoint Presentation</vt:lpstr>
      <vt:lpstr>PowerPoint Presentation</vt:lpstr>
      <vt:lpstr>PowerPoint Presentation</vt:lpstr>
      <vt:lpstr>PowerPoint Presentation</vt:lpstr>
      <vt:lpstr>Summary</vt:lpstr>
      <vt:lpstr>Lecture Outline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Zong Ling</cp:lastModifiedBy>
  <cp:revision>1190</cp:revision>
  <cp:lastPrinted>2016-05-24T03:30:48Z</cp:lastPrinted>
  <dcterms:created xsi:type="dcterms:W3CDTF">2010-04-12T23:12:02Z</dcterms:created>
  <dcterms:modified xsi:type="dcterms:W3CDTF">2020-08-25T08:02:19Z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