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44" r:id="rId3"/>
  </p:sldMasterIdLst>
  <p:notesMasterIdLst>
    <p:notesMasterId r:id="rId36"/>
  </p:notesMasterIdLst>
  <p:handoutMasterIdLst>
    <p:handoutMasterId r:id="rId37"/>
  </p:handoutMasterIdLst>
  <p:sldIdLst>
    <p:sldId id="476" r:id="rId4"/>
    <p:sldId id="647" r:id="rId5"/>
    <p:sldId id="660" r:id="rId6"/>
    <p:sldId id="783" r:id="rId7"/>
    <p:sldId id="810" r:id="rId8"/>
    <p:sldId id="811" r:id="rId9"/>
    <p:sldId id="784" r:id="rId10"/>
    <p:sldId id="812" r:id="rId11"/>
    <p:sldId id="789" r:id="rId12"/>
    <p:sldId id="790" r:id="rId13"/>
    <p:sldId id="791" r:id="rId14"/>
    <p:sldId id="813" r:id="rId15"/>
    <p:sldId id="802" r:id="rId16"/>
    <p:sldId id="792" r:id="rId17"/>
    <p:sldId id="785" r:id="rId18"/>
    <p:sldId id="793" r:id="rId19"/>
    <p:sldId id="788" r:id="rId20"/>
    <p:sldId id="803" r:id="rId21"/>
    <p:sldId id="787" r:id="rId22"/>
    <p:sldId id="804" r:id="rId23"/>
    <p:sldId id="805" r:id="rId24"/>
    <p:sldId id="806" r:id="rId25"/>
    <p:sldId id="808" r:id="rId26"/>
    <p:sldId id="814" r:id="rId27"/>
    <p:sldId id="815" r:id="rId28"/>
    <p:sldId id="807" r:id="rId29"/>
    <p:sldId id="797" r:id="rId30"/>
    <p:sldId id="798" r:id="rId31"/>
    <p:sldId id="801" r:id="rId32"/>
    <p:sldId id="799" r:id="rId33"/>
    <p:sldId id="809" r:id="rId34"/>
    <p:sldId id="645" r:id="rId35"/>
  </p:sldIdLst>
  <p:sldSz cx="9144000" cy="5143500" type="screen16x9"/>
  <p:notesSz cx="7315200" cy="96012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4D9"/>
    <a:srgbClr val="CCECFF"/>
    <a:srgbClr val="51A7F9"/>
    <a:srgbClr val="45D7BB"/>
    <a:srgbClr val="268ABF"/>
    <a:srgbClr val="ECF0F2"/>
    <a:srgbClr val="E71D32"/>
    <a:srgbClr val="71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36" autoAdjust="0"/>
    <p:restoredTop sz="94165" autoAdjust="0"/>
  </p:normalViewPr>
  <p:slideViewPr>
    <p:cSldViewPr snapToGrid="0" snapToObjects="1">
      <p:cViewPr varScale="1">
        <p:scale>
          <a:sx n="91" d="100"/>
          <a:sy n="91" d="100"/>
        </p:scale>
        <p:origin x="-186" y="-102"/>
      </p:cViewPr>
      <p:guideLst>
        <p:guide orient="horz" pos="1620"/>
        <p:guide orient="horz" pos="747"/>
        <p:guide orient="horz" pos="2890"/>
        <p:guide orient="horz" pos="206"/>
        <p:guide orient="horz" pos="676"/>
        <p:guide pos="2880"/>
        <p:guide pos="232"/>
      </p:guideLst>
    </p:cSldViewPr>
  </p:slideViewPr>
  <p:outlineViewPr>
    <p:cViewPr>
      <p:scale>
        <a:sx n="33" d="100"/>
        <a:sy n="33" d="100"/>
      </p:scale>
      <p:origin x="0" y="-235"/>
    </p:cViewPr>
  </p:outlineViewPr>
  <p:notesTextViewPr>
    <p:cViewPr>
      <p:scale>
        <a:sx n="100" d="100"/>
        <a:sy n="100" d="100"/>
      </p:scale>
      <p:origin x="0" y="0"/>
    </p:cViewPr>
  </p:notesTextViewPr>
  <p:sorterViewPr>
    <p:cViewPr>
      <p:scale>
        <a:sx n="100" d="100"/>
        <a:sy n="100" d="100"/>
      </p:scale>
      <p:origin x="0" y="50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48" tIns="48324" rIns="96648" bIns="48324" numCol="1" anchor="t" anchorCtr="0" compatLnSpc="1">
            <a:prstTxWarp prst="textNoShape">
              <a:avLst/>
            </a:prstTxWarp>
          </a:bodyPr>
          <a:lstStyle>
            <a:lvl1pPr eaLnBrk="1" hangingPunct="1">
              <a:defRPr sz="1200" smtClean="0"/>
            </a:lvl1pPr>
          </a:lstStyle>
          <a:p>
            <a:pPr>
              <a:defRPr/>
            </a:pPr>
            <a:endParaRPr lang="zh-CN" altLang="zh-CN"/>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48" tIns="48324" rIns="96648" bIns="48324" numCol="1" anchor="t" anchorCtr="0" compatLnSpc="1">
            <a:prstTxWarp prst="textNoShape">
              <a:avLst/>
            </a:prstTxWarp>
          </a:bodyPr>
          <a:lstStyle>
            <a:lvl1pPr algn="r" eaLnBrk="1" hangingPunct="1">
              <a:defRPr sz="1200" smtClean="0"/>
            </a:lvl1pPr>
          </a:lstStyle>
          <a:p>
            <a:pPr>
              <a:defRPr/>
            </a:pPr>
            <a:fld id="{235EF914-EA48-48EC-8EDC-127479499A25}" type="datetimeFigureOut">
              <a:rPr lang="en-US" altLang="zh-CN"/>
              <a:pPr>
                <a:defRPr/>
              </a:pPr>
              <a:t>8/25/2020</a:t>
            </a:fld>
            <a:endParaRPr lang="en-US" altLang="zh-CN"/>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48" tIns="48324" rIns="96648" bIns="48324" numCol="1" anchor="b" anchorCtr="0" compatLnSpc="1">
            <a:prstTxWarp prst="textNoShape">
              <a:avLst/>
            </a:prstTxWarp>
          </a:bodyPr>
          <a:lstStyle>
            <a:lvl1pPr eaLnBrk="1" hangingPunct="1">
              <a:defRPr sz="1200" smtClean="0"/>
            </a:lvl1pPr>
          </a:lstStyle>
          <a:p>
            <a:pPr>
              <a:defRPr/>
            </a:pPr>
            <a:endParaRPr lang="zh-CN" altLang="zh-CN"/>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48" tIns="48324" rIns="96648" bIns="48324" numCol="1" anchor="b" anchorCtr="0" compatLnSpc="1">
            <a:prstTxWarp prst="textNoShape">
              <a:avLst/>
            </a:prstTxWarp>
          </a:bodyPr>
          <a:lstStyle>
            <a:lvl1pPr algn="r" eaLnBrk="1" hangingPunct="1">
              <a:defRPr sz="1200" smtClean="0"/>
            </a:lvl1pPr>
          </a:lstStyle>
          <a:p>
            <a:pPr>
              <a:defRPr/>
            </a:pPr>
            <a:fld id="{A613E990-DC21-40F0-9C1C-0B335006B6B1}" type="slidenum">
              <a:rPr lang="en-US" altLang="zh-CN"/>
              <a:pPr>
                <a:defRPr/>
              </a:pPr>
              <a:t>‹#›</a:t>
            </a:fld>
            <a:endParaRPr lang="en-US" altLang="zh-CN"/>
          </a:p>
        </p:txBody>
      </p:sp>
    </p:spTree>
    <p:extLst>
      <p:ext uri="{BB962C8B-B14F-4D97-AF65-F5344CB8AC3E}">
        <p14:creationId xmlns:p14="http://schemas.microsoft.com/office/powerpoint/2010/main" val="39522745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48" tIns="48324" rIns="96648" bIns="48324" numCol="1" anchor="t" anchorCtr="0" compatLnSpc="1">
            <a:prstTxWarp prst="textNoShape">
              <a:avLst/>
            </a:prstTxWarp>
          </a:bodyPr>
          <a:lstStyle>
            <a:lvl1pPr eaLnBrk="1" hangingPunct="1">
              <a:defRPr sz="1200" smtClean="0"/>
            </a:lvl1pPr>
          </a:lstStyle>
          <a:p>
            <a:pPr>
              <a:defRPr/>
            </a:pPr>
            <a:endParaRPr lang="zh-CN" altLang="zh-CN"/>
          </a:p>
        </p:txBody>
      </p:sp>
      <p:sp>
        <p:nvSpPr>
          <p:cNvPr id="3" name="Date Placeholder 2"/>
          <p:cNvSpPr>
            <a:spLocks noGrp="1"/>
          </p:cNvSpPr>
          <p:nvPr>
            <p:ph type="dt" idx="1"/>
          </p:nvPr>
        </p:nvSpPr>
        <p:spPr>
          <a:xfrm>
            <a:off x="4143375" y="0"/>
            <a:ext cx="3170238" cy="479425"/>
          </a:xfrm>
          <a:prstGeom prst="rect">
            <a:avLst/>
          </a:prstGeom>
        </p:spPr>
        <p:txBody>
          <a:bodyPr vert="horz" wrap="square" lIns="96648" tIns="48324" rIns="96648" bIns="48324" numCol="1" anchor="t" anchorCtr="0" compatLnSpc="1">
            <a:prstTxWarp prst="textNoShape">
              <a:avLst/>
            </a:prstTxWarp>
          </a:bodyPr>
          <a:lstStyle>
            <a:lvl1pPr algn="r" eaLnBrk="1" hangingPunct="1">
              <a:defRPr sz="1200" smtClean="0"/>
            </a:lvl1pPr>
          </a:lstStyle>
          <a:p>
            <a:pPr>
              <a:defRPr/>
            </a:pPr>
            <a:fld id="{750EE9F1-E32D-4CC9-B7E9-198DE71F4AB0}" type="datetimeFigureOut">
              <a:rPr lang="en-US" altLang="zh-CN"/>
              <a:pPr>
                <a:defRPr/>
              </a:pPr>
              <a:t>8/25/2020</a:t>
            </a:fld>
            <a:endParaRPr lang="en-US" altLang="zh-CN"/>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8" tIns="48324" rIns="96648" bIns="48324"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48" tIns="48324" rIns="96648" bIns="48324"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48" tIns="48324" rIns="96648" bIns="48324" numCol="1" anchor="b" anchorCtr="0" compatLnSpc="1">
            <a:prstTxWarp prst="textNoShape">
              <a:avLst/>
            </a:prstTxWarp>
          </a:bodyPr>
          <a:lstStyle>
            <a:lvl1pPr eaLnBrk="1" hangingPunct="1">
              <a:defRPr sz="1200" smtClean="0"/>
            </a:lvl1pPr>
          </a:lstStyle>
          <a:p>
            <a:pPr>
              <a:defRPr/>
            </a:pPr>
            <a:endParaRPr lang="zh-CN" altLang="zh-CN"/>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48" tIns="48324" rIns="96648" bIns="48324" numCol="1" anchor="b" anchorCtr="0" compatLnSpc="1">
            <a:prstTxWarp prst="textNoShape">
              <a:avLst/>
            </a:prstTxWarp>
          </a:bodyPr>
          <a:lstStyle>
            <a:lvl1pPr algn="r" eaLnBrk="1" hangingPunct="1">
              <a:defRPr sz="1200" smtClean="0"/>
            </a:lvl1pPr>
          </a:lstStyle>
          <a:p>
            <a:pPr>
              <a:defRPr/>
            </a:pPr>
            <a:fld id="{6D2AA03D-246C-456A-B724-D1800DEA900A}" type="slidenum">
              <a:rPr lang="en-US" altLang="zh-CN"/>
              <a:pPr>
                <a:defRPr/>
              </a:pPr>
              <a:t>‹#›</a:t>
            </a:fld>
            <a:endParaRPr lang="en-US" altLang="zh-CN"/>
          </a:p>
        </p:txBody>
      </p:sp>
    </p:spTree>
    <p:extLst>
      <p:ext uri="{BB962C8B-B14F-4D97-AF65-F5344CB8AC3E}">
        <p14:creationId xmlns:p14="http://schemas.microsoft.com/office/powerpoint/2010/main" val="363953065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Pseudo-random_number_generato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lnSpc>
                <a:spcPct val="90000"/>
              </a:lnSpc>
              <a:spcBef>
                <a:spcPct val="0"/>
              </a:spcBef>
              <a:buFont typeface="Calibri" pitchFamily="34" charset="0"/>
              <a:buNone/>
            </a:pPr>
            <a:endParaRPr lang="en-US" altLang="en-US" dirty="0"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fld id="{72BB6A5A-2D2F-44FA-820B-B91721DDA5D2}"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r>
              <a:rPr lang="en-US" altLang="zh-CN" sz="1200" dirty="0" smtClean="0"/>
              <a:t>In this story, Peggy has uncovered the secret word used to open a magic door in a cave. The cave is shaped like a ring, with the entrance on one side and the magic door blocking the opposite side. Victor wants to know whether Peggy knows the secret word; but Peggy, being a very private person, does not want to reveal her knowledge (the secret word) to Victor or to reveal the fact of her knowledge to the world in general.</a:t>
            </a:r>
          </a:p>
          <a:p>
            <a:r>
              <a:rPr lang="en-US" altLang="zh-CN" sz="1200" dirty="0" smtClean="0"/>
              <a:t>They label the left and right paths from the entrance A and B. First, Victor waits outside the cave as Peggy goes in. Peggy takes either path A or B; Victor is not allowed to see which path she takes. Then, Victor enters the cave and shouts the name of the path he wants her to use to return, either A or B, chosen at random. Providing she really does know the magic word, this is easy: she opens the door, if necessary, and returns along the desired path.</a:t>
            </a:r>
          </a:p>
          <a:p>
            <a:r>
              <a:rPr lang="en-US" altLang="zh-CN" sz="1200" dirty="0" smtClean="0"/>
              <a:t>However, suppose she did not know the word. Then, she would only be able to return by the named path if Victor were to give the name of the same path by which she had entered. Since Victor would choose A or B at random, she would have a 50% chance of guessing correctly. If they were to repeat this trick many times, say 20 times in a row, her chance of successfully anticipating all of Victor's requests would become vanishingly small (about one in a million).</a:t>
            </a:r>
          </a:p>
          <a:p>
            <a:r>
              <a:rPr lang="en-US" altLang="zh-CN" sz="1200" dirty="0" smtClean="0"/>
              <a:t>Thus, if Peggy repeatedly appears at the exit Victor names, he can conclude that it is very probable—astronomically probable—that Peggy does in fact know the secret word.</a:t>
            </a:r>
          </a:p>
          <a:p>
            <a:r>
              <a:rPr lang="en-US" altLang="zh-CN" sz="1200" dirty="0" smtClean="0"/>
              <a:t>One side note with respect to third-party observers: even if Victor is wearing a hidden camera that records the whole transaction, the only thing the camera will record is in one case Victor shouting "A!" and Peggy appearing at A or in the other case Victor shouting "B!" and Peggy appearing at B. A recording of this type would be trivial for any two people to fake (requiring only that Peggy and Victor agree beforehand on the sequence of A's and B's that Victor will shout). Such a recording will certainly never be convincing to anyone but the original participants. In fact, even a person who was present as an observer </a:t>
            </a:r>
            <a:r>
              <a:rPr lang="en-US" altLang="zh-CN" sz="1200" i="1" dirty="0" smtClean="0"/>
              <a:t>at the original experiment</a:t>
            </a:r>
            <a:r>
              <a:rPr lang="en-US" altLang="zh-CN" sz="1200" dirty="0" smtClean="0"/>
              <a:t> would be unconvinced, since Victor and Peggy might have orchestrated the whole "experiment" from start to finish.</a:t>
            </a:r>
          </a:p>
          <a:p>
            <a:r>
              <a:rPr lang="en-US" altLang="zh-CN" sz="1200" dirty="0" smtClean="0"/>
              <a:t>Further notice that if Victor chooses his A's and B's by flipping a coin on-camera, this protocol loses its zero-knowledge property; the on-camera coin flip would probably be convincing to any person watching the recording later. Thus, although this does not reveal the secret word to Victor, it does make it possible for Victor to convince the world in general that Peggy has that knowledge—counter to Peggy's stated wishes. However, digital cryptography generally "flips coins" by relying on a </a:t>
            </a:r>
            <a:r>
              <a:rPr lang="en-US" altLang="zh-CN" sz="1200" dirty="0" smtClean="0">
                <a:hlinkClick r:id="rId3" tooltip="Pseudo-random number generator"/>
              </a:rPr>
              <a:t>pseudo-random number generator</a:t>
            </a:r>
            <a:r>
              <a:rPr lang="en-US" altLang="zh-CN" sz="1200" dirty="0" smtClean="0"/>
              <a:t>, which is akin to a coin with a fixed pattern of heads and tails known only to the coin's owner. If Victor's coin behaved this way, then again it would be possible for Victor and Peggy to have faked the "experiment", so using a pseudo-random number generator would not reveal Peggy's knowledge to the world in the same way using a flipped coin would.</a:t>
            </a:r>
          </a:p>
          <a:p>
            <a:r>
              <a:rPr lang="en-US" altLang="zh-CN" sz="1200" dirty="0" smtClean="0"/>
              <a:t>Notice that Peggy could prove to Victor that she knows the magic word, without revealing it to him, in a single trial. If both Victor and Peggy go together to the mouth of the cave, Victor can watch Peggy go in through A and come out through B. This would prove with certainty that Peggy knows the magic word, without revealing the magic word to Victor. However, such a proof could be observed by a third party, or recorded by Victor and such a proof would be convincing to anybody. In other words, Peggy could not refute such proof by claiming she colluded with Victor, and she is therefore no longer in control of who is aware of her knowledge.</a:t>
            </a:r>
          </a:p>
          <a:p>
            <a:pPr>
              <a:spcBef>
                <a:spcPts val="0"/>
              </a:spcBef>
              <a:spcAft>
                <a:spcPts val="0"/>
              </a:spcAft>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https://en.wikipedia.org/wiki/Zero-knowledge_proof</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smtClean="0"/>
              <a:t>https://en.wikipedia.org/wiki/Zero-knowledge_proof</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997efced8_0_35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Google Shape;269;g1997efced8_0_35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https://en.wikipedia.org/wiki/Discrete_logarithm</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997efced8_0_35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Google Shape;269;g1997efced8_0_35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992c61e59_0_7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Google Shape;148;g1992c61e59_0_7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https://en.wikipedia.org/wiki/Zero-knowledge_proof</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https://medium.com/@argongroup/on-zero-knowledge-proofs-in-blockchains-14c48cfd1dd1</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https://medium.com/@argongroup/on-zero-knowledge-proofs-in-blockchains-14c48cfd1dd1</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997efced8_0_35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Google Shape;269;g1997efced8_0_35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139700" indent="0">
              <a:buNone/>
            </a:pPr>
            <a:r>
              <a:rPr lang="en-US" altLang="zh-CN" dirty="0" smtClean="0"/>
              <a:t>In their own words, Goldwasser, Micali, and Rackoff say:</a:t>
            </a:r>
          </a:p>
          <a:p>
            <a:pPr marL="596900" lvl="1" indent="0">
              <a:buNone/>
            </a:pPr>
            <a:r>
              <a:rPr lang="en-US" altLang="zh-CN" dirty="0" smtClean="0"/>
              <a:t>Of particular interest is the case where this additional knowledge is essentially 0 and we show that [it] is possible to interactively prove that a number is quadratic non residue mod </a:t>
            </a:r>
            <a:r>
              <a:rPr lang="en-US" altLang="zh-CN" i="1" dirty="0" smtClean="0"/>
              <a:t>m </a:t>
            </a:r>
            <a:r>
              <a:rPr lang="en-US" altLang="zh-CN" dirty="0" smtClean="0"/>
              <a:t>releasing 0 additional knowledge. This is surprising as no efficient algorithm for deciding quadratic </a:t>
            </a:r>
            <a:r>
              <a:rPr lang="en-US" altLang="zh-CN" dirty="0" err="1" smtClean="0"/>
              <a:t>residuosity</a:t>
            </a:r>
            <a:r>
              <a:rPr lang="en-US" altLang="zh-CN" dirty="0" smtClean="0"/>
              <a:t> mod </a:t>
            </a:r>
            <a:r>
              <a:rPr lang="en-US" altLang="zh-CN" i="1" dirty="0" smtClean="0"/>
              <a:t>m</a:t>
            </a:r>
            <a:r>
              <a:rPr lang="en-US" altLang="zh-CN" dirty="0" smtClean="0"/>
              <a:t> is known when </a:t>
            </a:r>
            <a:r>
              <a:rPr lang="en-US" altLang="zh-CN" i="1" dirty="0" smtClean="0"/>
              <a:t>m</a:t>
            </a:r>
            <a:r>
              <a:rPr lang="en-US" altLang="zh-CN" dirty="0" smtClean="0"/>
              <a:t>’s factorization is not given. Moreover, all known </a:t>
            </a:r>
            <a:r>
              <a:rPr lang="en-US" altLang="zh-CN" i="1" dirty="0" smtClean="0"/>
              <a:t>NP</a:t>
            </a:r>
            <a:r>
              <a:rPr lang="en-US" altLang="zh-CN" dirty="0" smtClean="0"/>
              <a:t> proofs for this problem exhibit the prime factorization of </a:t>
            </a:r>
            <a:r>
              <a:rPr lang="en-US" altLang="zh-CN" i="1" dirty="0" smtClean="0"/>
              <a:t>m</a:t>
            </a:r>
            <a:r>
              <a:rPr lang="en-US" altLang="zh-CN" dirty="0" smtClean="0"/>
              <a:t>. This indicates that adding interaction to the proving process, may decrease the amount of knowledge that must be communicated in order to prove a theorem.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Not liking to make unnecessary assumptions, many theorists sought a way to eliminate the necessity of one way functions. One way this was done was with multi-prover interactive proof systems (see interactive proof system), which have multiple independent provers instead of only one, allowing the verifier to "cross-examine" the provers in isolation to avoid being misled. It can be shown that, without any intractability assumptions, all languages in NP have zero-knowledge proofs in such a system.</a:t>
            </a:r>
          </a:p>
          <a:p>
            <a:pPr>
              <a:spcBef>
                <a:spcPts val="0"/>
              </a:spcBef>
              <a:spcAft>
                <a:spcPts val="0"/>
              </a:spcAft>
            </a:pPr>
            <a:r>
              <a:rPr lang="en-US" dirty="0" smtClean="0"/>
              <a:t>It turns out that in an Internet-like setting, where multiple protocols may be executed concurrently, building zero-knowledge proofs is more challenging. The line of research investigating concurrent zero-knowledge proofs was initiated by the work of </a:t>
            </a:r>
            <a:r>
              <a:rPr lang="en-US" dirty="0" err="1" smtClean="0"/>
              <a:t>Dwork</a:t>
            </a:r>
            <a:r>
              <a:rPr lang="en-US" dirty="0" smtClean="0"/>
              <a:t>, </a:t>
            </a:r>
            <a:r>
              <a:rPr lang="en-US" dirty="0" err="1" smtClean="0"/>
              <a:t>Naor</a:t>
            </a:r>
            <a:r>
              <a:rPr lang="en-US" dirty="0" smtClean="0"/>
              <a:t>, and </a:t>
            </a:r>
            <a:r>
              <a:rPr lang="en-US" dirty="0" err="1" smtClean="0"/>
              <a:t>Sahai</a:t>
            </a:r>
            <a:r>
              <a:rPr lang="en-US" dirty="0" smtClean="0"/>
              <a:t>. One particular development along these lines has been the development of witness-indistinguishable proof protocols. The property of witness-indistinguishability is related to that of zero-knowledge, yet witness-indistinguishable protocols do not suffer from the same problems of concurrent execution.</a:t>
            </a:r>
          </a:p>
          <a:p>
            <a:pPr>
              <a:spcBef>
                <a:spcPts val="0"/>
              </a:spcBef>
              <a:spcAft>
                <a:spcPts val="0"/>
              </a:spcAft>
            </a:pPr>
            <a:r>
              <a:rPr lang="en-US" dirty="0" smtClean="0"/>
              <a:t>Another variant of zero-knowledge proofs are non-interactive zero-knowledge proofs. Blum, Feldman, and Micali showed that a common random string shared between the prover and the verifier is enough to achieve computational zero-knowledge without requiring interaction.</a:t>
            </a:r>
          </a:p>
          <a:p>
            <a:pPr>
              <a:spcBef>
                <a:spcPts val="0"/>
              </a:spcBef>
              <a:spcAft>
                <a:spcPts val="0"/>
              </a:spcAft>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997efced8_0_35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Google Shape;269;g1997efced8_0_35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997efced8_0_35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Google Shape;269;g1997efced8_0_35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992c61e59_0_7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Google Shape;148;g1992c61e59_0_7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https://en.wikipedia.org/wiki/Zero-knowledge_proof</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50888" algn="l"/>
                <a:tab pos="1501775" algn="l"/>
                <a:tab pos="2252663" algn="l"/>
                <a:tab pos="3003550" algn="l"/>
              </a:tabLst>
              <a:defRPr>
                <a:solidFill>
                  <a:schemeClr val="tx1"/>
                </a:solidFill>
                <a:latin typeface="Calibri" pitchFamily="34" charset="0"/>
              </a:defRPr>
            </a:lvl1pPr>
            <a:lvl2pPr marL="742950" indent="-285750">
              <a:tabLst>
                <a:tab pos="750888" algn="l"/>
                <a:tab pos="1501775" algn="l"/>
                <a:tab pos="2252663" algn="l"/>
                <a:tab pos="3003550" algn="l"/>
              </a:tabLst>
              <a:defRPr>
                <a:solidFill>
                  <a:schemeClr val="tx1"/>
                </a:solidFill>
                <a:latin typeface="Calibri" pitchFamily="34" charset="0"/>
              </a:defRPr>
            </a:lvl2pPr>
            <a:lvl3pPr marL="1143000" indent="-228600">
              <a:tabLst>
                <a:tab pos="750888" algn="l"/>
                <a:tab pos="1501775" algn="l"/>
                <a:tab pos="2252663" algn="l"/>
                <a:tab pos="3003550" algn="l"/>
              </a:tabLst>
              <a:defRPr>
                <a:solidFill>
                  <a:schemeClr val="tx1"/>
                </a:solidFill>
                <a:latin typeface="Calibri" pitchFamily="34" charset="0"/>
              </a:defRPr>
            </a:lvl3pPr>
            <a:lvl4pPr marL="1600200" indent="-228600">
              <a:tabLst>
                <a:tab pos="750888" algn="l"/>
                <a:tab pos="1501775" algn="l"/>
                <a:tab pos="2252663" algn="l"/>
                <a:tab pos="3003550" algn="l"/>
              </a:tabLst>
              <a:defRPr>
                <a:solidFill>
                  <a:schemeClr val="tx1"/>
                </a:solidFill>
                <a:latin typeface="Calibri" pitchFamily="34" charset="0"/>
              </a:defRPr>
            </a:lvl4pPr>
            <a:lvl5pPr marL="2057400" indent="-228600">
              <a:tabLst>
                <a:tab pos="750888" algn="l"/>
                <a:tab pos="1501775" algn="l"/>
                <a:tab pos="2252663" algn="l"/>
                <a:tab pos="300355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9pPr>
          </a:lstStyle>
          <a:p>
            <a:pPr>
              <a:buClr>
                <a:srgbClr val="000000"/>
              </a:buClr>
              <a:buSzPct val="100000"/>
              <a:buFont typeface="Times New Roman" pitchFamily="18" charset="0"/>
              <a:buNone/>
            </a:pPr>
            <a:fld id="{F0448B00-76AE-46BD-88A5-CCF60A0CE7E4}" type="slidenum">
              <a:rPr lang="en-US" altLang="en-US" sz="1500">
                <a:solidFill>
                  <a:srgbClr val="000000"/>
                </a:solidFill>
                <a:latin typeface="Times New Roman" pitchFamily="18" charset="0"/>
              </a:rPr>
              <a:pPr>
                <a:buClr>
                  <a:srgbClr val="000000"/>
                </a:buClr>
                <a:buSzPct val="100000"/>
                <a:buFont typeface="Times New Roman" pitchFamily="18" charset="0"/>
                <a:buNone/>
              </a:pPr>
              <a:t>32</a:t>
            </a:fld>
            <a:endParaRPr lang="en-US" altLang="en-US" sz="1500">
              <a:solidFill>
                <a:srgbClr val="000000"/>
              </a:solidFill>
              <a:latin typeface="Times New Roman" pitchFamily="18" charset="0"/>
            </a:endParaRPr>
          </a:p>
        </p:txBody>
      </p:sp>
      <p:sp>
        <p:nvSpPr>
          <p:cNvPr id="129027" name="Text Box 1"/>
          <p:cNvSpPr txBox="1">
            <a:spLocks noChangeArrowheads="1"/>
          </p:cNvSpP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357" tIns="46679" rIns="93357" bIns="46679"/>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pPr eaLnBrk="1" hangingPunct="1">
              <a:spcBef>
                <a:spcPts val="313"/>
              </a:spcBef>
              <a:buClr>
                <a:srgbClr val="000000"/>
              </a:buClr>
              <a:buSzPct val="100000"/>
            </a:pPr>
            <a:fld id="{C36E3F33-6B4B-4D1D-9E75-A79C754D4D6C}" type="slidenum">
              <a:rPr lang="en-US" altLang="en-US" sz="1000">
                <a:solidFill>
                  <a:srgbClr val="FFFFFF"/>
                </a:solidFill>
              </a:rPr>
              <a:pPr eaLnBrk="1" hangingPunct="1">
                <a:spcBef>
                  <a:spcPts val="313"/>
                </a:spcBef>
                <a:buClr>
                  <a:srgbClr val="000000"/>
                </a:buClr>
                <a:buSzPct val="100000"/>
              </a:pPr>
              <a:t>32</a:t>
            </a:fld>
            <a:endParaRPr lang="en-US" altLang="en-US" sz="1000">
              <a:solidFill>
                <a:srgbClr val="FFFFFF"/>
              </a:solidFill>
            </a:endParaRPr>
          </a:p>
        </p:txBody>
      </p:sp>
      <p:sp>
        <p:nvSpPr>
          <p:cNvPr id="129028" name="Rectangle 2"/>
          <p:cNvSpPr>
            <a:spLocks noGrp="1" noRot="1" noChangeAspect="1" noChangeArrowheads="1" noTextEdit="1"/>
          </p:cNvSpPr>
          <p:nvPr>
            <p:ph type="sldImg"/>
          </p:nvPr>
        </p:nvSpPr>
        <p:spPr bwMode="auto">
          <a:xfrm>
            <a:off x="512763" y="744538"/>
            <a:ext cx="6608762" cy="3717925"/>
          </a:xfrm>
          <a:solidFill>
            <a:srgbClr val="FFFFFF"/>
          </a:solidFill>
          <a:ln>
            <a:solidFill>
              <a:srgbClr val="000000"/>
            </a:solidFill>
            <a:miter lim="800000"/>
            <a:headEnd/>
            <a:tailEnd/>
          </a:ln>
        </p:spPr>
      </p:sp>
      <p:sp>
        <p:nvSpPr>
          <p:cNvPr id="129029" name="Text Box 3"/>
          <p:cNvSpPr>
            <a:spLocks noGrp="1" noChangeArrowheads="1"/>
          </p:cNvSpPr>
          <p:nvPr>
            <p:ph type="body" idx="1"/>
          </p:nvPr>
        </p:nvSpPr>
        <p:spPr bwMode="auto">
          <a:xfrm>
            <a:off x="763588" y="4710113"/>
            <a:ext cx="6105525" cy="446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357" tIns="46679" rIns="93357" bIns="46679" numCol="1" anchor="t" anchorCtr="0" compatLnSpc="1">
            <a:prstTxWarp prst="textNoShape">
              <a:avLst/>
            </a:prstTxWarp>
          </a:bodyPr>
          <a:lstStyle/>
          <a:p>
            <a:pPr marL="223838" indent="-222250" eaLnBrk="1" hangingPunct="1">
              <a:spcBef>
                <a:spcPct val="0"/>
              </a:spcBef>
              <a:tabLst>
                <a:tab pos="750888" algn="l"/>
                <a:tab pos="1501775" algn="l"/>
                <a:tab pos="2252663" algn="l"/>
                <a:tab pos="3003550" algn="l"/>
                <a:tab pos="3754438" algn="l"/>
                <a:tab pos="4505325" algn="l"/>
                <a:tab pos="5256213" algn="l"/>
                <a:tab pos="6007100" algn="l"/>
              </a:tabLst>
            </a:pPr>
            <a:endParaRPr lang="en-US" altLang="en-US" sz="2100" dirty="0" smtClean="0">
              <a:latin typeface="Arial" pitchFamily="34" charset="0"/>
              <a:ea typeface="Microsoft YaHei"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https://en.wikipedia.org/wiki/Zero-knowledge_proof</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https://en.wikipedia.org/wiki/Zero-knowledge_proof</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https://en.wikipedia.org/wiki/Zero-knowledge_proof</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99b9a964f_3_3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9" name="Google Shape;1759;g199b9a964f_3_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https://en.wikipedia.org/wiki/Zero-knowledge_proof</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997efced8_0_35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Google Shape;269;g1997efced8_0_35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5"/>
          <p:cNvSpPr>
            <a:spLocks noGrp="1"/>
          </p:cNvSpPr>
          <p:nvPr>
            <p:ph type="dt" sz="half" idx="10"/>
          </p:nvPr>
        </p:nvSpPr>
        <p:spPr>
          <a:xfrm>
            <a:off x="918178" y="4776156"/>
            <a:ext cx="1855788" cy="273050"/>
          </a:xfrm>
        </p:spPr>
        <p:txBody>
          <a:bodyPr/>
          <a:lstStyle>
            <a:lvl1pPr defTabSz="514350">
              <a:defRPr smtClean="0"/>
            </a:lvl1pPr>
          </a:lstStyle>
          <a:p>
            <a:pPr>
              <a:defRPr/>
            </a:pPr>
            <a:fld id="{3ED15AAF-B65E-4C47-B825-E5D6CC545626}" type="datetime1">
              <a:rPr lang="zh-CN" altLang="en-US" smtClean="0"/>
              <a:t>2020/8/25</a:t>
            </a:fld>
            <a:endParaRPr lang="en-US" altLang="zh-CN"/>
          </a:p>
        </p:txBody>
      </p:sp>
    </p:spTree>
    <p:extLst>
      <p:ext uri="{BB962C8B-B14F-4D97-AF65-F5344CB8AC3E}">
        <p14:creationId xmlns:p14="http://schemas.microsoft.com/office/powerpoint/2010/main" val="126235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1D3548">
            <a:alpha val="90195"/>
          </a:srgbClr>
        </a:solidFill>
        <a:effectLst/>
      </p:bgPr>
    </p:bg>
    <p:spTree>
      <p:nvGrpSpPr>
        <p:cNvPr id="1" name=""/>
        <p:cNvGrpSpPr/>
        <p:nvPr/>
      </p:nvGrpSpPr>
      <p:grpSpPr>
        <a:xfrm>
          <a:off x="0" y="0"/>
          <a:ext cx="0" cy="0"/>
          <a:chOff x="0" y="0"/>
          <a:chExt cx="0" cy="0"/>
        </a:xfrm>
      </p:grpSpPr>
      <p:sp>
        <p:nvSpPr>
          <p:cNvPr id="7" name="Shape 8"/>
          <p:cNvSpPr>
            <a:spLocks noGrp="1"/>
          </p:cNvSpPr>
          <p:nvPr>
            <p:ph type="title"/>
          </p:nvPr>
        </p:nvSpPr>
        <p:spPr>
          <a:xfrm>
            <a:off x="365559" y="556247"/>
            <a:ext cx="6038850" cy="2114851"/>
          </a:xfrm>
          <a:prstGeom prst="rect">
            <a:avLst/>
          </a:prstGeom>
        </p:spPr>
        <p:txBody>
          <a:bodyPr anchor="t"/>
          <a:lstStyle>
            <a:lvl1pPr marR="22289" algn="l" defTabSz="227838">
              <a:lnSpc>
                <a:spcPct val="80000"/>
              </a:lnSpc>
              <a:defRPr sz="4400" b="1" strike="noStrike" spc="-61">
                <a:solidFill>
                  <a:srgbClr val="FFFFFF"/>
                </a:solidFill>
                <a:uFill>
                  <a:solidFill>
                    <a:srgbClr val="5E5E5E"/>
                  </a:solidFill>
                </a:uFill>
                <a:latin typeface="+mn-lt"/>
                <a:ea typeface="Helvetica Neue"/>
                <a:cs typeface="Helvetica Neue"/>
                <a:sym typeface="Helvetica Neue"/>
              </a:defRPr>
            </a:lvl1pPr>
          </a:lstStyle>
          <a:p>
            <a:pPr lvl="0"/>
            <a:endParaRPr dirty="0"/>
          </a:p>
        </p:txBody>
      </p:sp>
      <p:sp>
        <p:nvSpPr>
          <p:cNvPr id="5" name="Date Placeholder 6"/>
          <p:cNvSpPr>
            <a:spLocks noGrp="1"/>
          </p:cNvSpPr>
          <p:nvPr>
            <p:ph type="dt" sz="half" idx="10"/>
          </p:nvPr>
        </p:nvSpPr>
        <p:spPr>
          <a:xfrm>
            <a:off x="1009240" y="4811713"/>
            <a:ext cx="1855788" cy="273050"/>
          </a:xfrm>
        </p:spPr>
        <p:txBody>
          <a:bodyPr/>
          <a:lstStyle>
            <a:lvl1pPr defTabSz="514350">
              <a:defRPr smtClean="0">
                <a:solidFill>
                  <a:schemeClr val="bg1"/>
                </a:solidFill>
              </a:defRPr>
            </a:lvl1pPr>
          </a:lstStyle>
          <a:p>
            <a:pPr>
              <a:defRPr/>
            </a:pPr>
            <a:fld id="{FA87A101-7040-4FE0-A6C4-25571C22CB70}" type="datetime1">
              <a:rPr lang="zh-CN" altLang="en-US" smtClean="0"/>
              <a:pPr>
                <a:defRPr/>
              </a:pPr>
              <a:t>2020/8/25</a:t>
            </a:fld>
            <a:endParaRPr lang="en-US" altLang="zh-CN"/>
          </a:p>
        </p:txBody>
      </p:sp>
      <p:pic>
        <p:nvPicPr>
          <p:cNvPr id="14950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9648" y="146672"/>
            <a:ext cx="15906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38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userDrawn="1">
  <p:cSld name="Section title and description">
    <p:spTree>
      <p:nvGrpSpPr>
        <p:cNvPr id="1" name="Shape 41"/>
        <p:cNvGrpSpPr/>
        <p:nvPr/>
      </p:nvGrpSpPr>
      <p:grpSpPr>
        <a:xfrm>
          <a:off x="0" y="0"/>
          <a:ext cx="0" cy="0"/>
          <a:chOff x="0" y="0"/>
          <a:chExt cx="0" cy="0"/>
        </a:xfrm>
      </p:grpSpPr>
      <p:sp>
        <p:nvSpPr>
          <p:cNvPr id="42" name="Google Shape;42;p9"/>
          <p:cNvSpPr/>
          <p:nvPr/>
        </p:nvSpPr>
        <p:spPr>
          <a:xfrm>
            <a:off x="457200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dirty="0"/>
          </a:p>
        </p:txBody>
      </p:sp>
      <p:sp>
        <p:nvSpPr>
          <p:cNvPr id="7" name="Date Placeholder 5"/>
          <p:cNvSpPr>
            <a:spLocks noGrp="1"/>
          </p:cNvSpPr>
          <p:nvPr>
            <p:ph type="dt" sz="half" idx="10"/>
          </p:nvPr>
        </p:nvSpPr>
        <p:spPr>
          <a:xfrm>
            <a:off x="918178" y="4776156"/>
            <a:ext cx="1855788" cy="273050"/>
          </a:xfrm>
        </p:spPr>
        <p:txBody>
          <a:bodyPr/>
          <a:lstStyle>
            <a:lvl1pPr defTabSz="514350">
              <a:defRPr smtClean="0"/>
            </a:lvl1pPr>
          </a:lstStyle>
          <a:p>
            <a:pPr>
              <a:defRPr/>
            </a:pPr>
            <a:fld id="{61E0B2F9-C34B-4BAC-9B78-BF56E3F208DF}" type="datetime1">
              <a:rPr lang="zh-CN" altLang="en-US" smtClean="0"/>
              <a:t>2020/8/25</a:t>
            </a:fld>
            <a:endParaRPr lang="en-US" altLang="zh-CN"/>
          </a:p>
        </p:txBody>
      </p:sp>
    </p:spTree>
    <p:extLst>
      <p:ext uri="{BB962C8B-B14F-4D97-AF65-F5344CB8AC3E}">
        <p14:creationId xmlns:p14="http://schemas.microsoft.com/office/powerpoint/2010/main" val="234385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5" name="Date Placeholder 5"/>
          <p:cNvSpPr>
            <a:spLocks noGrp="1"/>
          </p:cNvSpPr>
          <p:nvPr>
            <p:ph type="dt" sz="half" idx="10"/>
          </p:nvPr>
        </p:nvSpPr>
        <p:spPr>
          <a:xfrm>
            <a:off x="918178" y="4776156"/>
            <a:ext cx="1855788" cy="273050"/>
          </a:xfrm>
        </p:spPr>
        <p:txBody>
          <a:bodyPr/>
          <a:lstStyle>
            <a:lvl1pPr defTabSz="514350">
              <a:defRPr smtClean="0"/>
            </a:lvl1pPr>
          </a:lstStyle>
          <a:p>
            <a:pPr>
              <a:defRPr/>
            </a:pPr>
            <a:fld id="{3B29954E-709E-4CE1-B107-38DF07665854}" type="datetime1">
              <a:rPr lang="zh-CN" altLang="en-US" smtClean="0"/>
              <a:t>2020/8/25</a:t>
            </a:fld>
            <a:endParaRPr lang="en-US" altLang="zh-CN"/>
          </a:p>
        </p:txBody>
      </p:sp>
    </p:spTree>
    <p:extLst>
      <p:ext uri="{BB962C8B-B14F-4D97-AF65-F5344CB8AC3E}">
        <p14:creationId xmlns:p14="http://schemas.microsoft.com/office/powerpoint/2010/main" val="349700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 name="Date Placeholder 5"/>
          <p:cNvSpPr>
            <a:spLocks noGrp="1"/>
          </p:cNvSpPr>
          <p:nvPr>
            <p:ph type="dt" sz="half" idx="10"/>
          </p:nvPr>
        </p:nvSpPr>
        <p:spPr>
          <a:xfrm>
            <a:off x="918178" y="4776156"/>
            <a:ext cx="1855788" cy="273050"/>
          </a:xfrm>
        </p:spPr>
        <p:txBody>
          <a:bodyPr/>
          <a:lstStyle>
            <a:lvl1pPr defTabSz="514350">
              <a:defRPr smtClean="0"/>
            </a:lvl1pPr>
          </a:lstStyle>
          <a:p>
            <a:pPr>
              <a:defRPr/>
            </a:pPr>
            <a:fld id="{5D179D90-424A-47D3-88AA-75D420D6A3BF}" type="datetime1">
              <a:rPr lang="zh-CN" altLang="en-US" smtClean="0"/>
              <a:t>2020/8/25</a:t>
            </a:fld>
            <a:endParaRPr lang="en-US" altLang="zh-CN"/>
          </a:p>
        </p:txBody>
      </p:sp>
    </p:spTree>
    <p:extLst>
      <p:ext uri="{BB962C8B-B14F-4D97-AF65-F5344CB8AC3E}">
        <p14:creationId xmlns:p14="http://schemas.microsoft.com/office/powerpoint/2010/main" val="183157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4792662"/>
            <a:ext cx="9144000" cy="37782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68300" y="561975"/>
            <a:ext cx="8294688" cy="74136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368300" y="1384300"/>
            <a:ext cx="8294688"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910878" y="4792662"/>
            <a:ext cx="1855788" cy="273050"/>
          </a:xfrm>
          <a:prstGeom prst="rect">
            <a:avLst/>
          </a:prstGeom>
        </p:spPr>
        <p:txBody>
          <a:bodyPr vert="horz" wrap="square" lIns="91440" tIns="45720" rIns="91440" bIns="45720" numCol="1" anchor="ctr" anchorCtr="0" compatLnSpc="1">
            <a:prstTxWarp prst="textNoShape">
              <a:avLst/>
            </a:prstTxWarp>
          </a:bodyPr>
          <a:lstStyle>
            <a:lvl1pPr defTabSz="257175" eaLnBrk="1" hangingPunct="1">
              <a:defRPr sz="1100" smtClean="0">
                <a:solidFill>
                  <a:srgbClr val="FFFFFF"/>
                </a:solidFill>
                <a:cs typeface="Arial" pitchFamily="34" charset="0"/>
              </a:defRPr>
            </a:lvl1pPr>
          </a:lstStyle>
          <a:p>
            <a:pPr>
              <a:defRPr/>
            </a:pPr>
            <a:fld id="{C19F7F56-646C-4C19-B77B-B04DDDB78594}" type="datetime1">
              <a:rPr lang="zh-CN" altLang="en-US" smtClean="0"/>
              <a:t>2020/8/25</a:t>
            </a:fld>
            <a:endParaRPr lang="en-US" altLang="zh-CN"/>
          </a:p>
        </p:txBody>
      </p:sp>
      <p:sp>
        <p:nvSpPr>
          <p:cNvPr id="15" name="Rectangle 12"/>
          <p:cNvSpPr txBox="1">
            <a:spLocks noChangeArrowheads="1"/>
          </p:cNvSpPr>
          <p:nvPr userDrawn="1"/>
        </p:nvSpPr>
        <p:spPr>
          <a:xfrm>
            <a:off x="0" y="4767263"/>
            <a:ext cx="630238" cy="361950"/>
          </a:xfrm>
          <a:prstGeom prst="rect">
            <a:avLst/>
          </a:prstGeom>
          <a:ln/>
        </p:spPr>
        <p:txBody>
          <a:bodyPr/>
          <a:lstStyle>
            <a:lvl1pPr defTabSz="584200">
              <a:defRPr>
                <a:solidFill>
                  <a:schemeClr val="tx1"/>
                </a:solidFill>
                <a:latin typeface="Calibri" pitchFamily="34" charset="0"/>
              </a:defRPr>
            </a:lvl1pPr>
            <a:lvl2pPr indent="-228600" defTabSz="584200">
              <a:defRPr>
                <a:solidFill>
                  <a:schemeClr val="tx1"/>
                </a:solidFill>
                <a:latin typeface="Calibri" pitchFamily="34" charset="0"/>
              </a:defRPr>
            </a:lvl2pPr>
            <a:lvl3pPr indent="-457200" defTabSz="584200">
              <a:defRPr>
                <a:solidFill>
                  <a:schemeClr val="tx1"/>
                </a:solidFill>
                <a:latin typeface="Calibri" pitchFamily="34" charset="0"/>
              </a:defRPr>
            </a:lvl3pPr>
            <a:lvl4pPr indent="-685800" defTabSz="584200">
              <a:defRPr>
                <a:solidFill>
                  <a:schemeClr val="tx1"/>
                </a:solidFill>
                <a:latin typeface="Calibri" pitchFamily="34" charset="0"/>
              </a:defRPr>
            </a:lvl4pPr>
            <a:lvl5pPr indent="-914400" defTabSz="584200">
              <a:defRPr>
                <a:solidFill>
                  <a:schemeClr val="tx1"/>
                </a:solidFill>
                <a:latin typeface="Calibri" pitchFamily="34" charset="0"/>
              </a:defRPr>
            </a:lvl5pPr>
            <a:lvl6pPr indent="-914400" defTabSz="584200" eaLnBrk="0" fontAlgn="base" hangingPunct="0">
              <a:spcBef>
                <a:spcPct val="0"/>
              </a:spcBef>
              <a:spcAft>
                <a:spcPct val="0"/>
              </a:spcAft>
              <a:defRPr>
                <a:solidFill>
                  <a:schemeClr val="tx1"/>
                </a:solidFill>
                <a:latin typeface="Calibri" pitchFamily="34" charset="0"/>
              </a:defRPr>
            </a:lvl6pPr>
            <a:lvl7pPr indent="-914400" defTabSz="584200" eaLnBrk="0" fontAlgn="base" hangingPunct="0">
              <a:spcBef>
                <a:spcPct val="0"/>
              </a:spcBef>
              <a:spcAft>
                <a:spcPct val="0"/>
              </a:spcAft>
              <a:defRPr>
                <a:solidFill>
                  <a:schemeClr val="tx1"/>
                </a:solidFill>
                <a:latin typeface="Calibri" pitchFamily="34" charset="0"/>
              </a:defRPr>
            </a:lvl7pPr>
            <a:lvl8pPr indent="-914400" defTabSz="584200" eaLnBrk="0" fontAlgn="base" hangingPunct="0">
              <a:spcBef>
                <a:spcPct val="0"/>
              </a:spcBef>
              <a:spcAft>
                <a:spcPct val="0"/>
              </a:spcAft>
              <a:defRPr>
                <a:solidFill>
                  <a:schemeClr val="tx1"/>
                </a:solidFill>
                <a:latin typeface="Calibri" pitchFamily="34" charset="0"/>
              </a:defRPr>
            </a:lvl8pPr>
            <a:lvl9pPr indent="-914400" defTabSz="584200" eaLnBrk="0" fontAlgn="base" hangingPunct="0">
              <a:spcBef>
                <a:spcPct val="0"/>
              </a:spcBef>
              <a:spcAft>
                <a:spcPct val="0"/>
              </a:spcAft>
              <a:defRPr>
                <a:solidFill>
                  <a:schemeClr val="tx1"/>
                </a:solidFill>
                <a:latin typeface="Calibri" pitchFamily="34" charset="0"/>
              </a:defRPr>
            </a:lvl9pPr>
          </a:lstStyle>
          <a:p>
            <a:pPr>
              <a:defRPr/>
            </a:pPr>
            <a:fld id="{83CE206C-B735-42A9-A35B-5399400A4EBC}" type="slidenum">
              <a:rPr lang="en-US" altLang="en-US" sz="1600" b="1" smtClean="0">
                <a:solidFill>
                  <a:srgbClr val="0000FF"/>
                </a:solidFill>
                <a:latin typeface="+mn-lt"/>
                <a:ea typeface="Helvetica Light"/>
                <a:cs typeface="Helvetica Light"/>
                <a:sym typeface="Helvetica Light"/>
              </a:rPr>
              <a:pPr>
                <a:defRPr/>
              </a:pPr>
              <a:t>‹#›</a:t>
            </a:fld>
            <a:endParaRPr lang="en-US" altLang="en-US" sz="1600" b="1" dirty="0" smtClean="0">
              <a:solidFill>
                <a:srgbClr val="0000FF"/>
              </a:solidFill>
              <a:latin typeface="+mn-lt"/>
              <a:ea typeface="Helvetica Light"/>
              <a:cs typeface="Helvetica Light"/>
              <a:sym typeface="Helvetica Light"/>
            </a:endParaRPr>
          </a:p>
        </p:txBody>
      </p:sp>
    </p:spTree>
  </p:cSld>
  <p:clrMap bg1="lt1" tx1="dk1" bg2="lt2" tx2="dk2" accent1="accent1" accent2="accent2" accent3="accent3" accent4="accent4" accent5="accent5" accent6="accent6" hlink="hlink" folHlink="folHlink"/>
  <p:sldLayoutIdLst>
    <p:sldLayoutId id="2147493835" r:id="rId1"/>
    <p:sldLayoutId id="2147493837" r:id="rId2"/>
    <p:sldLayoutId id="2147493838" r:id="rId3"/>
    <p:sldLayoutId id="2147493839" r:id="rId4"/>
    <p:sldLayoutId id="2147493841" r:id="rId5"/>
  </p:sldLayoutIdLst>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sz="2200" kern="1200" spc="-28">
          <a:solidFill>
            <a:srgbClr val="404040"/>
          </a:solidFill>
          <a:latin typeface="+mj-lt"/>
          <a:ea typeface="+mj-ea"/>
          <a:cs typeface="+mj-cs"/>
        </a:defRPr>
      </a:lvl1pPr>
      <a:lvl2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5pPr>
      <a:lvl6pPr marL="257175" algn="l" rtl="0" fontAlgn="base">
        <a:lnSpc>
          <a:spcPct val="85000"/>
        </a:lnSpc>
        <a:spcBef>
          <a:spcPct val="0"/>
        </a:spcBef>
        <a:spcAft>
          <a:spcPct val="0"/>
        </a:spcAft>
        <a:defRPr sz="2700">
          <a:solidFill>
            <a:srgbClr val="404040"/>
          </a:solidFill>
          <a:latin typeface="Calibri Light" panose="020F0302020204030204" pitchFamily="34" charset="0"/>
        </a:defRPr>
      </a:lvl6pPr>
      <a:lvl7pPr marL="514350" algn="l" rtl="0" fontAlgn="base">
        <a:lnSpc>
          <a:spcPct val="85000"/>
        </a:lnSpc>
        <a:spcBef>
          <a:spcPct val="0"/>
        </a:spcBef>
        <a:spcAft>
          <a:spcPct val="0"/>
        </a:spcAft>
        <a:defRPr sz="2700">
          <a:solidFill>
            <a:srgbClr val="404040"/>
          </a:solidFill>
          <a:latin typeface="Calibri Light" panose="020F0302020204030204" pitchFamily="34" charset="0"/>
        </a:defRPr>
      </a:lvl7pPr>
      <a:lvl8pPr marL="771525" algn="l" rtl="0" fontAlgn="base">
        <a:lnSpc>
          <a:spcPct val="85000"/>
        </a:lnSpc>
        <a:spcBef>
          <a:spcPct val="0"/>
        </a:spcBef>
        <a:spcAft>
          <a:spcPct val="0"/>
        </a:spcAft>
        <a:defRPr sz="2700">
          <a:solidFill>
            <a:srgbClr val="404040"/>
          </a:solidFill>
          <a:latin typeface="Calibri Light" panose="020F0302020204030204" pitchFamily="34" charset="0"/>
        </a:defRPr>
      </a:lvl8pPr>
      <a:lvl9pPr marL="1028700" algn="l" rtl="0" fontAlgn="base">
        <a:lnSpc>
          <a:spcPct val="85000"/>
        </a:lnSpc>
        <a:spcBef>
          <a:spcPct val="0"/>
        </a:spcBef>
        <a:spcAft>
          <a:spcPct val="0"/>
        </a:spcAft>
        <a:defRPr sz="2700">
          <a:solidFill>
            <a:srgbClr val="404040"/>
          </a:solidFill>
          <a:latin typeface="Calibri Light" panose="020F0302020204030204" pitchFamily="34" charset="0"/>
        </a:defRPr>
      </a:lvl9pPr>
    </p:titleStyle>
    <p:bodyStyle>
      <a:lvl1pPr marL="50800" indent="-50800" algn="l" rtl="0" eaLnBrk="0" fontAlgn="base" hangingPunct="0">
        <a:lnSpc>
          <a:spcPct val="90000"/>
        </a:lnSpc>
        <a:spcBef>
          <a:spcPts val="675"/>
        </a:spcBef>
        <a:spcAft>
          <a:spcPts val="113"/>
        </a:spcAft>
        <a:buClr>
          <a:schemeClr val="accent1"/>
        </a:buClr>
        <a:buSzPct val="100000"/>
        <a:buFont typeface="Calibri" panose="020F0502020204030204" pitchFamily="34" charset="0"/>
        <a:buChar char=" "/>
        <a:defRPr sz="1100" kern="1200">
          <a:solidFill>
            <a:srgbClr val="404040"/>
          </a:solidFill>
          <a:latin typeface="+mn-lt"/>
          <a:ea typeface="+mn-ea"/>
          <a:cs typeface="+mn-cs"/>
        </a:defRPr>
      </a:lvl1pPr>
      <a:lvl2pPr marL="214313" indent="-101600" algn="l" rtl="0" eaLnBrk="0" fontAlgn="base" hangingPunct="0">
        <a:lnSpc>
          <a:spcPct val="90000"/>
        </a:lnSpc>
        <a:spcBef>
          <a:spcPts val="113"/>
        </a:spcBef>
        <a:spcAft>
          <a:spcPts val="225"/>
        </a:spcAft>
        <a:buClr>
          <a:schemeClr val="accent1"/>
        </a:buClr>
        <a:buFont typeface="Calibri" pitchFamily="34" charset="0"/>
        <a:buChar char="◦"/>
        <a:defRPr kern="1200">
          <a:solidFill>
            <a:srgbClr val="404040"/>
          </a:solidFill>
          <a:latin typeface="+mn-lt"/>
          <a:ea typeface="+mn-ea"/>
          <a:cs typeface="+mn-cs"/>
        </a:defRPr>
      </a:lvl2pPr>
      <a:lvl3pPr marL="317500"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3pPr>
      <a:lvl4pPr marL="420688"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4pPr>
      <a:lvl5pPr marL="523875"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5pPr>
      <a:lvl6pPr marL="618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6pPr>
      <a:lvl7pPr marL="731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7pPr>
      <a:lvl8pPr marL="843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8pPr>
      <a:lvl9pPr marL="956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en.wikipedia.org/wiki/Jean-Jacques_Quisquater"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www.wisdom.weizmann.ac.il/~/oded/poster03.html"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en.wikipedia.org/wiki/Oded_Goldreich" TargetMode="External"/><Relationship Id="rId5" Type="http://schemas.openxmlformats.org/officeDocument/2006/relationships/hyperlink" Target="https://github.com/mikehearn" TargetMode="External"/><Relationship Id="rId4" Type="http://schemas.openxmlformats.org/officeDocument/2006/relationships/hyperlink" Target="https://www.linkedin.com/pulse/demonstrate-how-zero-knowledge-proofs-work-without-using-chalkia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Graph_isomorphism_problem" TargetMode="External"/><Relationship Id="rId3" Type="http://schemas.openxmlformats.org/officeDocument/2006/relationships/hyperlink" Target="https://en.wikipedia.org/wiki/Hamiltonian_path" TargetMode="External"/><Relationship Id="rId7" Type="http://schemas.openxmlformats.org/officeDocument/2006/relationships/hyperlink" Target="https://en.wikipedia.org/wiki/Commitment_scheme"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hyperlink" Target="https://en.wikipedia.org/wiki/Graph_isomorphism" TargetMode="External"/><Relationship Id="rId5" Type="http://schemas.openxmlformats.org/officeDocument/2006/relationships/hyperlink" Target="https://en.wikipedia.org/wiki/NP-complete" TargetMode="External"/><Relationship Id="rId4" Type="http://schemas.openxmlformats.org/officeDocument/2006/relationships/hyperlink" Target="https://en.wikipedia.org/wiki/Graph_(discrete_mathematic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Authentication"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hyperlink" Target="https://en.wikipedia.org/wiki/Zero-knowledge_password_proof" TargetMode="External"/><Relationship Id="rId4" Type="http://schemas.openxmlformats.org/officeDocument/2006/relationships/hyperlink" Target="https://en.wikipedia.org/wiki/Proof_of_knowledg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Zero-knowledge_proof#Definition" TargetMode="External"/><Relationship Id="rId7" Type="http://schemas.openxmlformats.org/officeDocument/2006/relationships/hyperlink" Target="https://en.wikipedia.org/wiki/Zero-knowledge_proof#Reference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en.wikipedia.org/wiki/Zero-knowledge_proof#History" TargetMode="External"/><Relationship Id="rId5" Type="http://schemas.openxmlformats.org/officeDocument/2006/relationships/hyperlink" Target="https://en.wikipedia.org/wiki/Zero-knowledge_proof#Applications" TargetMode="External"/><Relationship Id="rId4" Type="http://schemas.openxmlformats.org/officeDocument/2006/relationships/hyperlink" Target="https://en.wikipedia.org/wiki/Zero-knowledge_proof#Practical_example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hackingdistributed.com/2017/08/28/submarine-send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hyperlink" Target="https://cointelegraph.com/news/ethereum-upgrade-byzantium-is-live-verifies-first-zk-snark-proof" TargetMode="External"/><Relationship Id="rId5" Type="http://schemas.openxmlformats.org/officeDocument/2006/relationships/hyperlink" Target="https://www.coindesk.com/zk-snarks-everywhere-ethereum-privacy-tech-hits-tipping-point/" TargetMode="External"/><Relationship Id="rId4" Type="http://schemas.openxmlformats.org/officeDocument/2006/relationships/hyperlink" Target="https://z.cash/technology/zksnarks.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l.acm.org/citation.cfm?id=2090263"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Proof_of_knowledge" TargetMode="External"/><Relationship Id="rId7" Type="http://schemas.openxmlformats.org/officeDocument/2006/relationships/hyperlink" Target="https://en.wikipedia.org/wiki/Ring_signature"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hyperlink" Target="https://en.wikipedia.org/wiki/Multi-party_computation" TargetMode="External"/><Relationship Id="rId5" Type="http://schemas.openxmlformats.org/officeDocument/2006/relationships/hyperlink" Target="https://en.wikipedia.org/wiki/Witness_indistinguishable_proof" TargetMode="External"/><Relationship Id="rId4" Type="http://schemas.openxmlformats.org/officeDocument/2006/relationships/hyperlink" Target="https://en.wikipedia.org/wiki/Pairing-based_cryptography"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NP_(complexity)"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hyperlink" Target="https://en.wikipedia.org/wiki/Interactive_proof_system" TargetMode="External"/><Relationship Id="rId4" Type="http://schemas.openxmlformats.org/officeDocument/2006/relationships/hyperlink" Target="https://en.wikipedia.org/wiki/Co-NP"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Zero-knowledge_proof#Definition"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hyperlink" Target="https://en.bitcoin.it/wiki/Zero_Knowledge_Contingent_Payment#Zero_knowledge_proof_to_binding" TargetMode="External"/><Relationship Id="rId3" Type="http://schemas.openxmlformats.org/officeDocument/2006/relationships/hyperlink" Target="https://www.expressvpn.com/blog/zero-knowledge-proofs-explained/" TargetMode="External"/><Relationship Id="rId7" Type="http://schemas.openxmlformats.org/officeDocument/2006/relationships/hyperlink" Target="https://en.wikipedia.org/wiki/Bitcoin"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hyperlink" Target="https://www.linkedin.com/pulse/demonstrate-how-zero-knowledge-proofs-work-without-using-chalkias" TargetMode="External"/><Relationship Id="rId5" Type="http://schemas.openxmlformats.org/officeDocument/2006/relationships/hyperlink" Target="http://www.wisdom.weizmann.ac.il/~oded/zk-tut02.html" TargetMode="External"/><Relationship Id="rId4" Type="http://schemas.openxmlformats.org/officeDocument/2006/relationships/hyperlink" Target="https://cointelegraph.com/news/ethereum-upgrade-byzantium-is-live-verifies-first-zk-snark-proof" TargetMode="External"/><Relationship Id="rId9" Type="http://schemas.openxmlformats.org/officeDocument/2006/relationships/hyperlink" Target="https://en.wikipedia.org/wiki/Zero-knowledge_proof"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Zero-knowledge_proof#Definition" TargetMode="External"/><Relationship Id="rId7" Type="http://schemas.openxmlformats.org/officeDocument/2006/relationships/hyperlink" Target="https://en.wikipedia.org/wiki/Zero-knowledge_proof#References"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https://en.wikipedia.org/wiki/Zero-knowledge_proof#History" TargetMode="External"/><Relationship Id="rId5" Type="http://schemas.openxmlformats.org/officeDocument/2006/relationships/hyperlink" Target="https://en.wikipedia.org/wiki/Zero-knowledge_proof#Applications" TargetMode="External"/><Relationship Id="rId4" Type="http://schemas.openxmlformats.org/officeDocument/2006/relationships/hyperlink" Target="https://en.wikipedia.org/wiki/Zero-knowledge_proof#Practical_examples"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jpeg"/><Relationship Id="rId3" Type="http://schemas.openxmlformats.org/officeDocument/2006/relationships/notesSlide" Target="../notesSlides/notesSlide32.xml"/><Relationship Id="rId7" Type="http://schemas.openxmlformats.org/officeDocument/2006/relationships/image" Target="../media/image22.jpeg"/><Relationship Id="rId12" Type="http://schemas.openxmlformats.org/officeDocument/2006/relationships/image" Target="../media/image27.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1.jpeg"/><Relationship Id="rId11" Type="http://schemas.openxmlformats.org/officeDocument/2006/relationships/image" Target="../media/image26.jpeg"/><Relationship Id="rId5" Type="http://schemas.openxmlformats.org/officeDocument/2006/relationships/image" Target="../media/image20.wmf"/><Relationship Id="rId10" Type="http://schemas.openxmlformats.org/officeDocument/2006/relationships/image" Target="../media/image25.png"/><Relationship Id="rId4" Type="http://schemas.openxmlformats.org/officeDocument/2006/relationships/oleObject" Target="../embeddings/oleObject1.bin"/><Relationship Id="rId9" Type="http://schemas.openxmlformats.org/officeDocument/2006/relationships/image" Target="../media/image24.png"/><Relationship Id="rId1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en.wikipedia.org/wiki/Turing_machine" TargetMode="External"/><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213" y="736781"/>
            <a:ext cx="7469375" cy="2191462"/>
          </a:xfrm>
        </p:spPr>
        <p:txBody>
          <a:bodyPr wrap="square" numCol="1" anchorCtr="0" compatLnSpc="1">
            <a:prstTxWarp prst="textNoShape">
              <a:avLst/>
            </a:prstTxWarp>
            <a:normAutofit/>
          </a:bodyPr>
          <a:lstStyle/>
          <a:p>
            <a:pPr marR="0" defTabSz="227013">
              <a:defRPr/>
            </a:pPr>
            <a:r>
              <a:rPr lang="en-US" altLang="zh-CN" sz="5400" dirty="0" smtClean="0">
                <a:solidFill>
                  <a:srgbClr val="FFC000"/>
                </a:solidFill>
              </a:rPr>
              <a:t>Zero-Knowledge Proof</a:t>
            </a:r>
            <a:r>
              <a:rPr lang="en-US" altLang="zh-CN" sz="5400" b="0" dirty="0"/>
              <a:t/>
            </a:r>
            <a:br>
              <a:rPr lang="en-US" altLang="zh-CN" sz="5400" b="0" dirty="0"/>
            </a:br>
            <a:r>
              <a:rPr lang="en-US" altLang="zh-CN" sz="3200" b="0" dirty="0" smtClean="0"/>
              <a:t/>
            </a:r>
            <a:br>
              <a:rPr lang="en-US" altLang="zh-CN" sz="3200" b="0" dirty="0" smtClean="0"/>
            </a:br>
            <a:r>
              <a:rPr lang="en" altLang="zh-CN" sz="2400" dirty="0" smtClean="0"/>
              <a:t>--</a:t>
            </a:r>
            <a:r>
              <a:rPr lang="en" altLang="zh-CN" sz="2000" dirty="0" smtClean="0"/>
              <a:t> </a:t>
            </a:r>
            <a:r>
              <a:rPr lang="en" altLang="zh-CN" sz="2000" dirty="0"/>
              <a:t>A </a:t>
            </a:r>
            <a:r>
              <a:rPr lang="en" altLang="zh-CN" sz="2000" dirty="0" smtClean="0"/>
              <a:t>Method in Blockchain</a:t>
            </a:r>
            <a:endParaRPr lang="en-US" altLang="en-US" sz="2700" dirty="0" smtClean="0">
              <a:solidFill>
                <a:srgbClr val="00B0F0"/>
              </a:solidFill>
              <a:latin typeface="KaiTi" pitchFamily="49" charset="-122"/>
              <a:ea typeface="KaiTi" pitchFamily="49" charset="-122"/>
            </a:endParaRPr>
          </a:p>
        </p:txBody>
      </p:sp>
      <p:pic>
        <p:nvPicPr>
          <p:cNvPr id="14340" name="Picture 4"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304" y="2282646"/>
            <a:ext cx="488950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37463" y="155575"/>
            <a:ext cx="1238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Date Placeholder 2"/>
          <p:cNvSpPr>
            <a:spLocks noGrp="1"/>
          </p:cNvSpPr>
          <p:nvPr>
            <p:ph type="dt" sz="quarter" idx="10"/>
          </p:nvPr>
        </p:nvSpPr>
        <p:spPr bwMode="auto">
          <a:xfrm>
            <a:off x="1026516" y="4794438"/>
            <a:ext cx="1855788"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14350">
              <a:defRPr>
                <a:solidFill>
                  <a:schemeClr val="tx1"/>
                </a:solidFill>
                <a:latin typeface="Calibri" pitchFamily="34" charset="0"/>
              </a:defRPr>
            </a:lvl1pPr>
            <a:lvl2pPr marL="742950" indent="-285750" defTabSz="514350">
              <a:defRPr>
                <a:solidFill>
                  <a:schemeClr val="tx1"/>
                </a:solidFill>
                <a:latin typeface="Calibri" pitchFamily="34" charset="0"/>
              </a:defRPr>
            </a:lvl2pPr>
            <a:lvl3pPr marL="1143000" indent="-228600" defTabSz="514350">
              <a:defRPr>
                <a:solidFill>
                  <a:schemeClr val="tx1"/>
                </a:solidFill>
                <a:latin typeface="Calibri" pitchFamily="34" charset="0"/>
              </a:defRPr>
            </a:lvl3pPr>
            <a:lvl4pPr marL="1600200" indent="-228600" defTabSz="514350">
              <a:defRPr>
                <a:solidFill>
                  <a:schemeClr val="tx1"/>
                </a:solidFill>
                <a:latin typeface="Calibri" pitchFamily="34" charset="0"/>
              </a:defRPr>
            </a:lvl4pPr>
            <a:lvl5pPr marL="2057400" indent="-228600" defTabSz="514350">
              <a:defRPr>
                <a:solidFill>
                  <a:schemeClr val="tx1"/>
                </a:solidFill>
                <a:latin typeface="Calibri" pitchFamily="34" charset="0"/>
              </a:defRPr>
            </a:lvl5pPr>
            <a:lvl6pPr marL="2514600" indent="-228600" defTabSz="514350" eaLnBrk="0" fontAlgn="base" hangingPunct="0">
              <a:spcBef>
                <a:spcPct val="0"/>
              </a:spcBef>
              <a:spcAft>
                <a:spcPct val="0"/>
              </a:spcAft>
              <a:defRPr>
                <a:solidFill>
                  <a:schemeClr val="tx1"/>
                </a:solidFill>
                <a:latin typeface="Calibri" pitchFamily="34" charset="0"/>
              </a:defRPr>
            </a:lvl6pPr>
            <a:lvl7pPr marL="2971800" indent="-228600" defTabSz="514350" eaLnBrk="0" fontAlgn="base" hangingPunct="0">
              <a:spcBef>
                <a:spcPct val="0"/>
              </a:spcBef>
              <a:spcAft>
                <a:spcPct val="0"/>
              </a:spcAft>
              <a:defRPr>
                <a:solidFill>
                  <a:schemeClr val="tx1"/>
                </a:solidFill>
                <a:latin typeface="Calibri" pitchFamily="34" charset="0"/>
              </a:defRPr>
            </a:lvl7pPr>
            <a:lvl8pPr marL="3429000" indent="-228600" defTabSz="514350" eaLnBrk="0" fontAlgn="base" hangingPunct="0">
              <a:spcBef>
                <a:spcPct val="0"/>
              </a:spcBef>
              <a:spcAft>
                <a:spcPct val="0"/>
              </a:spcAft>
              <a:defRPr>
                <a:solidFill>
                  <a:schemeClr val="tx1"/>
                </a:solidFill>
                <a:latin typeface="Calibri" pitchFamily="34" charset="0"/>
              </a:defRPr>
            </a:lvl8pPr>
            <a:lvl9pPr marL="3886200" indent="-228600" defTabSz="514350" eaLnBrk="0" fontAlgn="base" hangingPunct="0">
              <a:spcBef>
                <a:spcPct val="0"/>
              </a:spcBef>
              <a:spcAft>
                <a:spcPct val="0"/>
              </a:spcAft>
              <a:defRPr>
                <a:solidFill>
                  <a:schemeClr val="tx1"/>
                </a:solidFill>
                <a:latin typeface="Calibri" pitchFamily="34" charset="0"/>
              </a:defRPr>
            </a:lvl9pPr>
          </a:lstStyle>
          <a:p>
            <a:fld id="{38881A98-A2A7-4321-AE84-5E294345D013}" type="datetime1">
              <a:rPr lang="zh-CN" altLang="en-US" smtClean="0"/>
              <a:t>2020/8/25</a:t>
            </a:fld>
            <a:endParaRPr lang="en-US" altLang="zh-CN" dirty="0"/>
          </a:p>
        </p:txBody>
      </p:sp>
      <p:sp>
        <p:nvSpPr>
          <p:cNvPr id="3" name="Rectangle 2"/>
          <p:cNvSpPr/>
          <p:nvPr/>
        </p:nvSpPr>
        <p:spPr>
          <a:xfrm>
            <a:off x="5188688" y="3943171"/>
            <a:ext cx="3955311" cy="1200329"/>
          </a:xfrm>
          <a:prstGeom prst="rect">
            <a:avLst/>
          </a:prstGeom>
          <a:solidFill>
            <a:srgbClr val="FFFF00"/>
          </a:solidFill>
        </p:spPr>
        <p:txBody>
          <a:bodyPr wrap="square">
            <a:spAutoFit/>
          </a:bodyPr>
          <a:lstStyle/>
          <a:p>
            <a:pPr algn="ctr" defTabSz="914400" eaLnBrk="1" fontAlgn="ctr" hangingPunct="1"/>
            <a:r>
              <a:rPr lang="en-US" altLang="en-US" b="1" dirty="0">
                <a:solidFill>
                  <a:srgbClr val="1544D9"/>
                </a:solidFill>
              </a:rPr>
              <a:t>LING Zong,    Ph. D.</a:t>
            </a:r>
          </a:p>
          <a:p>
            <a:pPr algn="ctr" defTabSz="914400">
              <a:buClr>
                <a:schemeClr val="accent2"/>
              </a:buClr>
            </a:pPr>
            <a:r>
              <a:rPr lang="en-US" altLang="zh-CN" b="1" dirty="0"/>
              <a:t>Senior Software Engineer / Scientist</a:t>
            </a:r>
          </a:p>
          <a:p>
            <a:pPr algn="ctr" defTabSz="914400">
              <a:buClr>
                <a:schemeClr val="accent2"/>
              </a:buClr>
            </a:pPr>
            <a:r>
              <a:rPr lang="en-US" altLang="zh-CN" b="1" dirty="0"/>
              <a:t>IBM Almaden Research Center</a:t>
            </a:r>
          </a:p>
          <a:p>
            <a:pPr algn="ctr" defTabSz="914400">
              <a:buClr>
                <a:schemeClr val="accent2"/>
              </a:buClr>
            </a:pPr>
            <a:r>
              <a:rPr lang="en-US" altLang="zh-CN" b="1" dirty="0"/>
              <a:t>San Jose, California, U.S.A.</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188259" y="0"/>
            <a:ext cx="3704291" cy="685800"/>
          </a:xfrm>
          <a:prstGeom prst="rect">
            <a:avLst/>
          </a:prstGeom>
        </p:spPr>
        <p:txBody>
          <a:bodyPr spcFirstLastPara="1" wrap="square" lIns="91425" tIns="91425" rIns="91425" bIns="91425" anchor="b" anchorCtr="0">
            <a:noAutofit/>
          </a:bodyPr>
          <a:lstStyle/>
          <a:p>
            <a:r>
              <a:rPr lang="en-US" altLang="zh-CN" sz="4000" b="1" dirty="0">
                <a:solidFill>
                  <a:srgbClr val="1544D9"/>
                </a:solidFill>
              </a:rPr>
              <a:t>The Ali Baba </a:t>
            </a:r>
            <a:r>
              <a:rPr lang="en-US" altLang="zh-CN" sz="4000" b="1" dirty="0" smtClean="0">
                <a:solidFill>
                  <a:srgbClr val="1544D9"/>
                </a:solidFill>
              </a:rPr>
              <a:t>cave</a:t>
            </a:r>
            <a:endParaRPr lang="en-US" altLang="zh-CN" sz="4000" b="1" dirty="0">
              <a:solidFill>
                <a:srgbClr val="1544D9"/>
              </a:solidFill>
            </a:endParaRPr>
          </a:p>
        </p:txBody>
      </p:sp>
      <p:sp>
        <p:nvSpPr>
          <p:cNvPr id="2" name="Text Placeholder 1"/>
          <p:cNvSpPr>
            <a:spLocks noGrp="1"/>
          </p:cNvSpPr>
          <p:nvPr>
            <p:ph type="body" idx="1"/>
          </p:nvPr>
        </p:nvSpPr>
        <p:spPr>
          <a:xfrm>
            <a:off x="1365250" y="889705"/>
            <a:ext cx="7721600" cy="3830028"/>
          </a:xfrm>
        </p:spPr>
        <p:txBody>
          <a:bodyPr/>
          <a:lstStyle/>
          <a:p>
            <a:r>
              <a:rPr lang="en-US" altLang="zh-CN" sz="1200" dirty="0" smtClean="0"/>
              <a:t>In </a:t>
            </a:r>
            <a:r>
              <a:rPr lang="en-US" altLang="zh-CN" sz="1200" dirty="0"/>
              <a:t>this story, Peggy has uncovered the secret word used to open a magic door in a cave. </a:t>
            </a:r>
            <a:endParaRPr lang="en-US" altLang="zh-CN" sz="1200" dirty="0" smtClean="0"/>
          </a:p>
          <a:p>
            <a:pPr lvl="1">
              <a:spcBef>
                <a:spcPts val="600"/>
              </a:spcBef>
            </a:pPr>
            <a:r>
              <a:rPr lang="en-US" altLang="zh-CN" sz="1050" dirty="0" smtClean="0"/>
              <a:t>The </a:t>
            </a:r>
            <a:r>
              <a:rPr lang="en-US" altLang="zh-CN" sz="1050" dirty="0"/>
              <a:t>cave is shaped like a ring, with the entrance on one side and the magic door blocking the opposite side. </a:t>
            </a:r>
            <a:endParaRPr lang="en-US" altLang="zh-CN" sz="1050" dirty="0" smtClean="0"/>
          </a:p>
          <a:p>
            <a:pPr lvl="1">
              <a:spcBef>
                <a:spcPts val="600"/>
              </a:spcBef>
            </a:pPr>
            <a:r>
              <a:rPr lang="en-US" altLang="zh-CN" sz="1050" dirty="0" smtClean="0"/>
              <a:t>Victor </a:t>
            </a:r>
            <a:r>
              <a:rPr lang="en-US" altLang="zh-CN" sz="1050" dirty="0"/>
              <a:t>wants to know whether Peggy knows the secret word; </a:t>
            </a:r>
            <a:endParaRPr lang="en-US" altLang="zh-CN" sz="1050" dirty="0" smtClean="0"/>
          </a:p>
          <a:p>
            <a:pPr lvl="1">
              <a:spcBef>
                <a:spcPts val="600"/>
              </a:spcBef>
            </a:pPr>
            <a:r>
              <a:rPr lang="en-US" altLang="zh-CN" sz="1050" dirty="0" smtClean="0"/>
              <a:t>but </a:t>
            </a:r>
            <a:r>
              <a:rPr lang="en-US" altLang="zh-CN" sz="1050" dirty="0"/>
              <a:t>Peggy, being a very private person, does not want to reveal her knowledge (the secret word) to Victor or to reveal the fact of her knowledge to the world in general.</a:t>
            </a:r>
          </a:p>
          <a:p>
            <a:endParaRPr lang="en-US" altLang="zh-CN" sz="1200" dirty="0" smtClean="0"/>
          </a:p>
          <a:p>
            <a:r>
              <a:rPr lang="en-US" altLang="zh-CN" sz="1200" dirty="0" smtClean="0"/>
              <a:t>They </a:t>
            </a:r>
            <a:r>
              <a:rPr lang="en-US" altLang="zh-CN" sz="1200" dirty="0"/>
              <a:t>label the left and right paths from the entrance A and B. First, Victor waits outside the cave as Peggy goes in. Peggy takes either path A or B; Victor is not allowed to see which path she takes. </a:t>
            </a:r>
            <a:endParaRPr lang="en-US" altLang="zh-CN" sz="1200" dirty="0" smtClean="0"/>
          </a:p>
          <a:p>
            <a:pPr lvl="1">
              <a:spcBef>
                <a:spcPts val="600"/>
              </a:spcBef>
            </a:pPr>
            <a:r>
              <a:rPr lang="en-US" altLang="zh-CN" sz="1000" dirty="0" smtClean="0"/>
              <a:t>Then</a:t>
            </a:r>
            <a:r>
              <a:rPr lang="en-US" altLang="zh-CN" sz="1000" dirty="0"/>
              <a:t>, Victor enters the cave and shouts the name of the path he wants her to use to return, either A or B, chosen at random. </a:t>
            </a:r>
            <a:endParaRPr lang="en-US" altLang="zh-CN" sz="1000" dirty="0" smtClean="0"/>
          </a:p>
          <a:p>
            <a:pPr lvl="1">
              <a:spcBef>
                <a:spcPts val="600"/>
              </a:spcBef>
            </a:pPr>
            <a:r>
              <a:rPr lang="en-US" altLang="zh-CN" sz="1000" dirty="0" smtClean="0"/>
              <a:t>Providing </a:t>
            </a:r>
            <a:r>
              <a:rPr lang="en-US" altLang="zh-CN" sz="1000" dirty="0"/>
              <a:t>she really does know the magic word, this is easy: she opens the door, if necessary, and returns along the desired path.</a:t>
            </a:r>
          </a:p>
          <a:p>
            <a:endParaRPr lang="en-US" altLang="zh-CN" sz="1200" dirty="0" smtClean="0"/>
          </a:p>
          <a:p>
            <a:r>
              <a:rPr lang="en-US" altLang="zh-CN" sz="1200" dirty="0" smtClean="0"/>
              <a:t>However</a:t>
            </a:r>
            <a:r>
              <a:rPr lang="en-US" altLang="zh-CN" sz="1200" dirty="0"/>
              <a:t>, suppose she did not know the word. Then, she would only be able to return by the named path if Victor were to give the name of the same path by which she had entered. </a:t>
            </a:r>
            <a:endParaRPr lang="en-US" altLang="zh-CN" sz="1200" dirty="0" smtClean="0"/>
          </a:p>
          <a:p>
            <a:pPr lvl="1">
              <a:spcBef>
                <a:spcPts val="600"/>
              </a:spcBef>
            </a:pPr>
            <a:r>
              <a:rPr lang="en-US" altLang="zh-CN" sz="1000" dirty="0" smtClean="0"/>
              <a:t>Since </a:t>
            </a:r>
            <a:r>
              <a:rPr lang="en-US" altLang="zh-CN" sz="1000" dirty="0"/>
              <a:t>Victor would choose A or B at random, she would have a 50% chance of guessing correctly. </a:t>
            </a:r>
            <a:endParaRPr lang="en-US" altLang="zh-CN" sz="1000" dirty="0" smtClean="0"/>
          </a:p>
          <a:p>
            <a:pPr lvl="1">
              <a:spcBef>
                <a:spcPts val="600"/>
              </a:spcBef>
            </a:pPr>
            <a:r>
              <a:rPr lang="en-US" altLang="zh-CN" sz="1000" dirty="0" smtClean="0"/>
              <a:t>If </a:t>
            </a:r>
            <a:r>
              <a:rPr lang="en-US" altLang="zh-CN" sz="1000" dirty="0"/>
              <a:t>they were to repeat this trick many times, say 20 times in a row, her chance of successfully anticipating all of Victor's requests would become vanishingly small (about one in a million).</a:t>
            </a:r>
          </a:p>
          <a:p>
            <a:endParaRPr lang="en-US" altLang="zh-CN" sz="1200" dirty="0" smtClean="0"/>
          </a:p>
          <a:p>
            <a:r>
              <a:rPr lang="en-US" altLang="zh-CN" sz="1200" dirty="0" smtClean="0"/>
              <a:t>Thus</a:t>
            </a:r>
            <a:r>
              <a:rPr lang="en-US" altLang="zh-CN" sz="1200" dirty="0"/>
              <a:t>, if Peggy repeatedly appears at the exit Victor names, he can conclude that it is very probable—astronomically probable—that Peggy does in fact know the secret word</a:t>
            </a:r>
            <a:r>
              <a:rPr lang="en-US" altLang="zh-CN" sz="1200" dirty="0" smtClean="0"/>
              <a:t>.</a:t>
            </a:r>
            <a:endParaRPr lang="en-US" altLang="zh-CN" sz="1200" dirty="0"/>
          </a:p>
        </p:txBody>
      </p:sp>
      <p:pic>
        <p:nvPicPr>
          <p:cNvPr id="79874" name="Picture 2" descr="https://upload.wikimedia.org/wikipedia/commons/thumb/a/a1/Zkip_alibaba3.png/150px-Zkip_alibab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3614106"/>
            <a:ext cx="142875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79876" name="Picture 4" descr="https://upload.wikimedia.org/wikipedia/commons/thumb/d/dd/Zkip_alibaba1.png/150px-Zkip_alibaba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889705"/>
            <a:ext cx="142875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79878" name="Picture 6" descr="https://upload.wikimedia.org/wikipedia/commons/thumb/c/cc/Zkip_alibaba2.png/150px-Zkip_alibaba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 y="2245617"/>
            <a:ext cx="1428750" cy="116205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pPr>
              <a:defRPr/>
            </a:pPr>
            <a:fld id="{7A3BAEE9-01A7-49EB-961C-4749F7C2FD14}" type="datetime1">
              <a:rPr lang="zh-CN" altLang="en-US" smtClean="0"/>
              <a:t>2020/8/25</a:t>
            </a:fld>
            <a:endParaRPr lang="en-US" altLang="zh-CN"/>
          </a:p>
        </p:txBody>
      </p:sp>
      <p:sp>
        <p:nvSpPr>
          <p:cNvPr id="4" name="Rectangle 3"/>
          <p:cNvSpPr/>
          <p:nvPr/>
        </p:nvSpPr>
        <p:spPr>
          <a:xfrm>
            <a:off x="3943350" y="0"/>
            <a:ext cx="5200650" cy="707886"/>
          </a:xfrm>
          <a:prstGeom prst="rect">
            <a:avLst/>
          </a:prstGeom>
        </p:spPr>
        <p:txBody>
          <a:bodyPr wrap="square">
            <a:spAutoFit/>
          </a:bodyPr>
          <a:lstStyle/>
          <a:p>
            <a:r>
              <a:rPr lang="en-US" altLang="zh-CN" sz="1000" dirty="0"/>
              <a:t>There is a well-known story presenting the fundamental ideas of zero-knowledge proofs, first published by </a:t>
            </a:r>
            <a:r>
              <a:rPr lang="en-US" altLang="zh-CN" sz="1000" dirty="0">
                <a:hlinkClick r:id="rId6" tooltip="Jean-Jacques Quisquater"/>
              </a:rPr>
              <a:t>Jean-Jacques </a:t>
            </a:r>
            <a:r>
              <a:rPr lang="en-US" altLang="zh-CN" sz="1000" dirty="0" err="1">
                <a:hlinkClick r:id="rId6" tooltip="Jean-Jacques Quisquater"/>
              </a:rPr>
              <a:t>Quisquater</a:t>
            </a:r>
            <a:r>
              <a:rPr lang="en-US" altLang="zh-CN" sz="1000" dirty="0"/>
              <a:t> and others in their paper "How to Explain Zero-Knowledge Protocols to Your Children". It is common practice to label the two parties in a zero-knowledge proof as Peggy (the </a:t>
            </a:r>
            <a:r>
              <a:rPr lang="en-US" altLang="zh-CN" sz="1000" b="1" dirty="0"/>
              <a:t>prover</a:t>
            </a:r>
            <a:r>
              <a:rPr lang="en-US" altLang="zh-CN" sz="1000" dirty="0"/>
              <a:t> of the statement) and Victor (the </a:t>
            </a:r>
            <a:r>
              <a:rPr lang="en-US" altLang="zh-CN" sz="1000" b="1" dirty="0"/>
              <a:t>verifier</a:t>
            </a:r>
            <a:r>
              <a:rPr lang="en-US" altLang="zh-CN" sz="1000" dirty="0"/>
              <a:t> of the statement).</a:t>
            </a:r>
            <a:endParaRPr lang="en-US" altLang="zh-CN" sz="1000" dirty="0"/>
          </a:p>
        </p:txBody>
      </p:sp>
    </p:spTree>
    <p:extLst>
      <p:ext uri="{BB962C8B-B14F-4D97-AF65-F5344CB8AC3E}">
        <p14:creationId xmlns:p14="http://schemas.microsoft.com/office/powerpoint/2010/main" val="3711736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pic>
        <p:nvPicPr>
          <p:cNvPr id="798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50" y="3010357"/>
            <a:ext cx="3295650" cy="213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61" name="Google Shape;1761;p165"/>
          <p:cNvSpPr txBox="1">
            <a:spLocks noGrp="1"/>
          </p:cNvSpPr>
          <p:nvPr>
            <p:ph type="title"/>
          </p:nvPr>
        </p:nvSpPr>
        <p:spPr>
          <a:xfrm>
            <a:off x="147918" y="94128"/>
            <a:ext cx="8961473" cy="591671"/>
          </a:xfrm>
          <a:prstGeom prst="rect">
            <a:avLst/>
          </a:prstGeom>
        </p:spPr>
        <p:txBody>
          <a:bodyPr spcFirstLastPara="1" wrap="square" lIns="91425" tIns="91425" rIns="91425" bIns="91425" anchor="b" anchorCtr="0">
            <a:noAutofit/>
          </a:bodyPr>
          <a:lstStyle/>
          <a:p>
            <a:r>
              <a:rPr lang="en-US" altLang="zh-CN" sz="4400" b="1" dirty="0">
                <a:solidFill>
                  <a:srgbClr val="1544D9"/>
                </a:solidFill>
              </a:rPr>
              <a:t>Two balls and the </a:t>
            </a:r>
            <a:r>
              <a:rPr lang="en-US" altLang="zh-CN" sz="4400" b="1" dirty="0" smtClean="0">
                <a:solidFill>
                  <a:srgbClr val="1544D9"/>
                </a:solidFill>
              </a:rPr>
              <a:t>color-blind </a:t>
            </a:r>
            <a:r>
              <a:rPr lang="en-US" altLang="zh-CN" sz="4400" b="1" dirty="0">
                <a:solidFill>
                  <a:srgbClr val="1544D9"/>
                </a:solidFill>
              </a:rPr>
              <a:t>friend</a:t>
            </a:r>
          </a:p>
        </p:txBody>
      </p:sp>
      <p:sp>
        <p:nvSpPr>
          <p:cNvPr id="2" name="Text Placeholder 1"/>
          <p:cNvSpPr>
            <a:spLocks noGrp="1"/>
          </p:cNvSpPr>
          <p:nvPr>
            <p:ph type="body" idx="1"/>
          </p:nvPr>
        </p:nvSpPr>
        <p:spPr>
          <a:xfrm>
            <a:off x="0" y="608893"/>
            <a:ext cx="9049871" cy="4096457"/>
          </a:xfrm>
        </p:spPr>
        <p:txBody>
          <a:bodyPr/>
          <a:lstStyle/>
          <a:p>
            <a:r>
              <a:rPr lang="en-US" altLang="zh-CN" dirty="0"/>
              <a:t>This example requires two identical objects with different </a:t>
            </a:r>
            <a:r>
              <a:rPr lang="en-US" altLang="zh-CN" dirty="0" smtClean="0"/>
              <a:t>colors, </a:t>
            </a:r>
            <a:r>
              <a:rPr lang="en-US" altLang="zh-CN" dirty="0"/>
              <a:t>such as two </a:t>
            </a:r>
            <a:r>
              <a:rPr lang="en-US" altLang="zh-CN" dirty="0" smtClean="0"/>
              <a:t>colored </a:t>
            </a:r>
            <a:r>
              <a:rPr lang="en-US" altLang="zh-CN" dirty="0"/>
              <a:t>balls, and it is considered one of the easiest explanations of how interactive zero-knowledge proofs work. It was </a:t>
            </a:r>
            <a:r>
              <a:rPr lang="en-US" altLang="zh-CN" dirty="0">
                <a:hlinkClick r:id="rId4"/>
              </a:rPr>
              <a:t>first demonstrated live</a:t>
            </a:r>
            <a:r>
              <a:rPr lang="en-US" altLang="zh-CN" dirty="0"/>
              <a:t> by software engineers Konstantinos </a:t>
            </a:r>
            <a:r>
              <a:rPr lang="en-US" altLang="zh-CN" dirty="0" err="1"/>
              <a:t>Chalkias</a:t>
            </a:r>
            <a:r>
              <a:rPr lang="en-US" altLang="zh-CN" dirty="0"/>
              <a:t> and </a:t>
            </a:r>
            <a:r>
              <a:rPr lang="en-US" altLang="zh-CN" dirty="0">
                <a:hlinkClick r:id="rId5"/>
              </a:rPr>
              <a:t>Mike Hearn</a:t>
            </a:r>
            <a:r>
              <a:rPr lang="en-US" altLang="zh-CN" dirty="0"/>
              <a:t> at a blockchain related conference in September 2017 and is inspired by the work of Prof. </a:t>
            </a:r>
            <a:r>
              <a:rPr lang="en-US" altLang="zh-CN" dirty="0">
                <a:hlinkClick r:id="rId6" tooltip="Oded Goldreich"/>
              </a:rPr>
              <a:t>Oded Goldreich</a:t>
            </a:r>
            <a:r>
              <a:rPr lang="en-US" altLang="zh-CN" dirty="0"/>
              <a:t>, who used </a:t>
            </a:r>
            <a:r>
              <a:rPr lang="en-US" altLang="zh-CN" dirty="0">
                <a:hlinkClick r:id="rId7"/>
              </a:rPr>
              <a:t>two differently </a:t>
            </a:r>
            <a:r>
              <a:rPr lang="en-US" altLang="zh-CN" dirty="0" err="1">
                <a:hlinkClick r:id="rId7"/>
              </a:rPr>
              <a:t>coloured</a:t>
            </a:r>
            <a:r>
              <a:rPr lang="en-US" altLang="zh-CN" dirty="0">
                <a:hlinkClick r:id="rId7"/>
              </a:rPr>
              <a:t> cards</a:t>
            </a:r>
            <a:r>
              <a:rPr lang="en-US" altLang="zh-CN" dirty="0"/>
              <a:t>.</a:t>
            </a:r>
          </a:p>
          <a:p>
            <a:pPr lvl="1">
              <a:spcBef>
                <a:spcPts val="600"/>
              </a:spcBef>
            </a:pPr>
            <a:r>
              <a:rPr lang="en-US" altLang="zh-CN" dirty="0"/>
              <a:t>Imagine your friend is </a:t>
            </a:r>
            <a:r>
              <a:rPr lang="en-US" altLang="zh-CN" dirty="0" smtClean="0"/>
              <a:t>color-blind </a:t>
            </a:r>
            <a:r>
              <a:rPr lang="en-US" altLang="zh-CN" dirty="0"/>
              <a:t>and you have two balls: one red and one green, but otherwise identical. To your friend they seem completely identical and he is skeptical that they are actually distinguishable. You want to </a:t>
            </a:r>
            <a:r>
              <a:rPr lang="en-US" altLang="zh-CN" i="1" dirty="0"/>
              <a:t>prove to him they are in fact </a:t>
            </a:r>
            <a:r>
              <a:rPr lang="en-US" altLang="zh-CN" i="1" dirty="0" smtClean="0"/>
              <a:t>differently-colored</a:t>
            </a:r>
            <a:r>
              <a:rPr lang="en-US" altLang="zh-CN" dirty="0"/>
              <a:t>, but nothing else, thus you do not reveal which one is the red and which is the green</a:t>
            </a:r>
            <a:r>
              <a:rPr lang="en-US" altLang="zh-CN" dirty="0" smtClean="0"/>
              <a:t>.</a:t>
            </a:r>
          </a:p>
          <a:p>
            <a:pPr lvl="1">
              <a:spcBef>
                <a:spcPts val="600"/>
              </a:spcBef>
            </a:pPr>
            <a:endParaRPr lang="en-US" altLang="zh-CN" dirty="0"/>
          </a:p>
          <a:p>
            <a:r>
              <a:rPr lang="en-US" altLang="zh-CN" b="1" dirty="0"/>
              <a:t>Here is the proof system. You give the two balls to your friend and he puts them behind his back. Next, he takes one of the balls and brings it out from behind his back and displays it. This ball is then placed behind his back again and then he chooses to reveal just one of the two balls, switching to the </a:t>
            </a:r>
            <a:r>
              <a:rPr lang="en-US" altLang="zh-CN" b="1" i="1" dirty="0"/>
              <a:t>other</a:t>
            </a:r>
            <a:r>
              <a:rPr lang="en-US" altLang="zh-CN" b="1" dirty="0"/>
              <a:t> ball with probability 50%. He will ask you, "Did I switch the ball?" This whole procedure is then repeated as often as necessary.</a:t>
            </a:r>
          </a:p>
          <a:p>
            <a:pPr lvl="1">
              <a:spcBef>
                <a:spcPts val="600"/>
              </a:spcBef>
            </a:pPr>
            <a:r>
              <a:rPr lang="en-US" altLang="zh-CN" dirty="0"/>
              <a:t>By looking at their </a:t>
            </a:r>
            <a:r>
              <a:rPr lang="en-US" altLang="zh-CN" dirty="0" smtClean="0"/>
              <a:t>colors, </a:t>
            </a:r>
            <a:r>
              <a:rPr lang="en-US" altLang="zh-CN" dirty="0"/>
              <a:t>you can of course say with certainty whether or not he switched them. On the other hand, if they were the same </a:t>
            </a:r>
            <a:r>
              <a:rPr lang="en-US" altLang="zh-CN" dirty="0" smtClean="0"/>
              <a:t>color </a:t>
            </a:r>
            <a:r>
              <a:rPr lang="en-US" altLang="zh-CN" dirty="0"/>
              <a:t>and hence indistinguishable, there is no way you could guess correctly with probability higher than 50%.</a:t>
            </a:r>
          </a:p>
          <a:p>
            <a:pPr lvl="1">
              <a:spcBef>
                <a:spcPts val="600"/>
              </a:spcBef>
            </a:pPr>
            <a:r>
              <a:rPr lang="en-US" altLang="zh-CN" dirty="0"/>
              <a:t>If you and your friend repeat this "proof" multiple times (e.g. 128), your friend should become convinced ("completeness") that the balls are indeed differently </a:t>
            </a:r>
            <a:r>
              <a:rPr lang="en-US" altLang="zh-CN" dirty="0" smtClean="0"/>
              <a:t>colored; </a:t>
            </a:r>
            <a:r>
              <a:rPr lang="en-US" altLang="zh-CN" dirty="0"/>
              <a:t>otherwise, the probability that you would have randomly succeeded at identifying all the switch/non-switches is close to zero ("soundness").</a:t>
            </a:r>
          </a:p>
          <a:p>
            <a:pPr lvl="1">
              <a:spcBef>
                <a:spcPts val="600"/>
              </a:spcBef>
            </a:pPr>
            <a:r>
              <a:rPr lang="en-US" altLang="zh-CN" dirty="0"/>
              <a:t>The above proof is </a:t>
            </a:r>
            <a:r>
              <a:rPr lang="en-US" altLang="zh-CN" b="1" i="1" dirty="0"/>
              <a:t>zero-knowledge</a:t>
            </a:r>
            <a:r>
              <a:rPr lang="en-US" altLang="zh-CN" dirty="0"/>
              <a:t> because your friend never learns which ball is green and which is red; indeed, he gains no knowledge about how to distinguish the balls.</a:t>
            </a:r>
          </a:p>
        </p:txBody>
      </p:sp>
      <p:sp>
        <p:nvSpPr>
          <p:cNvPr id="3" name="Date Placeholder 2"/>
          <p:cNvSpPr>
            <a:spLocks noGrp="1"/>
          </p:cNvSpPr>
          <p:nvPr>
            <p:ph type="dt" sz="half" idx="10"/>
          </p:nvPr>
        </p:nvSpPr>
        <p:spPr/>
        <p:txBody>
          <a:bodyPr/>
          <a:lstStyle/>
          <a:p>
            <a:pPr>
              <a:defRPr/>
            </a:pPr>
            <a:fld id="{08814D8D-1E18-4417-8593-42E6216BD99E}" type="datetime1">
              <a:rPr lang="zh-CN" altLang="en-US" smtClean="0"/>
              <a:t>2020/8/25</a:t>
            </a:fld>
            <a:endParaRPr lang="en-US" altLang="zh-CN"/>
          </a:p>
        </p:txBody>
      </p:sp>
      <p:sp>
        <p:nvSpPr>
          <p:cNvPr id="5" name="AutoShape 4" descr="green ball Archives - The Flourishing Business Ltd : Th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69766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pic>
        <p:nvPicPr>
          <p:cNvPr id="808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7302" y="57149"/>
            <a:ext cx="1109663"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61" name="Google Shape;1761;p165"/>
          <p:cNvSpPr txBox="1">
            <a:spLocks noGrp="1"/>
          </p:cNvSpPr>
          <p:nvPr>
            <p:ph type="title"/>
          </p:nvPr>
        </p:nvSpPr>
        <p:spPr>
          <a:xfrm>
            <a:off x="147919" y="94128"/>
            <a:ext cx="4093882" cy="591671"/>
          </a:xfrm>
          <a:prstGeom prst="rect">
            <a:avLst/>
          </a:prstGeom>
        </p:spPr>
        <p:txBody>
          <a:bodyPr spcFirstLastPara="1" wrap="square" lIns="91425" tIns="91425" rIns="91425" bIns="91425" anchor="b" anchorCtr="0">
            <a:noAutofit/>
          </a:bodyPr>
          <a:lstStyle/>
          <a:p>
            <a:r>
              <a:rPr lang="en-US" altLang="zh-CN" sz="4000" b="1" dirty="0">
                <a:solidFill>
                  <a:srgbClr val="1544D9"/>
                </a:solidFill>
              </a:rPr>
              <a:t>Where's Wally</a:t>
            </a:r>
            <a:r>
              <a:rPr lang="en-US" altLang="zh-CN" sz="4000" b="1" dirty="0" smtClean="0">
                <a:solidFill>
                  <a:srgbClr val="1544D9"/>
                </a:solidFill>
              </a:rPr>
              <a:t>?</a:t>
            </a:r>
            <a:endParaRPr lang="en-US" altLang="zh-CN" sz="4000" b="1" dirty="0">
              <a:solidFill>
                <a:srgbClr val="1544D9"/>
              </a:solidFill>
            </a:endParaRPr>
          </a:p>
        </p:txBody>
      </p:sp>
      <p:sp>
        <p:nvSpPr>
          <p:cNvPr id="2" name="Text Placeholder 1"/>
          <p:cNvSpPr>
            <a:spLocks noGrp="1"/>
          </p:cNvSpPr>
          <p:nvPr>
            <p:ph type="body" idx="1"/>
          </p:nvPr>
        </p:nvSpPr>
        <p:spPr>
          <a:xfrm>
            <a:off x="0" y="551743"/>
            <a:ext cx="9144000" cy="4224413"/>
          </a:xfrm>
        </p:spPr>
        <p:txBody>
          <a:bodyPr/>
          <a:lstStyle/>
          <a:p>
            <a:r>
              <a:rPr lang="en-US" altLang="zh-CN" i="1" dirty="0" smtClean="0"/>
              <a:t>Where's </a:t>
            </a:r>
            <a:r>
              <a:rPr lang="en-US" altLang="zh-CN" i="1" dirty="0"/>
              <a:t>Wally?</a:t>
            </a:r>
            <a:r>
              <a:rPr lang="en-US" altLang="zh-CN" dirty="0"/>
              <a:t> (or </a:t>
            </a:r>
            <a:r>
              <a:rPr lang="en-US" altLang="zh-CN" i="1" dirty="0"/>
              <a:t>Where's Waldo?</a:t>
            </a:r>
            <a:r>
              <a:rPr lang="en-US" altLang="zh-CN" dirty="0"/>
              <a:t>) is a picture book where the reader is challenged to find a small character called Wally hidden somewhere on a double-spread page that is filled with many other characters. The pictures are designed so that it is hard to find Wally.</a:t>
            </a:r>
          </a:p>
          <a:p>
            <a:pPr lvl="1">
              <a:spcBef>
                <a:spcPts val="600"/>
              </a:spcBef>
            </a:pPr>
            <a:r>
              <a:rPr lang="en-US" altLang="zh-CN" dirty="0"/>
              <a:t>Imagine that you are a professional </a:t>
            </a:r>
            <a:r>
              <a:rPr lang="en-US" altLang="zh-CN" i="1" dirty="0"/>
              <a:t>Where's Wally?</a:t>
            </a:r>
            <a:r>
              <a:rPr lang="en-US" altLang="zh-CN" dirty="0"/>
              <a:t> solver. A company comes to you with a </a:t>
            </a:r>
            <a:r>
              <a:rPr lang="en-US" altLang="zh-CN" i="1" dirty="0"/>
              <a:t>Where's Wally?</a:t>
            </a:r>
            <a:r>
              <a:rPr lang="en-US" altLang="zh-CN" dirty="0"/>
              <a:t> book that they need solved. The company wants you to prove that you are actually a professional </a:t>
            </a:r>
            <a:r>
              <a:rPr lang="en-US" altLang="zh-CN" i="1" dirty="0"/>
              <a:t>Where's Wally?</a:t>
            </a:r>
            <a:r>
              <a:rPr lang="en-US" altLang="zh-CN" dirty="0"/>
              <a:t> solver and thus asks you to find Wally in a picture from their book. The problem is that you don't want to do work for them without being paid.</a:t>
            </a:r>
          </a:p>
          <a:p>
            <a:pPr lvl="1">
              <a:spcBef>
                <a:spcPts val="600"/>
              </a:spcBef>
            </a:pPr>
            <a:r>
              <a:rPr lang="en-US" altLang="zh-CN" dirty="0"/>
              <a:t>Both you and the company </a:t>
            </a:r>
            <a:r>
              <a:rPr lang="en-US" altLang="zh-CN" b="1" dirty="0"/>
              <a:t>want to cooperate</a:t>
            </a:r>
            <a:r>
              <a:rPr lang="en-US" altLang="zh-CN" dirty="0"/>
              <a:t>, but you </a:t>
            </a:r>
            <a:r>
              <a:rPr lang="en-US" altLang="zh-CN" b="1" dirty="0"/>
              <a:t>don't trust each other</a:t>
            </a:r>
            <a:r>
              <a:rPr lang="en-US" altLang="zh-CN" dirty="0"/>
              <a:t>. It doesn't seem like it's possible to satisfy the company's demand without doing free work for them, but in fact there is a zero-knowledge proof which allows you to prove to the company that you know where Wally is in the picture without revealing to them how you found him, or where he is.</a:t>
            </a:r>
          </a:p>
          <a:p>
            <a:r>
              <a:rPr lang="en-US" altLang="zh-CN" b="1" dirty="0"/>
              <a:t>The proof goes as follows</a:t>
            </a:r>
            <a:r>
              <a:rPr lang="en-US" altLang="zh-CN" dirty="0"/>
              <a:t>: </a:t>
            </a:r>
            <a:endParaRPr lang="en-US" altLang="zh-CN" dirty="0" smtClean="0"/>
          </a:p>
          <a:p>
            <a:pPr lvl="1">
              <a:spcBef>
                <a:spcPts val="600"/>
              </a:spcBef>
            </a:pPr>
            <a:r>
              <a:rPr lang="en-US" altLang="zh-CN" dirty="0" smtClean="0"/>
              <a:t>You </a:t>
            </a:r>
            <a:r>
              <a:rPr lang="en-US" altLang="zh-CN" dirty="0"/>
              <a:t>ask the company representative to turn around, and then you place a very large piece of cardboard over the picture such that the center of the cardboard is positioned over Wally. </a:t>
            </a:r>
            <a:endParaRPr lang="en-US" altLang="zh-CN" dirty="0" smtClean="0"/>
          </a:p>
          <a:p>
            <a:pPr lvl="1">
              <a:spcBef>
                <a:spcPts val="600"/>
              </a:spcBef>
            </a:pPr>
            <a:r>
              <a:rPr lang="en-US" altLang="zh-CN" dirty="0" smtClean="0"/>
              <a:t>You </a:t>
            </a:r>
            <a:r>
              <a:rPr lang="en-US" altLang="zh-CN" dirty="0"/>
              <a:t>cut out a small window in the center of the cardboard such that Wally is visible. </a:t>
            </a:r>
            <a:endParaRPr lang="en-US" altLang="zh-CN" dirty="0" smtClean="0"/>
          </a:p>
          <a:p>
            <a:pPr lvl="1">
              <a:spcBef>
                <a:spcPts val="600"/>
              </a:spcBef>
            </a:pPr>
            <a:r>
              <a:rPr lang="en-US" altLang="zh-CN" dirty="0" smtClean="0"/>
              <a:t>You </a:t>
            </a:r>
            <a:r>
              <a:rPr lang="en-US" altLang="zh-CN" dirty="0"/>
              <a:t>can now ask the company representative to turn around and view the large piece of cardboard with the hole in the middle, and observe that Wally is visible through the hole. </a:t>
            </a:r>
            <a:endParaRPr lang="en-US" altLang="zh-CN" dirty="0" smtClean="0"/>
          </a:p>
          <a:p>
            <a:pPr lvl="1">
              <a:spcBef>
                <a:spcPts val="600"/>
              </a:spcBef>
            </a:pPr>
            <a:r>
              <a:rPr lang="en-US" altLang="zh-CN" dirty="0" smtClean="0"/>
              <a:t>The </a:t>
            </a:r>
            <a:r>
              <a:rPr lang="en-US" altLang="zh-CN" dirty="0"/>
              <a:t>cardboard is large enough that they cannot determine the position of the book under the cardboard. You then ask the representative to turn back around so that you can remove the cardboard and give back the book.</a:t>
            </a:r>
          </a:p>
          <a:p>
            <a:r>
              <a:rPr lang="en-US" altLang="zh-CN" dirty="0"/>
              <a:t>As described, this proof is an illustration only, and not completely rigorous. The company representative would need to be sure that you didn't smuggle a picture of Wally into the room. Something like a tamper-proof glovebox might be used in a more rigorous proof. The above proof also results in the body position of Wally being leaked to the company representative, which may help them find Wally if his body position changes in each </a:t>
            </a:r>
            <a:r>
              <a:rPr lang="en-US" altLang="zh-CN" i="1" dirty="0"/>
              <a:t>Where's Wally?</a:t>
            </a:r>
            <a:r>
              <a:rPr lang="en-US" altLang="zh-CN" dirty="0"/>
              <a:t> puzzle.</a:t>
            </a:r>
          </a:p>
        </p:txBody>
      </p:sp>
      <p:sp>
        <p:nvSpPr>
          <p:cNvPr id="3" name="Date Placeholder 2"/>
          <p:cNvSpPr>
            <a:spLocks noGrp="1"/>
          </p:cNvSpPr>
          <p:nvPr>
            <p:ph type="dt" sz="half" idx="10"/>
          </p:nvPr>
        </p:nvSpPr>
        <p:spPr/>
        <p:txBody>
          <a:bodyPr/>
          <a:lstStyle/>
          <a:p>
            <a:pPr>
              <a:defRPr/>
            </a:pPr>
            <a:fld id="{08814D8D-1E18-4417-8593-42E6216BD99E}" type="datetime1">
              <a:rPr lang="zh-CN" altLang="en-US" smtClean="0"/>
              <a:t>2020/8/25</a:t>
            </a:fld>
            <a:endParaRPr lang="en-US" altLang="zh-CN"/>
          </a:p>
        </p:txBody>
      </p:sp>
      <p:sp>
        <p:nvSpPr>
          <p:cNvPr id="5" name="AutoShape 4" descr="green ball Archives - The Flourishing Business Ltd : Th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74415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r>
              <a:rPr lang="en-US" altLang="zh-CN" sz="4000" b="1" u="sng" dirty="0">
                <a:solidFill>
                  <a:srgbClr val="1544D9"/>
                </a:solidFill>
              </a:rPr>
              <a:t>Practical examples</a:t>
            </a:r>
          </a:p>
        </p:txBody>
      </p:sp>
      <p:sp>
        <p:nvSpPr>
          <p:cNvPr id="2" name="Date Placeholder 1"/>
          <p:cNvSpPr>
            <a:spLocks noGrp="1"/>
          </p:cNvSpPr>
          <p:nvPr>
            <p:ph type="dt" sz="half" idx="10"/>
          </p:nvPr>
        </p:nvSpPr>
        <p:spPr/>
        <p:txBody>
          <a:bodyPr/>
          <a:lstStyle/>
          <a:p>
            <a:pPr>
              <a:defRPr/>
            </a:pPr>
            <a:fld id="{384C6795-4351-422B-85F2-BE74C5ABE297}" type="datetime1">
              <a:rPr lang="zh-CN" altLang="en-US" smtClean="0"/>
              <a:t>2020/8/25</a:t>
            </a:fld>
            <a:endParaRPr lang="en-US" altLang="zh-CN"/>
          </a:p>
        </p:txBody>
      </p:sp>
    </p:spTree>
    <p:extLst>
      <p:ext uri="{BB962C8B-B14F-4D97-AF65-F5344CB8AC3E}">
        <p14:creationId xmlns:p14="http://schemas.microsoft.com/office/powerpoint/2010/main" val="3572351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127746" y="73470"/>
            <a:ext cx="9109391" cy="699379"/>
          </a:xfrm>
          <a:prstGeom prst="rect">
            <a:avLst/>
          </a:prstGeom>
        </p:spPr>
        <p:txBody>
          <a:bodyPr spcFirstLastPara="1" wrap="square" lIns="91425" tIns="91425" rIns="91425" bIns="91425" anchor="b" anchorCtr="0">
            <a:noAutofit/>
          </a:bodyPr>
          <a:lstStyle/>
          <a:p>
            <a:pPr lvl="0"/>
            <a:r>
              <a:rPr lang="en-US" sz="4000" b="1" dirty="0">
                <a:solidFill>
                  <a:srgbClr val="1544D9"/>
                </a:solidFill>
              </a:rPr>
              <a:t>Discrete log of a given </a:t>
            </a:r>
            <a:r>
              <a:rPr lang="en-US" sz="4000" b="1" dirty="0" smtClean="0">
                <a:solidFill>
                  <a:srgbClr val="1544D9"/>
                </a:solidFill>
              </a:rPr>
              <a:t>value (</a:t>
            </a:r>
            <a:r>
              <a:rPr lang="en-US" sz="4000" b="1" dirty="0" smtClean="0">
                <a:solidFill>
                  <a:srgbClr val="1544D9"/>
                </a:solidFill>
              </a:rPr>
              <a:t>1</a:t>
            </a:r>
            <a:r>
              <a:rPr lang="en-US" altLang="zh-CN" sz="4000" b="1" dirty="0" smtClean="0">
                <a:solidFill>
                  <a:srgbClr val="1544D9"/>
                </a:solidFill>
              </a:rPr>
              <a:t>/2</a:t>
            </a:r>
            <a:r>
              <a:rPr lang="en-US" sz="4000" b="1" dirty="0" smtClean="0">
                <a:solidFill>
                  <a:srgbClr val="1544D9"/>
                </a:solidFill>
              </a:rPr>
              <a:t>)</a:t>
            </a:r>
            <a:endParaRPr sz="4000" b="1" dirty="0">
              <a:solidFill>
                <a:srgbClr val="1544D9"/>
              </a:solidFill>
            </a:endParaRPr>
          </a:p>
        </p:txBody>
      </p:sp>
      <p:sp>
        <p:nvSpPr>
          <p:cNvPr id="4" name="Rectangle 3"/>
          <p:cNvSpPr/>
          <p:nvPr/>
        </p:nvSpPr>
        <p:spPr>
          <a:xfrm>
            <a:off x="304668" y="772849"/>
            <a:ext cx="8671243" cy="523220"/>
          </a:xfrm>
          <a:prstGeom prst="rect">
            <a:avLst/>
          </a:prstGeom>
        </p:spPr>
        <p:txBody>
          <a:bodyPr wrap="square">
            <a:spAutoFit/>
          </a:bodyPr>
          <a:lstStyle/>
          <a:p>
            <a:r>
              <a:rPr lang="en-US" altLang="zh-CN" sz="1400" dirty="0"/>
              <a:t>We can apply these ideas to a more realistic cryptography application. </a:t>
            </a:r>
            <a:endParaRPr lang="en-US" altLang="zh-CN" sz="1400" dirty="0" smtClean="0"/>
          </a:p>
          <a:p>
            <a:r>
              <a:rPr lang="en-US" altLang="zh-CN" sz="1400" dirty="0" smtClean="0"/>
              <a:t>Peggy </a:t>
            </a:r>
            <a:r>
              <a:rPr lang="en-US" altLang="zh-CN" sz="1400" dirty="0"/>
              <a:t>wants to prove to Victor that she knows the discrete log of a given value in a given group.</a:t>
            </a:r>
            <a:endParaRPr lang="zh-CN" altLang="en-US" sz="1400" dirty="0"/>
          </a:p>
        </p:txBody>
      </p:sp>
      <p:pic>
        <p:nvPicPr>
          <p:cNvPr id="808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1366411"/>
            <a:ext cx="8398938" cy="2781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47916" y="4179597"/>
            <a:ext cx="8942295" cy="461665"/>
          </a:xfrm>
          <a:prstGeom prst="rect">
            <a:avLst/>
          </a:prstGeom>
        </p:spPr>
        <p:txBody>
          <a:bodyPr wrap="square">
            <a:spAutoFit/>
          </a:bodyPr>
          <a:lstStyle/>
          <a:p>
            <a:r>
              <a:rPr lang="en-US" altLang="zh-CN" sz="1200" dirty="0"/>
              <a:t>Thus, a cheating prover has a 0.5 probability of successfully cheating in one round. By executing a large enough number of rounds, the probability of a cheating prover succeeding can be made arbitrarily low.</a:t>
            </a:r>
            <a:endParaRPr lang="zh-CN" altLang="en-US" sz="1200" dirty="0"/>
          </a:p>
        </p:txBody>
      </p:sp>
      <p:sp>
        <p:nvSpPr>
          <p:cNvPr id="2" name="Date Placeholder 1"/>
          <p:cNvSpPr>
            <a:spLocks noGrp="1"/>
          </p:cNvSpPr>
          <p:nvPr>
            <p:ph type="dt" sz="half" idx="10"/>
          </p:nvPr>
        </p:nvSpPr>
        <p:spPr/>
        <p:txBody>
          <a:bodyPr/>
          <a:lstStyle/>
          <a:p>
            <a:pPr>
              <a:defRPr/>
            </a:pPr>
            <a:fld id="{F944A388-0ED3-4E39-ABD9-672401C4DA80}" type="datetime1">
              <a:rPr lang="zh-CN" altLang="en-US" smtClean="0"/>
              <a:t>2020/8/25</a:t>
            </a:fld>
            <a:endParaRPr lang="en-US" altLang="zh-CN"/>
          </a:p>
        </p:txBody>
      </p:sp>
    </p:spTree>
    <p:extLst>
      <p:ext uri="{BB962C8B-B14F-4D97-AF65-F5344CB8AC3E}">
        <p14:creationId xmlns:p14="http://schemas.microsoft.com/office/powerpoint/2010/main" val="1092129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34609" y="73470"/>
            <a:ext cx="9109391" cy="699379"/>
          </a:xfrm>
          <a:prstGeom prst="rect">
            <a:avLst/>
          </a:prstGeom>
        </p:spPr>
        <p:txBody>
          <a:bodyPr spcFirstLastPara="1" wrap="square" lIns="91425" tIns="91425" rIns="91425" bIns="91425" anchor="b" anchorCtr="0">
            <a:noAutofit/>
          </a:bodyPr>
          <a:lstStyle/>
          <a:p>
            <a:pPr lvl="0"/>
            <a:r>
              <a:rPr lang="en-US" sz="4000" b="1" dirty="0">
                <a:solidFill>
                  <a:srgbClr val="1544D9"/>
                </a:solidFill>
              </a:rPr>
              <a:t>Discrete log of a given </a:t>
            </a:r>
            <a:r>
              <a:rPr lang="en-US" sz="4000" b="1" dirty="0" smtClean="0">
                <a:solidFill>
                  <a:srgbClr val="1544D9"/>
                </a:solidFill>
              </a:rPr>
              <a:t>value </a:t>
            </a:r>
            <a:r>
              <a:rPr lang="en-US" sz="4000" b="1" dirty="0" smtClean="0">
                <a:solidFill>
                  <a:srgbClr val="1544D9"/>
                </a:solidFill>
              </a:rPr>
              <a:t>(</a:t>
            </a:r>
            <a:r>
              <a:rPr lang="en-US" altLang="zh-CN" sz="4000" b="1" dirty="0" smtClean="0">
                <a:solidFill>
                  <a:srgbClr val="1544D9"/>
                </a:solidFill>
              </a:rPr>
              <a:t>2/</a:t>
            </a:r>
            <a:r>
              <a:rPr lang="en-US" sz="4000" b="1" dirty="0" smtClean="0">
                <a:solidFill>
                  <a:srgbClr val="1544D9"/>
                </a:solidFill>
              </a:rPr>
              <a:t>2</a:t>
            </a:r>
            <a:r>
              <a:rPr lang="en-US" sz="4000" b="1" dirty="0" smtClean="0">
                <a:solidFill>
                  <a:srgbClr val="1544D9"/>
                </a:solidFill>
              </a:rPr>
              <a:t>)</a:t>
            </a:r>
            <a:endParaRPr sz="4000" b="1" dirty="0">
              <a:solidFill>
                <a:srgbClr val="1544D9"/>
              </a:solidFill>
            </a:endParaRPr>
          </a:p>
        </p:txBody>
      </p:sp>
      <p:sp>
        <p:nvSpPr>
          <p:cNvPr id="4" name="Rectangle 3"/>
          <p:cNvSpPr/>
          <p:nvPr/>
        </p:nvSpPr>
        <p:spPr>
          <a:xfrm>
            <a:off x="127746" y="772849"/>
            <a:ext cx="8848165" cy="461665"/>
          </a:xfrm>
          <a:prstGeom prst="rect">
            <a:avLst/>
          </a:prstGeom>
        </p:spPr>
        <p:txBody>
          <a:bodyPr wrap="square">
            <a:spAutoFit/>
          </a:bodyPr>
          <a:lstStyle/>
          <a:p>
            <a:r>
              <a:rPr lang="en-US" altLang="zh-CN" sz="2400" b="1" dirty="0"/>
              <a:t>Short summary</a:t>
            </a:r>
          </a:p>
        </p:txBody>
      </p:sp>
      <p:pic>
        <p:nvPicPr>
          <p:cNvPr id="809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92993"/>
            <a:ext cx="9144000" cy="1535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pPr>
              <a:defRPr/>
            </a:pPr>
            <a:fld id="{BA971B62-2BD9-4CD6-92FF-9C928469EA24}" type="datetime1">
              <a:rPr lang="zh-CN" altLang="en-US" smtClean="0"/>
              <a:t>2020/8/25</a:t>
            </a:fld>
            <a:endParaRPr lang="en-US" altLang="zh-CN"/>
          </a:p>
        </p:txBody>
      </p:sp>
    </p:spTree>
    <p:extLst>
      <p:ext uri="{BB962C8B-B14F-4D97-AF65-F5344CB8AC3E}">
        <p14:creationId xmlns:p14="http://schemas.microsoft.com/office/powerpoint/2010/main" val="2658855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34609" y="73470"/>
            <a:ext cx="9109391" cy="831300"/>
          </a:xfrm>
          <a:prstGeom prst="rect">
            <a:avLst/>
          </a:prstGeom>
        </p:spPr>
        <p:txBody>
          <a:bodyPr spcFirstLastPara="1" wrap="square" lIns="91425" tIns="91425" rIns="91425" bIns="91425" anchor="b" anchorCtr="0">
            <a:noAutofit/>
          </a:bodyPr>
          <a:lstStyle/>
          <a:p>
            <a:r>
              <a:rPr lang="en-US" altLang="zh-CN" sz="4000" b="1" dirty="0">
                <a:solidFill>
                  <a:srgbClr val="1544D9"/>
                </a:solidFill>
              </a:rPr>
              <a:t>Hamiltonian cycle for a large </a:t>
            </a:r>
            <a:r>
              <a:rPr lang="en-US" altLang="zh-CN" sz="4000" b="1" dirty="0" smtClean="0">
                <a:solidFill>
                  <a:srgbClr val="1544D9"/>
                </a:solidFill>
              </a:rPr>
              <a:t>graph (</a:t>
            </a:r>
            <a:r>
              <a:rPr lang="en-US" altLang="zh-CN" sz="4000" b="1" dirty="0" smtClean="0">
                <a:solidFill>
                  <a:srgbClr val="1544D9"/>
                </a:solidFill>
              </a:rPr>
              <a:t>1/2)</a:t>
            </a:r>
            <a:endParaRPr sz="4000" dirty="0">
              <a:solidFill>
                <a:srgbClr val="1544D9"/>
              </a:solidFill>
            </a:endParaRPr>
          </a:p>
        </p:txBody>
      </p:sp>
      <p:sp>
        <p:nvSpPr>
          <p:cNvPr id="2" name="Text Placeholder 1"/>
          <p:cNvSpPr>
            <a:spLocks noGrp="1"/>
          </p:cNvSpPr>
          <p:nvPr>
            <p:ph type="body" idx="1"/>
          </p:nvPr>
        </p:nvSpPr>
        <p:spPr>
          <a:xfrm>
            <a:off x="157059" y="892865"/>
            <a:ext cx="8751618" cy="3494693"/>
          </a:xfrm>
        </p:spPr>
        <p:txBody>
          <a:bodyPr/>
          <a:lstStyle/>
          <a:p>
            <a:r>
              <a:rPr lang="en-US" altLang="zh-CN" sz="1200" dirty="0"/>
              <a:t>In this scenario, Peggy knows a </a:t>
            </a:r>
            <a:r>
              <a:rPr lang="en-US" altLang="zh-CN" sz="1200" dirty="0">
                <a:hlinkClick r:id="rId3" tooltip="Hamiltonian path"/>
              </a:rPr>
              <a:t>Hamiltonian cycle</a:t>
            </a:r>
            <a:r>
              <a:rPr lang="en-US" altLang="zh-CN" sz="1200" dirty="0"/>
              <a:t> for a large </a:t>
            </a:r>
            <a:r>
              <a:rPr lang="en-US" altLang="zh-CN" sz="1200" dirty="0">
                <a:hlinkClick r:id="rId4" tooltip="Graph (discrete mathematics)"/>
              </a:rPr>
              <a:t>graph</a:t>
            </a:r>
            <a:r>
              <a:rPr lang="en-US" altLang="zh-CN" sz="1200" dirty="0"/>
              <a:t> </a:t>
            </a:r>
            <a:r>
              <a:rPr lang="en-US" altLang="zh-CN" sz="1200" i="1" dirty="0"/>
              <a:t>G</a:t>
            </a:r>
            <a:r>
              <a:rPr lang="en-US" altLang="zh-CN" sz="1200" dirty="0"/>
              <a:t>. Victor knows </a:t>
            </a:r>
            <a:r>
              <a:rPr lang="en-US" altLang="zh-CN" sz="1200" i="1" dirty="0"/>
              <a:t>G</a:t>
            </a:r>
            <a:r>
              <a:rPr lang="en-US" altLang="zh-CN" sz="1200" dirty="0"/>
              <a:t> but not the cycle (e.g., Peggy has generated </a:t>
            </a:r>
            <a:r>
              <a:rPr lang="en-US" altLang="zh-CN" sz="1200" i="1" dirty="0"/>
              <a:t>G</a:t>
            </a:r>
            <a:r>
              <a:rPr lang="en-US" altLang="zh-CN" sz="1200" dirty="0"/>
              <a:t> and revealed it to him.) Finding a Hamiltonian cycle given a large graph is believed to be computationally infeasible, since its corresponding decision version is known to be </a:t>
            </a:r>
            <a:r>
              <a:rPr lang="en-US" altLang="zh-CN" sz="1200" dirty="0">
                <a:hlinkClick r:id="rId5" tooltip="NP-complete"/>
              </a:rPr>
              <a:t>NP-complete</a:t>
            </a:r>
            <a:r>
              <a:rPr lang="en-US" altLang="zh-CN" sz="1200" dirty="0"/>
              <a:t>. Peggy will prove that she knows the cycle without simply revealing it (perhaps Victor is interested in buying it but wants verification first, or maybe Peggy is the only one who knows this information and is proving her identity to Victor).</a:t>
            </a:r>
          </a:p>
          <a:p>
            <a:r>
              <a:rPr lang="en-US" altLang="zh-CN" sz="1200" dirty="0"/>
              <a:t>To show that Peggy knows this Hamiltonian cycle, she and Victor play several rounds of a game.</a:t>
            </a:r>
          </a:p>
          <a:p>
            <a:r>
              <a:rPr lang="en-US" altLang="zh-CN" sz="1200" dirty="0"/>
              <a:t>At the beginning of each round, Peggy creates </a:t>
            </a:r>
            <a:r>
              <a:rPr lang="en-US" altLang="zh-CN" sz="1200" i="1" dirty="0"/>
              <a:t>H</a:t>
            </a:r>
            <a:r>
              <a:rPr lang="en-US" altLang="zh-CN" sz="1200" dirty="0"/>
              <a:t>, a graph which is </a:t>
            </a:r>
            <a:r>
              <a:rPr lang="en-US" altLang="zh-CN" sz="1200" dirty="0">
                <a:hlinkClick r:id="rId6" tooltip="Graph isomorphism"/>
              </a:rPr>
              <a:t>isomorphic</a:t>
            </a:r>
            <a:r>
              <a:rPr lang="en-US" altLang="zh-CN" sz="1200" dirty="0"/>
              <a:t> to </a:t>
            </a:r>
            <a:r>
              <a:rPr lang="en-US" altLang="zh-CN" sz="1200" i="1" dirty="0"/>
              <a:t>G</a:t>
            </a:r>
            <a:r>
              <a:rPr lang="en-US" altLang="zh-CN" sz="1200" dirty="0"/>
              <a:t> (i.e. </a:t>
            </a:r>
            <a:r>
              <a:rPr lang="en-US" altLang="zh-CN" sz="1200" i="1" dirty="0"/>
              <a:t>H</a:t>
            </a:r>
            <a:r>
              <a:rPr lang="en-US" altLang="zh-CN" sz="1200" dirty="0"/>
              <a:t> is just like </a:t>
            </a:r>
            <a:r>
              <a:rPr lang="en-US" altLang="zh-CN" sz="1200" i="1" dirty="0"/>
              <a:t>G</a:t>
            </a:r>
            <a:r>
              <a:rPr lang="en-US" altLang="zh-CN" sz="1200" dirty="0"/>
              <a:t> except that all the vertices have different names). Since it is trivial to translate a Hamiltonian cycle between isomorphic graphs with known isomorphism, if Peggy knows a Hamiltonian cycle for </a:t>
            </a:r>
            <a:r>
              <a:rPr lang="en-US" altLang="zh-CN" sz="1200" i="1" dirty="0"/>
              <a:t>G</a:t>
            </a:r>
            <a:r>
              <a:rPr lang="en-US" altLang="zh-CN" sz="1200" dirty="0"/>
              <a:t> she also must know one for </a:t>
            </a:r>
            <a:r>
              <a:rPr lang="en-US" altLang="zh-CN" sz="1200" i="1" dirty="0"/>
              <a:t>H</a:t>
            </a:r>
            <a:r>
              <a:rPr lang="en-US" altLang="zh-CN" sz="1200" dirty="0"/>
              <a:t>.</a:t>
            </a:r>
          </a:p>
          <a:p>
            <a:r>
              <a:rPr lang="en-US" altLang="zh-CN" sz="1200" dirty="0"/>
              <a:t>Peggy commits to </a:t>
            </a:r>
            <a:r>
              <a:rPr lang="en-US" altLang="zh-CN" sz="1200" i="1" dirty="0"/>
              <a:t>H</a:t>
            </a:r>
            <a:r>
              <a:rPr lang="en-US" altLang="zh-CN" sz="1200" dirty="0"/>
              <a:t>. She could do so by using a cryptographic </a:t>
            </a:r>
            <a:r>
              <a:rPr lang="en-US" altLang="zh-CN" sz="1200" dirty="0">
                <a:hlinkClick r:id="rId7" tooltip="Commitment scheme"/>
              </a:rPr>
              <a:t>commitment scheme</a:t>
            </a:r>
            <a:r>
              <a:rPr lang="en-US" altLang="zh-CN" sz="1200" dirty="0"/>
              <a:t>. Alternatively, she could number the vertices of </a:t>
            </a:r>
            <a:r>
              <a:rPr lang="en-US" altLang="zh-CN" sz="1200" i="1" dirty="0"/>
              <a:t>H</a:t>
            </a:r>
            <a:r>
              <a:rPr lang="en-US" altLang="zh-CN" sz="1200" dirty="0"/>
              <a:t>, then for each edge of </a:t>
            </a:r>
            <a:r>
              <a:rPr lang="en-US" altLang="zh-CN" sz="1200" i="1" dirty="0"/>
              <a:t>H</a:t>
            </a:r>
            <a:r>
              <a:rPr lang="en-US" altLang="zh-CN" sz="1200" dirty="0"/>
              <a:t> write on a small piece of paper containing the two vertices of the edge and then put these pieces of paper face down on a table. The purpose of this commitment is that Peggy is not able to change </a:t>
            </a:r>
            <a:r>
              <a:rPr lang="en-US" altLang="zh-CN" sz="1200" i="1" dirty="0"/>
              <a:t>H</a:t>
            </a:r>
            <a:r>
              <a:rPr lang="en-US" altLang="zh-CN" sz="1200" dirty="0"/>
              <a:t> while at the same time Victor has no information about </a:t>
            </a:r>
            <a:r>
              <a:rPr lang="en-US" altLang="zh-CN" sz="1200" i="1" dirty="0"/>
              <a:t>H</a:t>
            </a:r>
            <a:r>
              <a:rPr lang="en-US" altLang="zh-CN" sz="1200" dirty="0"/>
              <a:t>.</a:t>
            </a:r>
          </a:p>
          <a:p>
            <a:r>
              <a:rPr lang="en-US" altLang="zh-CN" sz="1200" dirty="0"/>
              <a:t>Victor then randomly chooses one of two questions to ask Peggy. He can either ask her to show the isomorphism between </a:t>
            </a:r>
            <a:r>
              <a:rPr lang="en-US" altLang="zh-CN" sz="1200" i="1" dirty="0"/>
              <a:t>H</a:t>
            </a:r>
            <a:r>
              <a:rPr lang="en-US" altLang="zh-CN" sz="1200" dirty="0"/>
              <a:t> and </a:t>
            </a:r>
            <a:r>
              <a:rPr lang="en-US" altLang="zh-CN" sz="1200" i="1" dirty="0"/>
              <a:t>G</a:t>
            </a:r>
            <a:r>
              <a:rPr lang="en-US" altLang="zh-CN" sz="1200" dirty="0"/>
              <a:t> (see </a:t>
            </a:r>
            <a:r>
              <a:rPr lang="en-US" altLang="zh-CN" sz="1200" dirty="0">
                <a:hlinkClick r:id="rId8" tooltip="Graph isomorphism problem"/>
              </a:rPr>
              <a:t>graph isomorphism problem</a:t>
            </a:r>
            <a:r>
              <a:rPr lang="en-US" altLang="zh-CN" sz="1200" dirty="0"/>
              <a:t>), or he can ask her to show a Hamiltonian cycle in </a:t>
            </a:r>
            <a:r>
              <a:rPr lang="en-US" altLang="zh-CN" sz="1200" i="1" dirty="0"/>
              <a:t>H</a:t>
            </a:r>
            <a:r>
              <a:rPr lang="en-US" altLang="zh-CN" sz="1200" dirty="0"/>
              <a:t>.</a:t>
            </a:r>
          </a:p>
          <a:p>
            <a:r>
              <a:rPr lang="en-US" altLang="zh-CN" sz="1200" dirty="0"/>
              <a:t>If Peggy is asked to show that the two graphs are isomorphic, she first uncovers all of </a:t>
            </a:r>
            <a:r>
              <a:rPr lang="en-US" altLang="zh-CN" sz="1200" i="1" dirty="0"/>
              <a:t>H</a:t>
            </a:r>
            <a:r>
              <a:rPr lang="en-US" altLang="zh-CN" sz="1200" dirty="0"/>
              <a:t> (e.g. by turning over all pieces of papers that she put on the table) and then provides the vertex translations that map </a:t>
            </a:r>
            <a:r>
              <a:rPr lang="en-US" altLang="zh-CN" sz="1200" i="1" dirty="0"/>
              <a:t>G</a:t>
            </a:r>
            <a:r>
              <a:rPr lang="en-US" altLang="zh-CN" sz="1200" dirty="0"/>
              <a:t> to </a:t>
            </a:r>
            <a:r>
              <a:rPr lang="en-US" altLang="zh-CN" sz="1200" i="1" dirty="0"/>
              <a:t>H</a:t>
            </a:r>
            <a:r>
              <a:rPr lang="en-US" altLang="zh-CN" sz="1200" dirty="0"/>
              <a:t>. Victor can verify that they are indeed isomorphic.</a:t>
            </a:r>
          </a:p>
          <a:p>
            <a:r>
              <a:rPr lang="en-US" altLang="zh-CN" sz="1200" dirty="0"/>
              <a:t>If Peggy is asked to prove that she knows a Hamiltonian cycle in </a:t>
            </a:r>
            <a:r>
              <a:rPr lang="en-US" altLang="zh-CN" sz="1200" i="1" dirty="0"/>
              <a:t>H</a:t>
            </a:r>
            <a:r>
              <a:rPr lang="en-US" altLang="zh-CN" sz="1200" dirty="0"/>
              <a:t>, she translates her Hamiltonian cycle in </a:t>
            </a:r>
            <a:r>
              <a:rPr lang="en-US" altLang="zh-CN" sz="1200" i="1" dirty="0"/>
              <a:t>G</a:t>
            </a:r>
            <a:r>
              <a:rPr lang="en-US" altLang="zh-CN" sz="1200" dirty="0"/>
              <a:t> onto </a:t>
            </a:r>
            <a:r>
              <a:rPr lang="en-US" altLang="zh-CN" sz="1200" i="1" dirty="0"/>
              <a:t>H</a:t>
            </a:r>
            <a:r>
              <a:rPr lang="en-US" altLang="zh-CN" sz="1200" dirty="0"/>
              <a:t> and only uncovers the edges on the Hamiltonian cycle. This is enough for Victor to check that </a:t>
            </a:r>
            <a:r>
              <a:rPr lang="en-US" altLang="zh-CN" sz="1200" i="1" dirty="0"/>
              <a:t>H</a:t>
            </a:r>
            <a:r>
              <a:rPr lang="en-US" altLang="zh-CN" sz="1200" dirty="0"/>
              <a:t> does indeed contain a Hamiltonian cycle</a:t>
            </a:r>
            <a:r>
              <a:rPr lang="en-US" altLang="zh-CN" sz="1200" dirty="0" smtClean="0"/>
              <a:t>.</a:t>
            </a:r>
            <a:endParaRPr lang="en-US" altLang="zh-CN" sz="1200" dirty="0"/>
          </a:p>
        </p:txBody>
      </p:sp>
      <p:sp>
        <p:nvSpPr>
          <p:cNvPr id="3" name="Date Placeholder 2"/>
          <p:cNvSpPr>
            <a:spLocks noGrp="1"/>
          </p:cNvSpPr>
          <p:nvPr>
            <p:ph type="dt" sz="half" idx="10"/>
          </p:nvPr>
        </p:nvSpPr>
        <p:spPr/>
        <p:txBody>
          <a:bodyPr/>
          <a:lstStyle/>
          <a:p>
            <a:pPr>
              <a:defRPr/>
            </a:pPr>
            <a:fld id="{710628D9-313F-41F3-BFEF-BDFF08F7DCB1}" type="datetime1">
              <a:rPr lang="zh-CN" altLang="en-US" smtClean="0"/>
              <a:t>2020/8/25</a:t>
            </a:fld>
            <a:endParaRPr lang="en-US" altLang="zh-CN"/>
          </a:p>
        </p:txBody>
      </p:sp>
    </p:spTree>
    <p:extLst>
      <p:ext uri="{BB962C8B-B14F-4D97-AF65-F5344CB8AC3E}">
        <p14:creationId xmlns:p14="http://schemas.microsoft.com/office/powerpoint/2010/main" val="3398744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108568" y="63840"/>
            <a:ext cx="8309292" cy="831300"/>
          </a:xfrm>
          <a:prstGeom prst="rect">
            <a:avLst/>
          </a:prstGeom>
        </p:spPr>
        <p:txBody>
          <a:bodyPr spcFirstLastPara="1" wrap="square" lIns="91425" tIns="91425" rIns="91425" bIns="91425" anchor="b" anchorCtr="0">
            <a:noAutofit/>
          </a:bodyPr>
          <a:lstStyle/>
          <a:p>
            <a:r>
              <a:rPr lang="en-US" altLang="zh-CN" sz="4000" b="1" dirty="0">
                <a:solidFill>
                  <a:srgbClr val="1544D9"/>
                </a:solidFill>
              </a:rPr>
              <a:t>Hamiltonian cycle for a large </a:t>
            </a:r>
            <a:r>
              <a:rPr lang="en-US" altLang="zh-CN" sz="4000" b="1" dirty="0" smtClean="0">
                <a:solidFill>
                  <a:srgbClr val="1544D9"/>
                </a:solidFill>
              </a:rPr>
              <a:t>graph (</a:t>
            </a:r>
            <a:r>
              <a:rPr lang="en-US" altLang="zh-CN" sz="4000" b="1" dirty="0" smtClean="0">
                <a:solidFill>
                  <a:srgbClr val="1544D9"/>
                </a:solidFill>
              </a:rPr>
              <a:t>2/2)</a:t>
            </a:r>
            <a:endParaRPr sz="4000" dirty="0">
              <a:solidFill>
                <a:srgbClr val="1544D9"/>
              </a:solidFill>
            </a:endParaRPr>
          </a:p>
        </p:txBody>
      </p:sp>
      <p:sp>
        <p:nvSpPr>
          <p:cNvPr id="2" name="Text Placeholder 1"/>
          <p:cNvSpPr>
            <a:spLocks noGrp="1"/>
          </p:cNvSpPr>
          <p:nvPr>
            <p:ph type="body" idx="1"/>
          </p:nvPr>
        </p:nvSpPr>
        <p:spPr>
          <a:xfrm>
            <a:off x="157059" y="892865"/>
            <a:ext cx="8751618" cy="3494693"/>
          </a:xfrm>
        </p:spPr>
        <p:txBody>
          <a:bodyPr/>
          <a:lstStyle/>
          <a:p>
            <a:pPr marL="139700" indent="0">
              <a:buNone/>
            </a:pPr>
            <a:r>
              <a:rPr lang="en-US" altLang="zh-CN" sz="1200" b="1" dirty="0" smtClean="0"/>
              <a:t>Completeness</a:t>
            </a:r>
            <a:endParaRPr lang="en-US" altLang="zh-CN" sz="1200" b="1" dirty="0"/>
          </a:p>
          <a:p>
            <a:pPr marL="139700" indent="0">
              <a:buNone/>
            </a:pPr>
            <a:r>
              <a:rPr lang="en-US" altLang="zh-CN" sz="1200" dirty="0"/>
              <a:t>If Peggy does know a Hamiltonian cycle in G, she can easily satisfy Victor's demand for either the graph isomorphism producing H from G (which she had committed to in the first step) or a Hamiltonian cycle in H (which she can construct by applying the isomorphism to the cycle in </a:t>
            </a:r>
            <a:r>
              <a:rPr lang="en-US" altLang="zh-CN" sz="1200" i="1" dirty="0"/>
              <a:t>G</a:t>
            </a:r>
            <a:r>
              <a:rPr lang="en-US" altLang="zh-CN" sz="1200" dirty="0" smtClean="0"/>
              <a:t>).</a:t>
            </a:r>
          </a:p>
          <a:p>
            <a:pPr marL="139700" indent="0">
              <a:buNone/>
            </a:pPr>
            <a:endParaRPr lang="en-US" altLang="zh-CN" sz="1200" dirty="0"/>
          </a:p>
          <a:p>
            <a:pPr marL="139700" indent="0">
              <a:buNone/>
            </a:pPr>
            <a:r>
              <a:rPr lang="en-US" altLang="zh-CN" sz="1200" b="1" dirty="0" smtClean="0"/>
              <a:t>Zero-knowledge</a:t>
            </a:r>
            <a:endParaRPr lang="en-US" altLang="zh-CN" sz="1200" b="1" dirty="0"/>
          </a:p>
          <a:p>
            <a:pPr marL="139700" indent="0">
              <a:buNone/>
            </a:pPr>
            <a:r>
              <a:rPr lang="en-US" altLang="zh-CN" sz="1200" dirty="0"/>
              <a:t>Peggy's answers do not reveal the original Hamiltonian cycle in </a:t>
            </a:r>
            <a:r>
              <a:rPr lang="en-US" altLang="zh-CN" sz="1200" i="1" dirty="0"/>
              <a:t>G</a:t>
            </a:r>
            <a:r>
              <a:rPr lang="en-US" altLang="zh-CN" sz="1200" dirty="0"/>
              <a:t>. Each round, Victor will learn only </a:t>
            </a:r>
            <a:r>
              <a:rPr lang="en-US" altLang="zh-CN" sz="1200" i="1" dirty="0"/>
              <a:t>H'</a:t>
            </a:r>
            <a:r>
              <a:rPr lang="en-US" altLang="zh-CN" sz="1200" dirty="0"/>
              <a:t>s isomorphism to </a:t>
            </a:r>
            <a:r>
              <a:rPr lang="en-US" altLang="zh-CN" sz="1200" i="1" dirty="0"/>
              <a:t>G</a:t>
            </a:r>
            <a:r>
              <a:rPr lang="en-US" altLang="zh-CN" sz="1200" dirty="0"/>
              <a:t> or a Hamiltonian cycle in </a:t>
            </a:r>
            <a:r>
              <a:rPr lang="en-US" altLang="zh-CN" sz="1200" i="1" dirty="0"/>
              <a:t>H</a:t>
            </a:r>
            <a:r>
              <a:rPr lang="en-US" altLang="zh-CN" sz="1200" dirty="0"/>
              <a:t>. He would need both answers for a single </a:t>
            </a:r>
            <a:r>
              <a:rPr lang="en-US" altLang="zh-CN" sz="1200" i="1" dirty="0"/>
              <a:t>H</a:t>
            </a:r>
            <a:r>
              <a:rPr lang="en-US" altLang="zh-CN" sz="1200" dirty="0"/>
              <a:t> to discover the cycle in </a:t>
            </a:r>
            <a:r>
              <a:rPr lang="en-US" altLang="zh-CN" sz="1200" i="1" dirty="0"/>
              <a:t>G</a:t>
            </a:r>
            <a:r>
              <a:rPr lang="en-US" altLang="zh-CN" sz="1200" dirty="0"/>
              <a:t>, so the information remains unknown as long as Peggy can generate a distinct </a:t>
            </a:r>
            <a:r>
              <a:rPr lang="en-US" altLang="zh-CN" sz="1200" i="1" dirty="0"/>
              <a:t>H</a:t>
            </a:r>
            <a:r>
              <a:rPr lang="en-US" altLang="zh-CN" sz="1200" dirty="0"/>
              <a:t> every round. If Peggy does not know of a Hamiltonian Cycle in </a:t>
            </a:r>
            <a:r>
              <a:rPr lang="en-US" altLang="zh-CN" sz="1200" i="1" dirty="0"/>
              <a:t>G</a:t>
            </a:r>
            <a:r>
              <a:rPr lang="en-US" altLang="zh-CN" sz="1200" dirty="0"/>
              <a:t>, but somehow knew in advance what Victor would ask to see each round then she could cheat. For example, if Peggy knew ahead of time that Victor would ask to see the Hamiltonian Cycle in </a:t>
            </a:r>
            <a:r>
              <a:rPr lang="en-US" altLang="zh-CN" sz="1200" i="1" dirty="0"/>
              <a:t>H</a:t>
            </a:r>
            <a:r>
              <a:rPr lang="en-US" altLang="zh-CN" sz="1200" dirty="0"/>
              <a:t> then she could generate a Hamiltonian cycle for an unrelated graph. Similarly, if Peggy knew in advance that Victor would ask to see the isomorphism then she could simply generate an isomorphic graph </a:t>
            </a:r>
            <a:r>
              <a:rPr lang="en-US" altLang="zh-CN" sz="1200" i="1" dirty="0"/>
              <a:t>H</a:t>
            </a:r>
            <a:r>
              <a:rPr lang="en-US" altLang="zh-CN" sz="1200" dirty="0"/>
              <a:t> (in which she also does not know a Hamiltonian Cycle). Victor could simulate the protocol by himself (without Peggy) because he knows what he will ask to see. Therefore, Victor gains no information about the Hamiltonian cycle in </a:t>
            </a:r>
            <a:r>
              <a:rPr lang="en-US" altLang="zh-CN" sz="1200" i="1" dirty="0"/>
              <a:t>G</a:t>
            </a:r>
            <a:r>
              <a:rPr lang="en-US" altLang="zh-CN" sz="1200" dirty="0"/>
              <a:t> from the information revealed in each round</a:t>
            </a:r>
            <a:r>
              <a:rPr lang="en-US" altLang="zh-CN" sz="1200" dirty="0" smtClean="0"/>
              <a:t>.</a:t>
            </a:r>
          </a:p>
          <a:p>
            <a:pPr marL="139700" indent="0">
              <a:buNone/>
            </a:pPr>
            <a:endParaRPr lang="en-US" altLang="zh-CN" sz="1200" dirty="0"/>
          </a:p>
          <a:p>
            <a:pPr marL="139700" indent="0">
              <a:buNone/>
            </a:pPr>
            <a:r>
              <a:rPr lang="en-US" altLang="zh-CN" sz="1200" b="1" dirty="0" smtClean="0"/>
              <a:t>Soundness</a:t>
            </a:r>
            <a:endParaRPr lang="en-US" altLang="zh-CN" sz="1200" b="1" dirty="0"/>
          </a:p>
          <a:p>
            <a:pPr marL="139700" indent="0">
              <a:buNone/>
            </a:pPr>
            <a:r>
              <a:rPr lang="en-US" altLang="zh-CN" sz="1200" dirty="0"/>
              <a:t>If Peggy does not know the information, she can guess which question Victor will ask and generate either a graph isomorphic to </a:t>
            </a:r>
            <a:r>
              <a:rPr lang="en-US" altLang="zh-CN" sz="1200" i="1" dirty="0"/>
              <a:t>G</a:t>
            </a:r>
            <a:r>
              <a:rPr lang="en-US" altLang="zh-CN" sz="1200" dirty="0"/>
              <a:t> or a Hamiltonian cycle for an unrelated graph, but since she does not know a Hamiltonian cycle for </a:t>
            </a:r>
            <a:r>
              <a:rPr lang="en-US" altLang="zh-CN" sz="1200" i="1" dirty="0"/>
              <a:t>G</a:t>
            </a:r>
            <a:r>
              <a:rPr lang="en-US" altLang="zh-CN" sz="1200" dirty="0"/>
              <a:t> she cannot do both. With this guesswork, her chance of fooling Victor is 2</a:t>
            </a:r>
            <a:r>
              <a:rPr lang="en-US" altLang="zh-CN" sz="1200" baseline="30000" dirty="0"/>
              <a:t>−</a:t>
            </a:r>
            <a:r>
              <a:rPr lang="en-US" altLang="zh-CN" sz="1200" i="1" baseline="30000" dirty="0"/>
              <a:t>n</a:t>
            </a:r>
            <a:r>
              <a:rPr lang="en-US" altLang="zh-CN" sz="1200" dirty="0"/>
              <a:t>, where </a:t>
            </a:r>
            <a:r>
              <a:rPr lang="en-US" altLang="zh-CN" sz="1200" i="1" dirty="0"/>
              <a:t>n</a:t>
            </a:r>
            <a:r>
              <a:rPr lang="en-US" altLang="zh-CN" sz="1200" dirty="0"/>
              <a:t> is the number of rounds. For all realistic purposes, it is infeasibly difficult to defeat a zero knowledge proof with a reasonable number of rounds in this way.</a:t>
            </a:r>
          </a:p>
          <a:p>
            <a:pPr marL="139700" indent="0">
              <a:buNone/>
            </a:pPr>
            <a:endParaRPr lang="zh-CN" altLang="en-US" sz="1200" dirty="0"/>
          </a:p>
        </p:txBody>
      </p:sp>
      <p:sp>
        <p:nvSpPr>
          <p:cNvPr id="3" name="Date Placeholder 2"/>
          <p:cNvSpPr>
            <a:spLocks noGrp="1"/>
          </p:cNvSpPr>
          <p:nvPr>
            <p:ph type="dt" sz="half" idx="10"/>
          </p:nvPr>
        </p:nvSpPr>
        <p:spPr/>
        <p:txBody>
          <a:bodyPr/>
          <a:lstStyle/>
          <a:p>
            <a:pPr>
              <a:defRPr/>
            </a:pPr>
            <a:fld id="{6CA54734-0A3E-4EF5-8819-D616B4B77623}" type="datetime1">
              <a:rPr lang="zh-CN" altLang="en-US" smtClean="0"/>
              <a:t>2020/8/25</a:t>
            </a:fld>
            <a:endParaRPr lang="en-US" altLang="zh-CN"/>
          </a:p>
        </p:txBody>
      </p:sp>
    </p:spTree>
    <p:extLst>
      <p:ext uri="{BB962C8B-B14F-4D97-AF65-F5344CB8AC3E}">
        <p14:creationId xmlns:p14="http://schemas.microsoft.com/office/powerpoint/2010/main" val="1911174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r>
              <a:rPr lang="en-US" altLang="zh-CN" sz="4000" b="1" u="sng" dirty="0">
                <a:solidFill>
                  <a:srgbClr val="1544D9"/>
                </a:solidFill>
              </a:rPr>
              <a:t>Applications</a:t>
            </a:r>
            <a:endParaRPr lang="en-US" altLang="zh-CN" sz="4000" b="1" u="sng" dirty="0">
              <a:solidFill>
                <a:srgbClr val="0070C0"/>
              </a:solidFill>
            </a:endParaRPr>
          </a:p>
        </p:txBody>
      </p:sp>
      <p:sp>
        <p:nvSpPr>
          <p:cNvPr id="2" name="Date Placeholder 1"/>
          <p:cNvSpPr>
            <a:spLocks noGrp="1"/>
          </p:cNvSpPr>
          <p:nvPr>
            <p:ph type="dt" sz="half" idx="10"/>
          </p:nvPr>
        </p:nvSpPr>
        <p:spPr/>
        <p:txBody>
          <a:bodyPr/>
          <a:lstStyle/>
          <a:p>
            <a:pPr>
              <a:defRPr/>
            </a:pPr>
            <a:fld id="{E3875BEE-6970-43AB-A579-5A7AC54EBCD4}" type="datetime1">
              <a:rPr lang="zh-CN" altLang="en-US" smtClean="0"/>
              <a:t>2020/8/25</a:t>
            </a:fld>
            <a:endParaRPr lang="en-US" altLang="zh-CN"/>
          </a:p>
        </p:txBody>
      </p:sp>
    </p:spTree>
    <p:extLst>
      <p:ext uri="{BB962C8B-B14F-4D97-AF65-F5344CB8AC3E}">
        <p14:creationId xmlns:p14="http://schemas.microsoft.com/office/powerpoint/2010/main" val="3092752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34609" y="73470"/>
            <a:ext cx="9109391" cy="666118"/>
          </a:xfrm>
          <a:prstGeom prst="rect">
            <a:avLst/>
          </a:prstGeom>
        </p:spPr>
        <p:txBody>
          <a:bodyPr spcFirstLastPara="1" wrap="square" lIns="91425" tIns="91425" rIns="91425" bIns="91425" anchor="b" anchorCtr="0">
            <a:noAutofit/>
          </a:bodyPr>
          <a:lstStyle/>
          <a:p>
            <a:pPr marL="139700" indent="0"/>
            <a:r>
              <a:rPr lang="en-US" altLang="zh-CN" sz="4000" b="1" dirty="0">
                <a:solidFill>
                  <a:srgbClr val="1544D9"/>
                </a:solidFill>
              </a:rPr>
              <a:t>Authentication systems</a:t>
            </a:r>
          </a:p>
        </p:txBody>
      </p:sp>
      <p:sp>
        <p:nvSpPr>
          <p:cNvPr id="2" name="Text Placeholder 1"/>
          <p:cNvSpPr>
            <a:spLocks noGrp="1"/>
          </p:cNvSpPr>
          <p:nvPr>
            <p:ph type="body" idx="1"/>
          </p:nvPr>
        </p:nvSpPr>
        <p:spPr>
          <a:xfrm>
            <a:off x="34609" y="739588"/>
            <a:ext cx="8982635" cy="3980330"/>
          </a:xfrm>
        </p:spPr>
        <p:txBody>
          <a:bodyPr/>
          <a:lstStyle/>
          <a:p>
            <a:pPr marL="139700" indent="0">
              <a:buNone/>
            </a:pPr>
            <a:r>
              <a:rPr lang="en-US" altLang="zh-CN" sz="2400" dirty="0" smtClean="0"/>
              <a:t>Research </a:t>
            </a:r>
            <a:r>
              <a:rPr lang="en-US" altLang="zh-CN" sz="2400" dirty="0"/>
              <a:t>in zero-knowledge proofs </a:t>
            </a:r>
            <a:r>
              <a:rPr lang="en-US" altLang="zh-CN" sz="2400" dirty="0" smtClean="0"/>
              <a:t>(ZKP) has </a:t>
            </a:r>
            <a:r>
              <a:rPr lang="en-US" altLang="zh-CN" sz="2400" dirty="0"/>
              <a:t>been motivated by </a:t>
            </a:r>
            <a:r>
              <a:rPr lang="en-US" altLang="zh-CN" sz="2400" u="sng" dirty="0">
                <a:hlinkClick r:id="rId3"/>
              </a:rPr>
              <a:t>authentication</a:t>
            </a:r>
            <a:r>
              <a:rPr lang="en-US" altLang="zh-CN" sz="2400" dirty="0"/>
              <a:t> systems where one party wants to prove its identity to a second party via some secret information (such as a password) but doesn't want the second party to learn anything about this secret. </a:t>
            </a:r>
            <a:endParaRPr lang="en-US" altLang="zh-CN" sz="2400" dirty="0" smtClean="0"/>
          </a:p>
          <a:p>
            <a:pPr marL="139700" indent="0">
              <a:buNone/>
            </a:pPr>
            <a:endParaRPr lang="en-US" altLang="zh-CN" sz="2400" dirty="0"/>
          </a:p>
          <a:p>
            <a:pPr marL="139700" indent="0">
              <a:buNone/>
            </a:pPr>
            <a:r>
              <a:rPr lang="en-US" altLang="zh-CN" sz="2400" dirty="0" smtClean="0"/>
              <a:t>This </a:t>
            </a:r>
            <a:r>
              <a:rPr lang="en-US" altLang="zh-CN" sz="2400" dirty="0"/>
              <a:t>is called a "zero-knowledge </a:t>
            </a:r>
            <a:r>
              <a:rPr lang="en-US" altLang="zh-CN" sz="2400" dirty="0">
                <a:hlinkClick r:id="rId4" tooltip="Proof of knowledge"/>
              </a:rPr>
              <a:t>proof of knowledge</a:t>
            </a:r>
            <a:r>
              <a:rPr lang="en-US" altLang="zh-CN" sz="2400" dirty="0"/>
              <a:t>". However, a password is typically too small or insufficiently random to be used in many schemes for zero-knowledge proofs of knowledge. </a:t>
            </a:r>
            <a:endParaRPr lang="en-US" altLang="zh-CN" sz="2400" dirty="0" smtClean="0"/>
          </a:p>
          <a:p>
            <a:pPr marL="139700" indent="0">
              <a:buNone/>
            </a:pPr>
            <a:endParaRPr lang="en-US" altLang="zh-CN" sz="2400" dirty="0"/>
          </a:p>
          <a:p>
            <a:pPr marL="139700" indent="0">
              <a:buNone/>
            </a:pPr>
            <a:r>
              <a:rPr lang="en-US" altLang="zh-CN" sz="2400" dirty="0" smtClean="0"/>
              <a:t>A</a:t>
            </a:r>
            <a:r>
              <a:rPr lang="en-US" altLang="zh-CN" sz="2400" dirty="0"/>
              <a:t> </a:t>
            </a:r>
            <a:r>
              <a:rPr lang="en-US" altLang="zh-CN" sz="2400" dirty="0">
                <a:hlinkClick r:id="rId5" tooltip="Zero-knowledge password proof"/>
              </a:rPr>
              <a:t>zero-knowledge password proof</a:t>
            </a:r>
            <a:r>
              <a:rPr lang="en-US" altLang="zh-CN" sz="2400" dirty="0"/>
              <a:t> is a special kind of zero-knowledge proof of knowledge that addresses the limited size of passwords</a:t>
            </a:r>
            <a:r>
              <a:rPr lang="en-US" altLang="zh-CN" sz="2400" dirty="0" smtClean="0"/>
              <a:t>.</a:t>
            </a:r>
            <a:endParaRPr lang="en-US" altLang="zh-CN" sz="2400" dirty="0"/>
          </a:p>
        </p:txBody>
      </p:sp>
      <p:sp>
        <p:nvSpPr>
          <p:cNvPr id="3" name="Date Placeholder 2"/>
          <p:cNvSpPr>
            <a:spLocks noGrp="1"/>
          </p:cNvSpPr>
          <p:nvPr>
            <p:ph type="dt" sz="half" idx="10"/>
          </p:nvPr>
        </p:nvSpPr>
        <p:spPr/>
        <p:txBody>
          <a:bodyPr/>
          <a:lstStyle/>
          <a:p>
            <a:pPr>
              <a:defRPr/>
            </a:pPr>
            <a:fld id="{3F0CC4DB-2CB1-489F-B957-704CCE92FD3E}" type="datetime1">
              <a:rPr lang="zh-CN" altLang="en-US" smtClean="0"/>
              <a:t>2020/8/25</a:t>
            </a:fld>
            <a:endParaRPr lang="en-US" altLang="zh-CN"/>
          </a:p>
        </p:txBody>
      </p:sp>
    </p:spTree>
    <p:extLst>
      <p:ext uri="{BB962C8B-B14F-4D97-AF65-F5344CB8AC3E}">
        <p14:creationId xmlns:p14="http://schemas.microsoft.com/office/powerpoint/2010/main" val="3607278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800" dirty="0">
                <a:solidFill>
                  <a:schemeClr val="tx1"/>
                </a:solidFill>
              </a:rPr>
              <a:t>Lecture Outline</a:t>
            </a:r>
            <a:endParaRPr sz="4800" dirty="0">
              <a:solidFill>
                <a:schemeClr val="tx1"/>
              </a:solidFill>
            </a:endParaRPr>
          </a:p>
        </p:txBody>
      </p:sp>
      <p:sp>
        <p:nvSpPr>
          <p:cNvPr id="152" name="Google Shape;152;p29"/>
          <p:cNvSpPr txBox="1">
            <a:spLocks noGrp="1"/>
          </p:cNvSpPr>
          <p:nvPr>
            <p:ph type="body" idx="2"/>
          </p:nvPr>
        </p:nvSpPr>
        <p:spPr>
          <a:xfrm>
            <a:off x="4724400" y="724200"/>
            <a:ext cx="4052100" cy="3695100"/>
          </a:xfrm>
          <a:prstGeom prst="rect">
            <a:avLst/>
          </a:prstGeom>
        </p:spPr>
        <p:txBody>
          <a:bodyPr spcFirstLastPara="1" wrap="square" lIns="91425" tIns="91425" rIns="91425" bIns="91425" anchor="ctr" anchorCtr="0">
            <a:noAutofit/>
          </a:bodyPr>
          <a:lstStyle/>
          <a:p>
            <a:pPr marL="0" lvl="0" indent="0">
              <a:spcBef>
                <a:spcPts val="1600"/>
              </a:spcBef>
              <a:buClr>
                <a:schemeClr val="dk1"/>
              </a:buClr>
              <a:buSzPts val="1100"/>
              <a:buNone/>
            </a:pPr>
            <a:r>
              <a:rPr lang="en-US" altLang="zh-CN" sz="3200" u="sng" dirty="0" smtClean="0">
                <a:hlinkClick r:id="rId3"/>
              </a:rPr>
              <a:t>Definition</a:t>
            </a:r>
            <a:endParaRPr lang="en-US" altLang="zh-CN" sz="3200" u="sng" dirty="0" smtClean="0"/>
          </a:p>
          <a:p>
            <a:pPr marL="0" indent="0">
              <a:spcBef>
                <a:spcPts val="1600"/>
              </a:spcBef>
              <a:buClr>
                <a:schemeClr val="dk1"/>
              </a:buClr>
              <a:buSzPts val="1100"/>
              <a:buNone/>
            </a:pPr>
            <a:r>
              <a:rPr lang="en-US" altLang="zh-CN" sz="3200" u="sng" dirty="0" smtClean="0">
                <a:hlinkClick r:id="rId4"/>
              </a:rPr>
              <a:t>Abstract </a:t>
            </a:r>
            <a:r>
              <a:rPr lang="en-US" altLang="zh-CN" sz="3200" u="sng" dirty="0">
                <a:hlinkClick r:id="rId4"/>
              </a:rPr>
              <a:t>examples</a:t>
            </a:r>
            <a:endParaRPr lang="en-US" altLang="zh-CN" sz="3200" u="sng" dirty="0"/>
          </a:p>
          <a:p>
            <a:pPr marL="0" lvl="0" indent="0">
              <a:spcBef>
                <a:spcPts val="1600"/>
              </a:spcBef>
              <a:buClr>
                <a:schemeClr val="dk1"/>
              </a:buClr>
              <a:buSzPts val="1100"/>
              <a:buNone/>
            </a:pPr>
            <a:r>
              <a:rPr lang="en-US" altLang="zh-CN" sz="3200" u="sng" dirty="0" smtClean="0">
                <a:hlinkClick r:id="rId4"/>
              </a:rPr>
              <a:t>Practical examples</a:t>
            </a:r>
            <a:endParaRPr lang="en-US" altLang="zh-CN" sz="3200" u="sng" dirty="0" smtClean="0"/>
          </a:p>
          <a:p>
            <a:pPr marL="0" lvl="0" indent="0">
              <a:spcBef>
                <a:spcPts val="1600"/>
              </a:spcBef>
              <a:buClr>
                <a:schemeClr val="dk1"/>
              </a:buClr>
              <a:buSzPts val="1100"/>
              <a:buNone/>
            </a:pPr>
            <a:r>
              <a:rPr lang="en-US" altLang="zh-CN" sz="3200" u="sng" dirty="0" smtClean="0">
                <a:hlinkClick r:id="rId5"/>
              </a:rPr>
              <a:t>Applications</a:t>
            </a:r>
            <a:endParaRPr lang="en-US" altLang="zh-CN" sz="3200" u="sng" dirty="0" smtClean="0"/>
          </a:p>
          <a:p>
            <a:pPr marL="0" lvl="0" indent="0">
              <a:spcBef>
                <a:spcPts val="1600"/>
              </a:spcBef>
              <a:buClr>
                <a:schemeClr val="dk1"/>
              </a:buClr>
              <a:buSzPts val="1100"/>
              <a:buNone/>
            </a:pPr>
            <a:r>
              <a:rPr lang="en-US" altLang="zh-CN" sz="3200" u="sng" dirty="0" smtClean="0">
                <a:hlinkClick r:id="rId6"/>
              </a:rPr>
              <a:t>History</a:t>
            </a:r>
            <a:endParaRPr lang="en-US" altLang="zh-CN" sz="3200" u="sng" dirty="0" smtClean="0"/>
          </a:p>
          <a:p>
            <a:pPr marL="0" lvl="0" indent="0">
              <a:spcBef>
                <a:spcPts val="1600"/>
              </a:spcBef>
              <a:buClr>
                <a:schemeClr val="dk1"/>
              </a:buClr>
              <a:buSzPts val="1100"/>
              <a:buNone/>
            </a:pPr>
            <a:r>
              <a:rPr lang="en-US" altLang="zh-CN" sz="3200" u="sng" dirty="0" smtClean="0">
                <a:hlinkClick r:id="rId7"/>
              </a:rPr>
              <a:t>References</a:t>
            </a:r>
            <a:endParaRPr sz="3200" dirty="0">
              <a:solidFill>
                <a:schemeClr val="tx1"/>
              </a:solidFill>
            </a:endParaRPr>
          </a:p>
        </p:txBody>
      </p:sp>
      <p:sp>
        <p:nvSpPr>
          <p:cNvPr id="2" name="Date Placeholder 1"/>
          <p:cNvSpPr>
            <a:spLocks noGrp="1"/>
          </p:cNvSpPr>
          <p:nvPr>
            <p:ph type="dt" sz="half" idx="10"/>
          </p:nvPr>
        </p:nvSpPr>
        <p:spPr/>
        <p:txBody>
          <a:bodyPr/>
          <a:lstStyle/>
          <a:p>
            <a:pPr>
              <a:defRPr/>
            </a:pPr>
            <a:fld id="{9068F0E3-5A7C-4C36-9EF1-2306FE407A41}" type="datetime1">
              <a:rPr lang="zh-CN" altLang="en-US" smtClean="0"/>
              <a:t>2020/8/25</a:t>
            </a:fld>
            <a:endParaRPr lang="en-US" altLang="zh-CN"/>
          </a:p>
        </p:txBody>
      </p:sp>
    </p:spTree>
    <p:extLst>
      <p:ext uri="{BB962C8B-B14F-4D97-AF65-F5344CB8AC3E}">
        <p14:creationId xmlns:p14="http://schemas.microsoft.com/office/powerpoint/2010/main" val="3502892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34609" y="73470"/>
            <a:ext cx="9109391" cy="666118"/>
          </a:xfrm>
          <a:prstGeom prst="rect">
            <a:avLst/>
          </a:prstGeom>
        </p:spPr>
        <p:txBody>
          <a:bodyPr spcFirstLastPara="1" wrap="square" lIns="91425" tIns="91425" rIns="91425" bIns="91425" anchor="b" anchorCtr="0">
            <a:noAutofit/>
          </a:bodyPr>
          <a:lstStyle/>
          <a:p>
            <a:pPr marL="139700" indent="0"/>
            <a:r>
              <a:rPr lang="en-US" altLang="zh-CN" sz="4000" b="1" dirty="0">
                <a:solidFill>
                  <a:srgbClr val="1544D9"/>
                </a:solidFill>
              </a:rPr>
              <a:t>Ethical behavior</a:t>
            </a:r>
          </a:p>
        </p:txBody>
      </p:sp>
      <p:sp>
        <p:nvSpPr>
          <p:cNvPr id="2" name="Text Placeholder 1"/>
          <p:cNvSpPr>
            <a:spLocks noGrp="1"/>
          </p:cNvSpPr>
          <p:nvPr>
            <p:ph type="body" idx="1"/>
          </p:nvPr>
        </p:nvSpPr>
        <p:spPr>
          <a:xfrm>
            <a:off x="34609" y="1041400"/>
            <a:ext cx="8982635" cy="3244850"/>
          </a:xfrm>
        </p:spPr>
        <p:txBody>
          <a:bodyPr/>
          <a:lstStyle/>
          <a:p>
            <a:r>
              <a:rPr lang="en-US" altLang="zh-CN" sz="2000" dirty="0" smtClean="0"/>
              <a:t>One </a:t>
            </a:r>
            <a:r>
              <a:rPr lang="en-US" altLang="zh-CN" sz="2000" dirty="0"/>
              <a:t>of the uses of zero-knowledge proofs within cryptographic protocols is to enforce honest behavior while maintaining privacy. </a:t>
            </a:r>
            <a:endParaRPr lang="en-US" altLang="zh-CN" sz="2000" dirty="0" smtClean="0"/>
          </a:p>
          <a:p>
            <a:endParaRPr lang="en-US" altLang="zh-CN" sz="2000" dirty="0"/>
          </a:p>
          <a:p>
            <a:r>
              <a:rPr lang="en-US" altLang="zh-CN" sz="2000" dirty="0" smtClean="0"/>
              <a:t>Roughly</a:t>
            </a:r>
            <a:r>
              <a:rPr lang="en-US" altLang="zh-CN" sz="2000" dirty="0"/>
              <a:t>, the idea is to force a user to prove, using a zero-knowledge proof, that its behavior is correct according to the protocol</a:t>
            </a:r>
            <a:r>
              <a:rPr lang="en-US" altLang="zh-CN" sz="2000" dirty="0" smtClean="0"/>
              <a:t>.</a:t>
            </a:r>
            <a:r>
              <a:rPr lang="en-US" altLang="zh-CN" sz="2000" baseline="30000" dirty="0"/>
              <a:t> </a:t>
            </a:r>
            <a:r>
              <a:rPr lang="en-US" altLang="zh-CN" sz="2000" dirty="0"/>
              <a:t> </a:t>
            </a:r>
            <a:endParaRPr lang="en-US" altLang="zh-CN" sz="2000" dirty="0" smtClean="0"/>
          </a:p>
          <a:p>
            <a:endParaRPr lang="en-US" altLang="zh-CN" sz="2000" dirty="0"/>
          </a:p>
          <a:p>
            <a:r>
              <a:rPr lang="en-US" altLang="zh-CN" sz="2000" dirty="0" smtClean="0"/>
              <a:t>Because </a:t>
            </a:r>
            <a:r>
              <a:rPr lang="en-US" altLang="zh-CN" sz="2000" dirty="0"/>
              <a:t>of soundness, we know that the user must really act honestly in order to be able to provide a valid proof. </a:t>
            </a:r>
            <a:endParaRPr lang="en-US" altLang="zh-CN" sz="2000" dirty="0" smtClean="0"/>
          </a:p>
          <a:p>
            <a:endParaRPr lang="en-US" altLang="zh-CN" sz="2000" dirty="0"/>
          </a:p>
          <a:p>
            <a:r>
              <a:rPr lang="en-US" altLang="zh-CN" sz="2000" dirty="0" smtClean="0"/>
              <a:t>Because </a:t>
            </a:r>
            <a:r>
              <a:rPr lang="en-US" altLang="zh-CN" sz="2000" dirty="0"/>
              <a:t>of zero knowledge, we know that the user does not compromise the privacy of its secrets in the process of providing the proof</a:t>
            </a:r>
            <a:r>
              <a:rPr lang="en-US" altLang="zh-CN" sz="2000" dirty="0" smtClean="0"/>
              <a:t>.</a:t>
            </a:r>
            <a:endParaRPr lang="en-US" altLang="zh-CN" sz="2000" dirty="0"/>
          </a:p>
        </p:txBody>
      </p:sp>
      <p:sp>
        <p:nvSpPr>
          <p:cNvPr id="3" name="Date Placeholder 2"/>
          <p:cNvSpPr>
            <a:spLocks noGrp="1"/>
          </p:cNvSpPr>
          <p:nvPr>
            <p:ph type="dt" sz="half" idx="10"/>
          </p:nvPr>
        </p:nvSpPr>
        <p:spPr/>
        <p:txBody>
          <a:bodyPr/>
          <a:lstStyle/>
          <a:p>
            <a:pPr>
              <a:defRPr/>
            </a:pPr>
            <a:fld id="{469787BF-E0CF-4BFE-8916-A95D6CFCA487}" type="datetime1">
              <a:rPr lang="zh-CN" altLang="en-US" smtClean="0"/>
              <a:t>2020/8/25</a:t>
            </a:fld>
            <a:endParaRPr lang="en-US" altLang="zh-CN"/>
          </a:p>
        </p:txBody>
      </p:sp>
    </p:spTree>
    <p:extLst>
      <p:ext uri="{BB962C8B-B14F-4D97-AF65-F5344CB8AC3E}">
        <p14:creationId xmlns:p14="http://schemas.microsoft.com/office/powerpoint/2010/main" val="2888017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108568" y="187770"/>
            <a:ext cx="9109391" cy="666118"/>
          </a:xfrm>
          <a:prstGeom prst="rect">
            <a:avLst/>
          </a:prstGeom>
        </p:spPr>
        <p:txBody>
          <a:bodyPr spcFirstLastPara="1" wrap="square" lIns="91425" tIns="91425" rIns="91425" bIns="91425" anchor="b" anchorCtr="0">
            <a:noAutofit/>
          </a:bodyPr>
          <a:lstStyle/>
          <a:p>
            <a:pPr marL="139700" indent="0"/>
            <a:r>
              <a:rPr lang="en-US" altLang="zh-CN" sz="4000" b="1" dirty="0">
                <a:solidFill>
                  <a:srgbClr val="1544D9"/>
                </a:solidFill>
              </a:rPr>
              <a:t>Nuclear disarmament</a:t>
            </a:r>
          </a:p>
        </p:txBody>
      </p:sp>
      <p:sp>
        <p:nvSpPr>
          <p:cNvPr id="2" name="Text Placeholder 1"/>
          <p:cNvSpPr>
            <a:spLocks noGrp="1"/>
          </p:cNvSpPr>
          <p:nvPr>
            <p:ph type="body" idx="1"/>
          </p:nvPr>
        </p:nvSpPr>
        <p:spPr>
          <a:xfrm>
            <a:off x="34609" y="1021976"/>
            <a:ext cx="8982635" cy="2440641"/>
          </a:xfrm>
        </p:spPr>
        <p:txBody>
          <a:bodyPr/>
          <a:lstStyle/>
          <a:p>
            <a:pPr marL="139700" indent="0">
              <a:buNone/>
            </a:pPr>
            <a:r>
              <a:rPr lang="en-US" altLang="zh-CN" sz="2400" dirty="0" smtClean="0"/>
              <a:t>In </a:t>
            </a:r>
            <a:r>
              <a:rPr lang="en-US" altLang="zh-CN" sz="2400" dirty="0"/>
              <a:t>2016, the Princeton Plasma Physics Laboratory and Princeton University demonstrated a novel technique that may have applicability to future nuclear disarmament talks. </a:t>
            </a:r>
            <a:endParaRPr lang="en-US" altLang="zh-CN" sz="2400" dirty="0" smtClean="0"/>
          </a:p>
          <a:p>
            <a:pPr marL="139700" indent="0">
              <a:buNone/>
            </a:pPr>
            <a:endParaRPr lang="en-US" altLang="zh-CN" sz="2400" dirty="0"/>
          </a:p>
          <a:p>
            <a:pPr marL="139700" indent="0">
              <a:buNone/>
            </a:pPr>
            <a:r>
              <a:rPr lang="en-US" altLang="zh-CN" sz="2400" dirty="0" smtClean="0"/>
              <a:t>It </a:t>
            </a:r>
            <a:r>
              <a:rPr lang="en-US" altLang="zh-CN" sz="2400" dirty="0"/>
              <a:t>would allow inspectors to confirm whether or not an object is indeed a nuclear weapon without recording, sharing or revealing the internal workings which might be secret</a:t>
            </a:r>
            <a:r>
              <a:rPr lang="en-US" altLang="zh-CN" sz="2400" dirty="0" smtClean="0"/>
              <a:t>.</a:t>
            </a:r>
            <a:endParaRPr lang="en-US" altLang="zh-CN" sz="2400" dirty="0"/>
          </a:p>
        </p:txBody>
      </p:sp>
      <p:sp>
        <p:nvSpPr>
          <p:cNvPr id="3" name="Date Placeholder 2"/>
          <p:cNvSpPr>
            <a:spLocks noGrp="1"/>
          </p:cNvSpPr>
          <p:nvPr>
            <p:ph type="dt" sz="half" idx="10"/>
          </p:nvPr>
        </p:nvSpPr>
        <p:spPr/>
        <p:txBody>
          <a:bodyPr/>
          <a:lstStyle/>
          <a:p>
            <a:pPr>
              <a:defRPr/>
            </a:pPr>
            <a:fld id="{A9A63735-9855-4104-9830-DFFFCBAF5396}" type="datetime1">
              <a:rPr lang="zh-CN" altLang="en-US" smtClean="0"/>
              <a:t>2020/8/25</a:t>
            </a:fld>
            <a:endParaRPr lang="en-US" altLang="zh-CN"/>
          </a:p>
        </p:txBody>
      </p:sp>
    </p:spTree>
    <p:extLst>
      <p:ext uri="{BB962C8B-B14F-4D97-AF65-F5344CB8AC3E}">
        <p14:creationId xmlns:p14="http://schemas.microsoft.com/office/powerpoint/2010/main" val="4048555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34609" y="73470"/>
            <a:ext cx="9109391" cy="666118"/>
          </a:xfrm>
          <a:prstGeom prst="rect">
            <a:avLst/>
          </a:prstGeom>
        </p:spPr>
        <p:txBody>
          <a:bodyPr spcFirstLastPara="1" wrap="square" lIns="91425" tIns="91425" rIns="91425" bIns="91425" anchor="b" anchorCtr="0">
            <a:noAutofit/>
          </a:bodyPr>
          <a:lstStyle/>
          <a:p>
            <a:pPr marL="139700" indent="0"/>
            <a:r>
              <a:rPr lang="en-US" altLang="zh-CN" sz="4000" b="1" dirty="0">
                <a:solidFill>
                  <a:srgbClr val="1544D9"/>
                </a:solidFill>
              </a:rPr>
              <a:t>Blockchains</a:t>
            </a:r>
          </a:p>
        </p:txBody>
      </p:sp>
      <p:sp>
        <p:nvSpPr>
          <p:cNvPr id="2" name="Text Placeholder 1"/>
          <p:cNvSpPr>
            <a:spLocks noGrp="1"/>
          </p:cNvSpPr>
          <p:nvPr>
            <p:ph type="body" idx="1"/>
          </p:nvPr>
        </p:nvSpPr>
        <p:spPr>
          <a:xfrm>
            <a:off x="34609" y="739588"/>
            <a:ext cx="8982635" cy="1250577"/>
          </a:xfrm>
        </p:spPr>
        <p:txBody>
          <a:bodyPr/>
          <a:lstStyle/>
          <a:p>
            <a:pPr marL="139700" indent="0">
              <a:buNone/>
            </a:pPr>
            <a:r>
              <a:rPr lang="en-US" altLang="zh-CN" sz="2400" dirty="0" smtClean="0"/>
              <a:t>ZKPs </a:t>
            </a:r>
            <a:r>
              <a:rPr lang="en-US" altLang="zh-CN" sz="2400" dirty="0"/>
              <a:t>can be used to guarantee that transactions are valid despite the fact that information about the sender, the recipient and other transaction details remain hidden</a:t>
            </a:r>
            <a:r>
              <a:rPr lang="en-US" altLang="zh-CN" sz="2400" dirty="0" smtClean="0"/>
              <a:t>.</a:t>
            </a:r>
            <a:endParaRPr lang="en-US" altLang="zh-CN" sz="2400" dirty="0"/>
          </a:p>
        </p:txBody>
      </p:sp>
      <p:sp>
        <p:nvSpPr>
          <p:cNvPr id="3" name="Rectangle 2"/>
          <p:cNvSpPr/>
          <p:nvPr/>
        </p:nvSpPr>
        <p:spPr>
          <a:xfrm>
            <a:off x="236315" y="2092715"/>
            <a:ext cx="8780929" cy="2462213"/>
          </a:xfrm>
          <a:prstGeom prst="rect">
            <a:avLst/>
          </a:prstGeom>
        </p:spPr>
        <p:txBody>
          <a:bodyPr wrap="square">
            <a:spAutoFit/>
          </a:bodyPr>
          <a:lstStyle/>
          <a:p>
            <a:r>
              <a:rPr lang="en-US" altLang="zh-CN" sz="1400" dirty="0"/>
              <a:t>Zero-knowledge protocols enable the transfer of assets across a distributed, peer-to-peer blockchain network with complete privacy. In regular blockchain transactions, when an asset is sent from one party to another, the details of that transaction are visible to every other party in the network. By contrast, in a zero knowledge transaction, the others only know that a valid transaction has taken place, but nothing about the sender, recipient, asset class and quantity. The identity and amount being spent can remain hidden, and problems such as “</a:t>
            </a:r>
            <a:r>
              <a:rPr lang="en-US" altLang="zh-CN" sz="1400" dirty="0">
                <a:hlinkClick r:id="rId3"/>
              </a:rPr>
              <a:t>front-running</a:t>
            </a:r>
            <a:r>
              <a:rPr lang="en-US" altLang="zh-CN" sz="1400" dirty="0"/>
              <a:t>” can be avoided</a:t>
            </a:r>
            <a:r>
              <a:rPr lang="en-US" altLang="zh-CN" sz="1400" dirty="0" smtClean="0"/>
              <a:t>.</a:t>
            </a:r>
          </a:p>
          <a:p>
            <a:endParaRPr lang="en-US" altLang="zh-CN" sz="1400" dirty="0"/>
          </a:p>
          <a:p>
            <a:r>
              <a:rPr lang="en-US" altLang="zh-CN" sz="1400" dirty="0"/>
              <a:t>The most prominent blockchain-based system using zero-knowledge proofs is </a:t>
            </a:r>
            <a:r>
              <a:rPr lang="en-US" altLang="zh-CN" sz="1400" dirty="0" err="1"/>
              <a:t>ZCash</a:t>
            </a:r>
            <a:r>
              <a:rPr lang="en-US" altLang="zh-CN" sz="1400" dirty="0"/>
              <a:t>, which was also the </a:t>
            </a:r>
            <a:r>
              <a:rPr lang="en-US" altLang="zh-CN" sz="1400" dirty="0">
                <a:hlinkClick r:id="rId4"/>
              </a:rPr>
              <a:t>first cryptocurrency to implement </a:t>
            </a:r>
            <a:r>
              <a:rPr lang="en-US" altLang="zh-CN" sz="1400" dirty="0" err="1">
                <a:hlinkClick r:id="rId4"/>
              </a:rPr>
              <a:t>zk</a:t>
            </a:r>
            <a:r>
              <a:rPr lang="en-US" altLang="zh-CN" sz="1400" dirty="0">
                <a:hlinkClick r:id="rId4"/>
              </a:rPr>
              <a:t>-SNARK</a:t>
            </a:r>
            <a:r>
              <a:rPr lang="en-US" altLang="zh-CN" sz="1400" dirty="0"/>
              <a:t>s. Other blockchain-based systems have since also </a:t>
            </a:r>
            <a:r>
              <a:rPr lang="en-US" altLang="zh-CN" sz="1400" dirty="0">
                <a:hlinkClick r:id="rId5"/>
              </a:rPr>
              <a:t>incorporate zero-knowledge proofs</a:t>
            </a:r>
            <a:r>
              <a:rPr lang="en-US" altLang="zh-CN" sz="1400" dirty="0"/>
              <a:t> into their solutions to allow for transactions to be verified while protecting user/transaction privacy. Probably the best known of which is Ethereum, which implemented </a:t>
            </a:r>
            <a:r>
              <a:rPr lang="en-US" altLang="zh-CN" sz="1400" dirty="0" err="1"/>
              <a:t>zk</a:t>
            </a:r>
            <a:r>
              <a:rPr lang="en-US" altLang="zh-CN" sz="1400" dirty="0"/>
              <a:t>-SNARKS as part of the </a:t>
            </a:r>
            <a:r>
              <a:rPr lang="en-US" altLang="zh-CN" sz="1400" dirty="0">
                <a:hlinkClick r:id="rId6"/>
              </a:rPr>
              <a:t>Byzantium upgrade</a:t>
            </a:r>
            <a:r>
              <a:rPr lang="en-US" altLang="zh-CN" sz="1400" dirty="0"/>
              <a:t>.</a:t>
            </a:r>
          </a:p>
        </p:txBody>
      </p:sp>
      <p:sp>
        <p:nvSpPr>
          <p:cNvPr id="4" name="Date Placeholder 3"/>
          <p:cNvSpPr>
            <a:spLocks noGrp="1"/>
          </p:cNvSpPr>
          <p:nvPr>
            <p:ph type="dt" sz="half" idx="10"/>
          </p:nvPr>
        </p:nvSpPr>
        <p:spPr/>
        <p:txBody>
          <a:bodyPr/>
          <a:lstStyle/>
          <a:p>
            <a:pPr>
              <a:defRPr/>
            </a:pPr>
            <a:fld id="{BF5A058B-1161-4CE1-808D-6BD5DA9A43E8}" type="datetime1">
              <a:rPr lang="zh-CN" altLang="en-US" smtClean="0"/>
              <a:t>2020/8/25</a:t>
            </a:fld>
            <a:endParaRPr lang="en-US" altLang="zh-CN"/>
          </a:p>
        </p:txBody>
      </p:sp>
    </p:spTree>
    <p:extLst>
      <p:ext uri="{BB962C8B-B14F-4D97-AF65-F5344CB8AC3E}">
        <p14:creationId xmlns:p14="http://schemas.microsoft.com/office/powerpoint/2010/main" val="258658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175803" y="40899"/>
            <a:ext cx="9109391" cy="666118"/>
          </a:xfrm>
          <a:prstGeom prst="rect">
            <a:avLst/>
          </a:prstGeom>
        </p:spPr>
        <p:txBody>
          <a:bodyPr spcFirstLastPara="1" wrap="square" lIns="91425" tIns="91425" rIns="91425" bIns="91425" anchor="b" anchorCtr="0">
            <a:noAutofit/>
          </a:bodyPr>
          <a:lstStyle/>
          <a:p>
            <a:r>
              <a:rPr lang="en-US" altLang="zh-CN" sz="4000" b="1" dirty="0">
                <a:solidFill>
                  <a:srgbClr val="1544D9"/>
                </a:solidFill>
              </a:rPr>
              <a:t>What are </a:t>
            </a:r>
            <a:r>
              <a:rPr lang="en-US" altLang="zh-CN" sz="4000" b="1" dirty="0" err="1">
                <a:solidFill>
                  <a:srgbClr val="1544D9"/>
                </a:solidFill>
              </a:rPr>
              <a:t>zk-Snarks</a:t>
            </a:r>
            <a:r>
              <a:rPr lang="en-US" altLang="zh-CN" sz="4000" b="1" dirty="0">
                <a:solidFill>
                  <a:srgbClr val="1544D9"/>
                </a:solidFill>
              </a:rPr>
              <a:t>?</a:t>
            </a:r>
          </a:p>
        </p:txBody>
      </p:sp>
      <p:sp>
        <p:nvSpPr>
          <p:cNvPr id="3" name="Rectangle 2"/>
          <p:cNvSpPr/>
          <p:nvPr/>
        </p:nvSpPr>
        <p:spPr>
          <a:xfrm>
            <a:off x="85450" y="604038"/>
            <a:ext cx="8780929" cy="1754326"/>
          </a:xfrm>
          <a:prstGeom prst="rect">
            <a:avLst/>
          </a:prstGeom>
        </p:spPr>
        <p:txBody>
          <a:bodyPr wrap="square">
            <a:spAutoFit/>
          </a:bodyPr>
          <a:lstStyle/>
          <a:p>
            <a:r>
              <a:rPr lang="en-US" altLang="zh-CN" dirty="0"/>
              <a:t>You might already have stumbled upon the term ‘</a:t>
            </a:r>
            <a:r>
              <a:rPr lang="en-US" altLang="zh-CN" dirty="0" err="1"/>
              <a:t>zk-Snarks</a:t>
            </a:r>
            <a:r>
              <a:rPr lang="en-US" altLang="zh-CN" dirty="0"/>
              <a:t>’. The term was </a:t>
            </a:r>
            <a:r>
              <a:rPr lang="en-US" altLang="zh-CN" dirty="0">
                <a:hlinkClick r:id="rId3"/>
              </a:rPr>
              <a:t>introduced in 2012</a:t>
            </a:r>
            <a:r>
              <a:rPr lang="en-US" altLang="zh-CN" dirty="0"/>
              <a:t> by </a:t>
            </a:r>
            <a:r>
              <a:rPr lang="en-US" altLang="zh-CN" dirty="0" err="1"/>
              <a:t>Nir</a:t>
            </a:r>
            <a:r>
              <a:rPr lang="en-US" altLang="zh-CN" dirty="0"/>
              <a:t> </a:t>
            </a:r>
            <a:r>
              <a:rPr lang="en-US" altLang="zh-CN" dirty="0" err="1"/>
              <a:t>Bitansky</a:t>
            </a:r>
            <a:r>
              <a:rPr lang="en-US" altLang="zh-CN" dirty="0"/>
              <a:t>, Ran Canetti, Alessandro Chiesa &amp; </a:t>
            </a:r>
            <a:r>
              <a:rPr lang="en-US" altLang="zh-CN" dirty="0" err="1"/>
              <a:t>Eran</a:t>
            </a:r>
            <a:r>
              <a:rPr lang="en-US" altLang="zh-CN" dirty="0"/>
              <a:t> </a:t>
            </a:r>
            <a:r>
              <a:rPr lang="en-US" altLang="zh-CN" dirty="0" err="1"/>
              <a:t>Tromer</a:t>
            </a:r>
            <a:r>
              <a:rPr lang="en-US" altLang="zh-CN" dirty="0"/>
              <a:t> and describes a special variation of the zero-knowledge technique. </a:t>
            </a:r>
            <a:endParaRPr lang="en-US" altLang="zh-CN" dirty="0" smtClean="0"/>
          </a:p>
          <a:p>
            <a:r>
              <a:rPr lang="en-US" altLang="zh-CN" dirty="0" err="1" smtClean="0"/>
              <a:t>zk</a:t>
            </a:r>
            <a:r>
              <a:rPr lang="en-US" altLang="zh-CN" dirty="0" smtClean="0"/>
              <a:t>-SNARKs </a:t>
            </a:r>
            <a:r>
              <a:rPr lang="en-US" altLang="zh-CN" dirty="0"/>
              <a:t>introduce a number of innovations that render them usable in blockchains. Most importantly, </a:t>
            </a:r>
            <a:r>
              <a:rPr lang="en-US" altLang="zh-CN" dirty="0" err="1"/>
              <a:t>zk</a:t>
            </a:r>
            <a:r>
              <a:rPr lang="en-US" altLang="zh-CN" dirty="0"/>
              <a:t>-SNARKs reduce the size of the proofs and the computational effort required to verify them.</a:t>
            </a:r>
          </a:p>
        </p:txBody>
      </p:sp>
      <p:pic>
        <p:nvPicPr>
          <p:cNvPr id="78850" name="Picture 2" descr="https://cdn-images-1.medium.com/max/800/1*MA94TOvqKskW3ep7UcQz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49544"/>
            <a:ext cx="9144000" cy="20478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268387" y="4397420"/>
            <a:ext cx="3875613" cy="369332"/>
          </a:xfrm>
          <a:prstGeom prst="rect">
            <a:avLst/>
          </a:prstGeom>
          <a:solidFill>
            <a:srgbClr val="FFFF00"/>
          </a:solidFill>
        </p:spPr>
        <p:txBody>
          <a:bodyPr wrap="none">
            <a:spAutoFit/>
          </a:bodyPr>
          <a:lstStyle/>
          <a:p>
            <a:r>
              <a:rPr lang="en-US" altLang="zh-CN" dirty="0"/>
              <a:t>https://z.cash/zh/technology/zksnarks/</a:t>
            </a:r>
            <a:endParaRPr lang="zh-CN" altLang="en-US" dirty="0"/>
          </a:p>
        </p:txBody>
      </p:sp>
      <p:sp>
        <p:nvSpPr>
          <p:cNvPr id="2" name="Date Placeholder 1"/>
          <p:cNvSpPr>
            <a:spLocks noGrp="1"/>
          </p:cNvSpPr>
          <p:nvPr>
            <p:ph type="dt" sz="half" idx="10"/>
          </p:nvPr>
        </p:nvSpPr>
        <p:spPr/>
        <p:txBody>
          <a:bodyPr/>
          <a:lstStyle/>
          <a:p>
            <a:pPr>
              <a:defRPr/>
            </a:pPr>
            <a:fld id="{4EBF4AFC-BF41-42E0-89D3-408628BE4169}" type="datetime1">
              <a:rPr lang="zh-CN" altLang="en-US" smtClean="0"/>
              <a:t>2020/8/25</a:t>
            </a:fld>
            <a:endParaRPr lang="en-US" altLang="zh-CN"/>
          </a:p>
        </p:txBody>
      </p:sp>
    </p:spTree>
    <p:extLst>
      <p:ext uri="{BB962C8B-B14F-4D97-AF65-F5344CB8AC3E}">
        <p14:creationId xmlns:p14="http://schemas.microsoft.com/office/powerpoint/2010/main" val="3123612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108568" y="187770"/>
            <a:ext cx="9109391" cy="666118"/>
          </a:xfrm>
          <a:prstGeom prst="rect">
            <a:avLst/>
          </a:prstGeom>
        </p:spPr>
        <p:txBody>
          <a:bodyPr spcFirstLastPara="1" wrap="square" lIns="91425" tIns="91425" rIns="91425" bIns="91425" anchor="b" anchorCtr="0">
            <a:noAutofit/>
          </a:bodyPr>
          <a:lstStyle/>
          <a:p>
            <a:r>
              <a:rPr lang="en-US" altLang="zh-CN" sz="4000" b="1" dirty="0">
                <a:solidFill>
                  <a:srgbClr val="1544D9"/>
                </a:solidFill>
              </a:rPr>
              <a:t>Variants of zero-knowledge</a:t>
            </a:r>
          </a:p>
        </p:txBody>
      </p:sp>
      <p:sp>
        <p:nvSpPr>
          <p:cNvPr id="2" name="Text Placeholder 1"/>
          <p:cNvSpPr>
            <a:spLocks noGrp="1"/>
          </p:cNvSpPr>
          <p:nvPr>
            <p:ph type="body" idx="1"/>
          </p:nvPr>
        </p:nvSpPr>
        <p:spPr>
          <a:xfrm>
            <a:off x="34609" y="1021976"/>
            <a:ext cx="8982635" cy="3664324"/>
          </a:xfrm>
        </p:spPr>
        <p:txBody>
          <a:bodyPr/>
          <a:lstStyle/>
          <a:p>
            <a:r>
              <a:rPr lang="en-US" altLang="zh-CN" sz="2000" dirty="0"/>
              <a:t>Different variants of zero-knowledge can be defined by formalizing the intuitive concept of what is meant by the output of the simulator "looking like" the execution of the real proof protocol in the following ways:</a:t>
            </a:r>
          </a:p>
          <a:p>
            <a:pPr lvl="1"/>
            <a:r>
              <a:rPr lang="en-US" altLang="zh-CN" sz="1800" dirty="0"/>
              <a:t>We speak of </a:t>
            </a:r>
            <a:r>
              <a:rPr lang="en-US" altLang="zh-CN" sz="1800" i="1" dirty="0"/>
              <a:t>perfect zero-knowledge</a:t>
            </a:r>
            <a:r>
              <a:rPr lang="en-US" altLang="zh-CN" sz="1800" dirty="0"/>
              <a:t> if the distributions produced by the simulator and the proof protocol are distributed exactly the same. This is for instance the case in the first example above.</a:t>
            </a:r>
          </a:p>
          <a:p>
            <a:pPr lvl="1"/>
            <a:r>
              <a:rPr lang="en-US" altLang="zh-CN" sz="1800" i="1" dirty="0"/>
              <a:t>Statistical </a:t>
            </a:r>
            <a:r>
              <a:rPr lang="en-US" altLang="zh-CN" sz="1800" i="1" dirty="0" smtClean="0"/>
              <a:t>zero-knowledge</a:t>
            </a:r>
            <a:r>
              <a:rPr lang="en-US" altLang="zh-CN" sz="1800" dirty="0"/>
              <a:t> means that the distributions are not necessarily exactly the same, but they are statistically close, meaning that their statistical difference is a negligible function.</a:t>
            </a:r>
          </a:p>
          <a:p>
            <a:pPr lvl="1"/>
            <a:r>
              <a:rPr lang="en-US" altLang="zh-CN" sz="1800" dirty="0"/>
              <a:t>We speak of </a:t>
            </a:r>
            <a:r>
              <a:rPr lang="en-US" altLang="zh-CN" sz="1800" i="1" dirty="0"/>
              <a:t>computational zero-knowledge</a:t>
            </a:r>
            <a:r>
              <a:rPr lang="en-US" altLang="zh-CN" sz="1800" dirty="0"/>
              <a:t> if no efficient algorithm can distinguish the two distributions.</a:t>
            </a:r>
          </a:p>
        </p:txBody>
      </p:sp>
      <p:sp>
        <p:nvSpPr>
          <p:cNvPr id="3" name="Date Placeholder 2"/>
          <p:cNvSpPr>
            <a:spLocks noGrp="1"/>
          </p:cNvSpPr>
          <p:nvPr>
            <p:ph type="dt" sz="half" idx="10"/>
          </p:nvPr>
        </p:nvSpPr>
        <p:spPr/>
        <p:txBody>
          <a:bodyPr/>
          <a:lstStyle/>
          <a:p>
            <a:pPr>
              <a:defRPr/>
            </a:pPr>
            <a:fld id="{A9A63735-9855-4104-9830-DFFFCBAF5396}" type="datetime1">
              <a:rPr lang="zh-CN" altLang="en-US" smtClean="0"/>
              <a:t>2020/8/25</a:t>
            </a:fld>
            <a:endParaRPr lang="en-US" altLang="zh-CN"/>
          </a:p>
        </p:txBody>
      </p:sp>
    </p:spTree>
    <p:extLst>
      <p:ext uri="{BB962C8B-B14F-4D97-AF65-F5344CB8AC3E}">
        <p14:creationId xmlns:p14="http://schemas.microsoft.com/office/powerpoint/2010/main" val="2017391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216519" y="187770"/>
            <a:ext cx="4920632" cy="666118"/>
          </a:xfrm>
          <a:prstGeom prst="rect">
            <a:avLst/>
          </a:prstGeom>
        </p:spPr>
        <p:txBody>
          <a:bodyPr spcFirstLastPara="1" wrap="square" lIns="91425" tIns="91425" rIns="91425" bIns="91425" anchor="b" anchorCtr="0">
            <a:noAutofit/>
          </a:bodyPr>
          <a:lstStyle/>
          <a:p>
            <a:r>
              <a:rPr lang="en-US" altLang="zh-CN" sz="4000" b="1" dirty="0">
                <a:solidFill>
                  <a:srgbClr val="1544D9"/>
                </a:solidFill>
              </a:rPr>
              <a:t>Zero knowledge </a:t>
            </a:r>
            <a:r>
              <a:rPr lang="en-US" altLang="zh-CN" sz="4000" b="1" dirty="0" smtClean="0">
                <a:solidFill>
                  <a:srgbClr val="1544D9"/>
                </a:solidFill>
              </a:rPr>
              <a:t>types</a:t>
            </a:r>
            <a:endParaRPr lang="en-US" altLang="zh-CN" sz="4000" b="1" dirty="0">
              <a:solidFill>
                <a:srgbClr val="1544D9"/>
              </a:solidFill>
            </a:endParaRPr>
          </a:p>
        </p:txBody>
      </p:sp>
      <p:sp>
        <p:nvSpPr>
          <p:cNvPr id="2" name="Text Placeholder 1"/>
          <p:cNvSpPr>
            <a:spLocks noGrp="1"/>
          </p:cNvSpPr>
          <p:nvPr>
            <p:ph type="body" idx="1"/>
          </p:nvPr>
        </p:nvSpPr>
        <p:spPr>
          <a:xfrm>
            <a:off x="161365" y="1021976"/>
            <a:ext cx="8982635" cy="3664324"/>
          </a:xfrm>
        </p:spPr>
        <p:txBody>
          <a:bodyPr/>
          <a:lstStyle/>
          <a:p>
            <a:r>
              <a:rPr lang="en-US" altLang="zh-CN" sz="2400" dirty="0" smtClean="0">
                <a:hlinkClick r:id="rId3" tooltip="Proof of knowledge"/>
              </a:rPr>
              <a:t>Proof </a:t>
            </a:r>
            <a:r>
              <a:rPr lang="en-US" altLang="zh-CN" sz="2400" dirty="0">
                <a:hlinkClick r:id="rId3" tooltip="Proof of knowledge"/>
              </a:rPr>
              <a:t>of knowledge</a:t>
            </a:r>
            <a:r>
              <a:rPr lang="en-US" altLang="zh-CN" sz="2400" dirty="0"/>
              <a:t>: the knowledge is hidden in the exponent like in the example shown above.</a:t>
            </a:r>
          </a:p>
          <a:p>
            <a:r>
              <a:rPr lang="en-US" altLang="zh-CN" sz="2400" dirty="0">
                <a:hlinkClick r:id="rId4" tooltip="Pairing-based cryptography"/>
              </a:rPr>
              <a:t>Pairing based cryptography</a:t>
            </a:r>
            <a:r>
              <a:rPr lang="en-US" altLang="zh-CN" sz="2400" dirty="0"/>
              <a:t>: given f(</a:t>
            </a:r>
            <a:r>
              <a:rPr lang="en-US" altLang="zh-CN" sz="2400" i="1" dirty="0"/>
              <a:t>x</a:t>
            </a:r>
            <a:r>
              <a:rPr lang="en-US" altLang="zh-CN" sz="2400" dirty="0"/>
              <a:t>) and f(</a:t>
            </a:r>
            <a:r>
              <a:rPr lang="en-US" altLang="zh-CN" sz="2400" i="1" dirty="0"/>
              <a:t>y</a:t>
            </a:r>
            <a:r>
              <a:rPr lang="en-US" altLang="zh-CN" sz="2400" dirty="0"/>
              <a:t>), without knowing </a:t>
            </a:r>
            <a:r>
              <a:rPr lang="en-US" altLang="zh-CN" sz="2400" i="1" dirty="0"/>
              <a:t>x</a:t>
            </a:r>
            <a:r>
              <a:rPr lang="en-US" altLang="zh-CN" sz="2400" dirty="0"/>
              <a:t> and </a:t>
            </a:r>
            <a:r>
              <a:rPr lang="en-US" altLang="zh-CN" sz="2400" i="1" dirty="0"/>
              <a:t>y</a:t>
            </a:r>
            <a:r>
              <a:rPr lang="en-US" altLang="zh-CN" sz="2400" dirty="0"/>
              <a:t>, it is possible to compute f(</a:t>
            </a:r>
            <a:r>
              <a:rPr lang="en-US" altLang="zh-CN" sz="2400" i="1" dirty="0" err="1"/>
              <a:t>x</a:t>
            </a:r>
            <a:r>
              <a:rPr lang="en-US" altLang="zh-CN" sz="2400" dirty="0" err="1"/>
              <a:t>×</a:t>
            </a:r>
            <a:r>
              <a:rPr lang="en-US" altLang="zh-CN" sz="2400" i="1" dirty="0" err="1"/>
              <a:t>y</a:t>
            </a:r>
            <a:r>
              <a:rPr lang="en-US" altLang="zh-CN" sz="2400" dirty="0"/>
              <a:t>).</a:t>
            </a:r>
          </a:p>
          <a:p>
            <a:r>
              <a:rPr lang="en-US" altLang="zh-CN" sz="2400" dirty="0">
                <a:hlinkClick r:id="rId5" tooltip="Witness indistinguishable proof"/>
              </a:rPr>
              <a:t>Witness indistinguishable proof</a:t>
            </a:r>
            <a:r>
              <a:rPr lang="en-US" altLang="zh-CN" sz="2400" dirty="0"/>
              <a:t>: verifiers cannot know which witness is used for producing the proof.</a:t>
            </a:r>
          </a:p>
          <a:p>
            <a:r>
              <a:rPr lang="en-US" altLang="zh-CN" sz="2400" dirty="0">
                <a:hlinkClick r:id="rId6" tooltip="Multi-party computation"/>
              </a:rPr>
              <a:t>Multi-party computation</a:t>
            </a:r>
            <a:r>
              <a:rPr lang="en-US" altLang="zh-CN" sz="2400" dirty="0"/>
              <a:t>: while each party can keep their respective secret, they together produce a result.</a:t>
            </a:r>
          </a:p>
          <a:p>
            <a:r>
              <a:rPr lang="en-US" altLang="zh-CN" sz="2400" dirty="0">
                <a:hlinkClick r:id="rId7" tooltip="Ring signature"/>
              </a:rPr>
              <a:t>Ring signature</a:t>
            </a:r>
            <a:r>
              <a:rPr lang="en-US" altLang="zh-CN" sz="2400" dirty="0"/>
              <a:t>: outsiders have no idea which key is used for signing.</a:t>
            </a:r>
          </a:p>
        </p:txBody>
      </p:sp>
      <p:sp>
        <p:nvSpPr>
          <p:cNvPr id="3" name="Date Placeholder 2"/>
          <p:cNvSpPr>
            <a:spLocks noGrp="1"/>
          </p:cNvSpPr>
          <p:nvPr>
            <p:ph type="dt" sz="half" idx="10"/>
          </p:nvPr>
        </p:nvSpPr>
        <p:spPr/>
        <p:txBody>
          <a:bodyPr/>
          <a:lstStyle/>
          <a:p>
            <a:pPr>
              <a:defRPr/>
            </a:pPr>
            <a:fld id="{A9A63735-9855-4104-9830-DFFFCBAF5396}" type="datetime1">
              <a:rPr lang="zh-CN" altLang="en-US" smtClean="0"/>
              <a:t>2020/8/25</a:t>
            </a:fld>
            <a:endParaRPr lang="en-US" altLang="zh-CN"/>
          </a:p>
        </p:txBody>
      </p:sp>
    </p:spTree>
    <p:extLst>
      <p:ext uri="{BB962C8B-B14F-4D97-AF65-F5344CB8AC3E}">
        <p14:creationId xmlns:p14="http://schemas.microsoft.com/office/powerpoint/2010/main" val="3847884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r>
              <a:rPr lang="en-US" altLang="zh-CN" sz="4000" b="1" u="sng" dirty="0">
                <a:solidFill>
                  <a:srgbClr val="1544D9"/>
                </a:solidFill>
              </a:rPr>
              <a:t>History</a:t>
            </a:r>
          </a:p>
        </p:txBody>
      </p:sp>
      <p:sp>
        <p:nvSpPr>
          <p:cNvPr id="2" name="Date Placeholder 1"/>
          <p:cNvSpPr>
            <a:spLocks noGrp="1"/>
          </p:cNvSpPr>
          <p:nvPr>
            <p:ph type="dt" sz="half" idx="10"/>
          </p:nvPr>
        </p:nvSpPr>
        <p:spPr/>
        <p:txBody>
          <a:bodyPr/>
          <a:lstStyle/>
          <a:p>
            <a:pPr>
              <a:defRPr/>
            </a:pPr>
            <a:fld id="{A6BD9B66-1EF8-474D-83D7-C6B408021E2E}" type="datetime1">
              <a:rPr lang="zh-CN" altLang="en-US" smtClean="0"/>
              <a:t>2020/8/25</a:t>
            </a:fld>
            <a:endParaRPr lang="en-US" altLang="zh-CN"/>
          </a:p>
        </p:txBody>
      </p:sp>
    </p:spTree>
    <p:extLst>
      <p:ext uri="{BB962C8B-B14F-4D97-AF65-F5344CB8AC3E}">
        <p14:creationId xmlns:p14="http://schemas.microsoft.com/office/powerpoint/2010/main" val="1311729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34609" y="73470"/>
            <a:ext cx="9109391" cy="649522"/>
          </a:xfrm>
          <a:prstGeom prst="rect">
            <a:avLst/>
          </a:prstGeom>
        </p:spPr>
        <p:txBody>
          <a:bodyPr spcFirstLastPara="1" wrap="square" lIns="91425" tIns="91425" rIns="91425" bIns="91425" anchor="b" anchorCtr="0">
            <a:noAutofit/>
          </a:bodyPr>
          <a:lstStyle/>
          <a:p>
            <a:r>
              <a:rPr lang="en-US" altLang="zh-CN" sz="4000" b="1" dirty="0" smtClean="0">
                <a:solidFill>
                  <a:srgbClr val="0070C0"/>
                </a:solidFill>
              </a:rPr>
              <a:t>History (</a:t>
            </a:r>
            <a:r>
              <a:rPr lang="en-US" altLang="zh-CN" sz="4000" b="1" dirty="0" smtClean="0">
                <a:solidFill>
                  <a:srgbClr val="0070C0"/>
                </a:solidFill>
              </a:rPr>
              <a:t>1/2)</a:t>
            </a:r>
            <a:endParaRPr lang="en-US" altLang="zh-CN" sz="4000" b="1" dirty="0">
              <a:solidFill>
                <a:srgbClr val="0070C0"/>
              </a:solidFill>
            </a:endParaRPr>
          </a:p>
        </p:txBody>
      </p:sp>
      <p:sp>
        <p:nvSpPr>
          <p:cNvPr id="2" name="Text Placeholder 1"/>
          <p:cNvSpPr>
            <a:spLocks noGrp="1"/>
          </p:cNvSpPr>
          <p:nvPr>
            <p:ph type="body" idx="1"/>
          </p:nvPr>
        </p:nvSpPr>
        <p:spPr>
          <a:xfrm>
            <a:off x="34609" y="3340100"/>
            <a:ext cx="8982635" cy="1277306"/>
          </a:xfrm>
        </p:spPr>
        <p:txBody>
          <a:bodyPr/>
          <a:lstStyle/>
          <a:p>
            <a:pPr marL="139700" indent="0">
              <a:buNone/>
            </a:pPr>
            <a:r>
              <a:rPr lang="en-US" altLang="zh-CN" sz="1800" dirty="0" smtClean="0"/>
              <a:t>The </a:t>
            </a:r>
            <a:r>
              <a:rPr lang="en-US" altLang="zh-CN" sz="1800" dirty="0"/>
              <a:t>quadratic nonresidue problem has both an </a:t>
            </a:r>
            <a:r>
              <a:rPr lang="en-US" altLang="zh-CN" sz="1800" b="1" dirty="0">
                <a:hlinkClick r:id="rId3" tooltip="NP (complexity)"/>
              </a:rPr>
              <a:t>NP</a:t>
            </a:r>
            <a:r>
              <a:rPr lang="en-US" altLang="zh-CN" sz="1800" dirty="0"/>
              <a:t> and a </a:t>
            </a:r>
            <a:r>
              <a:rPr lang="en-US" altLang="zh-CN" sz="1800" b="1" dirty="0">
                <a:hlinkClick r:id="rId4" tooltip="Co-NP"/>
              </a:rPr>
              <a:t>co-NP</a:t>
            </a:r>
            <a:r>
              <a:rPr lang="en-US" altLang="zh-CN" sz="1800" dirty="0"/>
              <a:t> algorithm, and so lies in the intersection of </a:t>
            </a:r>
            <a:r>
              <a:rPr lang="en-US" altLang="zh-CN" sz="1800" b="1" dirty="0"/>
              <a:t>NP</a:t>
            </a:r>
            <a:r>
              <a:rPr lang="en-US" altLang="zh-CN" sz="1800" dirty="0"/>
              <a:t> and </a:t>
            </a:r>
            <a:r>
              <a:rPr lang="en-US" altLang="zh-CN" sz="1800" b="1" dirty="0"/>
              <a:t>co-NP</a:t>
            </a:r>
            <a:r>
              <a:rPr lang="en-US" altLang="zh-CN" sz="1800" dirty="0"/>
              <a:t>. This was also true of several other problems for which zero-knowledge proofs were subsequently discovered, such as an unpublished proof system by Oded Goldreich verifying that a two-prime modulus is not a Blum integer</a:t>
            </a:r>
            <a:r>
              <a:rPr lang="en-US" altLang="zh-CN" sz="1800" dirty="0" smtClean="0"/>
              <a:t>.</a:t>
            </a:r>
            <a:endParaRPr lang="en-US" altLang="zh-CN" sz="1800" dirty="0"/>
          </a:p>
        </p:txBody>
      </p:sp>
      <p:sp>
        <p:nvSpPr>
          <p:cNvPr id="3" name="Rectangle 2"/>
          <p:cNvSpPr/>
          <p:nvPr/>
        </p:nvSpPr>
        <p:spPr>
          <a:xfrm>
            <a:off x="34609" y="846433"/>
            <a:ext cx="9054800" cy="1754326"/>
          </a:xfrm>
          <a:prstGeom prst="rect">
            <a:avLst/>
          </a:prstGeom>
        </p:spPr>
        <p:txBody>
          <a:bodyPr wrap="square">
            <a:spAutoFit/>
          </a:bodyPr>
          <a:lstStyle/>
          <a:p>
            <a:r>
              <a:rPr lang="en-US" altLang="zh-CN" dirty="0"/>
              <a:t>Zero-knowledge proofs were first conceived in </a:t>
            </a:r>
            <a:r>
              <a:rPr lang="en-US" altLang="zh-CN" b="1" dirty="0"/>
              <a:t>1985</a:t>
            </a:r>
            <a:r>
              <a:rPr lang="en-US" altLang="zh-CN" dirty="0"/>
              <a:t> by </a:t>
            </a:r>
            <a:r>
              <a:rPr lang="en-US" altLang="zh-CN" dirty="0" err="1"/>
              <a:t>Shafi</a:t>
            </a:r>
            <a:r>
              <a:rPr lang="en-US" altLang="zh-CN" dirty="0"/>
              <a:t> Goldwasser, Silvio Micali, and Charles Rackoff in their paper "</a:t>
            </a:r>
            <a:r>
              <a:rPr lang="en-US" altLang="zh-CN" b="1" dirty="0"/>
              <a:t>The Knowledge Complexity of Interactive Proof-Systems</a:t>
            </a:r>
            <a:r>
              <a:rPr lang="en-US" altLang="zh-CN" dirty="0" smtClean="0"/>
              <a:t>".</a:t>
            </a:r>
            <a:r>
              <a:rPr lang="en-US" altLang="zh-CN" dirty="0"/>
              <a:t> </a:t>
            </a:r>
            <a:endParaRPr lang="en-US" altLang="zh-CN" dirty="0" smtClean="0"/>
          </a:p>
          <a:p>
            <a:endParaRPr lang="en-US" altLang="zh-CN" dirty="0"/>
          </a:p>
          <a:p>
            <a:r>
              <a:rPr lang="en-US" altLang="zh-CN" dirty="0" smtClean="0"/>
              <a:t>This </a:t>
            </a:r>
            <a:r>
              <a:rPr lang="en-US" altLang="zh-CN" dirty="0"/>
              <a:t>paper introduced the </a:t>
            </a:r>
            <a:r>
              <a:rPr lang="en-US" altLang="zh-CN" b="1" dirty="0"/>
              <a:t>IP</a:t>
            </a:r>
            <a:r>
              <a:rPr lang="en-US" altLang="zh-CN" dirty="0"/>
              <a:t> hierarchy of interactive proof systems (</a:t>
            </a:r>
            <a:r>
              <a:rPr lang="en-US" altLang="zh-CN" i="1" dirty="0"/>
              <a:t>see </a:t>
            </a:r>
            <a:r>
              <a:rPr lang="en-US" altLang="zh-CN" i="1" dirty="0">
                <a:hlinkClick r:id="rId5" tooltip="Interactive proof system"/>
              </a:rPr>
              <a:t>interactive proof system</a:t>
            </a:r>
            <a:r>
              <a:rPr lang="en-US" altLang="zh-CN" dirty="0"/>
              <a:t>) and conceived the concept of </a:t>
            </a:r>
            <a:r>
              <a:rPr lang="en-US" altLang="zh-CN" i="1" dirty="0"/>
              <a:t>knowledge complexity</a:t>
            </a:r>
            <a:r>
              <a:rPr lang="en-US" altLang="zh-CN" dirty="0"/>
              <a:t>, a measurement of the amount of knowledge about the proof transferred from the prover to the verifier. </a:t>
            </a:r>
            <a:endParaRPr lang="zh-CN" altLang="en-US" dirty="0"/>
          </a:p>
        </p:txBody>
      </p:sp>
      <p:pic>
        <p:nvPicPr>
          <p:cNvPr id="819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736850"/>
            <a:ext cx="9144000" cy="31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pPr>
              <a:defRPr/>
            </a:pPr>
            <a:fld id="{AA6C1B8A-13D5-481A-B94F-7DEA9F4D3465}" type="datetime1">
              <a:rPr lang="zh-CN" altLang="en-US" smtClean="0"/>
              <a:t>2020/8/25</a:t>
            </a:fld>
            <a:endParaRPr lang="en-US" altLang="zh-CN"/>
          </a:p>
        </p:txBody>
      </p:sp>
    </p:spTree>
    <p:extLst>
      <p:ext uri="{BB962C8B-B14F-4D97-AF65-F5344CB8AC3E}">
        <p14:creationId xmlns:p14="http://schemas.microsoft.com/office/powerpoint/2010/main" val="906445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34609" y="73470"/>
            <a:ext cx="9109391" cy="649522"/>
          </a:xfrm>
          <a:prstGeom prst="rect">
            <a:avLst/>
          </a:prstGeom>
        </p:spPr>
        <p:txBody>
          <a:bodyPr spcFirstLastPara="1" wrap="square" lIns="91425" tIns="91425" rIns="91425" bIns="91425" anchor="b" anchorCtr="0">
            <a:noAutofit/>
          </a:bodyPr>
          <a:lstStyle/>
          <a:p>
            <a:r>
              <a:rPr lang="en-US" altLang="zh-CN" sz="4000" b="1" dirty="0" smtClean="0">
                <a:solidFill>
                  <a:srgbClr val="0070C0"/>
                </a:solidFill>
              </a:rPr>
              <a:t>History (</a:t>
            </a:r>
            <a:r>
              <a:rPr lang="en-US" altLang="zh-CN" sz="4000" b="1" dirty="0" smtClean="0">
                <a:solidFill>
                  <a:srgbClr val="0070C0"/>
                </a:solidFill>
              </a:rPr>
              <a:t>2/2)</a:t>
            </a:r>
            <a:endParaRPr lang="en-US" altLang="zh-CN" sz="4000" b="1" dirty="0">
              <a:solidFill>
                <a:srgbClr val="0070C0"/>
              </a:solidFill>
            </a:endParaRPr>
          </a:p>
        </p:txBody>
      </p:sp>
      <p:sp>
        <p:nvSpPr>
          <p:cNvPr id="2" name="Text Placeholder 1"/>
          <p:cNvSpPr>
            <a:spLocks noGrp="1"/>
          </p:cNvSpPr>
          <p:nvPr>
            <p:ph type="body" idx="1"/>
          </p:nvPr>
        </p:nvSpPr>
        <p:spPr>
          <a:xfrm>
            <a:off x="133350" y="933450"/>
            <a:ext cx="8915400" cy="3450291"/>
          </a:xfrm>
        </p:spPr>
        <p:txBody>
          <a:bodyPr/>
          <a:lstStyle/>
          <a:p>
            <a:pPr marL="139700" indent="0">
              <a:buNone/>
            </a:pPr>
            <a:r>
              <a:rPr lang="en-US" altLang="zh-CN" sz="1600" dirty="0"/>
              <a:t>Oded Goldreich, Silvio Micali, and </a:t>
            </a:r>
            <a:r>
              <a:rPr lang="en-US" altLang="zh-CN" sz="1600" dirty="0" err="1"/>
              <a:t>Avi</a:t>
            </a:r>
            <a:r>
              <a:rPr lang="en-US" altLang="zh-CN" sz="1600" dirty="0"/>
              <a:t> Wigderson took this one step further, showing that, assuming the existence of unbreakable encryption, one can create a zero-knowledge proof system for the NP-complete graph coloring problem with three colors. Since every problem in </a:t>
            </a:r>
            <a:r>
              <a:rPr lang="en-US" altLang="zh-CN" sz="1600" b="1" dirty="0"/>
              <a:t>NP</a:t>
            </a:r>
            <a:r>
              <a:rPr lang="en-US" altLang="zh-CN" sz="1600" dirty="0"/>
              <a:t> can be efficiently reduced to this problem, this means that, under this assumption, </a:t>
            </a:r>
            <a:r>
              <a:rPr lang="en-US" altLang="zh-CN" sz="1600" b="1" dirty="0">
                <a:solidFill>
                  <a:srgbClr val="1544D9"/>
                </a:solidFill>
              </a:rPr>
              <a:t>all problems in NP have zero-knowledge proofs</a:t>
            </a:r>
            <a:r>
              <a:rPr lang="en-US" altLang="zh-CN" sz="1600" dirty="0"/>
              <a:t>. The reason for the assumption is that, as in the above example, their protocols require encryption. A commonly cited sufficient condition for the existence of unbreakable encryption is the existence of one-way functions, but it is conceivable that some physical means might also achieve it.</a:t>
            </a:r>
          </a:p>
          <a:p>
            <a:pPr marL="139700" indent="0">
              <a:buNone/>
            </a:pPr>
            <a:endParaRPr lang="en-US" altLang="zh-CN" sz="1600" dirty="0" smtClean="0"/>
          </a:p>
          <a:p>
            <a:pPr marL="139700" indent="0">
              <a:buNone/>
            </a:pPr>
            <a:r>
              <a:rPr lang="en-US" altLang="zh-CN" sz="1600" dirty="0" smtClean="0"/>
              <a:t>On </a:t>
            </a:r>
            <a:r>
              <a:rPr lang="en-US" altLang="zh-CN" sz="1600" dirty="0"/>
              <a:t>top of this, they also showed that the </a:t>
            </a:r>
            <a:r>
              <a:rPr lang="en-US" altLang="zh-CN" sz="1600" b="1" dirty="0"/>
              <a:t>graph nonisomorphism problem</a:t>
            </a:r>
            <a:r>
              <a:rPr lang="en-US" altLang="zh-CN" sz="1600" dirty="0"/>
              <a:t>, the complement of the graph isomorphism problem, has a zero-knowledge proof. This problem is in </a:t>
            </a:r>
            <a:r>
              <a:rPr lang="en-US" altLang="zh-CN" sz="1600" b="1" dirty="0"/>
              <a:t>co-NP</a:t>
            </a:r>
            <a:r>
              <a:rPr lang="en-US" altLang="zh-CN" sz="1600" dirty="0"/>
              <a:t>, but is not currently known to be in either </a:t>
            </a:r>
            <a:r>
              <a:rPr lang="en-US" altLang="zh-CN" sz="1600" b="1" dirty="0"/>
              <a:t>NP</a:t>
            </a:r>
            <a:r>
              <a:rPr lang="en-US" altLang="zh-CN" sz="1600" dirty="0"/>
              <a:t> or any practical class. More generally, Russell </a:t>
            </a:r>
            <a:r>
              <a:rPr lang="en-US" altLang="zh-CN" sz="1600" dirty="0" err="1"/>
              <a:t>Impagliazzo</a:t>
            </a:r>
            <a:r>
              <a:rPr lang="en-US" altLang="zh-CN" sz="1600" dirty="0"/>
              <a:t> and Moti Yung as well as Ben-Or et al. would go on to show that, also assuming one-way functions or unbreakable encryption, that there are zero-knowledge proofs for </a:t>
            </a:r>
            <a:r>
              <a:rPr lang="en-US" altLang="zh-CN" sz="1600" i="1" dirty="0"/>
              <a:t>all</a:t>
            </a:r>
            <a:r>
              <a:rPr lang="en-US" altLang="zh-CN" sz="1600" dirty="0"/>
              <a:t> </a:t>
            </a:r>
            <a:r>
              <a:rPr lang="en-US" altLang="zh-CN" sz="1600" dirty="0" smtClean="0"/>
              <a:t>problems in</a:t>
            </a:r>
            <a:r>
              <a:rPr lang="en-US" altLang="zh-CN" sz="1600" dirty="0"/>
              <a:t> </a:t>
            </a:r>
            <a:r>
              <a:rPr lang="en-US" altLang="zh-CN" sz="1600" b="1" dirty="0" smtClean="0"/>
              <a:t>IP</a:t>
            </a:r>
            <a:r>
              <a:rPr lang="en-US" altLang="zh-CN" sz="1600" dirty="0"/>
              <a:t> = </a:t>
            </a:r>
            <a:r>
              <a:rPr lang="en-US" altLang="zh-CN" sz="1600" b="1" dirty="0"/>
              <a:t>PSPACE</a:t>
            </a:r>
            <a:r>
              <a:rPr lang="en-US" altLang="zh-CN" sz="1600" dirty="0"/>
              <a:t>, </a:t>
            </a:r>
            <a:r>
              <a:rPr lang="en-US" altLang="zh-CN" sz="1600" dirty="0" smtClean="0"/>
              <a:t> or </a:t>
            </a:r>
            <a:r>
              <a:rPr lang="en-US" altLang="zh-CN" sz="1600" dirty="0"/>
              <a:t>in other words, anything that can be proved by an interactive proof system can be proved with zero knowledge</a:t>
            </a:r>
            <a:r>
              <a:rPr lang="en-US" altLang="zh-CN" sz="1600" dirty="0" smtClean="0"/>
              <a:t>.</a:t>
            </a:r>
            <a:endParaRPr lang="en-US" altLang="zh-CN" sz="1600" dirty="0"/>
          </a:p>
        </p:txBody>
      </p:sp>
      <p:sp>
        <p:nvSpPr>
          <p:cNvPr id="3" name="Rectangle 2"/>
          <p:cNvSpPr/>
          <p:nvPr/>
        </p:nvSpPr>
        <p:spPr>
          <a:xfrm>
            <a:off x="0" y="4383741"/>
            <a:ext cx="9144000" cy="369332"/>
          </a:xfrm>
          <a:prstGeom prst="rect">
            <a:avLst/>
          </a:prstGeom>
          <a:solidFill>
            <a:srgbClr val="FFFF00"/>
          </a:solidFill>
        </p:spPr>
        <p:txBody>
          <a:bodyPr wrap="square">
            <a:spAutoFit/>
          </a:bodyPr>
          <a:lstStyle/>
          <a:p>
            <a:pPr marL="139700" indent="0" algn="ctr">
              <a:buNone/>
            </a:pPr>
            <a:r>
              <a:rPr lang="en-US" altLang="zh-CN" b="1" dirty="0"/>
              <a:t>In September 2017, the first ZKP was conducted on the Byzantium fork of Ethereum.</a:t>
            </a:r>
          </a:p>
        </p:txBody>
      </p:sp>
      <p:sp>
        <p:nvSpPr>
          <p:cNvPr id="4" name="Date Placeholder 3"/>
          <p:cNvSpPr>
            <a:spLocks noGrp="1"/>
          </p:cNvSpPr>
          <p:nvPr>
            <p:ph type="dt" sz="half" idx="10"/>
          </p:nvPr>
        </p:nvSpPr>
        <p:spPr/>
        <p:txBody>
          <a:bodyPr/>
          <a:lstStyle/>
          <a:p>
            <a:pPr>
              <a:defRPr/>
            </a:pPr>
            <a:fld id="{573D1AEF-7E2F-437C-99E5-5697BACAD53E}" type="datetime1">
              <a:rPr lang="zh-CN" altLang="en-US" smtClean="0"/>
              <a:t>2020/8/25</a:t>
            </a:fld>
            <a:endParaRPr lang="en-US" altLang="zh-CN"/>
          </a:p>
        </p:txBody>
      </p:sp>
    </p:spTree>
    <p:extLst>
      <p:ext uri="{BB962C8B-B14F-4D97-AF65-F5344CB8AC3E}">
        <p14:creationId xmlns:p14="http://schemas.microsoft.com/office/powerpoint/2010/main" val="289704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r>
              <a:rPr lang="en-US" altLang="zh-CN" sz="4000" b="1" u="sng" dirty="0">
                <a:solidFill>
                  <a:srgbClr val="1544D9"/>
                </a:solidFill>
              </a:rPr>
              <a:t>References</a:t>
            </a:r>
          </a:p>
        </p:txBody>
      </p:sp>
      <p:sp>
        <p:nvSpPr>
          <p:cNvPr id="2" name="Date Placeholder 1"/>
          <p:cNvSpPr>
            <a:spLocks noGrp="1"/>
          </p:cNvSpPr>
          <p:nvPr>
            <p:ph type="dt" sz="half" idx="10"/>
          </p:nvPr>
        </p:nvSpPr>
        <p:spPr/>
        <p:txBody>
          <a:bodyPr/>
          <a:lstStyle/>
          <a:p>
            <a:pPr>
              <a:defRPr/>
            </a:pPr>
            <a:fld id="{35F8FDF7-8E9E-4E4F-A887-B33F04A1BB2D}" type="datetime1">
              <a:rPr lang="zh-CN" altLang="en-US" smtClean="0"/>
              <a:t>2020/8/25</a:t>
            </a:fld>
            <a:endParaRPr lang="en-US" altLang="zh-CN"/>
          </a:p>
        </p:txBody>
      </p:sp>
    </p:spTree>
    <p:extLst>
      <p:ext uri="{BB962C8B-B14F-4D97-AF65-F5344CB8AC3E}">
        <p14:creationId xmlns:p14="http://schemas.microsoft.com/office/powerpoint/2010/main" val="709605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spcBef>
                <a:spcPts val="1600"/>
              </a:spcBef>
            </a:pPr>
            <a:r>
              <a:rPr lang="en-US" altLang="zh-CN" sz="4000" b="1" u="sng" dirty="0">
                <a:hlinkClick r:id="rId3"/>
              </a:rPr>
              <a:t>Definition</a:t>
            </a:r>
            <a:endParaRPr lang="en-US" altLang="zh-CN" sz="4000" b="1" u="sng" dirty="0"/>
          </a:p>
        </p:txBody>
      </p:sp>
      <p:sp>
        <p:nvSpPr>
          <p:cNvPr id="2" name="Date Placeholder 1"/>
          <p:cNvSpPr>
            <a:spLocks noGrp="1"/>
          </p:cNvSpPr>
          <p:nvPr>
            <p:ph type="dt" sz="half" idx="10"/>
          </p:nvPr>
        </p:nvSpPr>
        <p:spPr/>
        <p:txBody>
          <a:bodyPr/>
          <a:lstStyle/>
          <a:p>
            <a:pPr>
              <a:defRPr/>
            </a:pPr>
            <a:fld id="{EE061CEA-9CBF-43CB-A703-D7EEFF651A2B}" type="datetime1">
              <a:rPr lang="zh-CN" altLang="en-US" smtClean="0"/>
              <a:t>2020/8/25</a:t>
            </a:fld>
            <a:endParaRPr lang="en-US" altLang="zh-CN"/>
          </a:p>
        </p:txBody>
      </p:sp>
    </p:spTree>
    <p:extLst>
      <p:ext uri="{BB962C8B-B14F-4D97-AF65-F5344CB8AC3E}">
        <p14:creationId xmlns:p14="http://schemas.microsoft.com/office/powerpoint/2010/main" val="38305865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431297" y="261730"/>
            <a:ext cx="3031321" cy="649522"/>
          </a:xfrm>
          <a:prstGeom prst="rect">
            <a:avLst/>
          </a:prstGeom>
        </p:spPr>
        <p:txBody>
          <a:bodyPr spcFirstLastPara="1" wrap="square" lIns="91425" tIns="91425" rIns="91425" bIns="91425" anchor="b" anchorCtr="0">
            <a:noAutofit/>
          </a:bodyPr>
          <a:lstStyle/>
          <a:p>
            <a:r>
              <a:rPr lang="en-US" altLang="zh-CN" sz="4000" b="1" dirty="0">
                <a:solidFill>
                  <a:srgbClr val="0070C0"/>
                </a:solidFill>
              </a:rPr>
              <a:t>External links</a:t>
            </a:r>
          </a:p>
        </p:txBody>
      </p:sp>
      <p:sp>
        <p:nvSpPr>
          <p:cNvPr id="2" name="Text Placeholder 1"/>
          <p:cNvSpPr>
            <a:spLocks noGrp="1"/>
          </p:cNvSpPr>
          <p:nvPr>
            <p:ph type="body" idx="1"/>
          </p:nvPr>
        </p:nvSpPr>
        <p:spPr>
          <a:xfrm>
            <a:off x="302559" y="1169895"/>
            <a:ext cx="8779096" cy="2891118"/>
          </a:xfrm>
        </p:spPr>
        <p:txBody>
          <a:bodyPr/>
          <a:lstStyle/>
          <a:p>
            <a:pPr marL="139700" indent="0">
              <a:buNone/>
            </a:pPr>
            <a:r>
              <a:rPr lang="en-US" altLang="zh-CN" sz="1600" dirty="0"/>
              <a:t> </a:t>
            </a:r>
            <a:r>
              <a:rPr lang="en-US" altLang="zh-CN" sz="1600" i="1" dirty="0">
                <a:hlinkClick r:id="rId3"/>
              </a:rPr>
              <a:t>"What is a zero-knowledge proof and why is it useful?"</a:t>
            </a:r>
            <a:r>
              <a:rPr lang="en-US" altLang="zh-CN" sz="1600" i="1" dirty="0"/>
              <a:t>. 16 November 2017</a:t>
            </a:r>
            <a:r>
              <a:rPr lang="en-US" altLang="zh-CN" sz="1600" i="1" dirty="0" smtClean="0"/>
              <a:t>.</a:t>
            </a:r>
          </a:p>
          <a:p>
            <a:pPr marL="139700" indent="0">
              <a:buNone/>
            </a:pPr>
            <a:endParaRPr lang="en-US" altLang="zh-CN" sz="1600" b="1" i="1" dirty="0"/>
          </a:p>
          <a:p>
            <a:pPr marL="139700" indent="0">
              <a:buNone/>
            </a:pPr>
            <a:r>
              <a:rPr lang="en-US" altLang="zh-CN" sz="1600" dirty="0"/>
              <a:t> </a:t>
            </a:r>
            <a:r>
              <a:rPr lang="en-US" altLang="zh-CN" sz="1600" i="1" dirty="0">
                <a:hlinkClick r:id="rId4"/>
              </a:rPr>
              <a:t>"Ethereum Upgrade Byzantium Is Live, Verifies First ZK-</a:t>
            </a:r>
            <a:r>
              <a:rPr lang="en-US" altLang="zh-CN" sz="1600" i="1" dirty="0" err="1">
                <a:hlinkClick r:id="rId4"/>
              </a:rPr>
              <a:t>Snark</a:t>
            </a:r>
            <a:r>
              <a:rPr lang="en-US" altLang="zh-CN" sz="1600" i="1" dirty="0">
                <a:hlinkClick r:id="rId4"/>
              </a:rPr>
              <a:t> Proof"</a:t>
            </a:r>
            <a:r>
              <a:rPr lang="en-US" altLang="zh-CN" sz="1600" i="1" dirty="0"/>
              <a:t>. </a:t>
            </a:r>
            <a:r>
              <a:rPr lang="en-US" altLang="zh-CN" i="1" dirty="0" err="1"/>
              <a:t>Cointelegraph</a:t>
            </a:r>
            <a:r>
              <a:rPr lang="en-US" altLang="zh-CN" i="1" dirty="0"/>
              <a:t>. Retrieved 2017-12-18</a:t>
            </a:r>
            <a:r>
              <a:rPr lang="en-US" altLang="zh-CN" i="1" dirty="0" smtClean="0"/>
              <a:t>.</a:t>
            </a:r>
            <a:endParaRPr lang="en-US" altLang="zh-CN" sz="1600" i="1" dirty="0" smtClean="0"/>
          </a:p>
          <a:p>
            <a:pPr marL="139700" indent="0">
              <a:buNone/>
            </a:pPr>
            <a:endParaRPr lang="en-US" altLang="zh-CN" sz="1600" b="1" i="1" dirty="0" smtClean="0"/>
          </a:p>
          <a:p>
            <a:pPr marL="139700" indent="0">
              <a:buNone/>
            </a:pPr>
            <a:r>
              <a:rPr lang="en-US" altLang="zh-CN" sz="1600" dirty="0">
                <a:hlinkClick r:id="rId5"/>
              </a:rPr>
              <a:t>A tutorial by Oded Goldreich on zero knowledge proofs</a:t>
            </a:r>
            <a:endParaRPr lang="en-US" altLang="zh-CN" sz="1600" dirty="0"/>
          </a:p>
          <a:p>
            <a:pPr marL="139700" indent="0">
              <a:buNone/>
            </a:pPr>
            <a:endParaRPr lang="en-US" altLang="zh-CN" sz="1600" b="1" i="1" dirty="0"/>
          </a:p>
          <a:p>
            <a:pPr marL="139700" indent="0">
              <a:buNone/>
            </a:pPr>
            <a:r>
              <a:rPr lang="en-US" altLang="zh-CN" sz="1600" u="sng" dirty="0">
                <a:hlinkClick r:id="rId6"/>
              </a:rPr>
              <a:t>Demonstrate how Zero-Knowledge Proofs work without using </a:t>
            </a:r>
            <a:r>
              <a:rPr lang="en-US" altLang="zh-CN" sz="1600" u="sng" dirty="0" err="1" smtClean="0">
                <a:hlinkClick r:id="rId6"/>
              </a:rPr>
              <a:t>maths</a:t>
            </a:r>
            <a:endParaRPr lang="en-US" altLang="zh-CN" sz="1600" u="sng" dirty="0" smtClean="0"/>
          </a:p>
          <a:p>
            <a:endParaRPr lang="en-US" altLang="zh-CN" sz="1600" dirty="0"/>
          </a:p>
          <a:p>
            <a:pPr marL="139700" indent="0">
              <a:buNone/>
            </a:pPr>
            <a:r>
              <a:rPr lang="en-US" altLang="zh-CN" sz="1600" dirty="0"/>
              <a:t>The </a:t>
            </a:r>
            <a:r>
              <a:rPr lang="en-US" altLang="zh-CN" sz="1600" dirty="0">
                <a:hlinkClick r:id="rId7" tooltip="Bitcoin"/>
              </a:rPr>
              <a:t>Bitcoin</a:t>
            </a:r>
            <a:r>
              <a:rPr lang="en-US" altLang="zh-CN" sz="1600" dirty="0"/>
              <a:t>'s </a:t>
            </a:r>
            <a:r>
              <a:rPr lang="en-US" altLang="zh-CN" sz="1600" dirty="0">
                <a:hlinkClick r:id="rId8"/>
              </a:rPr>
              <a:t>Zero knowledge proof to </a:t>
            </a:r>
            <a:r>
              <a:rPr lang="en-US" altLang="zh-CN" sz="1600" dirty="0" smtClean="0">
                <a:hlinkClick r:id="rId8"/>
              </a:rPr>
              <a:t>binding</a:t>
            </a:r>
            <a:endParaRPr lang="en-US" altLang="zh-CN" sz="1600" dirty="0" smtClean="0"/>
          </a:p>
          <a:p>
            <a:pPr marL="139700" indent="0">
              <a:buNone/>
            </a:pPr>
            <a:endParaRPr lang="en-US" altLang="zh-CN" sz="1600" dirty="0"/>
          </a:p>
          <a:p>
            <a:pPr marL="139700" indent="0">
              <a:buNone/>
            </a:pPr>
            <a:r>
              <a:rPr lang="en-US" altLang="zh-CN" sz="1600" dirty="0">
                <a:hlinkClick r:id="rId9"/>
              </a:rPr>
              <a:t>https://</a:t>
            </a:r>
            <a:r>
              <a:rPr lang="en-US" altLang="zh-CN" sz="1600" dirty="0" smtClean="0">
                <a:hlinkClick r:id="rId9"/>
              </a:rPr>
              <a:t>en.wikipedia.org/wiki/Zero-knowledge_proof</a:t>
            </a:r>
            <a:r>
              <a:rPr lang="en-US" altLang="zh-CN" sz="1600" dirty="0" smtClean="0"/>
              <a:t> </a:t>
            </a:r>
            <a:endParaRPr lang="en-US" altLang="zh-CN" sz="1600" dirty="0"/>
          </a:p>
        </p:txBody>
      </p:sp>
      <p:sp>
        <p:nvSpPr>
          <p:cNvPr id="3" name="Date Placeholder 2"/>
          <p:cNvSpPr>
            <a:spLocks noGrp="1"/>
          </p:cNvSpPr>
          <p:nvPr>
            <p:ph type="dt" sz="half" idx="10"/>
          </p:nvPr>
        </p:nvSpPr>
        <p:spPr/>
        <p:txBody>
          <a:bodyPr/>
          <a:lstStyle/>
          <a:p>
            <a:pPr>
              <a:defRPr/>
            </a:pPr>
            <a:fld id="{FD8F753F-8AC5-4D6C-8DAD-7A11701E47F6}" type="datetime1">
              <a:rPr lang="zh-CN" altLang="en-US" smtClean="0"/>
              <a:t>2020/8/25</a:t>
            </a:fld>
            <a:endParaRPr lang="en-US" altLang="zh-CN"/>
          </a:p>
        </p:txBody>
      </p:sp>
    </p:spTree>
    <p:extLst>
      <p:ext uri="{BB962C8B-B14F-4D97-AF65-F5344CB8AC3E}">
        <p14:creationId xmlns:p14="http://schemas.microsoft.com/office/powerpoint/2010/main" val="37414768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800" dirty="0">
                <a:solidFill>
                  <a:schemeClr val="tx1"/>
                </a:solidFill>
              </a:rPr>
              <a:t>Lecture Outline</a:t>
            </a:r>
            <a:endParaRPr sz="4800" dirty="0">
              <a:solidFill>
                <a:schemeClr val="tx1"/>
              </a:solidFill>
            </a:endParaRPr>
          </a:p>
        </p:txBody>
      </p:sp>
      <p:sp>
        <p:nvSpPr>
          <p:cNvPr id="152" name="Google Shape;152;p29"/>
          <p:cNvSpPr txBox="1">
            <a:spLocks noGrp="1"/>
          </p:cNvSpPr>
          <p:nvPr>
            <p:ph type="body" idx="2"/>
          </p:nvPr>
        </p:nvSpPr>
        <p:spPr>
          <a:xfrm>
            <a:off x="4724400" y="514650"/>
            <a:ext cx="4052100" cy="3828750"/>
          </a:xfrm>
          <a:prstGeom prst="rect">
            <a:avLst/>
          </a:prstGeom>
        </p:spPr>
        <p:txBody>
          <a:bodyPr spcFirstLastPara="1" wrap="square" lIns="91425" tIns="91425" rIns="91425" bIns="91425" anchor="ctr" anchorCtr="0">
            <a:noAutofit/>
          </a:bodyPr>
          <a:lstStyle/>
          <a:p>
            <a:pPr lvl="0" indent="-457200">
              <a:spcBef>
                <a:spcPts val="1600"/>
              </a:spcBef>
              <a:buClr>
                <a:schemeClr val="dk1"/>
              </a:buClr>
              <a:buSzPts val="1100"/>
              <a:buFont typeface="Wingdings" panose="05000000000000000000" pitchFamily="2" charset="2"/>
              <a:buChar char="ü"/>
            </a:pPr>
            <a:r>
              <a:rPr lang="en-US" altLang="zh-CN" sz="3200" u="sng" dirty="0" smtClean="0">
                <a:hlinkClick r:id="rId3"/>
              </a:rPr>
              <a:t>Definition</a:t>
            </a:r>
            <a:endParaRPr lang="en-US" altLang="zh-CN" sz="3200" u="sng" dirty="0" smtClean="0"/>
          </a:p>
          <a:p>
            <a:pPr indent="-457200">
              <a:spcBef>
                <a:spcPts val="1600"/>
              </a:spcBef>
              <a:buClr>
                <a:schemeClr val="dk1"/>
              </a:buClr>
              <a:buSzPts val="1100"/>
              <a:buFont typeface="Wingdings" panose="05000000000000000000" pitchFamily="2" charset="2"/>
              <a:buChar char="ü"/>
            </a:pPr>
            <a:r>
              <a:rPr lang="en-US" altLang="zh-CN" sz="3200" u="sng" dirty="0" smtClean="0">
                <a:hlinkClick r:id="rId4"/>
              </a:rPr>
              <a:t>Abstract </a:t>
            </a:r>
            <a:r>
              <a:rPr lang="en-US" altLang="zh-CN" sz="3200" u="sng" dirty="0">
                <a:hlinkClick r:id="rId4"/>
              </a:rPr>
              <a:t>examples</a:t>
            </a:r>
            <a:endParaRPr lang="en-US" altLang="zh-CN" sz="3200" u="sng" dirty="0"/>
          </a:p>
          <a:p>
            <a:pPr lvl="0" indent="-457200">
              <a:spcBef>
                <a:spcPts val="1600"/>
              </a:spcBef>
              <a:buClr>
                <a:schemeClr val="dk1"/>
              </a:buClr>
              <a:buSzPts val="1100"/>
              <a:buFont typeface="Wingdings" panose="05000000000000000000" pitchFamily="2" charset="2"/>
              <a:buChar char="ü"/>
            </a:pPr>
            <a:r>
              <a:rPr lang="en-US" altLang="zh-CN" sz="3200" u="sng" dirty="0" smtClean="0">
                <a:hlinkClick r:id="rId4"/>
              </a:rPr>
              <a:t>Practical examples</a:t>
            </a:r>
            <a:endParaRPr lang="en-US" altLang="zh-CN" sz="3200" u="sng" dirty="0" smtClean="0"/>
          </a:p>
          <a:p>
            <a:pPr lvl="0" indent="-457200">
              <a:spcBef>
                <a:spcPts val="1600"/>
              </a:spcBef>
              <a:buClr>
                <a:schemeClr val="dk1"/>
              </a:buClr>
              <a:buSzPts val="1100"/>
              <a:buFont typeface="Wingdings" panose="05000000000000000000" pitchFamily="2" charset="2"/>
              <a:buChar char="ü"/>
            </a:pPr>
            <a:r>
              <a:rPr lang="en-US" altLang="zh-CN" sz="3200" u="sng" dirty="0" smtClean="0">
                <a:hlinkClick r:id="rId5"/>
              </a:rPr>
              <a:t>Applications</a:t>
            </a:r>
            <a:endParaRPr lang="en-US" altLang="zh-CN" sz="3200" u="sng" dirty="0" smtClean="0"/>
          </a:p>
          <a:p>
            <a:pPr lvl="0" indent="-457200">
              <a:spcBef>
                <a:spcPts val="1600"/>
              </a:spcBef>
              <a:buClr>
                <a:schemeClr val="dk1"/>
              </a:buClr>
              <a:buSzPts val="1100"/>
              <a:buFont typeface="Wingdings" panose="05000000000000000000" pitchFamily="2" charset="2"/>
              <a:buChar char="ü"/>
            </a:pPr>
            <a:r>
              <a:rPr lang="en-US" altLang="zh-CN" sz="3200" u="sng" dirty="0" smtClean="0">
                <a:hlinkClick r:id="rId6"/>
              </a:rPr>
              <a:t>History</a:t>
            </a:r>
            <a:endParaRPr lang="en-US" altLang="zh-CN" sz="3200" u="sng" dirty="0"/>
          </a:p>
          <a:p>
            <a:pPr lvl="0" indent="-457200">
              <a:spcBef>
                <a:spcPts val="1600"/>
              </a:spcBef>
              <a:buClr>
                <a:schemeClr val="dk1"/>
              </a:buClr>
              <a:buSzPts val="1100"/>
              <a:buFont typeface="Wingdings" panose="05000000000000000000" pitchFamily="2" charset="2"/>
              <a:buChar char="ü"/>
            </a:pPr>
            <a:r>
              <a:rPr lang="en-US" altLang="zh-CN" sz="3200" u="sng" dirty="0" smtClean="0">
                <a:hlinkClick r:id="rId7"/>
              </a:rPr>
              <a:t>References</a:t>
            </a:r>
            <a:endParaRPr sz="3200" dirty="0">
              <a:solidFill>
                <a:schemeClr val="tx1"/>
              </a:solidFill>
            </a:endParaRPr>
          </a:p>
        </p:txBody>
      </p:sp>
      <p:sp>
        <p:nvSpPr>
          <p:cNvPr id="2" name="Date Placeholder 1"/>
          <p:cNvSpPr>
            <a:spLocks noGrp="1"/>
          </p:cNvSpPr>
          <p:nvPr>
            <p:ph type="dt" sz="half" idx="10"/>
          </p:nvPr>
        </p:nvSpPr>
        <p:spPr/>
        <p:txBody>
          <a:bodyPr/>
          <a:lstStyle/>
          <a:p>
            <a:pPr>
              <a:defRPr/>
            </a:pPr>
            <a:fld id="{9068F0E3-5A7C-4C36-9EF1-2306FE407A41}" type="datetime1">
              <a:rPr lang="zh-CN" altLang="en-US" smtClean="0"/>
              <a:t>2020/8/25</a:t>
            </a:fld>
            <a:endParaRPr lang="en-US" altLang="zh-CN"/>
          </a:p>
        </p:txBody>
      </p:sp>
    </p:spTree>
    <p:extLst>
      <p:ext uri="{BB962C8B-B14F-4D97-AF65-F5344CB8AC3E}">
        <p14:creationId xmlns:p14="http://schemas.microsoft.com/office/powerpoint/2010/main" val="4868487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2"/>
          <p:cNvGraphicFramePr>
            <a:graphicFrameLocks noChangeAspect="1"/>
          </p:cNvGraphicFramePr>
          <p:nvPr>
            <p:extLst>
              <p:ext uri="{D42A27DB-BD31-4B8C-83A1-F6EECF244321}">
                <p14:modId xmlns:p14="http://schemas.microsoft.com/office/powerpoint/2010/main" val="3355349497"/>
              </p:ext>
            </p:extLst>
          </p:nvPr>
        </p:nvGraphicFramePr>
        <p:xfrm>
          <a:off x="6318250" y="4046704"/>
          <a:ext cx="2041525" cy="566738"/>
        </p:xfrm>
        <a:graphic>
          <a:graphicData uri="http://schemas.openxmlformats.org/presentationml/2006/ole">
            <mc:AlternateContent xmlns:mc="http://schemas.openxmlformats.org/markup-compatibility/2006">
              <mc:Choice xmlns:v="urn:schemas-microsoft-com:vml" Requires="v">
                <p:oleObj spid="_x0000_s77903" r:id="rId4" imgW="2814816" imgH="783623" progId="">
                  <p:embed/>
                </p:oleObj>
              </mc:Choice>
              <mc:Fallback>
                <p:oleObj r:id="rId4" imgW="2814816" imgH="78362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250" y="4046704"/>
                        <a:ext cx="2041525" cy="566738"/>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27" name="Rectangle 3"/>
          <p:cNvSpPr>
            <a:spLocks noChangeArrowheads="1"/>
          </p:cNvSpPr>
          <p:nvPr/>
        </p:nvSpPr>
        <p:spPr bwMode="auto">
          <a:xfrm>
            <a:off x="3438525" y="2446338"/>
            <a:ext cx="1933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 pos="2171700" algn="l"/>
              </a:tabLst>
              <a:defRPr>
                <a:solidFill>
                  <a:schemeClr val="tx1"/>
                </a:solidFill>
                <a:latin typeface="Calibri" pitchFamily="34" charset="0"/>
              </a:defRPr>
            </a:lvl1pPr>
            <a:lvl2pPr marL="742950" indent="-285750">
              <a:tabLst>
                <a:tab pos="723900" algn="l"/>
                <a:tab pos="1447800" algn="l"/>
                <a:tab pos="2171700" algn="l"/>
              </a:tabLst>
              <a:defRPr>
                <a:solidFill>
                  <a:schemeClr val="tx1"/>
                </a:solidFill>
                <a:latin typeface="Calibri" pitchFamily="34" charset="0"/>
              </a:defRPr>
            </a:lvl2pPr>
            <a:lvl3pPr marL="1143000" indent="-228600">
              <a:tabLst>
                <a:tab pos="723900" algn="l"/>
                <a:tab pos="1447800" algn="l"/>
                <a:tab pos="2171700" algn="l"/>
              </a:tabLst>
              <a:defRPr>
                <a:solidFill>
                  <a:schemeClr val="tx1"/>
                </a:solidFill>
                <a:latin typeface="Calibri" pitchFamily="34" charset="0"/>
              </a:defRPr>
            </a:lvl3pPr>
            <a:lvl4pPr marL="1600200" indent="-228600">
              <a:tabLst>
                <a:tab pos="723900" algn="l"/>
                <a:tab pos="1447800" algn="l"/>
                <a:tab pos="2171700" algn="l"/>
              </a:tabLst>
              <a:defRPr>
                <a:solidFill>
                  <a:schemeClr val="tx1"/>
                </a:solidFill>
                <a:latin typeface="Calibri" pitchFamily="34" charset="0"/>
              </a:defRPr>
            </a:lvl4pPr>
            <a:lvl5pPr marL="2057400" indent="-228600">
              <a:tabLst>
                <a:tab pos="723900" algn="l"/>
                <a:tab pos="1447800" algn="l"/>
                <a:tab pos="21717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9pPr>
          </a:lstStyle>
          <a:p>
            <a:pPr eaLnBrk="1" hangingPunct="1">
              <a:spcAft>
                <a:spcPts val="200"/>
              </a:spcAft>
              <a:buClr>
                <a:srgbClr val="000000"/>
              </a:buClr>
              <a:buSzPct val="100000"/>
              <a:buFont typeface="Times New Roman" pitchFamily="18" charset="0"/>
              <a:buNone/>
            </a:pPr>
            <a:r>
              <a:rPr lang="en-US" altLang="en-US" sz="3000">
                <a:latin typeface="Brush Script"/>
                <a:ea typeface="Microsoft YaHei" pitchFamily="34" charset="-122"/>
              </a:rPr>
              <a:t>Thank You</a:t>
            </a:r>
          </a:p>
        </p:txBody>
      </p:sp>
      <p:sp>
        <p:nvSpPr>
          <p:cNvPr id="107525" name="Rectangle 4"/>
          <p:cNvSpPr>
            <a:spLocks noChangeArrowheads="1"/>
          </p:cNvSpPr>
          <p:nvPr/>
        </p:nvSpPr>
        <p:spPr bwMode="auto">
          <a:xfrm>
            <a:off x="6650038" y="3708567"/>
            <a:ext cx="1058862"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Rockwell" panose="02060603020205020403" pitchFamily="18" charset="0"/>
              </a:rPr>
              <a:t>Merci</a:t>
            </a:r>
          </a:p>
        </p:txBody>
      </p:sp>
      <p:sp>
        <p:nvSpPr>
          <p:cNvPr id="107526" name="Rectangle 5"/>
          <p:cNvSpPr>
            <a:spLocks noChangeArrowheads="1"/>
          </p:cNvSpPr>
          <p:nvPr/>
        </p:nvSpPr>
        <p:spPr bwMode="auto">
          <a:xfrm>
            <a:off x="1774825" y="3472173"/>
            <a:ext cx="685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Verdana" panose="020B0604030504040204" pitchFamily="34" charset="0"/>
              </a:rPr>
              <a:t>Grazie</a:t>
            </a:r>
          </a:p>
        </p:txBody>
      </p:sp>
      <p:sp>
        <p:nvSpPr>
          <p:cNvPr id="107527" name="Rectangle 6"/>
          <p:cNvSpPr>
            <a:spLocks noChangeArrowheads="1"/>
          </p:cNvSpPr>
          <p:nvPr/>
        </p:nvSpPr>
        <p:spPr bwMode="auto">
          <a:xfrm>
            <a:off x="5861050" y="2046454"/>
            <a:ext cx="1041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2550">
                <a:solidFill>
                  <a:schemeClr val="tx1"/>
                </a:solidFill>
                <a:latin typeface="Garamond" panose="02020404030301010803" pitchFamily="18" charset="0"/>
              </a:rPr>
              <a:t>Gracias</a:t>
            </a:r>
          </a:p>
        </p:txBody>
      </p:sp>
      <p:sp>
        <p:nvSpPr>
          <p:cNvPr id="77831" name="Rectangle 7"/>
          <p:cNvSpPr>
            <a:spLocks noChangeArrowheads="1"/>
          </p:cNvSpPr>
          <p:nvPr/>
        </p:nvSpPr>
        <p:spPr bwMode="auto">
          <a:xfrm>
            <a:off x="6718300" y="2732254"/>
            <a:ext cx="1133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Lst>
              <a:defRPr>
                <a:solidFill>
                  <a:schemeClr val="tx1"/>
                </a:solidFill>
                <a:latin typeface="Calibri" pitchFamily="34" charset="0"/>
              </a:defRPr>
            </a:lvl1pPr>
            <a:lvl2pPr marL="742950" indent="-285750">
              <a:tabLst>
                <a:tab pos="723900" algn="l"/>
                <a:tab pos="1447800" algn="l"/>
              </a:tabLst>
              <a:defRPr>
                <a:solidFill>
                  <a:schemeClr val="tx1"/>
                </a:solidFill>
                <a:latin typeface="Calibri" pitchFamily="34" charset="0"/>
              </a:defRPr>
            </a:lvl2pPr>
            <a:lvl3pPr marL="1143000" indent="-228600">
              <a:tabLst>
                <a:tab pos="723900" algn="l"/>
                <a:tab pos="1447800" algn="l"/>
              </a:tabLst>
              <a:defRPr>
                <a:solidFill>
                  <a:schemeClr val="tx1"/>
                </a:solidFill>
                <a:latin typeface="Calibri" pitchFamily="34" charset="0"/>
              </a:defRPr>
            </a:lvl3pPr>
            <a:lvl4pPr marL="1600200" indent="-228600">
              <a:tabLst>
                <a:tab pos="723900" algn="l"/>
                <a:tab pos="1447800" algn="l"/>
              </a:tabLst>
              <a:defRPr>
                <a:solidFill>
                  <a:schemeClr val="tx1"/>
                </a:solidFill>
                <a:latin typeface="Calibri" pitchFamily="34" charset="0"/>
              </a:defRPr>
            </a:lvl4pPr>
            <a:lvl5pPr marL="2057400" indent="-228600">
              <a:tabLst>
                <a:tab pos="723900" algn="l"/>
                <a:tab pos="14478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9pPr>
          </a:lstStyle>
          <a:p>
            <a:pPr eaLnBrk="1" hangingPunct="1">
              <a:spcAft>
                <a:spcPts val="200"/>
              </a:spcAft>
              <a:buClr>
                <a:srgbClr val="000000"/>
              </a:buClr>
              <a:buSzPct val="100000"/>
              <a:buFont typeface="Times New Roman" pitchFamily="18" charset="0"/>
              <a:buNone/>
            </a:pPr>
            <a:r>
              <a:rPr lang="en-US" altLang="en-US">
                <a:latin typeface="Comic Sans MS" pitchFamily="66" charset="0"/>
                <a:ea typeface="Microsoft YaHei" pitchFamily="34" charset="-122"/>
              </a:rPr>
              <a:t>Obrigado</a:t>
            </a:r>
          </a:p>
        </p:txBody>
      </p:sp>
      <p:sp>
        <p:nvSpPr>
          <p:cNvPr id="107529" name="Rectangle 8"/>
          <p:cNvSpPr>
            <a:spLocks noChangeArrowheads="1"/>
          </p:cNvSpPr>
          <p:nvPr/>
        </p:nvSpPr>
        <p:spPr bwMode="auto">
          <a:xfrm>
            <a:off x="5975350" y="3303754"/>
            <a:ext cx="74295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Nimrod" pitchFamily="18" charset="0"/>
              </a:rPr>
              <a:t>Danke</a:t>
            </a:r>
          </a:p>
        </p:txBody>
      </p:sp>
      <p:pic>
        <p:nvPicPr>
          <p:cNvPr id="778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0650" y="2168836"/>
            <a:ext cx="12541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6100" y="4114800"/>
            <a:ext cx="22637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32" name="Rectangle 11"/>
          <p:cNvSpPr>
            <a:spLocks noChangeArrowheads="1"/>
          </p:cNvSpPr>
          <p:nvPr/>
        </p:nvSpPr>
        <p:spPr bwMode="auto">
          <a:xfrm>
            <a:off x="4144963" y="4500563"/>
            <a:ext cx="295275"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525">
                <a:latin typeface="+mn-lt"/>
              </a:rPr>
              <a:t>Japanese</a:t>
            </a:r>
          </a:p>
        </p:txBody>
      </p:sp>
      <p:sp>
        <p:nvSpPr>
          <p:cNvPr id="107533" name="Rectangle 12"/>
          <p:cNvSpPr>
            <a:spLocks noChangeArrowheads="1"/>
          </p:cNvSpPr>
          <p:nvPr/>
        </p:nvSpPr>
        <p:spPr bwMode="auto">
          <a:xfrm>
            <a:off x="4144963" y="2865438"/>
            <a:ext cx="230187"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English</a:t>
            </a:r>
          </a:p>
        </p:txBody>
      </p:sp>
      <p:sp>
        <p:nvSpPr>
          <p:cNvPr id="107534" name="Rectangle 13"/>
          <p:cNvSpPr>
            <a:spLocks noChangeArrowheads="1"/>
          </p:cNvSpPr>
          <p:nvPr/>
        </p:nvSpPr>
        <p:spPr bwMode="auto">
          <a:xfrm>
            <a:off x="6838950" y="3929229"/>
            <a:ext cx="20796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French</a:t>
            </a:r>
          </a:p>
        </p:txBody>
      </p:sp>
      <p:sp>
        <p:nvSpPr>
          <p:cNvPr id="107535" name="Rectangle 14"/>
          <p:cNvSpPr>
            <a:spLocks noChangeArrowheads="1"/>
          </p:cNvSpPr>
          <p:nvPr/>
        </p:nvSpPr>
        <p:spPr bwMode="auto">
          <a:xfrm>
            <a:off x="1906588" y="2406961"/>
            <a:ext cx="254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Russian</a:t>
            </a:r>
          </a:p>
        </p:txBody>
      </p:sp>
      <p:sp>
        <p:nvSpPr>
          <p:cNvPr id="107536" name="Rectangle 15"/>
          <p:cNvSpPr>
            <a:spLocks noChangeArrowheads="1"/>
          </p:cNvSpPr>
          <p:nvPr/>
        </p:nvSpPr>
        <p:spPr bwMode="auto">
          <a:xfrm>
            <a:off x="6146800" y="3589504"/>
            <a:ext cx="254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German</a:t>
            </a:r>
          </a:p>
        </p:txBody>
      </p:sp>
      <p:sp>
        <p:nvSpPr>
          <p:cNvPr id="107537" name="Rectangle 16"/>
          <p:cNvSpPr>
            <a:spLocks noChangeArrowheads="1"/>
          </p:cNvSpPr>
          <p:nvPr/>
        </p:nvSpPr>
        <p:spPr bwMode="auto">
          <a:xfrm>
            <a:off x="1976438" y="3751573"/>
            <a:ext cx="192087"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Italian</a:t>
            </a:r>
          </a:p>
        </p:txBody>
      </p:sp>
      <p:sp>
        <p:nvSpPr>
          <p:cNvPr id="107538" name="Rectangle 17"/>
          <p:cNvSpPr>
            <a:spLocks noChangeArrowheads="1"/>
          </p:cNvSpPr>
          <p:nvPr/>
        </p:nvSpPr>
        <p:spPr bwMode="auto">
          <a:xfrm>
            <a:off x="6203950" y="2503654"/>
            <a:ext cx="2524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Spanish</a:t>
            </a:r>
          </a:p>
        </p:txBody>
      </p:sp>
      <p:sp>
        <p:nvSpPr>
          <p:cNvPr id="107539" name="Rectangle 18"/>
          <p:cNvSpPr>
            <a:spLocks noChangeArrowheads="1"/>
          </p:cNvSpPr>
          <p:nvPr/>
        </p:nvSpPr>
        <p:spPr bwMode="auto">
          <a:xfrm>
            <a:off x="6889750" y="3132304"/>
            <a:ext cx="59055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450">
                <a:solidFill>
                  <a:schemeClr val="tx1"/>
                </a:solidFill>
              </a:rPr>
              <a:t>Brazilian Portuguese</a:t>
            </a:r>
          </a:p>
        </p:txBody>
      </p:sp>
      <p:pic>
        <p:nvPicPr>
          <p:cNvPr id="778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725" y="2786373"/>
            <a:ext cx="7080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1" name="Rectangle 20"/>
          <p:cNvSpPr>
            <a:spLocks noChangeArrowheads="1"/>
          </p:cNvSpPr>
          <p:nvPr/>
        </p:nvSpPr>
        <p:spPr bwMode="auto">
          <a:xfrm>
            <a:off x="1203325" y="3243573"/>
            <a:ext cx="2381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Arabic</a:t>
            </a:r>
          </a:p>
        </p:txBody>
      </p:sp>
      <p:sp>
        <p:nvSpPr>
          <p:cNvPr id="107542" name="Rectangle 21"/>
          <p:cNvSpPr>
            <a:spLocks noChangeArrowheads="1"/>
          </p:cNvSpPr>
          <p:nvPr/>
        </p:nvSpPr>
        <p:spPr bwMode="auto">
          <a:xfrm>
            <a:off x="3868738" y="1912938"/>
            <a:ext cx="554037"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450">
                <a:solidFill>
                  <a:schemeClr val="tx1"/>
                </a:solidFill>
              </a:rPr>
              <a:t>Traditional Chinese</a:t>
            </a:r>
          </a:p>
        </p:txBody>
      </p:sp>
      <p:sp>
        <p:nvSpPr>
          <p:cNvPr id="107543" name="Rectangle 22"/>
          <p:cNvSpPr>
            <a:spLocks noChangeArrowheads="1"/>
          </p:cNvSpPr>
          <p:nvPr/>
        </p:nvSpPr>
        <p:spPr bwMode="auto">
          <a:xfrm>
            <a:off x="3965575" y="3797300"/>
            <a:ext cx="52546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Simplified Chinese</a:t>
            </a:r>
          </a:p>
        </p:txBody>
      </p:sp>
      <p:pic>
        <p:nvPicPr>
          <p:cNvPr id="77847"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6338" y="3313113"/>
            <a:ext cx="9540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48"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4113" y="1390650"/>
            <a:ext cx="9382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49"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9488" y="1573523"/>
            <a:ext cx="10271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7" name="Rectangle 26"/>
          <p:cNvSpPr>
            <a:spLocks noChangeArrowheads="1"/>
          </p:cNvSpPr>
          <p:nvPr/>
        </p:nvSpPr>
        <p:spPr bwMode="auto">
          <a:xfrm>
            <a:off x="1404938" y="1811648"/>
            <a:ext cx="168275"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Hindi</a:t>
            </a:r>
          </a:p>
        </p:txBody>
      </p:sp>
      <p:pic>
        <p:nvPicPr>
          <p:cNvPr id="77851"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7575" y="4043673"/>
            <a:ext cx="10271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53"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75400" y="1417804"/>
            <a:ext cx="12112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51" name="Rectangle 30"/>
          <p:cNvSpPr>
            <a:spLocks noChangeArrowheads="1"/>
          </p:cNvSpPr>
          <p:nvPr/>
        </p:nvSpPr>
        <p:spPr bwMode="auto">
          <a:xfrm>
            <a:off x="6889750" y="1875004"/>
            <a:ext cx="14446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Thai</a:t>
            </a:r>
          </a:p>
        </p:txBody>
      </p:sp>
      <p:sp>
        <p:nvSpPr>
          <p:cNvPr id="107552" name="Rectangle 31"/>
          <p:cNvSpPr>
            <a:spLocks noChangeArrowheads="1"/>
          </p:cNvSpPr>
          <p:nvPr/>
        </p:nvSpPr>
        <p:spPr bwMode="auto">
          <a:xfrm>
            <a:off x="6986588" y="4543592"/>
            <a:ext cx="220662"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Korean</a:t>
            </a:r>
          </a:p>
        </p:txBody>
      </p:sp>
      <p:sp>
        <p:nvSpPr>
          <p:cNvPr id="77856" name="Rectangle 32"/>
          <p:cNvSpPr>
            <a:spLocks noChangeArrowheads="1"/>
          </p:cNvSpPr>
          <p:nvPr/>
        </p:nvSpPr>
        <p:spPr bwMode="auto">
          <a:xfrm>
            <a:off x="3963988" y="569913"/>
            <a:ext cx="70643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67500" tIns="33750" rIns="67500" bIns="33750"/>
          <a:lstStyle>
            <a:lvl1pPr>
              <a:tabLst>
                <a:tab pos="723900" algn="l"/>
              </a:tabLst>
              <a:defRPr>
                <a:solidFill>
                  <a:schemeClr val="tx1"/>
                </a:solidFill>
                <a:latin typeface="Calibri" pitchFamily="34" charset="0"/>
              </a:defRPr>
            </a:lvl1pPr>
            <a:lvl2pPr marL="742950" indent="-285750">
              <a:tabLst>
                <a:tab pos="723900" algn="l"/>
              </a:tabLst>
              <a:defRPr>
                <a:solidFill>
                  <a:schemeClr val="tx1"/>
                </a:solidFill>
                <a:latin typeface="Calibri" pitchFamily="34" charset="0"/>
              </a:defRPr>
            </a:lvl2pPr>
            <a:lvl3pPr marL="1143000" indent="-228600">
              <a:tabLst>
                <a:tab pos="723900" algn="l"/>
              </a:tabLst>
              <a:defRPr>
                <a:solidFill>
                  <a:schemeClr val="tx1"/>
                </a:solidFill>
                <a:latin typeface="Calibri" pitchFamily="34" charset="0"/>
              </a:defRPr>
            </a:lvl3pPr>
            <a:lvl4pPr marL="1600200" indent="-228600">
              <a:tabLst>
                <a:tab pos="723900" algn="l"/>
              </a:tabLst>
              <a:defRPr>
                <a:solidFill>
                  <a:schemeClr val="tx1"/>
                </a:solidFill>
                <a:latin typeface="Calibri" pitchFamily="34" charset="0"/>
              </a:defRPr>
            </a:lvl4pPr>
            <a:lvl5pPr marL="2057400" indent="-228600">
              <a:tabLst>
                <a:tab pos="7239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Lst>
              <a:defRPr>
                <a:solidFill>
                  <a:schemeClr val="tx1"/>
                </a:solidFill>
                <a:latin typeface="Calibri" pitchFamily="34" charset="0"/>
              </a:defRPr>
            </a:lvl9pPr>
          </a:lstStyle>
          <a:p>
            <a:pPr eaLnBrk="1" hangingPunct="1">
              <a:lnSpc>
                <a:spcPct val="90000"/>
              </a:lnSpc>
              <a:buClr>
                <a:srgbClr val="000000"/>
              </a:buClr>
              <a:buSzPct val="100000"/>
              <a:buFont typeface="Times New Roman" pitchFamily="18" charset="0"/>
              <a:buNone/>
            </a:pPr>
            <a:r>
              <a:rPr lang="zh-CN" altLang="en-US" sz="3000" b="1">
                <a:solidFill>
                  <a:srgbClr val="1544D9"/>
                </a:solidFill>
                <a:latin typeface="Arial" pitchFamily="34" charset="0"/>
              </a:rPr>
              <a:t>完</a:t>
            </a:r>
          </a:p>
        </p:txBody>
      </p:sp>
      <p:pic>
        <p:nvPicPr>
          <p:cNvPr id="77857" name="Picture 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002588" y="168275"/>
            <a:ext cx="8763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5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14350">
              <a:defRPr>
                <a:solidFill>
                  <a:schemeClr val="tx1"/>
                </a:solidFill>
                <a:latin typeface="Calibri" pitchFamily="34" charset="0"/>
              </a:defRPr>
            </a:lvl1pPr>
            <a:lvl2pPr marL="742950" indent="-285750" defTabSz="514350">
              <a:defRPr>
                <a:solidFill>
                  <a:schemeClr val="tx1"/>
                </a:solidFill>
                <a:latin typeface="Calibri" pitchFamily="34" charset="0"/>
              </a:defRPr>
            </a:lvl2pPr>
            <a:lvl3pPr marL="1143000" indent="-228600" defTabSz="514350">
              <a:defRPr>
                <a:solidFill>
                  <a:schemeClr val="tx1"/>
                </a:solidFill>
                <a:latin typeface="Calibri" pitchFamily="34" charset="0"/>
              </a:defRPr>
            </a:lvl3pPr>
            <a:lvl4pPr marL="1600200" indent="-228600" defTabSz="514350">
              <a:defRPr>
                <a:solidFill>
                  <a:schemeClr val="tx1"/>
                </a:solidFill>
                <a:latin typeface="Calibri" pitchFamily="34" charset="0"/>
              </a:defRPr>
            </a:lvl4pPr>
            <a:lvl5pPr marL="2057400" indent="-228600" defTabSz="514350">
              <a:defRPr>
                <a:solidFill>
                  <a:schemeClr val="tx1"/>
                </a:solidFill>
                <a:latin typeface="Calibri" pitchFamily="34" charset="0"/>
              </a:defRPr>
            </a:lvl5pPr>
            <a:lvl6pPr marL="2514600" indent="-228600" defTabSz="514350" eaLnBrk="0" fontAlgn="base" hangingPunct="0">
              <a:spcBef>
                <a:spcPct val="0"/>
              </a:spcBef>
              <a:spcAft>
                <a:spcPct val="0"/>
              </a:spcAft>
              <a:defRPr>
                <a:solidFill>
                  <a:schemeClr val="tx1"/>
                </a:solidFill>
                <a:latin typeface="Calibri" pitchFamily="34" charset="0"/>
              </a:defRPr>
            </a:lvl6pPr>
            <a:lvl7pPr marL="2971800" indent="-228600" defTabSz="514350" eaLnBrk="0" fontAlgn="base" hangingPunct="0">
              <a:spcBef>
                <a:spcPct val="0"/>
              </a:spcBef>
              <a:spcAft>
                <a:spcPct val="0"/>
              </a:spcAft>
              <a:defRPr>
                <a:solidFill>
                  <a:schemeClr val="tx1"/>
                </a:solidFill>
                <a:latin typeface="Calibri" pitchFamily="34" charset="0"/>
              </a:defRPr>
            </a:lvl7pPr>
            <a:lvl8pPr marL="3429000" indent="-228600" defTabSz="514350" eaLnBrk="0" fontAlgn="base" hangingPunct="0">
              <a:spcBef>
                <a:spcPct val="0"/>
              </a:spcBef>
              <a:spcAft>
                <a:spcPct val="0"/>
              </a:spcAft>
              <a:defRPr>
                <a:solidFill>
                  <a:schemeClr val="tx1"/>
                </a:solidFill>
                <a:latin typeface="Calibri" pitchFamily="34" charset="0"/>
              </a:defRPr>
            </a:lvl8pPr>
            <a:lvl9pPr marL="3886200" indent="-228600" defTabSz="514350" eaLnBrk="0" fontAlgn="base" hangingPunct="0">
              <a:spcBef>
                <a:spcPct val="0"/>
              </a:spcBef>
              <a:spcAft>
                <a:spcPct val="0"/>
              </a:spcAft>
              <a:defRPr>
                <a:solidFill>
                  <a:schemeClr val="tx1"/>
                </a:solidFill>
                <a:latin typeface="Calibri" pitchFamily="34" charset="0"/>
              </a:defRPr>
            </a:lvl9pPr>
          </a:lstStyle>
          <a:p>
            <a:fld id="{A2A3EC64-54B6-4D28-81C2-E2C11BB95E20}" type="datetime1">
              <a:rPr lang="zh-CN" altLang="en-US" smtClean="0">
                <a:solidFill>
                  <a:srgbClr val="FFFFFF"/>
                </a:solidFill>
              </a:rPr>
              <a:t>2020/8/25</a:t>
            </a:fld>
            <a:endParaRPr lang="en-US" altLang="zh-CN">
              <a:solidFill>
                <a:srgbClr val="FFFFFF"/>
              </a:solidFill>
            </a:endParaRPr>
          </a:p>
        </p:txBody>
      </p:sp>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304053" y="156020"/>
            <a:ext cx="4985497" cy="639224"/>
          </a:xfrm>
          <a:prstGeom prst="rect">
            <a:avLst/>
          </a:prstGeom>
        </p:spPr>
        <p:txBody>
          <a:bodyPr spcFirstLastPara="1" wrap="square" lIns="91425" tIns="91425" rIns="91425" bIns="91425" anchor="b" anchorCtr="0">
            <a:noAutofit/>
          </a:bodyPr>
          <a:lstStyle/>
          <a:p>
            <a:pPr lvl="0"/>
            <a:r>
              <a:rPr lang="en-US" sz="4000" b="1" dirty="0">
                <a:solidFill>
                  <a:srgbClr val="1544D9"/>
                </a:solidFill>
              </a:rPr>
              <a:t>The </a:t>
            </a:r>
            <a:r>
              <a:rPr lang="en-US" sz="4000" b="1" dirty="0" smtClean="0">
                <a:solidFill>
                  <a:srgbClr val="1544D9"/>
                </a:solidFill>
              </a:rPr>
              <a:t>Method</a:t>
            </a:r>
            <a:r>
              <a:rPr lang="zh-CN" altLang="en-US" sz="4000" b="1" dirty="0" smtClean="0">
                <a:solidFill>
                  <a:srgbClr val="1544D9"/>
                </a:solidFill>
              </a:rPr>
              <a:t>（</a:t>
            </a:r>
            <a:r>
              <a:rPr lang="en-US" altLang="zh-CN" sz="4000" b="1" dirty="0" smtClean="0">
                <a:solidFill>
                  <a:srgbClr val="1544D9"/>
                </a:solidFill>
              </a:rPr>
              <a:t>1/3</a:t>
            </a:r>
            <a:r>
              <a:rPr lang="zh-CN" altLang="en-US" sz="4000" b="1" dirty="0" smtClean="0">
                <a:solidFill>
                  <a:srgbClr val="1544D9"/>
                </a:solidFill>
              </a:rPr>
              <a:t>）</a:t>
            </a:r>
            <a:endParaRPr sz="4000" b="1" dirty="0">
              <a:solidFill>
                <a:srgbClr val="1544D9"/>
              </a:solidFill>
            </a:endParaRPr>
          </a:p>
        </p:txBody>
      </p:sp>
      <p:sp>
        <p:nvSpPr>
          <p:cNvPr id="2" name="Text Placeholder 1"/>
          <p:cNvSpPr>
            <a:spLocks noGrp="1"/>
          </p:cNvSpPr>
          <p:nvPr>
            <p:ph type="body" idx="1"/>
          </p:nvPr>
        </p:nvSpPr>
        <p:spPr>
          <a:xfrm>
            <a:off x="94129" y="1397000"/>
            <a:ext cx="8955742" cy="3341546"/>
          </a:xfrm>
        </p:spPr>
        <p:txBody>
          <a:bodyPr/>
          <a:lstStyle/>
          <a:p>
            <a:r>
              <a:rPr lang="en-US" altLang="zh-CN" sz="2400" dirty="0"/>
              <a:t>In cryptography, a </a:t>
            </a:r>
            <a:r>
              <a:rPr lang="en-US" altLang="zh-CN" sz="2400" b="1" dirty="0"/>
              <a:t>zero-knowledge proof </a:t>
            </a:r>
            <a:r>
              <a:rPr lang="en-US" altLang="zh-CN" sz="2400" dirty="0"/>
              <a:t>or zero-knowledge protocol is a method by which one party (the prover Peggy) can prove to another party (the verifier Victor) that she knows a value x, without conveying any information apart from the fact that she knows the value x</a:t>
            </a:r>
            <a:r>
              <a:rPr lang="en-US" altLang="zh-CN" sz="2400" dirty="0" smtClean="0"/>
              <a:t>.</a:t>
            </a:r>
            <a:endParaRPr lang="en-US" altLang="zh-CN" sz="2400" dirty="0"/>
          </a:p>
          <a:p>
            <a:pPr lvl="1"/>
            <a:r>
              <a:rPr lang="en-US" altLang="zh-CN" sz="2200" dirty="0"/>
              <a:t>Another way of understanding this would be: Interactive zero-knowledge proofs require </a:t>
            </a:r>
            <a:r>
              <a:rPr lang="en-US" altLang="zh-CN" sz="2200" b="1" dirty="0"/>
              <a:t>interaction</a:t>
            </a:r>
            <a:r>
              <a:rPr lang="en-US" altLang="zh-CN" sz="2200" dirty="0"/>
              <a:t> between the individual (or computer system) proving their knowledge and the individual validating the proof</a:t>
            </a:r>
            <a:r>
              <a:rPr lang="en-US" altLang="zh-CN" sz="2200" dirty="0" smtClean="0"/>
              <a:t>.</a:t>
            </a:r>
            <a:endParaRPr lang="en-US" altLang="zh-CN" sz="2200" dirty="0"/>
          </a:p>
        </p:txBody>
      </p:sp>
      <p:pic>
        <p:nvPicPr>
          <p:cNvPr id="808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200" y="1"/>
            <a:ext cx="3606800" cy="1449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pPr>
              <a:defRPr/>
            </a:pPr>
            <a:fld id="{CCDCC842-F1E2-4BD0-B5F7-23A4FAB633AB}" type="datetime1">
              <a:rPr lang="zh-CN" altLang="en-US" smtClean="0"/>
              <a:t>2020/8/25</a:t>
            </a:fld>
            <a:endParaRPr lang="en-US" altLang="zh-CN"/>
          </a:p>
        </p:txBody>
      </p:sp>
    </p:spTree>
    <p:extLst>
      <p:ext uri="{BB962C8B-B14F-4D97-AF65-F5344CB8AC3E}">
        <p14:creationId xmlns:p14="http://schemas.microsoft.com/office/powerpoint/2010/main" val="644516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215153" y="73470"/>
            <a:ext cx="4502897" cy="639224"/>
          </a:xfrm>
          <a:prstGeom prst="rect">
            <a:avLst/>
          </a:prstGeom>
        </p:spPr>
        <p:txBody>
          <a:bodyPr spcFirstLastPara="1" wrap="square" lIns="91425" tIns="91425" rIns="91425" bIns="91425" anchor="b" anchorCtr="0">
            <a:noAutofit/>
          </a:bodyPr>
          <a:lstStyle/>
          <a:p>
            <a:pPr lvl="0"/>
            <a:r>
              <a:rPr lang="en-US" sz="4000" b="1" dirty="0">
                <a:solidFill>
                  <a:srgbClr val="1544D9"/>
                </a:solidFill>
              </a:rPr>
              <a:t>The </a:t>
            </a:r>
            <a:r>
              <a:rPr lang="en-US" sz="4000" b="1" dirty="0" smtClean="0">
                <a:solidFill>
                  <a:srgbClr val="1544D9"/>
                </a:solidFill>
              </a:rPr>
              <a:t>Method</a:t>
            </a:r>
            <a:r>
              <a:rPr lang="zh-CN" altLang="en-US" sz="4000" b="1" dirty="0" smtClean="0">
                <a:solidFill>
                  <a:srgbClr val="1544D9"/>
                </a:solidFill>
              </a:rPr>
              <a:t>（</a:t>
            </a:r>
            <a:r>
              <a:rPr lang="en-US" altLang="zh-CN" sz="4000" b="1" dirty="0" smtClean="0">
                <a:solidFill>
                  <a:srgbClr val="1544D9"/>
                </a:solidFill>
              </a:rPr>
              <a:t>2/3</a:t>
            </a:r>
            <a:r>
              <a:rPr lang="zh-CN" altLang="en-US" sz="4000" b="1" dirty="0" smtClean="0">
                <a:solidFill>
                  <a:srgbClr val="1544D9"/>
                </a:solidFill>
              </a:rPr>
              <a:t>）</a:t>
            </a:r>
            <a:endParaRPr sz="4000" b="1" dirty="0">
              <a:solidFill>
                <a:srgbClr val="1544D9"/>
              </a:solidFill>
            </a:endParaRPr>
          </a:p>
        </p:txBody>
      </p:sp>
      <p:sp>
        <p:nvSpPr>
          <p:cNvPr id="2" name="Text Placeholder 1"/>
          <p:cNvSpPr>
            <a:spLocks noGrp="1"/>
          </p:cNvSpPr>
          <p:nvPr>
            <p:ph type="body" idx="1"/>
          </p:nvPr>
        </p:nvSpPr>
        <p:spPr>
          <a:xfrm>
            <a:off x="94129" y="1638300"/>
            <a:ext cx="8955742" cy="3137856"/>
          </a:xfrm>
        </p:spPr>
        <p:txBody>
          <a:bodyPr/>
          <a:lstStyle/>
          <a:p>
            <a:r>
              <a:rPr lang="en-US" altLang="zh-CN" sz="2400" dirty="0" smtClean="0"/>
              <a:t>If </a:t>
            </a:r>
            <a:r>
              <a:rPr lang="en-US" altLang="zh-CN" sz="2400" dirty="0"/>
              <a:t>proving the statement requires knowledge of some </a:t>
            </a:r>
            <a:r>
              <a:rPr lang="en-US" altLang="zh-CN" sz="2400" b="1" dirty="0"/>
              <a:t>secret information </a:t>
            </a:r>
            <a:r>
              <a:rPr lang="en-US" altLang="zh-CN" sz="2400" dirty="0"/>
              <a:t>on the part of the prover, the definition implies that the verifier will not be able to prove the statement in turn to anyone else, since the verifier does not possess the secret information. </a:t>
            </a:r>
            <a:endParaRPr lang="en-US" altLang="zh-CN" sz="2400" dirty="0" smtClean="0"/>
          </a:p>
          <a:p>
            <a:pPr lvl="1">
              <a:lnSpc>
                <a:spcPct val="100000"/>
              </a:lnSpc>
              <a:spcBef>
                <a:spcPts val="0"/>
              </a:spcBef>
            </a:pPr>
            <a:r>
              <a:rPr lang="en-US" altLang="zh-CN" dirty="0" smtClean="0"/>
              <a:t>Notice </a:t>
            </a:r>
            <a:r>
              <a:rPr lang="en-US" altLang="zh-CN" dirty="0"/>
              <a:t>that the statement being proved must include the assertion that </a:t>
            </a:r>
            <a:r>
              <a:rPr lang="en-US" altLang="zh-CN" b="1" dirty="0"/>
              <a:t>the prover has such knowledge</a:t>
            </a:r>
            <a:r>
              <a:rPr lang="en-US" altLang="zh-CN" dirty="0"/>
              <a:t> (otherwise, the statement would not be proved in zero-knowledge, since at the end of the protocol the verifier would gain the additional information that the prover has knowledge of the required secret information). </a:t>
            </a:r>
            <a:endParaRPr lang="en-US" altLang="zh-CN" dirty="0" smtClean="0"/>
          </a:p>
          <a:p>
            <a:pPr lvl="1">
              <a:spcBef>
                <a:spcPts val="0"/>
              </a:spcBef>
            </a:pPr>
            <a:r>
              <a:rPr lang="en-US" altLang="zh-CN" dirty="0" smtClean="0"/>
              <a:t>If </a:t>
            </a:r>
            <a:r>
              <a:rPr lang="en-US" altLang="zh-CN" dirty="0"/>
              <a:t>the statement consists only of the fact that </a:t>
            </a:r>
            <a:r>
              <a:rPr lang="en-US" altLang="zh-CN" dirty="0" smtClean="0"/>
              <a:t>prover </a:t>
            </a:r>
            <a:r>
              <a:rPr lang="en-US" altLang="zh-CN" dirty="0"/>
              <a:t>possesses the secret information, it is a special case known as zero-knowledge proof of knowledge, and it nicely illustrates the essence of the notion of zero-knowledge proofs: proving that one has knowledge of certain information is trivial if one is allowed to simply reveal that information; </a:t>
            </a:r>
            <a:r>
              <a:rPr lang="en-US" altLang="zh-CN" b="1" dirty="0"/>
              <a:t>the challenge is proving that one has such knowledge without revealing the secret information or anything else</a:t>
            </a:r>
            <a:r>
              <a:rPr lang="en-US" altLang="zh-CN" dirty="0" smtClean="0"/>
              <a:t>.</a:t>
            </a:r>
            <a:endParaRPr lang="zh-CN" altLang="en-US" dirty="0"/>
          </a:p>
        </p:txBody>
      </p:sp>
      <p:pic>
        <p:nvPicPr>
          <p:cNvPr id="808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799" y="0"/>
            <a:ext cx="3854201" cy="154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pPr>
              <a:defRPr/>
            </a:pPr>
            <a:fld id="{CCDCC842-F1E2-4BD0-B5F7-23A4FAB633AB}" type="datetime1">
              <a:rPr lang="zh-CN" altLang="en-US" smtClean="0"/>
              <a:t>2020/8/25</a:t>
            </a:fld>
            <a:endParaRPr lang="en-US" altLang="zh-CN"/>
          </a:p>
        </p:txBody>
      </p:sp>
    </p:spTree>
    <p:extLst>
      <p:ext uri="{BB962C8B-B14F-4D97-AF65-F5344CB8AC3E}">
        <p14:creationId xmlns:p14="http://schemas.microsoft.com/office/powerpoint/2010/main" val="3123287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215153" y="73470"/>
            <a:ext cx="4502897" cy="639224"/>
          </a:xfrm>
          <a:prstGeom prst="rect">
            <a:avLst/>
          </a:prstGeom>
        </p:spPr>
        <p:txBody>
          <a:bodyPr spcFirstLastPara="1" wrap="square" lIns="91425" tIns="91425" rIns="91425" bIns="91425" anchor="b" anchorCtr="0">
            <a:noAutofit/>
          </a:bodyPr>
          <a:lstStyle/>
          <a:p>
            <a:pPr lvl="0"/>
            <a:r>
              <a:rPr lang="en-US" sz="4000" b="1" dirty="0">
                <a:solidFill>
                  <a:srgbClr val="1544D9"/>
                </a:solidFill>
              </a:rPr>
              <a:t>The </a:t>
            </a:r>
            <a:r>
              <a:rPr lang="en-US" sz="4000" b="1" dirty="0" smtClean="0">
                <a:solidFill>
                  <a:srgbClr val="1544D9"/>
                </a:solidFill>
              </a:rPr>
              <a:t>Method</a:t>
            </a:r>
            <a:r>
              <a:rPr lang="zh-CN" altLang="en-US" sz="4000" b="1" dirty="0" smtClean="0">
                <a:solidFill>
                  <a:srgbClr val="1544D9"/>
                </a:solidFill>
              </a:rPr>
              <a:t>（</a:t>
            </a:r>
            <a:r>
              <a:rPr lang="en-US" altLang="zh-CN" sz="4000" b="1" dirty="0" smtClean="0">
                <a:solidFill>
                  <a:srgbClr val="1544D9"/>
                </a:solidFill>
              </a:rPr>
              <a:t>3/3</a:t>
            </a:r>
            <a:r>
              <a:rPr lang="zh-CN" altLang="en-US" sz="4000" b="1" dirty="0" smtClean="0">
                <a:solidFill>
                  <a:srgbClr val="1544D9"/>
                </a:solidFill>
              </a:rPr>
              <a:t>）</a:t>
            </a:r>
            <a:endParaRPr sz="4000" b="1" dirty="0">
              <a:solidFill>
                <a:srgbClr val="1544D9"/>
              </a:solidFill>
            </a:endParaRPr>
          </a:p>
        </p:txBody>
      </p:sp>
      <p:sp>
        <p:nvSpPr>
          <p:cNvPr id="2" name="Text Placeholder 1"/>
          <p:cNvSpPr>
            <a:spLocks noGrp="1"/>
          </p:cNvSpPr>
          <p:nvPr>
            <p:ph type="body" idx="1"/>
          </p:nvPr>
        </p:nvSpPr>
        <p:spPr>
          <a:xfrm>
            <a:off x="94129" y="1758950"/>
            <a:ext cx="8955742" cy="3017206"/>
          </a:xfrm>
        </p:spPr>
        <p:txBody>
          <a:bodyPr/>
          <a:lstStyle/>
          <a:p>
            <a:r>
              <a:rPr lang="en-US" altLang="zh-CN" sz="2400" dirty="0" smtClean="0"/>
              <a:t>For </a:t>
            </a:r>
            <a:r>
              <a:rPr lang="en-US" altLang="zh-CN" sz="2400" dirty="0"/>
              <a:t>zero-knowledge proofs of knowledge, the protocol must necessarily </a:t>
            </a:r>
            <a:r>
              <a:rPr lang="en-US" altLang="zh-CN" sz="2400" b="1" dirty="0">
                <a:solidFill>
                  <a:srgbClr val="7030A0"/>
                </a:solidFill>
              </a:rPr>
              <a:t>require interactive input </a:t>
            </a:r>
            <a:r>
              <a:rPr lang="en-US" altLang="zh-CN" sz="2400" dirty="0"/>
              <a:t>from the verifier, usually in the form of a challenge or challenges such that the responses from the prover will convince the verifier if and only if the statement is true (i.e., if the prover does have the claimed knowledge). </a:t>
            </a:r>
            <a:endParaRPr lang="en-US" altLang="zh-CN" sz="2400" dirty="0" smtClean="0"/>
          </a:p>
          <a:p>
            <a:pPr lvl="1">
              <a:spcBef>
                <a:spcPts val="0"/>
              </a:spcBef>
            </a:pPr>
            <a:r>
              <a:rPr lang="en-US" altLang="zh-CN" sz="1400" dirty="0" smtClean="0"/>
              <a:t>This </a:t>
            </a:r>
            <a:r>
              <a:rPr lang="en-US" altLang="zh-CN" sz="1400" dirty="0"/>
              <a:t>is clearly the case, since otherwise the verifier could record the execution of the protocol and replay it to someone else: if this were accepted by the new party as proof that the replaying party knows the secret information, then the new party's acceptance is either justified—the replayer does know the secret information—which means that the protocol leaks knowledge and is not zero-knowledge, or it is spurious—i.e. leads to a party accepting someone's proof of knowledge who does not actually possess it.</a:t>
            </a:r>
            <a:endParaRPr lang="zh-CN" altLang="en-US" sz="1400" dirty="0"/>
          </a:p>
        </p:txBody>
      </p:sp>
      <p:pic>
        <p:nvPicPr>
          <p:cNvPr id="808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391" y="0"/>
            <a:ext cx="3822609" cy="153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pPr>
              <a:defRPr/>
            </a:pPr>
            <a:fld id="{CCDCC842-F1E2-4BD0-B5F7-23A4FAB633AB}" type="datetime1">
              <a:rPr lang="zh-CN" altLang="en-US" smtClean="0"/>
              <a:t>2020/8/25</a:t>
            </a:fld>
            <a:endParaRPr lang="en-US" altLang="zh-CN"/>
          </a:p>
        </p:txBody>
      </p:sp>
    </p:spTree>
    <p:extLst>
      <p:ext uri="{BB962C8B-B14F-4D97-AF65-F5344CB8AC3E}">
        <p14:creationId xmlns:p14="http://schemas.microsoft.com/office/powerpoint/2010/main" val="3629891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pic>
        <p:nvPicPr>
          <p:cNvPr id="81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950" y="2"/>
            <a:ext cx="3321048" cy="1383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1" name="Google Shape;1761;p165"/>
          <p:cNvSpPr txBox="1">
            <a:spLocks noGrp="1"/>
          </p:cNvSpPr>
          <p:nvPr>
            <p:ph type="title"/>
          </p:nvPr>
        </p:nvSpPr>
        <p:spPr>
          <a:xfrm>
            <a:off x="275665" y="73470"/>
            <a:ext cx="8868335" cy="831300"/>
          </a:xfrm>
          <a:prstGeom prst="rect">
            <a:avLst/>
          </a:prstGeom>
        </p:spPr>
        <p:txBody>
          <a:bodyPr spcFirstLastPara="1" wrap="square" lIns="91425" tIns="91425" rIns="91425" bIns="91425" anchor="b" anchorCtr="0">
            <a:noAutofit/>
          </a:bodyPr>
          <a:lstStyle/>
          <a:p>
            <a:pPr lvl="0"/>
            <a:r>
              <a:rPr lang="en-US" sz="4000" b="1" dirty="0" smtClean="0">
                <a:solidFill>
                  <a:srgbClr val="1544D9"/>
                </a:solidFill>
              </a:rPr>
              <a:t>Definition (</a:t>
            </a:r>
            <a:r>
              <a:rPr lang="en-US" sz="4000" b="1" dirty="0" smtClean="0">
                <a:solidFill>
                  <a:srgbClr val="1544D9"/>
                </a:solidFill>
              </a:rPr>
              <a:t>1</a:t>
            </a:r>
            <a:r>
              <a:rPr lang="en-US" altLang="zh-CN" sz="4000" b="1" dirty="0" smtClean="0">
                <a:solidFill>
                  <a:srgbClr val="1544D9"/>
                </a:solidFill>
              </a:rPr>
              <a:t>/2</a:t>
            </a:r>
            <a:r>
              <a:rPr lang="en-US" sz="4000" b="1" dirty="0" smtClean="0">
                <a:solidFill>
                  <a:srgbClr val="1544D9"/>
                </a:solidFill>
              </a:rPr>
              <a:t>)</a:t>
            </a:r>
            <a:endParaRPr sz="4000" b="1" dirty="0">
              <a:solidFill>
                <a:srgbClr val="1544D9"/>
              </a:solidFill>
            </a:endParaRPr>
          </a:p>
        </p:txBody>
      </p:sp>
      <p:sp>
        <p:nvSpPr>
          <p:cNvPr id="2" name="Text Placeholder 1"/>
          <p:cNvSpPr>
            <a:spLocks noGrp="1"/>
          </p:cNvSpPr>
          <p:nvPr>
            <p:ph type="body" idx="1"/>
          </p:nvPr>
        </p:nvSpPr>
        <p:spPr>
          <a:xfrm>
            <a:off x="197399" y="815870"/>
            <a:ext cx="8765066" cy="3960286"/>
          </a:xfrm>
        </p:spPr>
        <p:txBody>
          <a:bodyPr/>
          <a:lstStyle/>
          <a:p>
            <a:pPr marL="139700" indent="0">
              <a:buNone/>
            </a:pPr>
            <a:r>
              <a:rPr lang="en-US" altLang="zh-CN" sz="2000" b="1" dirty="0"/>
              <a:t>A zero-knowledge proof must satisfy three properties</a:t>
            </a:r>
            <a:r>
              <a:rPr lang="en-US" altLang="zh-CN" sz="2000" b="1" dirty="0" smtClean="0"/>
              <a:t>:</a:t>
            </a:r>
          </a:p>
          <a:p>
            <a:endParaRPr lang="en-US" altLang="zh-CN" dirty="0"/>
          </a:p>
          <a:p>
            <a:r>
              <a:rPr lang="en-US" altLang="zh-CN" b="1" dirty="0"/>
              <a:t>Completeness</a:t>
            </a:r>
            <a:r>
              <a:rPr lang="en-US" altLang="zh-CN" dirty="0"/>
              <a:t>: if the statement is true, the honest verifier (that is, one following the protocol properly) will be convinced of this fact by an honest prover.</a:t>
            </a:r>
          </a:p>
          <a:p>
            <a:r>
              <a:rPr lang="en-US" altLang="zh-CN" b="1" dirty="0"/>
              <a:t>Soundness</a:t>
            </a:r>
            <a:r>
              <a:rPr lang="en-US" altLang="zh-CN" dirty="0"/>
              <a:t>: if the statement is false, no cheating prover can convince the honest verifier that it is true, except with some small probability.</a:t>
            </a:r>
          </a:p>
          <a:p>
            <a:r>
              <a:rPr lang="en-US" altLang="zh-CN" b="1" dirty="0"/>
              <a:t>Zero-knowledge</a:t>
            </a:r>
            <a:r>
              <a:rPr lang="en-US" altLang="zh-CN" dirty="0"/>
              <a:t>: if the statement is true, no verifier learns anything other than the fact that the statement is true. In other words, just knowing the statement (not the secret) is sufficient to imagine a scenario showing that the prover knows the secret. </a:t>
            </a:r>
            <a:endParaRPr lang="en-US" altLang="zh-CN" dirty="0" smtClean="0"/>
          </a:p>
          <a:p>
            <a:pPr lvl="1">
              <a:spcBef>
                <a:spcPts val="600"/>
              </a:spcBef>
            </a:pPr>
            <a:r>
              <a:rPr lang="en-US" altLang="zh-CN" dirty="0" smtClean="0"/>
              <a:t>This </a:t>
            </a:r>
            <a:r>
              <a:rPr lang="en-US" altLang="zh-CN" dirty="0"/>
              <a:t>is formalized by showing that every verifier has some </a:t>
            </a:r>
            <a:r>
              <a:rPr lang="en-US" altLang="zh-CN" i="1" dirty="0"/>
              <a:t>simulator</a:t>
            </a:r>
            <a:r>
              <a:rPr lang="en-US" altLang="zh-CN" dirty="0"/>
              <a:t> that, given only the statement to be proved (and no access to the prover), can produce a transcript that "looks like" an interaction between the honest prover and the verifier in question.</a:t>
            </a:r>
          </a:p>
          <a:p>
            <a:pPr marL="139700" indent="0">
              <a:buNone/>
            </a:pPr>
            <a:endParaRPr lang="en-US" altLang="zh-CN" dirty="0" smtClean="0"/>
          </a:p>
          <a:p>
            <a:pPr>
              <a:buFont typeface="Wingdings" panose="05000000000000000000" pitchFamily="2" charset="2"/>
              <a:buChar char="Ø"/>
            </a:pPr>
            <a:r>
              <a:rPr lang="en-US" altLang="zh-CN" dirty="0" smtClean="0"/>
              <a:t>The </a:t>
            </a:r>
            <a:r>
              <a:rPr lang="en-US" altLang="zh-CN" dirty="0"/>
              <a:t>first two of these are properties of more general interactive proof systems. The third is what makes the proof zero-knowledge.</a:t>
            </a:r>
          </a:p>
          <a:p>
            <a:pPr>
              <a:buFont typeface="Wingdings" panose="05000000000000000000" pitchFamily="2" charset="2"/>
              <a:buChar char="Ø"/>
            </a:pPr>
            <a:r>
              <a:rPr lang="en-US" altLang="zh-CN" dirty="0"/>
              <a:t>Zero-knowledge proofs are not proofs in the mathematical sense of the term because there is some small probability, the </a:t>
            </a:r>
            <a:r>
              <a:rPr lang="en-US" altLang="zh-CN" i="1" dirty="0"/>
              <a:t>soundness error</a:t>
            </a:r>
            <a:r>
              <a:rPr lang="en-US" altLang="zh-CN" dirty="0"/>
              <a:t>, that a cheating prover will be able to convince the verifier of a false statement. </a:t>
            </a:r>
            <a:endParaRPr lang="en-US" altLang="zh-CN" dirty="0" smtClean="0"/>
          </a:p>
          <a:p>
            <a:pPr>
              <a:buFont typeface="Wingdings" panose="05000000000000000000" pitchFamily="2" charset="2"/>
              <a:buChar char="Ø"/>
            </a:pPr>
            <a:r>
              <a:rPr lang="en-US" altLang="zh-CN" dirty="0" smtClean="0"/>
              <a:t>In </a:t>
            </a:r>
            <a:r>
              <a:rPr lang="en-US" altLang="zh-CN" dirty="0"/>
              <a:t>other words, zero-knowledge proofs are </a:t>
            </a:r>
            <a:r>
              <a:rPr lang="en-US" altLang="zh-CN" b="1" dirty="0"/>
              <a:t>probabilistic "proofs" </a:t>
            </a:r>
            <a:r>
              <a:rPr lang="en-US" altLang="zh-CN" dirty="0"/>
              <a:t>rather than deterministic proofs. However, there are techniques to decrease the soundness error to negligibly small values</a:t>
            </a:r>
            <a:r>
              <a:rPr lang="en-US" altLang="zh-CN" dirty="0" smtClean="0"/>
              <a:t>.</a:t>
            </a:r>
            <a:endParaRPr lang="en-US" altLang="zh-CN" dirty="0"/>
          </a:p>
        </p:txBody>
      </p:sp>
      <p:sp>
        <p:nvSpPr>
          <p:cNvPr id="3" name="Date Placeholder 2"/>
          <p:cNvSpPr>
            <a:spLocks noGrp="1"/>
          </p:cNvSpPr>
          <p:nvPr>
            <p:ph type="dt" sz="half" idx="10"/>
          </p:nvPr>
        </p:nvSpPr>
        <p:spPr/>
        <p:txBody>
          <a:bodyPr/>
          <a:lstStyle/>
          <a:p>
            <a:pPr>
              <a:defRPr/>
            </a:pPr>
            <a:fld id="{F3CC15B1-3534-493A-8CB5-AF60167CA1F8}" type="datetime1">
              <a:rPr lang="zh-CN" altLang="en-US" smtClean="0"/>
              <a:t>2020/8/25</a:t>
            </a:fld>
            <a:endParaRPr lang="en-US" altLang="zh-CN"/>
          </a:p>
        </p:txBody>
      </p:sp>
    </p:spTree>
    <p:extLst>
      <p:ext uri="{BB962C8B-B14F-4D97-AF65-F5344CB8AC3E}">
        <p14:creationId xmlns:p14="http://schemas.microsoft.com/office/powerpoint/2010/main" val="3779231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760"/>
        <p:cNvGrpSpPr/>
        <p:nvPr/>
      </p:nvGrpSpPr>
      <p:grpSpPr>
        <a:xfrm>
          <a:off x="0" y="0"/>
          <a:ext cx="0" cy="0"/>
          <a:chOff x="0" y="0"/>
          <a:chExt cx="0" cy="0"/>
        </a:xfrm>
      </p:grpSpPr>
      <p:sp>
        <p:nvSpPr>
          <p:cNvPr id="1761" name="Google Shape;1761;p165"/>
          <p:cNvSpPr txBox="1">
            <a:spLocks noGrp="1"/>
          </p:cNvSpPr>
          <p:nvPr>
            <p:ph type="title"/>
          </p:nvPr>
        </p:nvSpPr>
        <p:spPr>
          <a:xfrm>
            <a:off x="34609" y="73470"/>
            <a:ext cx="9109391" cy="831300"/>
          </a:xfrm>
          <a:prstGeom prst="rect">
            <a:avLst/>
          </a:prstGeom>
        </p:spPr>
        <p:txBody>
          <a:bodyPr spcFirstLastPara="1" wrap="square" lIns="91425" tIns="91425" rIns="91425" bIns="91425" anchor="b" anchorCtr="0">
            <a:noAutofit/>
          </a:bodyPr>
          <a:lstStyle/>
          <a:p>
            <a:pPr lvl="0"/>
            <a:r>
              <a:rPr lang="en-US" sz="4000" b="1" dirty="0" smtClean="0">
                <a:solidFill>
                  <a:srgbClr val="1544D9"/>
                </a:solidFill>
              </a:rPr>
              <a:t>Definition (</a:t>
            </a:r>
            <a:r>
              <a:rPr lang="en-US" sz="4000" b="1" dirty="0" smtClean="0">
                <a:solidFill>
                  <a:srgbClr val="1544D9"/>
                </a:solidFill>
              </a:rPr>
              <a:t>2</a:t>
            </a:r>
            <a:r>
              <a:rPr lang="en-US" altLang="zh-CN" sz="4000" b="1" dirty="0" smtClean="0">
                <a:solidFill>
                  <a:srgbClr val="1544D9"/>
                </a:solidFill>
              </a:rPr>
              <a:t>/2</a:t>
            </a:r>
            <a:r>
              <a:rPr lang="en-US" sz="4000" b="1" dirty="0" smtClean="0">
                <a:solidFill>
                  <a:srgbClr val="1544D9"/>
                </a:solidFill>
              </a:rPr>
              <a:t>)</a:t>
            </a:r>
            <a:endParaRPr sz="4000" b="1" dirty="0">
              <a:solidFill>
                <a:srgbClr val="1544D9"/>
              </a:solidFill>
            </a:endParaRPr>
          </a:p>
        </p:txBody>
      </p:sp>
      <p:sp>
        <p:nvSpPr>
          <p:cNvPr id="2" name="Date Placeholder 1"/>
          <p:cNvSpPr>
            <a:spLocks noGrp="1"/>
          </p:cNvSpPr>
          <p:nvPr>
            <p:ph type="dt" sz="half" idx="10"/>
          </p:nvPr>
        </p:nvSpPr>
        <p:spPr/>
        <p:txBody>
          <a:bodyPr/>
          <a:lstStyle/>
          <a:p>
            <a:pPr>
              <a:defRPr/>
            </a:pPr>
            <a:fld id="{8D1791CF-6399-4813-9451-E0D5177C00D2}" type="datetime1">
              <a:rPr lang="zh-CN" altLang="en-US" smtClean="0"/>
              <a:t>2020/8/25</a:t>
            </a:fld>
            <a:endParaRPr lang="en-US" altLang="zh-CN"/>
          </a:p>
        </p:txBody>
      </p:sp>
      <p:sp>
        <p:nvSpPr>
          <p:cNvPr id="3" name="Rectangle 2"/>
          <p:cNvSpPr>
            <a:spLocks noChangeArrowheads="1"/>
          </p:cNvSpPr>
          <p:nvPr/>
        </p:nvSpPr>
        <p:spPr bwMode="auto">
          <a:xfrm>
            <a:off x="123218" y="965492"/>
            <a:ext cx="8865139"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charset="0"/>
                <a:ea typeface="宋体" charset="-122"/>
                <a:cs typeface="宋体" charset="-122"/>
              </a:defRPr>
            </a:lvl1pPr>
            <a:lvl2pPr>
              <a:defRPr>
                <a:solidFill>
                  <a:schemeClr val="tx1"/>
                </a:solidFill>
                <a:latin typeface="Arial" charset="0"/>
                <a:ea typeface="宋体" charset="-122"/>
                <a:cs typeface="宋体" charset="-122"/>
              </a:defRPr>
            </a:lvl2pPr>
            <a:lvl3pPr>
              <a:defRPr>
                <a:solidFill>
                  <a:schemeClr val="tx1"/>
                </a:solidFill>
                <a:latin typeface="Arial" charset="0"/>
                <a:ea typeface="宋体" charset="-122"/>
                <a:cs typeface="宋体" charset="-122"/>
              </a:defRPr>
            </a:lvl3pPr>
            <a:lvl4pPr>
              <a:defRPr>
                <a:solidFill>
                  <a:schemeClr val="tx1"/>
                </a:solidFill>
                <a:latin typeface="Arial" charset="0"/>
                <a:ea typeface="宋体" charset="-122"/>
                <a:cs typeface="宋体" charset="-122"/>
              </a:defRPr>
            </a:lvl4pPr>
            <a:lvl5pPr>
              <a:defRPr>
                <a:solidFill>
                  <a:schemeClr val="tx1"/>
                </a:solidFill>
                <a:latin typeface="Arial" charset="0"/>
                <a:ea typeface="宋体" charset="-122"/>
                <a:cs typeface="宋体" charset="-122"/>
              </a:defRPr>
            </a:lvl5pPr>
            <a:lvl6pPr fontAlgn="base">
              <a:spcBef>
                <a:spcPct val="0"/>
              </a:spcBef>
              <a:spcAft>
                <a:spcPct val="0"/>
              </a:spcAft>
              <a:defRPr>
                <a:solidFill>
                  <a:schemeClr val="tx1"/>
                </a:solidFill>
                <a:latin typeface="Arial" charset="0"/>
                <a:ea typeface="宋体" charset="-122"/>
                <a:cs typeface="宋体" charset="-122"/>
              </a:defRPr>
            </a:lvl6pPr>
            <a:lvl7pPr fontAlgn="base">
              <a:spcBef>
                <a:spcPct val="0"/>
              </a:spcBef>
              <a:spcAft>
                <a:spcPct val="0"/>
              </a:spcAft>
              <a:defRPr>
                <a:solidFill>
                  <a:schemeClr val="tx1"/>
                </a:solidFill>
                <a:latin typeface="Arial" charset="0"/>
                <a:ea typeface="宋体" charset="-122"/>
                <a:cs typeface="宋体" charset="-122"/>
              </a:defRPr>
            </a:lvl7pPr>
            <a:lvl8pPr fontAlgn="base">
              <a:spcBef>
                <a:spcPct val="0"/>
              </a:spcBef>
              <a:spcAft>
                <a:spcPct val="0"/>
              </a:spcAft>
              <a:defRPr>
                <a:solidFill>
                  <a:schemeClr val="tx1"/>
                </a:solidFill>
                <a:latin typeface="Arial" charset="0"/>
                <a:ea typeface="宋体" charset="-122"/>
                <a:cs typeface="宋体" charset="-122"/>
              </a:defRPr>
            </a:lvl8pPr>
            <a:lvl9pPr fontAlgn="base">
              <a:spcBef>
                <a:spcPct val="0"/>
              </a:spcBef>
              <a:spcAft>
                <a:spcPct val="0"/>
              </a:spcAft>
              <a:defRPr>
                <a:solidFill>
                  <a:schemeClr val="tx1"/>
                </a:solidFill>
                <a:latin typeface="Arial" charset="0"/>
                <a:ea typeface="宋体" charset="-122"/>
                <a:cs typeface="宋体" charset="-122"/>
              </a:defRPr>
            </a:lvl9p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zh-CN" altLang="zh-CN" sz="1000" b="0" i="0" u="none" strike="noStrike" cap="none" normalizeH="0" baseline="0" dirty="0" smtClean="0">
                <a:ln>
                  <a:noFill/>
                </a:ln>
                <a:solidFill>
                  <a:srgbClr val="202122"/>
                </a:solidFill>
                <a:effectLst/>
                <a:latin typeface="Arial" charset="0"/>
                <a:ea typeface="宋体" charset="-122"/>
                <a:cs typeface="宋体" charset="-122"/>
              </a:rPr>
              <a:t>A </a:t>
            </a:r>
            <a:r>
              <a:rPr kumimoji="0" lang="zh-CN" altLang="zh-CN" sz="1000" b="1" i="0" u="none" strike="noStrike" cap="none" normalizeH="0" baseline="0" dirty="0" smtClean="0">
                <a:ln>
                  <a:noFill/>
                </a:ln>
                <a:solidFill>
                  <a:srgbClr val="202122"/>
                </a:solidFill>
                <a:effectLst/>
                <a:latin typeface="Arial" charset="0"/>
                <a:ea typeface="宋体" charset="-122"/>
                <a:cs typeface="宋体" charset="-122"/>
              </a:rPr>
              <a:t>formal definition </a:t>
            </a:r>
            <a:r>
              <a:rPr kumimoji="0" lang="zh-CN" altLang="zh-CN" sz="1000" b="0" i="0" u="none" strike="noStrike" cap="none" normalizeH="0" baseline="0" dirty="0" smtClean="0">
                <a:ln>
                  <a:noFill/>
                </a:ln>
                <a:solidFill>
                  <a:srgbClr val="202122"/>
                </a:solidFill>
                <a:effectLst/>
                <a:latin typeface="Arial" charset="0"/>
                <a:ea typeface="宋体" charset="-122"/>
                <a:cs typeface="宋体" charset="-122"/>
              </a:rPr>
              <a:t>of zero-knowledge has to use some computational model, the most common one being that of a </a:t>
            </a:r>
            <a:r>
              <a:rPr kumimoji="0" lang="zh-CN" altLang="zh-CN" sz="1000" b="0" i="0" u="none" strike="noStrike" cap="none" normalizeH="0" baseline="0" dirty="0" smtClean="0">
                <a:ln>
                  <a:noFill/>
                </a:ln>
                <a:solidFill>
                  <a:srgbClr val="0B0080"/>
                </a:solidFill>
                <a:effectLst/>
                <a:latin typeface="Arial" charset="0"/>
                <a:ea typeface="宋体" charset="-122"/>
                <a:cs typeface="Arial" charset="0"/>
                <a:hlinkClick r:id="rId3" tooltip="Turing machine"/>
              </a:rPr>
              <a:t>Turing machine</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Let  </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P</a:t>
            </a:r>
            <a:r>
              <a:rPr kumimoji="0" lang="zh-CN" altLang="en-US" sz="1000" b="1" i="1" u="none" strike="noStrike" cap="none" normalizeH="0" baseline="0" dirty="0" smtClean="0">
                <a:ln>
                  <a:noFill/>
                </a:ln>
                <a:solidFill>
                  <a:srgbClr val="202122"/>
                </a:solidFill>
                <a:effectLst/>
                <a:latin typeface="Arial" charset="0"/>
                <a:ea typeface="宋体" charset="-122"/>
                <a:cs typeface="Arial" charset="0"/>
              </a:rPr>
              <a:t>，</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V</a:t>
            </a:r>
            <a:r>
              <a:rPr kumimoji="0" lang="zh-CN" altLang="en-US" sz="1000" b="1" i="1" u="none" strike="noStrike" cap="none" normalizeH="0" baseline="0" dirty="0" smtClean="0">
                <a:ln>
                  <a:noFill/>
                </a:ln>
                <a:solidFill>
                  <a:srgbClr val="202122"/>
                </a:solidFill>
                <a:effectLst/>
                <a:latin typeface="Arial" charset="0"/>
                <a:ea typeface="宋体" charset="-122"/>
                <a:cs typeface="Arial" charset="0"/>
              </a:rPr>
              <a:t>，</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and </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S</a:t>
            </a:r>
            <a:r>
              <a:rPr kumimoji="0" lang="en-US"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be </a:t>
            </a:r>
            <a:endParaRPr kumimoji="0" lang="en-US" altLang="zh-CN" sz="1000" b="0" i="0" u="none" strike="noStrike" cap="none" normalizeH="0" baseline="0" dirty="0" smtClean="0">
              <a:ln>
                <a:noFill/>
              </a:ln>
              <a:solidFill>
                <a:srgbClr val="202122"/>
              </a:solidFill>
              <a:effectLst/>
              <a:latin typeface="Arial" charset="0"/>
              <a:ea typeface="宋体" charset="-122"/>
              <a:cs typeface="Arial" charset="0"/>
            </a:endParaRPr>
          </a:p>
          <a:p>
            <a:pPr marL="0" marR="0" lvl="0" indent="0" algn="l" defTabSz="914400" rtl="0" eaLnBrk="1" fontAlgn="base" latinLnBrk="0" hangingPunct="1">
              <a:lnSpc>
                <a:spcPct val="100000"/>
              </a:lnSpc>
              <a:spcBef>
                <a:spcPts val="0"/>
              </a:spcBef>
              <a:spcAft>
                <a:spcPts val="0"/>
              </a:spcAft>
              <a:buClrTx/>
              <a:buSzTx/>
              <a:buFontTx/>
              <a:buNone/>
              <a:tabLst/>
            </a:pPr>
            <a:endParaRPr lang="en-US" altLang="zh-CN" sz="1000" dirty="0">
              <a:solidFill>
                <a:srgbClr val="202122"/>
              </a:solidFill>
              <a:cs typeface="Arial" charset="0"/>
            </a:endParaRPr>
          </a:p>
          <a:p>
            <a:pPr marL="0" marR="0" lvl="0" indent="0" algn="l" defTabSz="914400" rtl="0" eaLnBrk="1" fontAlgn="base" latinLnBrk="0" hangingPunct="1">
              <a:lnSpc>
                <a:spcPct val="100000"/>
              </a:lnSpc>
              <a:spcBef>
                <a:spcPts val="0"/>
              </a:spcBef>
              <a:spcAft>
                <a:spcPts val="0"/>
              </a:spcAft>
              <a:buClrTx/>
              <a:buSzTx/>
              <a:buFontTx/>
              <a:buNone/>
              <a:tabLst/>
            </a:pP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Turing machines. An </a:t>
            </a:r>
            <a:r>
              <a:rPr kumimoji="0" lang="zh-CN" altLang="zh-CN" sz="1000" b="0" i="0" u="none" strike="noStrike" cap="none" normalizeH="0" baseline="0" dirty="0" smtClean="0">
                <a:ln>
                  <a:noFill/>
                </a:ln>
                <a:solidFill>
                  <a:srgbClr val="0B0080"/>
                </a:solidFill>
                <a:effectLst/>
                <a:latin typeface="Arial" charset="0"/>
                <a:ea typeface="宋体" charset="-122"/>
                <a:cs typeface="Arial" charset="0"/>
              </a:rPr>
              <a:t>interactive proof system</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with </a:t>
            </a:r>
            <a:r>
              <a:rPr kumimoji="0" lang="zh-CN" altLang="en-US" sz="1000" b="1" i="1" u="none" strike="noStrike" cap="none" normalizeH="0" baseline="0" dirty="0" smtClean="0">
                <a:ln>
                  <a:noFill/>
                </a:ln>
                <a:solidFill>
                  <a:srgbClr val="202122"/>
                </a:solidFill>
                <a:effectLst/>
                <a:latin typeface="Arial" charset="0"/>
                <a:ea typeface="宋体" charset="-122"/>
                <a:cs typeface="Arial" charset="0"/>
              </a:rPr>
              <a:t>（</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P</a:t>
            </a:r>
            <a:r>
              <a:rPr lang="zh-CN" altLang="en-US" sz="1000" b="1" i="1" dirty="0">
                <a:solidFill>
                  <a:srgbClr val="202122"/>
                </a:solidFill>
                <a:cs typeface="Arial" charset="0"/>
              </a:rPr>
              <a:t>，</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V</a:t>
            </a:r>
            <a:r>
              <a:rPr kumimoji="0" lang="zh-CN" altLang="en-US" sz="1000" b="1" i="1" u="none" strike="noStrike" cap="none" normalizeH="0" baseline="0" dirty="0" smtClean="0">
                <a:ln>
                  <a:noFill/>
                </a:ln>
                <a:solidFill>
                  <a:srgbClr val="202122"/>
                </a:solidFill>
                <a:effectLst/>
                <a:latin typeface="Arial" charset="0"/>
                <a:ea typeface="宋体" charset="-122"/>
                <a:cs typeface="Arial" charset="0"/>
              </a:rPr>
              <a:t>）</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for a language  </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L</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is zero-knowledge if for any </a:t>
            </a:r>
            <a:r>
              <a:rPr kumimoji="0" lang="zh-CN" altLang="zh-CN" sz="1000" b="0" i="0" u="none" strike="noStrike" cap="none" normalizeH="0" baseline="0" dirty="0" smtClean="0">
                <a:ln>
                  <a:noFill/>
                </a:ln>
                <a:solidFill>
                  <a:srgbClr val="0B0080"/>
                </a:solidFill>
                <a:effectLst/>
                <a:latin typeface="Arial" charset="0"/>
                <a:ea typeface="宋体" charset="-122"/>
                <a:cs typeface="Arial" charset="0"/>
              </a:rPr>
              <a:t>probabilistic polynomial time</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(PPT) verifier </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V</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there exists a PPT simulator  </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S</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such that</a:t>
            </a:r>
            <a:r>
              <a:rPr kumimoji="0" lang="zh-CN" altLang="zh-CN" sz="600" b="0" i="0" u="none" strike="noStrike" cap="none" normalizeH="0" baseline="0" dirty="0" smtClean="0">
                <a:ln>
                  <a:noFill/>
                </a:ln>
                <a:solidFill>
                  <a:schemeClr val="tx1"/>
                </a:solidFill>
                <a:effectLst/>
                <a:latin typeface="Arial" charset="0"/>
                <a:ea typeface="宋体" charset="-122"/>
                <a:cs typeface="宋体" charset="-122"/>
              </a:rPr>
              <a:t> </a:t>
            </a:r>
            <a:endParaRPr kumimoji="0" lang="zh-CN" altLang="zh-CN" sz="1000" b="0" i="0" u="none" strike="noStrike" cap="none" normalizeH="0" baseline="0" dirty="0" smtClean="0">
              <a:ln>
                <a:noFill/>
              </a:ln>
              <a:solidFill>
                <a:srgbClr val="202122"/>
              </a:solidFill>
              <a:effectLst/>
              <a:latin typeface="Arial" charset="0"/>
              <a:ea typeface="宋体" charset="-122"/>
              <a:cs typeface="Arial" charset="0"/>
            </a:endParaRPr>
          </a:p>
        </p:txBody>
      </p:sp>
      <p:sp>
        <p:nvSpPr>
          <p:cNvPr id="4" name="AutoShape 3" descr="P"/>
          <p:cNvSpPr>
            <a:spLocks noChangeAspect="1" noChangeArrowheads="1"/>
          </p:cNvSpPr>
          <p:nvPr/>
        </p:nvSpPr>
        <p:spPr bwMode="auto">
          <a:xfrm>
            <a:off x="7702550"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V"/>
          <p:cNvSpPr>
            <a:spLocks noChangeAspect="1" noChangeArrowheads="1"/>
          </p:cNvSpPr>
          <p:nvPr/>
        </p:nvSpPr>
        <p:spPr bwMode="auto">
          <a:xfrm>
            <a:off x="7874000"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5" descr="S"/>
          <p:cNvSpPr>
            <a:spLocks noChangeAspect="1" noChangeArrowheads="1"/>
          </p:cNvSpPr>
          <p:nvPr/>
        </p:nvSpPr>
        <p:spPr bwMode="auto">
          <a:xfrm>
            <a:off x="8289925"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isplaystyle (P,V)}"/>
          <p:cNvSpPr>
            <a:spLocks noChangeAspect="1" noChangeArrowheads="1"/>
          </p:cNvSpPr>
          <p:nvPr/>
        </p:nvSpPr>
        <p:spPr bwMode="auto">
          <a:xfrm>
            <a:off x="11425238"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L"/>
          <p:cNvSpPr>
            <a:spLocks noChangeAspect="1" noChangeArrowheads="1"/>
          </p:cNvSpPr>
          <p:nvPr/>
        </p:nvSpPr>
        <p:spPr bwMode="auto">
          <a:xfrm>
            <a:off x="12401550"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8" descr="{\hat {V}}"/>
          <p:cNvSpPr>
            <a:spLocks noChangeAspect="1" noChangeArrowheads="1"/>
          </p:cNvSpPr>
          <p:nvPr/>
        </p:nvSpPr>
        <p:spPr bwMode="auto">
          <a:xfrm>
            <a:off x="16511588"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9" descr="S"/>
          <p:cNvSpPr>
            <a:spLocks noChangeAspect="1" noChangeArrowheads="1"/>
          </p:cNvSpPr>
          <p:nvPr/>
        </p:nvSpPr>
        <p:spPr bwMode="auto">
          <a:xfrm>
            <a:off x="676275"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11" descr="{\displaystyle \forall x\in L,z\in \{0,1\}^{*},\operatorname {View} _{\hat {V}}\left[P(x)\leftrightarrow {\hat {V}}(x,z)\right]=S(x,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88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817" y="1804141"/>
            <a:ext cx="39147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3"/>
          <p:cNvSpPr>
            <a:spLocks noChangeArrowheads="1"/>
          </p:cNvSpPr>
          <p:nvPr/>
        </p:nvSpPr>
        <p:spPr bwMode="auto">
          <a:xfrm>
            <a:off x="34609" y="2175616"/>
            <a:ext cx="9055391"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charset="0"/>
                <a:ea typeface="宋体" charset="-122"/>
                <a:cs typeface="宋体" charset="-122"/>
              </a:defRPr>
            </a:lvl1pPr>
            <a:lvl2pPr>
              <a:defRPr>
                <a:solidFill>
                  <a:schemeClr val="tx1"/>
                </a:solidFill>
                <a:latin typeface="Arial" charset="0"/>
                <a:ea typeface="宋体" charset="-122"/>
                <a:cs typeface="宋体" charset="-122"/>
              </a:defRPr>
            </a:lvl2pPr>
            <a:lvl3pPr>
              <a:defRPr>
                <a:solidFill>
                  <a:schemeClr val="tx1"/>
                </a:solidFill>
                <a:latin typeface="Arial" charset="0"/>
                <a:ea typeface="宋体" charset="-122"/>
                <a:cs typeface="宋体" charset="-122"/>
              </a:defRPr>
            </a:lvl3pPr>
            <a:lvl4pPr>
              <a:defRPr>
                <a:solidFill>
                  <a:schemeClr val="tx1"/>
                </a:solidFill>
                <a:latin typeface="Arial" charset="0"/>
                <a:ea typeface="宋体" charset="-122"/>
                <a:cs typeface="宋体" charset="-122"/>
              </a:defRPr>
            </a:lvl4pPr>
            <a:lvl5pPr>
              <a:defRPr>
                <a:solidFill>
                  <a:schemeClr val="tx1"/>
                </a:solidFill>
                <a:latin typeface="Arial" charset="0"/>
                <a:ea typeface="宋体" charset="-122"/>
                <a:cs typeface="宋体" charset="-122"/>
              </a:defRPr>
            </a:lvl5pPr>
            <a:lvl6pPr fontAlgn="base">
              <a:spcBef>
                <a:spcPct val="0"/>
              </a:spcBef>
              <a:spcAft>
                <a:spcPct val="0"/>
              </a:spcAft>
              <a:defRPr>
                <a:solidFill>
                  <a:schemeClr val="tx1"/>
                </a:solidFill>
                <a:latin typeface="Arial" charset="0"/>
                <a:ea typeface="宋体" charset="-122"/>
                <a:cs typeface="宋体" charset="-122"/>
              </a:defRPr>
            </a:lvl6pPr>
            <a:lvl7pPr fontAlgn="base">
              <a:spcBef>
                <a:spcPct val="0"/>
              </a:spcBef>
              <a:spcAft>
                <a:spcPct val="0"/>
              </a:spcAft>
              <a:defRPr>
                <a:solidFill>
                  <a:schemeClr val="tx1"/>
                </a:solidFill>
                <a:latin typeface="Arial" charset="0"/>
                <a:ea typeface="宋体" charset="-122"/>
                <a:cs typeface="宋体" charset="-122"/>
              </a:defRPr>
            </a:lvl7pPr>
            <a:lvl8pPr fontAlgn="base">
              <a:spcBef>
                <a:spcPct val="0"/>
              </a:spcBef>
              <a:spcAft>
                <a:spcPct val="0"/>
              </a:spcAft>
              <a:defRPr>
                <a:solidFill>
                  <a:schemeClr val="tx1"/>
                </a:solidFill>
                <a:latin typeface="Arial" charset="0"/>
                <a:ea typeface="宋体" charset="-122"/>
                <a:cs typeface="宋体" charset="-122"/>
              </a:defRPr>
            </a:lvl8pPr>
            <a:lvl9pPr fontAlgn="base">
              <a:spcBef>
                <a:spcPct val="0"/>
              </a:spcBef>
              <a:spcAft>
                <a:spcPct val="0"/>
              </a:spcAft>
              <a:defRPr>
                <a:solidFill>
                  <a:schemeClr val="tx1"/>
                </a:solidFill>
                <a:latin typeface="Arial" charset="0"/>
                <a:ea typeface="宋体" charset="-122"/>
                <a:cs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202122"/>
                </a:solidFill>
                <a:effectLst/>
                <a:latin typeface="Arial" charset="0"/>
                <a:ea typeface="宋体" charset="-122"/>
                <a:cs typeface="Arial" charset="0"/>
              </a:rPr>
              <a:t>W</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here</a:t>
            </a:r>
            <a:r>
              <a:rPr kumimoji="0" lang="en-US"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is a record of the interactions between</a:t>
            </a:r>
            <a:r>
              <a:rPr kumimoji="0" lang="en-US"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en-US"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and</a:t>
            </a:r>
            <a:r>
              <a:rPr kumimoji="0" lang="en-US"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The prover  </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P</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is modeled as having unlimited computation power (in practice,  </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P</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usually is a </a:t>
            </a:r>
            <a:r>
              <a:rPr kumimoji="0" lang="zh-CN" altLang="zh-CN" sz="1000" b="0" i="0" u="sng" strike="noStrike" cap="none" normalizeH="0" baseline="0" dirty="0" smtClean="0">
                <a:ln>
                  <a:noFill/>
                </a:ln>
                <a:solidFill>
                  <a:srgbClr val="0B0080"/>
                </a:solidFill>
                <a:effectLst/>
                <a:latin typeface="Arial" charset="0"/>
                <a:ea typeface="宋体" charset="-122"/>
                <a:cs typeface="Arial" charset="0"/>
              </a:rPr>
              <a:t>probabilistic Turing machine</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Intuitively, the definition states that an interactive proof system </a:t>
            </a:r>
            <a:r>
              <a:rPr kumimoji="0" lang="zh-CN" altLang="en-US" sz="1000" b="1" u="none" strike="noStrike" cap="none" normalizeH="0" baseline="0" dirty="0" smtClean="0">
                <a:ln>
                  <a:noFill/>
                </a:ln>
                <a:solidFill>
                  <a:srgbClr val="202122"/>
                </a:solidFill>
                <a:effectLst/>
                <a:latin typeface="Arial" charset="0"/>
                <a:ea typeface="宋体" charset="-122"/>
                <a:cs typeface="Arial" charset="0"/>
              </a:rPr>
              <a:t>（</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P</a:t>
            </a:r>
            <a:r>
              <a:rPr lang="zh-CN" altLang="en-US" sz="1000" b="1" i="1" dirty="0">
                <a:solidFill>
                  <a:srgbClr val="202122"/>
                </a:solidFill>
                <a:cs typeface="Arial" charset="0"/>
              </a:rPr>
              <a:t>，</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V</a:t>
            </a:r>
            <a:r>
              <a:rPr kumimoji="0" lang="zh-CN" altLang="en-US" sz="1000" b="1" u="none" strike="noStrike" cap="none" normalizeH="0" baseline="0" dirty="0" smtClean="0">
                <a:ln>
                  <a:noFill/>
                </a:ln>
                <a:solidFill>
                  <a:srgbClr val="202122"/>
                </a:solidFill>
                <a:effectLst/>
                <a:latin typeface="Arial" charset="0"/>
                <a:ea typeface="宋体" charset="-122"/>
                <a:cs typeface="Arial" charset="0"/>
              </a:rPr>
              <a:t>）</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is zero-knowledge if for any verifier</a:t>
            </a:r>
            <a:r>
              <a:rPr kumimoji="0" lang="en-US"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there exists an efficient simulator  </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S</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(depending on</a:t>
            </a:r>
            <a:r>
              <a:rPr kumimoji="0" lang="en-US"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 that can reproduce the conversation between  </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P</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and</a:t>
            </a:r>
            <a:r>
              <a:rPr kumimoji="0" lang="en-US"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on any given input. The auxiliary string </a:t>
            </a:r>
            <a:r>
              <a:rPr kumimoji="0" lang="en-US" altLang="zh-CN" sz="1000" b="0" i="0" u="none" strike="noStrike" cap="none" normalizeH="0" dirty="0" smtClean="0">
                <a:ln>
                  <a:noFill/>
                </a:ln>
                <a:solidFill>
                  <a:srgbClr val="202122"/>
                </a:solidFill>
                <a:effectLst/>
                <a:latin typeface="Arial" charset="0"/>
                <a:ea typeface="宋体" charset="-122"/>
                <a:cs typeface="Arial" charset="0"/>
              </a:rPr>
              <a:t> </a:t>
            </a:r>
            <a:r>
              <a:rPr kumimoji="0" lang="en-US" altLang="zh-CN" sz="1000" b="1" i="0" u="none" strike="noStrike" cap="none" normalizeH="0" baseline="0" dirty="0" smtClean="0">
                <a:ln>
                  <a:noFill/>
                </a:ln>
                <a:solidFill>
                  <a:srgbClr val="202122"/>
                </a:solidFill>
                <a:effectLst/>
                <a:latin typeface="STLiti" panose="02010800040101010101" pitchFamily="2" charset="-122"/>
                <a:ea typeface="STLiti" panose="02010800040101010101" pitchFamily="2" charset="-122"/>
                <a:cs typeface="Tahoma" panose="020B0604030504040204" pitchFamily="34" charset="0"/>
              </a:rPr>
              <a:t>z</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in the definition plays the role of "prior knowledge" (including the random coins of </a:t>
            </a:r>
            <a:r>
              <a:rPr kumimoji="0" lang="en-US" altLang="zh-CN" sz="10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 The definition implies that   </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en-US"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cannot use any prior knowledge string </a:t>
            </a:r>
            <a:r>
              <a:rPr kumimoji="0" lang="en-US" altLang="zh-CN" sz="1000" b="1" i="0" u="none" strike="noStrike" cap="none" normalizeH="0" baseline="0" dirty="0" smtClean="0">
                <a:ln>
                  <a:noFill/>
                </a:ln>
                <a:solidFill>
                  <a:srgbClr val="202122"/>
                </a:solidFill>
                <a:effectLst/>
                <a:latin typeface="STLiti" panose="02010800040101010101" pitchFamily="2" charset="-122"/>
                <a:ea typeface="STLiti" panose="02010800040101010101" pitchFamily="2" charset="-122"/>
                <a:cs typeface="Arial" charset="0"/>
              </a:rPr>
              <a:t>z</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to mine information out of its conversation with  </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P</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because if </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S</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is also given this prior knowledge then it can reproduce the conversation between   </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and </a:t>
            </a:r>
            <a:r>
              <a:rPr kumimoji="0" lang="en-US" altLang="zh-CN" sz="1000" b="1" i="1" u="none" strike="noStrike" cap="none" normalizeH="0" baseline="0" dirty="0" smtClean="0">
                <a:ln>
                  <a:noFill/>
                </a:ln>
                <a:solidFill>
                  <a:srgbClr val="202122"/>
                </a:solidFill>
                <a:effectLst/>
                <a:latin typeface="Arial" charset="0"/>
                <a:ea typeface="宋体" charset="-122"/>
                <a:cs typeface="Arial" charset="0"/>
              </a:rPr>
              <a:t>P</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just as before.</a:t>
            </a:r>
            <a:endParaRPr kumimoji="0" lang="zh-CN" altLang="zh-CN" sz="600" b="0" i="0" u="none" strike="noStrike" cap="none" normalizeH="0" baseline="0" dirty="0" smtClean="0">
              <a:ln>
                <a:noFill/>
              </a:ln>
              <a:solidFill>
                <a:schemeClr val="tx1"/>
              </a:solidFill>
              <a:effectLst/>
              <a:latin typeface="Arial" charset="0"/>
              <a:ea typeface="宋体" charset="-122"/>
              <a:cs typeface="宋体"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The definition given is that of perfect zero-knowledge. Computational zero-knowledge is obtained by requiring that the views of the verifier   </a:t>
            </a:r>
            <a:r>
              <a:rPr kumimoji="0" lang="zh-CN"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en-US" altLang="zh-CN" sz="1900" b="0" i="0" u="none" strike="noStrike" cap="none" normalizeH="0" baseline="0" dirty="0" smtClean="0">
                <a:ln>
                  <a:noFill/>
                </a:ln>
                <a:solidFill>
                  <a:srgbClr val="202122"/>
                </a:solidFill>
                <a:effectLst/>
                <a:latin typeface="Arial" charset="0"/>
                <a:ea typeface="宋体" charset="-122"/>
                <a:cs typeface="Arial" charset="0"/>
              </a:rPr>
              <a:t> </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and the simulator are only </a:t>
            </a:r>
            <a:r>
              <a:rPr kumimoji="0" lang="zh-CN" altLang="zh-CN" sz="1000" b="1" i="0" u="none" strike="noStrike" cap="none" normalizeH="0" baseline="0" dirty="0" smtClean="0">
                <a:ln>
                  <a:noFill/>
                </a:ln>
                <a:solidFill>
                  <a:srgbClr val="0B0080"/>
                </a:solidFill>
                <a:effectLst/>
                <a:latin typeface="Arial" charset="0"/>
                <a:ea typeface="宋体" charset="-122"/>
                <a:cs typeface="Arial" charset="0"/>
              </a:rPr>
              <a:t>computationally indistinguishable</a:t>
            </a:r>
            <a:r>
              <a:rPr kumimoji="0" lang="zh-CN" altLang="zh-CN" sz="1000" b="0" i="0" u="none" strike="noStrike" cap="none" normalizeH="0" baseline="0" dirty="0" smtClean="0">
                <a:ln>
                  <a:noFill/>
                </a:ln>
                <a:solidFill>
                  <a:srgbClr val="202122"/>
                </a:solidFill>
                <a:effectLst/>
                <a:latin typeface="Arial" charset="0"/>
                <a:ea typeface="宋体" charset="-122"/>
                <a:cs typeface="Arial" charset="0"/>
              </a:rPr>
              <a:t>, given the auxiliary string.</a:t>
            </a:r>
            <a:r>
              <a:rPr kumimoji="0" lang="en-US" altLang="zh-CN" sz="1000" b="0" i="0" u="none" strike="noStrike" cap="none" normalizeH="0" baseline="0" dirty="0" smtClean="0">
                <a:ln>
                  <a:noFill/>
                </a:ln>
                <a:solidFill>
                  <a:srgbClr val="202122"/>
                </a:solidFill>
                <a:effectLst/>
                <a:latin typeface="Arial" charset="0"/>
                <a:ea typeface="宋体" charset="-122"/>
                <a:cs typeface="Arial" charset="0"/>
              </a:rPr>
              <a:t>   </a:t>
            </a:r>
            <a:endParaRPr kumimoji="0" lang="zh-CN" altLang="zh-CN" sz="1000" b="0" i="0" u="none" strike="noStrike" cap="none" normalizeH="0" baseline="0" dirty="0" smtClean="0">
              <a:ln>
                <a:noFill/>
              </a:ln>
              <a:solidFill>
                <a:srgbClr val="202122"/>
              </a:solidFill>
              <a:effectLst/>
              <a:latin typeface="Wingdings 3" panose="05040102010807070707" pitchFamily="18" charset="2"/>
              <a:cs typeface="Arial" charset="0"/>
            </a:endParaRPr>
          </a:p>
        </p:txBody>
      </p:sp>
      <p:sp>
        <p:nvSpPr>
          <p:cNvPr id="13" name="AutoShape 14" descr="{\displaystyle \operatorname {View} _{\hat {V}}\left[P(x)\leftrightarrow {\hat {V}}(x,z)\right]}"/>
          <p:cNvSpPr>
            <a:spLocks noChangeAspect="1" noChangeArrowheads="1"/>
          </p:cNvSpPr>
          <p:nvPr/>
        </p:nvSpPr>
        <p:spPr bwMode="auto">
          <a:xfrm>
            <a:off x="506413" y="-349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15" descr="P(x)"/>
          <p:cNvSpPr>
            <a:spLocks noChangeAspect="1" noChangeArrowheads="1"/>
          </p:cNvSpPr>
          <p:nvPr/>
        </p:nvSpPr>
        <p:spPr bwMode="auto">
          <a:xfrm>
            <a:off x="2809875" y="-349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6" descr="{\displaystyle {\hat {V}}(x,z)}"/>
          <p:cNvSpPr>
            <a:spLocks noChangeAspect="1" noChangeArrowheads="1"/>
          </p:cNvSpPr>
          <p:nvPr/>
        </p:nvSpPr>
        <p:spPr bwMode="auto">
          <a:xfrm>
            <a:off x="3190875" y="-349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7" descr="P"/>
          <p:cNvSpPr>
            <a:spLocks noChangeAspect="1" noChangeArrowheads="1"/>
          </p:cNvSpPr>
          <p:nvPr/>
        </p:nvSpPr>
        <p:spPr bwMode="auto">
          <a:xfrm>
            <a:off x="4008438" y="-349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8" descr="P"/>
          <p:cNvSpPr>
            <a:spLocks noChangeAspect="1" noChangeArrowheads="1"/>
          </p:cNvSpPr>
          <p:nvPr/>
        </p:nvSpPr>
        <p:spPr bwMode="auto">
          <a:xfrm>
            <a:off x="7697788" y="-349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9" descr="{\displaystyle (P,V)}"/>
          <p:cNvSpPr>
            <a:spLocks noChangeAspect="1" noChangeArrowheads="1"/>
          </p:cNvSpPr>
          <p:nvPr/>
        </p:nvSpPr>
        <p:spPr bwMode="auto">
          <a:xfrm>
            <a:off x="13689013" y="-349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20" descr="{\hat {V}}"/>
          <p:cNvSpPr>
            <a:spLocks noChangeAspect="1" noChangeArrowheads="1"/>
          </p:cNvSpPr>
          <p:nvPr/>
        </p:nvSpPr>
        <p:spPr bwMode="auto">
          <a:xfrm>
            <a:off x="15814675" y="-349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21" descr="S"/>
          <p:cNvSpPr>
            <a:spLocks noChangeAspect="1" noChangeArrowheads="1"/>
          </p:cNvSpPr>
          <p:nvPr/>
        </p:nvSpPr>
        <p:spPr bwMode="auto">
          <a:xfrm>
            <a:off x="676275" y="-603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22" descr="{\hat {V}}"/>
          <p:cNvSpPr>
            <a:spLocks noChangeAspect="1" noChangeArrowheads="1"/>
          </p:cNvSpPr>
          <p:nvPr/>
        </p:nvSpPr>
        <p:spPr bwMode="auto">
          <a:xfrm>
            <a:off x="1652588" y="-603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23" descr="P"/>
          <p:cNvSpPr>
            <a:spLocks noChangeAspect="1" noChangeArrowheads="1"/>
          </p:cNvSpPr>
          <p:nvPr/>
        </p:nvSpPr>
        <p:spPr bwMode="auto">
          <a:xfrm>
            <a:off x="4395788" y="-603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24" descr="{\hat {V}}"/>
          <p:cNvSpPr>
            <a:spLocks noChangeAspect="1" noChangeArrowheads="1"/>
          </p:cNvSpPr>
          <p:nvPr/>
        </p:nvSpPr>
        <p:spPr bwMode="auto">
          <a:xfrm>
            <a:off x="4776788" y="-603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25" descr="z"/>
          <p:cNvSpPr>
            <a:spLocks noChangeAspect="1" noChangeArrowheads="1"/>
          </p:cNvSpPr>
          <p:nvPr/>
        </p:nvSpPr>
        <p:spPr bwMode="auto">
          <a:xfrm>
            <a:off x="7102475" y="-603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26" descr="{\hat {V}}"/>
          <p:cNvSpPr>
            <a:spLocks noChangeAspect="1" noChangeArrowheads="1"/>
          </p:cNvSpPr>
          <p:nvPr/>
        </p:nvSpPr>
        <p:spPr bwMode="auto">
          <a:xfrm>
            <a:off x="11782425" y="-603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27" descr="{\hat {V}}"/>
          <p:cNvSpPr>
            <a:spLocks noChangeAspect="1" noChangeArrowheads="1"/>
          </p:cNvSpPr>
          <p:nvPr/>
        </p:nvSpPr>
        <p:spPr bwMode="auto">
          <a:xfrm>
            <a:off x="13469938" y="-603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28" descr="z"/>
          <p:cNvSpPr>
            <a:spLocks noChangeAspect="1" noChangeArrowheads="1"/>
          </p:cNvSpPr>
          <p:nvPr/>
        </p:nvSpPr>
        <p:spPr bwMode="auto">
          <a:xfrm>
            <a:off x="15767050" y="-603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29" descr="P"/>
          <p:cNvSpPr>
            <a:spLocks noChangeAspect="1" noChangeArrowheads="1"/>
          </p:cNvSpPr>
          <p:nvPr/>
        </p:nvSpPr>
        <p:spPr bwMode="auto">
          <a:xfrm>
            <a:off x="387350" y="22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30" descr="S"/>
          <p:cNvSpPr>
            <a:spLocks noChangeAspect="1" noChangeArrowheads="1"/>
          </p:cNvSpPr>
          <p:nvPr/>
        </p:nvSpPr>
        <p:spPr bwMode="auto">
          <a:xfrm>
            <a:off x="1168400" y="22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utoShape 31" descr="{\hat {V}}"/>
          <p:cNvSpPr>
            <a:spLocks noChangeAspect="1" noChangeArrowheads="1"/>
          </p:cNvSpPr>
          <p:nvPr/>
        </p:nvSpPr>
        <p:spPr bwMode="auto">
          <a:xfrm>
            <a:off x="5884863" y="22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AutoShape 32" descr="P"/>
          <p:cNvSpPr>
            <a:spLocks noChangeAspect="1" noChangeArrowheads="1"/>
          </p:cNvSpPr>
          <p:nvPr/>
        </p:nvSpPr>
        <p:spPr bwMode="auto">
          <a:xfrm>
            <a:off x="6265863" y="22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AutoShape 33" descr="{\hat {V}}"/>
          <p:cNvSpPr>
            <a:spLocks noChangeAspect="1" noChangeArrowheads="1"/>
          </p:cNvSpPr>
          <p:nvPr/>
        </p:nvSpPr>
        <p:spPr bwMode="auto">
          <a:xfrm>
            <a:off x="7837488" y="517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8882"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281102"/>
            <a:ext cx="1308960" cy="26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83"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6776" y="2281102"/>
            <a:ext cx="404812" cy="253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84"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6492" y="2314355"/>
            <a:ext cx="254438" cy="18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85"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3766" y="4047947"/>
            <a:ext cx="117406" cy="1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86"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689" y="3767137"/>
            <a:ext cx="102921" cy="16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87"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3238" y="3197703"/>
            <a:ext cx="115283" cy="1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89" name="Picture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8521" y="2892526"/>
            <a:ext cx="108987" cy="17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9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6470" y="2868004"/>
            <a:ext cx="123091" cy="20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91"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012" y="2892526"/>
            <a:ext cx="108165" cy="177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92"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6804" y="3173471"/>
            <a:ext cx="115283" cy="1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5180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r>
              <a:rPr lang="en-US" altLang="zh-CN" sz="4000" b="1" u="sng" dirty="0">
                <a:solidFill>
                  <a:srgbClr val="1544D9"/>
                </a:solidFill>
              </a:rPr>
              <a:t>Abstract examples</a:t>
            </a:r>
          </a:p>
        </p:txBody>
      </p:sp>
      <p:sp>
        <p:nvSpPr>
          <p:cNvPr id="2" name="Date Placeholder 1"/>
          <p:cNvSpPr>
            <a:spLocks noGrp="1"/>
          </p:cNvSpPr>
          <p:nvPr>
            <p:ph type="dt" sz="half" idx="10"/>
          </p:nvPr>
        </p:nvSpPr>
        <p:spPr/>
        <p:txBody>
          <a:bodyPr/>
          <a:lstStyle/>
          <a:p>
            <a:pPr>
              <a:defRPr/>
            </a:pPr>
            <a:fld id="{EE326BD2-0A05-43CB-845E-BEECF6B61981}" type="datetime1">
              <a:rPr lang="zh-CN" altLang="en-US" smtClean="0"/>
              <a:t>2020/8/25</a:t>
            </a:fld>
            <a:endParaRPr lang="en-US" altLang="zh-CN"/>
          </a:p>
        </p:txBody>
      </p:sp>
    </p:spTree>
    <p:extLst>
      <p:ext uri="{BB962C8B-B14F-4D97-AF65-F5344CB8AC3E}">
        <p14:creationId xmlns:p14="http://schemas.microsoft.com/office/powerpoint/2010/main" val="2947953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 xsi:nil="true"/>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1942E3-C564-45BA-A830-6EC8587FD70B}">
  <ds:schemaRefs>
    <ds:schemaRef ds:uri="http://schemas.microsoft.com/sharepoint/v3/fields"/>
    <ds:schemaRef ds:uri="http://schemas.microsoft.com/office/2006/documentManagement/types"/>
    <ds:schemaRef ds:uri="http://schemas.microsoft.com/office/infopath/2007/PartnerControls"/>
    <ds:schemaRef ds:uri="http://www.w3.org/XML/1998/namespace"/>
    <ds:schemaRef ds:uri="http://purl.org/dc/terms/"/>
    <ds:schemaRef ds:uri="http://purl.org/dc/dcmitype/"/>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50662</TotalTime>
  <Words>2120</Words>
  <Application>Microsoft Office PowerPoint</Application>
  <PresentationFormat>On-screen Show (16:9)</PresentationFormat>
  <Paragraphs>248</Paragraphs>
  <Slides>32</Slides>
  <Notes>32</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32</vt:i4>
      </vt:variant>
    </vt:vector>
  </HeadingPairs>
  <TitlesOfParts>
    <vt:vector size="33" baseType="lpstr">
      <vt:lpstr>1_Retrospect</vt:lpstr>
      <vt:lpstr>Zero-Knowledge Proof  -- A Method in Blockchain</vt:lpstr>
      <vt:lpstr>Lecture Outline</vt:lpstr>
      <vt:lpstr>Definition</vt:lpstr>
      <vt:lpstr>The Method（1/3）</vt:lpstr>
      <vt:lpstr>The Method（2/3）</vt:lpstr>
      <vt:lpstr>The Method（3/3）</vt:lpstr>
      <vt:lpstr>Definition (1/2)</vt:lpstr>
      <vt:lpstr>Definition (2/2)</vt:lpstr>
      <vt:lpstr>Abstract examples</vt:lpstr>
      <vt:lpstr>The Ali Baba cave</vt:lpstr>
      <vt:lpstr>Two balls and the color-blind friend</vt:lpstr>
      <vt:lpstr>Where's Wally?</vt:lpstr>
      <vt:lpstr>Practical examples</vt:lpstr>
      <vt:lpstr>Discrete log of a given value (1/2)</vt:lpstr>
      <vt:lpstr>Discrete log of a given value (2/2)</vt:lpstr>
      <vt:lpstr>Hamiltonian cycle for a large graph (1/2)</vt:lpstr>
      <vt:lpstr>Hamiltonian cycle for a large graph (2/2)</vt:lpstr>
      <vt:lpstr>Applications</vt:lpstr>
      <vt:lpstr>Authentication systems</vt:lpstr>
      <vt:lpstr>Ethical behavior</vt:lpstr>
      <vt:lpstr>Nuclear disarmament</vt:lpstr>
      <vt:lpstr>Blockchains</vt:lpstr>
      <vt:lpstr>What are zk-Snarks?</vt:lpstr>
      <vt:lpstr>Variants of zero-knowledge</vt:lpstr>
      <vt:lpstr>Zero knowledge types</vt:lpstr>
      <vt:lpstr>History</vt:lpstr>
      <vt:lpstr>History (1/2)</vt:lpstr>
      <vt:lpstr>History (2/2)</vt:lpstr>
      <vt:lpstr>References</vt:lpstr>
      <vt:lpstr>External links</vt:lpstr>
      <vt:lpstr>Lecture Outline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Zong Ling</cp:lastModifiedBy>
  <cp:revision>1167</cp:revision>
  <cp:lastPrinted>2016-05-24T03:30:48Z</cp:lastPrinted>
  <dcterms:created xsi:type="dcterms:W3CDTF">2010-04-12T23:12:02Z</dcterms:created>
  <dcterms:modified xsi:type="dcterms:W3CDTF">2020-08-26T08:29:07Z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