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6"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73D0D-FF60-4CAF-AD40-178D358E3536}" type="datetimeFigureOut">
              <a:rPr lang="zh-CN" altLang="en-US" smtClean="0"/>
              <a:t>2020/11/3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51D75-1D2B-4CAE-9B7C-9904D3EE36A6}" type="slidenum">
              <a:rPr lang="zh-CN" altLang="en-US" smtClean="0"/>
              <a:t>‹#›</a:t>
            </a:fld>
            <a:endParaRPr lang="zh-CN" altLang="en-US"/>
          </a:p>
        </p:txBody>
      </p:sp>
    </p:spTree>
    <p:extLst>
      <p:ext uri="{BB962C8B-B14F-4D97-AF65-F5344CB8AC3E}">
        <p14:creationId xmlns:p14="http://schemas.microsoft.com/office/powerpoint/2010/main" val="420006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451D75-1D2B-4CAE-9B7C-9904D3EE36A6}" type="slidenum">
              <a:rPr lang="zh-CN" altLang="en-US" smtClean="0"/>
              <a:t>8</a:t>
            </a:fld>
            <a:endParaRPr lang="zh-CN" altLang="en-US"/>
          </a:p>
        </p:txBody>
      </p:sp>
    </p:spTree>
    <p:extLst>
      <p:ext uri="{BB962C8B-B14F-4D97-AF65-F5344CB8AC3E}">
        <p14:creationId xmlns:p14="http://schemas.microsoft.com/office/powerpoint/2010/main" val="52440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287963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100811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105135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414186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178001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172940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11977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241584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4435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412995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9B4CDB9-4727-44FB-BB04-AD4EE50BE2C9}" type="datetimeFigureOut">
              <a:rPr lang="zh-CN" altLang="en-US" smtClean="0"/>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242107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4CDB9-4727-44FB-BB04-AD4EE50BE2C9}" type="datetimeFigureOut">
              <a:rPr lang="zh-CN" altLang="en-US" smtClean="0"/>
              <a:t>2020/11/3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6939F-6D46-4915-BD46-CE82C27F3D8F}" type="slidenum">
              <a:rPr lang="zh-CN" altLang="en-US" smtClean="0"/>
              <a:t>‹#›</a:t>
            </a:fld>
            <a:endParaRPr lang="zh-CN" altLang="en-US"/>
          </a:p>
        </p:txBody>
      </p:sp>
    </p:spTree>
    <p:extLst>
      <p:ext uri="{BB962C8B-B14F-4D97-AF65-F5344CB8AC3E}">
        <p14:creationId xmlns:p14="http://schemas.microsoft.com/office/powerpoint/2010/main" val="401714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电话本</a:t>
            </a:r>
            <a:r>
              <a:rPr lang="en-US" altLang="zh-CN" dirty="0"/>
              <a:t>APP</a:t>
            </a:r>
            <a:r>
              <a:rPr lang="zh-CN" altLang="zh-CN" dirty="0"/>
              <a:t>项目计划书</a:t>
            </a:r>
            <a:br>
              <a:rPr lang="zh-CN" altLang="zh-CN" dirty="0"/>
            </a:br>
            <a:endParaRPr lang="zh-CN" altLang="en-US" dirty="0"/>
          </a:p>
        </p:txBody>
      </p:sp>
      <p:sp>
        <p:nvSpPr>
          <p:cNvPr id="3" name="副标题 2"/>
          <p:cNvSpPr>
            <a:spLocks noGrp="1"/>
          </p:cNvSpPr>
          <p:nvPr>
            <p:ph type="subTitle" idx="1"/>
          </p:nvPr>
        </p:nvSpPr>
        <p:spPr/>
        <p:txBody>
          <a:bodyPr/>
          <a:lstStyle/>
          <a:p>
            <a:r>
              <a:rPr lang="en-US" altLang="zh-CN" dirty="0"/>
              <a:t>SA20225085 </a:t>
            </a:r>
            <a:r>
              <a:rPr lang="zh-CN" altLang="zh-CN" dirty="0"/>
              <a:t>朱志儒</a:t>
            </a:r>
            <a:endParaRPr lang="zh-CN" altLang="en-US" dirty="0"/>
          </a:p>
        </p:txBody>
      </p:sp>
    </p:spTree>
    <p:extLst>
      <p:ext uri="{BB962C8B-B14F-4D97-AF65-F5344CB8AC3E}">
        <p14:creationId xmlns:p14="http://schemas.microsoft.com/office/powerpoint/2010/main" val="70826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质量控制</a:t>
            </a:r>
            <a:endParaRPr lang="zh-CN" altLang="en-US" dirty="0"/>
          </a:p>
        </p:txBody>
      </p:sp>
      <p:sp>
        <p:nvSpPr>
          <p:cNvPr id="3" name="内容占位符 2"/>
          <p:cNvSpPr>
            <a:spLocks noGrp="1"/>
          </p:cNvSpPr>
          <p:nvPr>
            <p:ph idx="1"/>
          </p:nvPr>
        </p:nvSpPr>
        <p:spPr/>
        <p:txBody>
          <a:bodyPr/>
          <a:lstStyle/>
          <a:p>
            <a:pPr lvl="0">
              <a:lnSpc>
                <a:spcPct val="150000"/>
              </a:lnSpc>
            </a:pPr>
            <a:r>
              <a:rPr lang="zh-CN" altLang="zh-CN" dirty="0"/>
              <a:t>对软件的修改、变更进行严格控制：</a:t>
            </a:r>
          </a:p>
          <a:p>
            <a:pPr marL="0" indent="0">
              <a:lnSpc>
                <a:spcPct val="150000"/>
              </a:lnSpc>
              <a:buNone/>
            </a:pPr>
            <a:r>
              <a:rPr lang="en-US" altLang="zh-CN" dirty="0" smtClean="0"/>
              <a:t>       </a:t>
            </a:r>
            <a:r>
              <a:rPr lang="zh-CN" altLang="zh-CN" dirty="0" smtClean="0"/>
              <a:t>对</a:t>
            </a:r>
            <a:r>
              <a:rPr lang="zh-CN" altLang="zh-CN" dirty="0"/>
              <a:t>现有代码的修改和变更会给软件带来意想不到的错误，所以在实现新特性时应该避免破坏现有代码。为类添加新特性时，不需要修改类的代码，通过创建一个子类，覆盖原始类中表现不同的部分，这样就可达到目标，同时也不会破坏原始类的代码。</a:t>
            </a:r>
            <a:endParaRPr lang="zh-CN" altLang="en-US" dirty="0"/>
          </a:p>
        </p:txBody>
      </p:sp>
    </p:spTree>
    <p:extLst>
      <p:ext uri="{BB962C8B-B14F-4D97-AF65-F5344CB8AC3E}">
        <p14:creationId xmlns:p14="http://schemas.microsoft.com/office/powerpoint/2010/main" val="361958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t>质量保证</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dirty="0" smtClean="0"/>
              <a:t>       </a:t>
            </a:r>
            <a:r>
              <a:rPr lang="zh-CN" altLang="zh-CN" dirty="0" smtClean="0"/>
              <a:t>组</a:t>
            </a:r>
            <a:r>
              <a:rPr lang="zh-CN" altLang="zh-CN" dirty="0"/>
              <a:t>织室友对本项目的软件产品和每个阶段的活动进行评审和审计，以验证软件产品和活动是否符合之前设定的标准、步骤和需求。当然，需要严格要求自己按照计划认真负责地开发软件，不跨越，不遗漏设定的流程，在规定的时间内完成安排的工作，不拖沓。</a:t>
            </a:r>
          </a:p>
          <a:p>
            <a:endParaRPr lang="zh-CN" altLang="en-US" dirty="0"/>
          </a:p>
        </p:txBody>
      </p:sp>
    </p:spTree>
    <p:extLst>
      <p:ext uri="{BB962C8B-B14F-4D97-AF65-F5344CB8AC3E}">
        <p14:creationId xmlns:p14="http://schemas.microsoft.com/office/powerpoint/2010/main" val="317751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配置管</a:t>
            </a:r>
            <a:r>
              <a:rPr lang="zh-CN" altLang="zh-CN" b="1" dirty="0" smtClean="0"/>
              <a:t>理</a:t>
            </a:r>
            <a:endParaRPr lang="zh-CN" altLang="en-US" dirty="0"/>
          </a:p>
        </p:txBody>
      </p:sp>
      <p:sp>
        <p:nvSpPr>
          <p:cNvPr id="3" name="内容占位符 2"/>
          <p:cNvSpPr>
            <a:spLocks noGrp="1"/>
          </p:cNvSpPr>
          <p:nvPr>
            <p:ph idx="1"/>
          </p:nvPr>
        </p:nvSpPr>
        <p:spPr/>
        <p:txBody>
          <a:bodyPr>
            <a:normAutofit fontScale="77500" lnSpcReduction="20000"/>
          </a:bodyPr>
          <a:lstStyle/>
          <a:p>
            <a:pPr marL="0" lvl="0" indent="0">
              <a:lnSpc>
                <a:spcPct val="150000"/>
              </a:lnSpc>
              <a:buNone/>
            </a:pPr>
            <a:r>
              <a:rPr lang="zh-CN" altLang="zh-CN" b="1" dirty="0"/>
              <a:t>软件配置项</a:t>
            </a:r>
            <a:endParaRPr lang="zh-CN" altLang="zh-CN" dirty="0"/>
          </a:p>
          <a:p>
            <a:pPr marL="0" indent="0">
              <a:lnSpc>
                <a:spcPct val="150000"/>
              </a:lnSpc>
              <a:buNone/>
            </a:pPr>
            <a:r>
              <a:rPr lang="zh-CN" altLang="zh-CN" dirty="0"/>
              <a:t>软件配置项分为两大类：</a:t>
            </a:r>
          </a:p>
          <a:p>
            <a:pPr marL="0" indent="0">
              <a:lnSpc>
                <a:spcPct val="150000"/>
              </a:lnSpc>
              <a:buNone/>
            </a:pPr>
            <a:r>
              <a:rPr lang="zh-CN" altLang="zh-CN" dirty="0"/>
              <a:t>（</a:t>
            </a:r>
            <a:r>
              <a:rPr lang="en-US" altLang="zh-CN" dirty="0"/>
              <a:t>1</a:t>
            </a:r>
            <a:r>
              <a:rPr lang="zh-CN" altLang="zh-CN" dirty="0"/>
              <a:t>）产品组成部分的工作成果：</a:t>
            </a:r>
          </a:p>
          <a:p>
            <a:pPr marL="0" indent="0">
              <a:lnSpc>
                <a:spcPct val="150000"/>
              </a:lnSpc>
              <a:buNone/>
            </a:pPr>
            <a:r>
              <a:rPr lang="en-US" altLang="zh-CN" dirty="0" smtClean="0"/>
              <a:t>       </a:t>
            </a:r>
            <a:r>
              <a:rPr lang="zh-CN" altLang="zh-CN" dirty="0" smtClean="0"/>
              <a:t>源</a:t>
            </a:r>
            <a:r>
              <a:rPr lang="zh-CN" altLang="zh-CN" dirty="0"/>
              <a:t>代码、需求说明书、概要设计说明书、集成测试计划、详细设计说明书、单元测试计划、单元测试报告、集成测试报告</a:t>
            </a:r>
          </a:p>
          <a:p>
            <a:pPr marL="0" indent="0">
              <a:lnSpc>
                <a:spcPct val="150000"/>
              </a:lnSpc>
              <a:buNone/>
            </a:pPr>
            <a:r>
              <a:rPr lang="zh-CN" altLang="zh-CN" dirty="0" smtClean="0"/>
              <a:t>（</a:t>
            </a:r>
            <a:r>
              <a:rPr lang="en-US" altLang="zh-CN" dirty="0" smtClean="0"/>
              <a:t>2</a:t>
            </a:r>
            <a:r>
              <a:rPr lang="zh-CN" altLang="zh-CN" dirty="0"/>
              <a:t>）在管理过程中产生的文档：</a:t>
            </a:r>
          </a:p>
          <a:p>
            <a:pPr marL="0" indent="0">
              <a:lnSpc>
                <a:spcPct val="150000"/>
              </a:lnSpc>
              <a:buNone/>
            </a:pPr>
            <a:r>
              <a:rPr lang="en-US" altLang="zh-CN" dirty="0" smtClean="0"/>
              <a:t>       </a:t>
            </a:r>
            <a:r>
              <a:rPr lang="zh-CN" altLang="zh-CN" dirty="0" smtClean="0"/>
              <a:t>项</a:t>
            </a:r>
            <a:r>
              <a:rPr lang="zh-CN" altLang="zh-CN" dirty="0"/>
              <a:t>目开发计划、项目风险管理计划、工作任务分解说明书、项目进度计划、项目成本预算说明书</a:t>
            </a:r>
          </a:p>
          <a:p>
            <a:pPr marL="0" indent="0">
              <a:buNone/>
            </a:pPr>
            <a:endParaRPr lang="zh-CN" altLang="en-US" dirty="0"/>
          </a:p>
        </p:txBody>
      </p:sp>
    </p:spTree>
    <p:extLst>
      <p:ext uri="{BB962C8B-B14F-4D97-AF65-F5344CB8AC3E}">
        <p14:creationId xmlns:p14="http://schemas.microsoft.com/office/powerpoint/2010/main" val="344657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配置管理</a:t>
            </a:r>
            <a:endParaRPr lang="zh-CN" altLang="en-US" dirty="0"/>
          </a:p>
        </p:txBody>
      </p:sp>
      <p:sp>
        <p:nvSpPr>
          <p:cNvPr id="3" name="内容占位符 2"/>
          <p:cNvSpPr>
            <a:spLocks noGrp="1"/>
          </p:cNvSpPr>
          <p:nvPr>
            <p:ph idx="1"/>
          </p:nvPr>
        </p:nvSpPr>
        <p:spPr/>
        <p:txBody>
          <a:bodyPr/>
          <a:lstStyle/>
          <a:p>
            <a:pPr marL="0" lvl="0" indent="0">
              <a:lnSpc>
                <a:spcPct val="150000"/>
              </a:lnSpc>
              <a:buNone/>
            </a:pPr>
            <a:r>
              <a:rPr lang="zh-CN" altLang="zh-CN" b="1" dirty="0"/>
              <a:t>软件配置空间管理</a:t>
            </a:r>
            <a:endParaRPr lang="zh-CN" altLang="zh-CN" dirty="0"/>
          </a:p>
          <a:p>
            <a:pPr marL="0" indent="0">
              <a:lnSpc>
                <a:spcPct val="150000"/>
              </a:lnSpc>
              <a:buNone/>
            </a:pPr>
            <a:r>
              <a:rPr lang="en-US" altLang="zh-CN" dirty="0" smtClean="0"/>
              <a:t>       </a:t>
            </a:r>
            <a:r>
              <a:rPr lang="zh-CN" altLang="zh-CN" dirty="0" smtClean="0"/>
              <a:t>采</a:t>
            </a:r>
            <a:r>
              <a:rPr lang="zh-CN" altLang="zh-CN" dirty="0"/>
              <a:t>用</a:t>
            </a:r>
            <a:r>
              <a:rPr lang="en-US" altLang="zh-CN" dirty="0"/>
              <a:t>Git</a:t>
            </a:r>
            <a:r>
              <a:rPr lang="zh-CN" altLang="zh-CN" dirty="0"/>
              <a:t>对本项目的软件配置项进行管理，将本项目的工作成果存放到</a:t>
            </a:r>
            <a:r>
              <a:rPr lang="en-US" altLang="zh-CN" dirty="0"/>
              <a:t>Git</a:t>
            </a:r>
            <a:r>
              <a:rPr lang="zh-CN" altLang="zh-CN" dirty="0"/>
              <a:t>仓库中。</a:t>
            </a:r>
            <a:r>
              <a:rPr lang="en-US" altLang="zh-CN" dirty="0"/>
              <a:t>Git</a:t>
            </a:r>
            <a:r>
              <a:rPr lang="zh-CN" altLang="zh-CN" dirty="0"/>
              <a:t>可对系统不同版本进行标识和跟踪，</a:t>
            </a:r>
            <a:r>
              <a:rPr lang="en-US" altLang="zh-CN" dirty="0"/>
              <a:t>Git</a:t>
            </a:r>
            <a:r>
              <a:rPr lang="zh-CN" altLang="zh-CN" dirty="0"/>
              <a:t>也支持根据不同的开发目的，创建分支，修改代码。同时，可以合并分支，解决合并时出现的冲突。</a:t>
            </a:r>
          </a:p>
          <a:p>
            <a:endParaRPr lang="zh-CN" altLang="en-US" dirty="0"/>
          </a:p>
        </p:txBody>
      </p:sp>
    </p:spTree>
    <p:extLst>
      <p:ext uri="{BB962C8B-B14F-4D97-AF65-F5344CB8AC3E}">
        <p14:creationId xmlns:p14="http://schemas.microsoft.com/office/powerpoint/2010/main" val="66037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风险管理</a:t>
            </a:r>
            <a:endParaRPr lang="zh-CN" altLang="en-US" b="1" dirty="0"/>
          </a:p>
        </p:txBody>
      </p:sp>
      <p:sp>
        <p:nvSpPr>
          <p:cNvPr id="3" name="内容占位符 2"/>
          <p:cNvSpPr>
            <a:spLocks noGrp="1"/>
          </p:cNvSpPr>
          <p:nvPr>
            <p:ph idx="1"/>
          </p:nvPr>
        </p:nvSpPr>
        <p:spPr/>
        <p:txBody>
          <a:bodyPr>
            <a:normAutofit fontScale="77500" lnSpcReduction="20000"/>
          </a:bodyPr>
          <a:lstStyle/>
          <a:p>
            <a:pPr marL="0" lvl="0" indent="0">
              <a:lnSpc>
                <a:spcPct val="150000"/>
              </a:lnSpc>
              <a:buNone/>
            </a:pPr>
            <a:r>
              <a:rPr lang="zh-CN" altLang="zh-CN" b="1" dirty="0"/>
              <a:t>风险识别</a:t>
            </a:r>
            <a:endParaRPr lang="zh-CN" altLang="zh-CN" dirty="0"/>
          </a:p>
          <a:p>
            <a:pPr>
              <a:lnSpc>
                <a:spcPct val="150000"/>
              </a:lnSpc>
            </a:pPr>
            <a:r>
              <a:rPr lang="zh-CN" altLang="zh-CN" b="1" dirty="0"/>
              <a:t>项目风险：</a:t>
            </a:r>
            <a:endParaRPr lang="zh-CN" altLang="zh-CN" dirty="0"/>
          </a:p>
          <a:p>
            <a:pPr marL="0" indent="0">
              <a:lnSpc>
                <a:spcPct val="150000"/>
              </a:lnSpc>
              <a:buNone/>
            </a:pPr>
            <a:r>
              <a:rPr lang="en-US" altLang="zh-CN" dirty="0" smtClean="0"/>
              <a:t>       </a:t>
            </a:r>
            <a:r>
              <a:rPr lang="zh-CN" altLang="zh-CN" dirty="0" smtClean="0"/>
              <a:t>可</a:t>
            </a:r>
            <a:r>
              <a:rPr lang="zh-CN" altLang="zh-CN" dirty="0"/>
              <a:t>能会由于其他课程项目和期中考试等原因导致本项目的工作延期等潜在问题，这些问题会对本项目产生不良影响。</a:t>
            </a:r>
          </a:p>
          <a:p>
            <a:pPr>
              <a:lnSpc>
                <a:spcPct val="150000"/>
              </a:lnSpc>
            </a:pPr>
            <a:r>
              <a:rPr lang="zh-CN" altLang="zh-CN" b="1" dirty="0"/>
              <a:t>技术风险：</a:t>
            </a:r>
            <a:endParaRPr lang="zh-CN" altLang="zh-CN" dirty="0"/>
          </a:p>
          <a:p>
            <a:pPr marL="0" indent="0">
              <a:lnSpc>
                <a:spcPct val="150000"/>
              </a:lnSpc>
              <a:buNone/>
            </a:pPr>
            <a:r>
              <a:rPr lang="en-US" altLang="zh-CN" dirty="0" smtClean="0"/>
              <a:t>       </a:t>
            </a:r>
            <a:r>
              <a:rPr lang="zh-CN" altLang="zh-CN" dirty="0" smtClean="0"/>
              <a:t>在</a:t>
            </a:r>
            <a:r>
              <a:rPr lang="zh-CN" altLang="zh-CN" dirty="0"/>
              <a:t>概要设计和详细设计阶段，对于设计、接口等方面可能存在潜在的问题。在实现阶段，可能存在技术不确定，对技术掌握不够熟练的问题。在测试阶段，可能在验证方面出现潜在问题。</a:t>
            </a:r>
            <a:endParaRPr lang="zh-CN" altLang="en-US" dirty="0"/>
          </a:p>
        </p:txBody>
      </p:sp>
    </p:spTree>
    <p:extLst>
      <p:ext uri="{BB962C8B-B14F-4D97-AF65-F5344CB8AC3E}">
        <p14:creationId xmlns:p14="http://schemas.microsoft.com/office/powerpoint/2010/main" val="138235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风险预测</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870640683"/>
              </p:ext>
            </p:extLst>
          </p:nvPr>
        </p:nvGraphicFramePr>
        <p:xfrm>
          <a:off x="1341465" y="1422148"/>
          <a:ext cx="9509070" cy="5334000"/>
        </p:xfrm>
        <a:graphic>
          <a:graphicData uri="http://schemas.openxmlformats.org/drawingml/2006/table">
            <a:tbl>
              <a:tblPr firstRow="1" firstCol="1" bandRow="1">
                <a:tableStyleId>{5C22544A-7EE6-4342-B048-85BDC9FD1C3A}</a:tableStyleId>
              </a:tblPr>
              <a:tblGrid>
                <a:gridCol w="3954340">
                  <a:extLst>
                    <a:ext uri="{9D8B030D-6E8A-4147-A177-3AD203B41FA5}">
                      <a16:colId xmlns:a16="http://schemas.microsoft.com/office/drawing/2014/main" val="123950843"/>
                    </a:ext>
                  </a:extLst>
                </a:gridCol>
                <a:gridCol w="1092081">
                  <a:extLst>
                    <a:ext uri="{9D8B030D-6E8A-4147-A177-3AD203B41FA5}">
                      <a16:colId xmlns:a16="http://schemas.microsoft.com/office/drawing/2014/main" val="242195551"/>
                    </a:ext>
                  </a:extLst>
                </a:gridCol>
                <a:gridCol w="890853">
                  <a:extLst>
                    <a:ext uri="{9D8B030D-6E8A-4147-A177-3AD203B41FA5}">
                      <a16:colId xmlns:a16="http://schemas.microsoft.com/office/drawing/2014/main" val="172944637"/>
                    </a:ext>
                  </a:extLst>
                </a:gridCol>
                <a:gridCol w="3571796">
                  <a:extLst>
                    <a:ext uri="{9D8B030D-6E8A-4147-A177-3AD203B41FA5}">
                      <a16:colId xmlns:a16="http://schemas.microsoft.com/office/drawing/2014/main" val="3923783587"/>
                    </a:ext>
                  </a:extLst>
                </a:gridCol>
              </a:tblGrid>
              <a:tr h="302042">
                <a:tc>
                  <a:txBody>
                    <a:bodyPr/>
                    <a:lstStyle/>
                    <a:p>
                      <a:pPr algn="ctr">
                        <a:spcAft>
                          <a:spcPts val="0"/>
                        </a:spcAft>
                      </a:pPr>
                      <a:r>
                        <a:rPr lang="zh-CN" sz="2000" kern="100">
                          <a:effectLst/>
                        </a:rPr>
                        <a:t>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2000" kern="100">
                          <a:effectLst/>
                        </a:rPr>
                        <a:t>种类</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2000" kern="100">
                          <a:effectLst/>
                        </a:rPr>
                        <a:t>概率</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tc>
                <a:tc>
                  <a:txBody>
                    <a:bodyPr/>
                    <a:lstStyle/>
                    <a:p>
                      <a:pPr algn="ctr">
                        <a:spcAft>
                          <a:spcPts val="0"/>
                        </a:spcAft>
                      </a:pPr>
                      <a:r>
                        <a:rPr lang="zh-CN" sz="2000" kern="100">
                          <a:effectLst/>
                        </a:rPr>
                        <a:t>影响</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tc>
                <a:extLst>
                  <a:ext uri="{0D108BD9-81ED-4DB2-BD59-A6C34878D82A}">
                    <a16:rowId xmlns:a16="http://schemas.microsoft.com/office/drawing/2014/main" val="2793329896"/>
                  </a:ext>
                </a:extLst>
              </a:tr>
              <a:tr h="679593">
                <a:tc>
                  <a:txBody>
                    <a:bodyPr/>
                    <a:lstStyle/>
                    <a:p>
                      <a:pPr algn="just">
                        <a:spcAft>
                          <a:spcPts val="0"/>
                        </a:spcAft>
                      </a:pPr>
                      <a:r>
                        <a:rPr lang="zh-CN" sz="1500" kern="100">
                          <a:effectLst/>
                        </a:rPr>
                        <a:t>对项目的规模、难度的估计是否比较正确</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项目风险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90%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如果对项目的规模和难度出现误判，可能会导致相关活动无法按时完成，拖延进度，造成项目延期</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2370157428"/>
                  </a:ext>
                </a:extLst>
              </a:tr>
              <a:tr h="453062">
                <a:tc>
                  <a:txBody>
                    <a:bodyPr/>
                    <a:lstStyle/>
                    <a:p>
                      <a:pPr algn="just">
                        <a:spcAft>
                          <a:spcPts val="0"/>
                        </a:spcAft>
                      </a:pPr>
                      <a:r>
                        <a:rPr lang="zh-CN" sz="1500" kern="100">
                          <a:effectLst/>
                        </a:rPr>
                        <a:t>项目的进度安排是否过于紧张，是否有合理的缓冲时间</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项目风险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70%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进度安排过于紧张可能会导致质量得不到保证，增添项目中的潜在问题</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914362748"/>
                  </a:ext>
                </a:extLst>
              </a:tr>
              <a:tr h="679593">
                <a:tc>
                  <a:txBody>
                    <a:bodyPr/>
                    <a:lstStyle/>
                    <a:p>
                      <a:pPr algn="just">
                        <a:spcAft>
                          <a:spcPts val="0"/>
                        </a:spcAft>
                      </a:pPr>
                      <a:r>
                        <a:rPr lang="zh-CN" sz="1500" kern="100">
                          <a:effectLst/>
                        </a:rPr>
                        <a:t>需求文档能否正确、完备地表达用户需求</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项目风险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80%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若未能正确表达用户需求，可能会导致毁灭性灾难，整个项目可能需要推倒重做</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1264604484"/>
                  </a:ext>
                </a:extLst>
              </a:tr>
              <a:tr h="679593">
                <a:tc>
                  <a:txBody>
                    <a:bodyPr/>
                    <a:lstStyle/>
                    <a:p>
                      <a:pPr algn="just">
                        <a:spcAft>
                          <a:spcPts val="0"/>
                        </a:spcAft>
                      </a:pPr>
                      <a:r>
                        <a:rPr lang="zh-CN" sz="1500" kern="100">
                          <a:effectLst/>
                        </a:rPr>
                        <a:t>本项目是否包含有新技术</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技术风险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60%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项目包含新技术对开发人员提出高的要求，需要开发人员学习该技术并将其用于本项目</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4219095617"/>
                  </a:ext>
                </a:extLst>
              </a:tr>
              <a:tr h="679593">
                <a:tc>
                  <a:txBody>
                    <a:bodyPr/>
                    <a:lstStyle/>
                    <a:p>
                      <a:pPr algn="just">
                        <a:spcAft>
                          <a:spcPts val="0"/>
                        </a:spcAft>
                      </a:pPr>
                      <a:r>
                        <a:rPr lang="zh-CN" sz="1500" kern="100">
                          <a:effectLst/>
                        </a:rPr>
                        <a:t>本项目是否需要创建新的算法</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技术风险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40%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新的算法需要考虑鲁棒性、正确性和其效率，差劲的算法可能会导致软件运行出错，响应时间过长等问题</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3079952571"/>
                  </a:ext>
                </a:extLst>
              </a:tr>
              <a:tr h="679593">
                <a:tc>
                  <a:txBody>
                    <a:bodyPr/>
                    <a:lstStyle/>
                    <a:p>
                      <a:pPr algn="just">
                        <a:spcAft>
                          <a:spcPts val="0"/>
                        </a:spcAft>
                      </a:pPr>
                      <a:r>
                        <a:rPr lang="zh-CN" sz="1500" kern="100">
                          <a:effectLst/>
                        </a:rPr>
                        <a:t>开发人员是否掌握了本项目的关键技术</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技术风险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70%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若未掌握关键技术，则在开发本项目前需要学习相关知识和技术，填补技术空白</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3936851936"/>
                  </a:ext>
                </a:extLst>
              </a:tr>
              <a:tr h="679593">
                <a:tc>
                  <a:txBody>
                    <a:bodyPr/>
                    <a:lstStyle/>
                    <a:p>
                      <a:pPr algn="just">
                        <a:spcAft>
                          <a:spcPts val="0"/>
                        </a:spcAft>
                      </a:pPr>
                      <a:r>
                        <a:rPr lang="zh-CN" sz="1500" kern="100">
                          <a:effectLst/>
                        </a:rPr>
                        <a:t>开发人员是否有开发类似产品的经验</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技术风险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10%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a:effectLst/>
                        </a:rPr>
                        <a:t>若没有类似经验，则在开发时可能会遇到新问题，需要花时间和精力解决这些问题</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3831049486"/>
                  </a:ext>
                </a:extLst>
              </a:tr>
              <a:tr h="453062">
                <a:tc>
                  <a:txBody>
                    <a:bodyPr/>
                    <a:lstStyle/>
                    <a:p>
                      <a:pPr algn="just">
                        <a:spcAft>
                          <a:spcPts val="0"/>
                        </a:spcAft>
                      </a:pPr>
                      <a:r>
                        <a:rPr lang="zh-CN" sz="1500" kern="100">
                          <a:effectLst/>
                        </a:rPr>
                        <a:t>本项目是否要求采用特定的用户界面</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zh-CN" sz="1500" kern="100">
                          <a:effectLst/>
                        </a:rPr>
                        <a:t>技术风险</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ctr">
                        <a:spcAft>
                          <a:spcPts val="0"/>
                        </a:spcAft>
                      </a:pPr>
                      <a:r>
                        <a:rPr lang="en-US" sz="1500" kern="100">
                          <a:effectLst/>
                        </a:rPr>
                        <a:t>80%</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tc>
                  <a:txBody>
                    <a:bodyPr/>
                    <a:lstStyle/>
                    <a:p>
                      <a:pPr algn="just">
                        <a:spcAft>
                          <a:spcPts val="0"/>
                        </a:spcAft>
                      </a:pPr>
                      <a:r>
                        <a:rPr lang="zh-CN" sz="1500" kern="100" dirty="0">
                          <a:effectLst/>
                        </a:rPr>
                        <a:t>若用户界面不符合用户的特定需求，会对整个项目造成沉重打击</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3266" marR="113266" marT="0" marB="0" anchor="ctr"/>
                </a:tc>
                <a:extLst>
                  <a:ext uri="{0D108BD9-81ED-4DB2-BD59-A6C34878D82A}">
                    <a16:rowId xmlns:a16="http://schemas.microsoft.com/office/drawing/2014/main" val="377131281"/>
                  </a:ext>
                </a:extLst>
              </a:tr>
            </a:tbl>
          </a:graphicData>
        </a:graphic>
      </p:graphicFrame>
    </p:spTree>
    <p:extLst>
      <p:ext uri="{BB962C8B-B14F-4D97-AF65-F5344CB8AC3E}">
        <p14:creationId xmlns:p14="http://schemas.microsoft.com/office/powerpoint/2010/main" val="384269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风险评估</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zh-CN" dirty="0"/>
              <a:t>考虑到本项目是个人项目，一般不会出现性能下降、成本超支、支持困难和进度延迟超过相应水准等问题，除非不可抗拒因素，例如，台风、地震、洪水、社会动乱等，导致项目被迫终止。依据风险检测表得到下列三元组</a:t>
            </a:r>
            <a:r>
              <a:rPr lang="en-US" altLang="zh-CN" dirty="0"/>
              <a:t>[1,0.9,3]</a:t>
            </a:r>
            <a:r>
              <a:rPr lang="zh-CN" altLang="zh-CN" dirty="0"/>
              <a:t>，</a:t>
            </a:r>
            <a:r>
              <a:rPr lang="en-US" altLang="zh-CN" dirty="0"/>
              <a:t>[2,0.7,3]</a:t>
            </a:r>
            <a:r>
              <a:rPr lang="zh-CN" altLang="zh-CN" dirty="0"/>
              <a:t>，</a:t>
            </a:r>
            <a:r>
              <a:rPr lang="en-US" altLang="zh-CN" dirty="0"/>
              <a:t>[3,0.8,5]</a:t>
            </a:r>
            <a:r>
              <a:rPr lang="zh-CN" altLang="zh-CN" dirty="0"/>
              <a:t>，</a:t>
            </a:r>
            <a:r>
              <a:rPr lang="en-US" altLang="zh-CN" dirty="0"/>
              <a:t>[4,0.6,3]</a:t>
            </a:r>
            <a:r>
              <a:rPr lang="zh-CN" altLang="zh-CN" dirty="0"/>
              <a:t>，</a:t>
            </a:r>
            <a:r>
              <a:rPr lang="en-US" altLang="zh-CN" dirty="0"/>
              <a:t>[5,0.4,3]</a:t>
            </a:r>
            <a:r>
              <a:rPr lang="zh-CN" altLang="zh-CN" dirty="0"/>
              <a:t>，</a:t>
            </a:r>
            <a:r>
              <a:rPr lang="en-US" altLang="zh-CN" dirty="0"/>
              <a:t>[6,0.7,3]</a:t>
            </a:r>
            <a:r>
              <a:rPr lang="zh-CN" altLang="zh-CN" dirty="0"/>
              <a:t>，</a:t>
            </a:r>
            <a:r>
              <a:rPr lang="en-US" altLang="zh-CN" dirty="0"/>
              <a:t>[7,0.1,2]</a:t>
            </a:r>
            <a:r>
              <a:rPr lang="zh-CN" altLang="zh-CN" dirty="0"/>
              <a:t>，</a:t>
            </a:r>
            <a:r>
              <a:rPr lang="en-US" altLang="zh-CN" dirty="0"/>
              <a:t>[8,0.8,5]</a:t>
            </a:r>
            <a:endParaRPr lang="zh-CN" altLang="zh-CN" dirty="0"/>
          </a:p>
          <a:p>
            <a:pPr>
              <a:lnSpc>
                <a:spcPct val="150000"/>
              </a:lnSpc>
            </a:pPr>
            <a:r>
              <a:rPr lang="zh-CN" altLang="zh-CN" dirty="0"/>
              <a:t>进度和成本组合的风险参考水准</a:t>
            </a:r>
            <a:r>
              <a:rPr lang="zh-CN" altLang="zh-CN" dirty="0" smtClean="0"/>
              <a:t>如图</a:t>
            </a:r>
            <a:r>
              <a:rPr lang="zh-CN" altLang="zh-CN" dirty="0"/>
              <a:t>所</a:t>
            </a:r>
            <a:r>
              <a:rPr lang="zh-CN" altLang="zh-CN" dirty="0" smtClean="0"/>
              <a:t>示</a:t>
            </a:r>
            <a:r>
              <a:rPr lang="zh-CN" altLang="en-US" dirty="0" smtClean="0"/>
              <a:t>，</a:t>
            </a:r>
            <a:r>
              <a:rPr lang="zh-CN" altLang="zh-CN" dirty="0"/>
              <a:t>图中蓝色曲线表示参考线，当项目的成本和进度落在灰色区域时，项目应该终止。</a:t>
            </a:r>
          </a:p>
          <a:p>
            <a:endParaRPr lang="zh-CN" altLang="zh-CN" dirty="0"/>
          </a:p>
          <a:p>
            <a:pPr marL="0" indent="0">
              <a:buNone/>
            </a:pPr>
            <a:endParaRPr lang="zh-CN" altLang="en-US" dirty="0"/>
          </a:p>
        </p:txBody>
      </p:sp>
    </p:spTree>
    <p:extLst>
      <p:ext uri="{BB962C8B-B14F-4D97-AF65-F5344CB8AC3E}">
        <p14:creationId xmlns:p14="http://schemas.microsoft.com/office/powerpoint/2010/main" val="302641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风险评估</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444786" y="1275435"/>
            <a:ext cx="7301642" cy="5275972"/>
          </a:xfrm>
          <a:prstGeom prst="rect">
            <a:avLst/>
          </a:prstGeom>
        </p:spPr>
      </p:pic>
    </p:spTree>
    <p:extLst>
      <p:ext uri="{BB962C8B-B14F-4D97-AF65-F5344CB8AC3E}">
        <p14:creationId xmlns:p14="http://schemas.microsoft.com/office/powerpoint/2010/main" val="247128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风险管理及监控计划（</a:t>
            </a:r>
            <a:r>
              <a:rPr lang="en-US" altLang="zh-CN" b="1" dirty="0"/>
              <a:t>RMMP</a:t>
            </a:r>
            <a:r>
              <a:rPr lang="zh-CN" altLang="zh-CN" b="1" dirty="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42154999"/>
              </p:ext>
            </p:extLst>
          </p:nvPr>
        </p:nvGraphicFramePr>
        <p:xfrm>
          <a:off x="746004" y="1756971"/>
          <a:ext cx="10699991" cy="4795045"/>
        </p:xfrm>
        <a:graphic>
          <a:graphicData uri="http://schemas.openxmlformats.org/drawingml/2006/table">
            <a:tbl>
              <a:tblPr firstRow="1" firstCol="1" bandRow="1">
                <a:tableStyleId>{5C22544A-7EE6-4342-B048-85BDC9FD1C3A}</a:tableStyleId>
              </a:tblPr>
              <a:tblGrid>
                <a:gridCol w="4829653">
                  <a:extLst>
                    <a:ext uri="{9D8B030D-6E8A-4147-A177-3AD203B41FA5}">
                      <a16:colId xmlns:a16="http://schemas.microsoft.com/office/drawing/2014/main" val="6248714"/>
                    </a:ext>
                  </a:extLst>
                </a:gridCol>
                <a:gridCol w="1088048">
                  <a:extLst>
                    <a:ext uri="{9D8B030D-6E8A-4147-A177-3AD203B41FA5}">
                      <a16:colId xmlns:a16="http://schemas.microsoft.com/office/drawing/2014/main" val="1124494433"/>
                    </a:ext>
                  </a:extLst>
                </a:gridCol>
                <a:gridCol w="4782290">
                  <a:extLst>
                    <a:ext uri="{9D8B030D-6E8A-4147-A177-3AD203B41FA5}">
                      <a16:colId xmlns:a16="http://schemas.microsoft.com/office/drawing/2014/main" val="331310747"/>
                    </a:ext>
                  </a:extLst>
                </a:gridCol>
              </a:tblGrid>
              <a:tr h="371165">
                <a:tc>
                  <a:txBody>
                    <a:bodyPr/>
                    <a:lstStyle/>
                    <a:p>
                      <a:pPr algn="ctr">
                        <a:spcAft>
                          <a:spcPts val="0"/>
                        </a:spcAft>
                      </a:pPr>
                      <a:r>
                        <a:rPr lang="zh-CN" sz="2400" kern="100">
                          <a:effectLst/>
                        </a:rPr>
                        <a:t>风险</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zh-CN" sz="2400" kern="100">
                          <a:effectLst/>
                        </a:rPr>
                        <a:t>概率</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tc>
                <a:tc>
                  <a:txBody>
                    <a:bodyPr/>
                    <a:lstStyle/>
                    <a:p>
                      <a:pPr algn="ctr">
                        <a:spcAft>
                          <a:spcPts val="0"/>
                        </a:spcAft>
                      </a:pPr>
                      <a:r>
                        <a:rPr lang="zh-CN" sz="2400" kern="100">
                          <a:effectLst/>
                        </a:rPr>
                        <a:t>风险控制</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tc>
                <a:extLst>
                  <a:ext uri="{0D108BD9-81ED-4DB2-BD59-A6C34878D82A}">
                    <a16:rowId xmlns:a16="http://schemas.microsoft.com/office/drawing/2014/main" val="190838290"/>
                  </a:ext>
                </a:extLst>
              </a:tr>
              <a:tr h="552985">
                <a:tc>
                  <a:txBody>
                    <a:bodyPr/>
                    <a:lstStyle/>
                    <a:p>
                      <a:pPr algn="just">
                        <a:spcAft>
                          <a:spcPts val="0"/>
                        </a:spcAft>
                      </a:pPr>
                      <a:r>
                        <a:rPr lang="zh-CN" sz="1800" kern="100">
                          <a:effectLst/>
                        </a:rPr>
                        <a:t>对项目的规模、难度的估计是否比较正确</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90%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对整个项目仔细分析，确保正确估计其规模和难度</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547792930"/>
                  </a:ext>
                </a:extLst>
              </a:tr>
              <a:tr h="552985">
                <a:tc>
                  <a:txBody>
                    <a:bodyPr/>
                    <a:lstStyle/>
                    <a:p>
                      <a:pPr algn="just">
                        <a:spcAft>
                          <a:spcPts val="0"/>
                        </a:spcAft>
                      </a:pPr>
                      <a:r>
                        <a:rPr lang="zh-CN" sz="1800" kern="100">
                          <a:effectLst/>
                        </a:rPr>
                        <a:t>项目的进度安排是否过于紧张，是否有合理的缓冲时间</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70%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依据其他课程项目和考试，合理安排本项目的进度，预留充足的缓冲时间</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622218225"/>
                  </a:ext>
                </a:extLst>
              </a:tr>
              <a:tr h="552985">
                <a:tc>
                  <a:txBody>
                    <a:bodyPr/>
                    <a:lstStyle/>
                    <a:p>
                      <a:pPr algn="just">
                        <a:spcAft>
                          <a:spcPts val="0"/>
                        </a:spcAft>
                      </a:pPr>
                      <a:r>
                        <a:rPr lang="zh-CN" sz="1800" kern="100">
                          <a:effectLst/>
                        </a:rPr>
                        <a:t>需求文档能否正确、完备地表达用户需求</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80%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和用户不断交流和商讨，使用户需求逐步准确、一致、完全</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881329465"/>
                  </a:ext>
                </a:extLst>
              </a:tr>
              <a:tr h="552985">
                <a:tc>
                  <a:txBody>
                    <a:bodyPr/>
                    <a:lstStyle/>
                    <a:p>
                      <a:pPr algn="just">
                        <a:spcAft>
                          <a:spcPts val="0"/>
                        </a:spcAft>
                      </a:pPr>
                      <a:r>
                        <a:rPr lang="zh-CN" sz="1800" kern="100">
                          <a:effectLst/>
                        </a:rPr>
                        <a:t>本项目是否包含有新技术</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60%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广泛查阅相关资料和课程，在项目开发前尽可能了解新技术，努力将其应用于本项目</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771923266"/>
                  </a:ext>
                </a:extLst>
              </a:tr>
              <a:tr h="552985">
                <a:tc>
                  <a:txBody>
                    <a:bodyPr/>
                    <a:lstStyle/>
                    <a:p>
                      <a:pPr algn="just">
                        <a:spcAft>
                          <a:spcPts val="0"/>
                        </a:spcAft>
                      </a:pPr>
                      <a:r>
                        <a:rPr lang="zh-CN" sz="1800" kern="100">
                          <a:effectLst/>
                        </a:rPr>
                        <a:t>本项目是否需要创建新的算法</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40%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查找相关算法，在已有算法的基础上加以改进</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4275589031"/>
                  </a:ext>
                </a:extLst>
              </a:tr>
              <a:tr h="552985">
                <a:tc>
                  <a:txBody>
                    <a:bodyPr/>
                    <a:lstStyle/>
                    <a:p>
                      <a:pPr algn="just">
                        <a:spcAft>
                          <a:spcPts val="0"/>
                        </a:spcAft>
                      </a:pPr>
                      <a:r>
                        <a:rPr lang="zh-CN" sz="1800" kern="100">
                          <a:effectLst/>
                        </a:rPr>
                        <a:t>开发人员是否掌握了本项目的关键技术</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70%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广泛查阅相关资料和课程，在项目开发前尽可能掌握关键技术，并将其应用于本项目</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2436962252"/>
                  </a:ext>
                </a:extLst>
              </a:tr>
              <a:tr h="552985">
                <a:tc>
                  <a:txBody>
                    <a:bodyPr/>
                    <a:lstStyle/>
                    <a:p>
                      <a:pPr algn="just">
                        <a:spcAft>
                          <a:spcPts val="0"/>
                        </a:spcAft>
                      </a:pPr>
                      <a:r>
                        <a:rPr lang="zh-CN" sz="1800" kern="100">
                          <a:effectLst/>
                        </a:rPr>
                        <a:t>开发人员是否有开发类似产品的经验</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10%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a:effectLst/>
                        </a:rPr>
                        <a:t>查找网上其他人开发的类似项目，学习他们的经验和教训，利用这些解决遇到的问题</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3663809290"/>
                  </a:ext>
                </a:extLst>
              </a:tr>
              <a:tr h="552985">
                <a:tc>
                  <a:txBody>
                    <a:bodyPr/>
                    <a:lstStyle/>
                    <a:p>
                      <a:pPr algn="just">
                        <a:spcAft>
                          <a:spcPts val="0"/>
                        </a:spcAft>
                      </a:pPr>
                      <a:r>
                        <a:rPr lang="zh-CN" sz="1800" kern="100">
                          <a:effectLst/>
                        </a:rPr>
                        <a:t>本项目是否要求采用特定的用户界面</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ctr">
                        <a:spcAft>
                          <a:spcPts val="0"/>
                        </a:spcAft>
                      </a:pPr>
                      <a:r>
                        <a:rPr lang="en-US" sz="1800" kern="100">
                          <a:effectLst/>
                        </a:rPr>
                        <a:t>80%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tc>
                  <a:txBody>
                    <a:bodyPr/>
                    <a:lstStyle/>
                    <a:p>
                      <a:pPr algn="just">
                        <a:spcAft>
                          <a:spcPts val="0"/>
                        </a:spcAft>
                      </a:pPr>
                      <a:r>
                        <a:rPr lang="zh-CN" sz="1800" kern="100" dirty="0">
                          <a:effectLst/>
                        </a:rPr>
                        <a:t>和用户反复的交流和商讨，确定其需要的界面</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8246" marR="138246" marT="0" marB="0" anchor="ctr"/>
                </a:tc>
                <a:extLst>
                  <a:ext uri="{0D108BD9-81ED-4DB2-BD59-A6C34878D82A}">
                    <a16:rowId xmlns:a16="http://schemas.microsoft.com/office/drawing/2014/main" val="3397663752"/>
                  </a:ext>
                </a:extLst>
              </a:tr>
            </a:tbl>
          </a:graphicData>
        </a:graphic>
      </p:graphicFrame>
    </p:spTree>
    <p:extLst>
      <p:ext uri="{BB962C8B-B14F-4D97-AF65-F5344CB8AC3E}">
        <p14:creationId xmlns:p14="http://schemas.microsoft.com/office/powerpoint/2010/main" val="125084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项目范</a:t>
            </a:r>
            <a:r>
              <a:rPr lang="zh-CN" altLang="zh-CN" b="1" dirty="0" smtClean="0"/>
              <a:t>围</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zh-CN" dirty="0" smtClean="0"/>
              <a:t>基</a:t>
            </a:r>
            <a:r>
              <a:rPr lang="zh-CN" altLang="zh-CN" dirty="0"/>
              <a:t>本功能包含联系人和通话记录两部分，通话记录聚合展示，需要包含姓名、号码、时间、类型、归属地等基本信</a:t>
            </a:r>
            <a:r>
              <a:rPr lang="zh-CN" altLang="zh-CN" dirty="0" smtClean="0"/>
              <a:t>息</a:t>
            </a:r>
            <a:r>
              <a:rPr lang="zh-CN" altLang="en-US" dirty="0" smtClean="0"/>
              <a:t>。</a:t>
            </a:r>
            <a:endParaRPr lang="en-US" altLang="zh-CN" dirty="0" smtClean="0"/>
          </a:p>
          <a:p>
            <a:pPr>
              <a:lnSpc>
                <a:spcPct val="150000"/>
              </a:lnSpc>
            </a:pPr>
            <a:r>
              <a:rPr lang="zh-CN" altLang="zh-CN" dirty="0" smtClean="0"/>
              <a:t>联</a:t>
            </a:r>
            <a:r>
              <a:rPr lang="zh-CN" altLang="zh-CN" dirty="0"/>
              <a:t>系人按字母排序，并且支持首字母快速索引，支持全局</a:t>
            </a:r>
            <a:r>
              <a:rPr lang="zh-CN" altLang="zh-CN" dirty="0" smtClean="0"/>
              <a:t>搜索</a:t>
            </a:r>
            <a:endParaRPr lang="en-US" altLang="zh-CN" dirty="0" smtClean="0"/>
          </a:p>
          <a:p>
            <a:pPr>
              <a:lnSpc>
                <a:spcPct val="150000"/>
              </a:lnSpc>
            </a:pPr>
            <a:r>
              <a:rPr lang="zh-CN" altLang="zh-CN" dirty="0" smtClean="0"/>
              <a:t>涵</a:t>
            </a:r>
            <a:r>
              <a:rPr lang="zh-CN" altLang="zh-CN" dirty="0"/>
              <a:t>盖基本的统计功能，能展示一段时间（星期，月，年）的通话数，通话时长等</a:t>
            </a:r>
            <a:r>
              <a:rPr lang="zh-CN" altLang="zh-CN" dirty="0" smtClean="0"/>
              <a:t>。</a:t>
            </a:r>
            <a:endParaRPr lang="en-US" altLang="zh-CN" dirty="0" smtClean="0"/>
          </a:p>
          <a:p>
            <a:pPr>
              <a:lnSpc>
                <a:spcPct val="150000"/>
              </a:lnSpc>
            </a:pPr>
            <a:r>
              <a:rPr lang="zh-CN" altLang="zh-CN" dirty="0" smtClean="0"/>
              <a:t>具</a:t>
            </a:r>
            <a:r>
              <a:rPr lang="zh-CN" altLang="zh-CN" dirty="0"/>
              <a:t>有特殊日子提醒功能，例如中秋节提醒打电话回家，提醒某人的生日等</a:t>
            </a:r>
            <a:r>
              <a:rPr lang="zh-CN" altLang="zh-CN" dirty="0" smtClean="0"/>
              <a:t>。</a:t>
            </a:r>
            <a:endParaRPr lang="en-US" altLang="zh-CN" dirty="0" smtClean="0"/>
          </a:p>
          <a:p>
            <a:pPr>
              <a:lnSpc>
                <a:spcPct val="150000"/>
              </a:lnSpc>
            </a:pPr>
            <a:r>
              <a:rPr lang="zh-CN" altLang="zh-CN" dirty="0" smtClean="0"/>
              <a:t>支</a:t>
            </a:r>
            <a:r>
              <a:rPr lang="zh-CN" altLang="zh-CN" dirty="0"/>
              <a:t>持扫名片或二维码添加联系人功</a:t>
            </a:r>
            <a:r>
              <a:rPr lang="zh-CN" altLang="zh-CN" dirty="0" smtClean="0"/>
              <a:t>能</a:t>
            </a:r>
            <a:r>
              <a:rPr lang="zh-CN" altLang="en-US" dirty="0" smtClean="0"/>
              <a:t>。</a:t>
            </a:r>
            <a:endParaRPr lang="en-US" altLang="zh-CN" dirty="0" smtClean="0"/>
          </a:p>
          <a:p>
            <a:pPr>
              <a:lnSpc>
                <a:spcPct val="150000"/>
              </a:lnSpc>
            </a:pPr>
            <a:r>
              <a:rPr lang="zh-CN" altLang="zh-CN" dirty="0" smtClean="0"/>
              <a:t>支</a:t>
            </a:r>
            <a:r>
              <a:rPr lang="zh-CN" altLang="zh-CN" dirty="0"/>
              <a:t>持</a:t>
            </a:r>
            <a:r>
              <a:rPr lang="en-US" altLang="zh-CN" dirty="0"/>
              <a:t>“</a:t>
            </a:r>
            <a:r>
              <a:rPr lang="zh-CN" altLang="zh-CN" dirty="0"/>
              <a:t>勿打扰模式</a:t>
            </a:r>
            <a:r>
              <a:rPr lang="en-US" altLang="zh-CN" dirty="0"/>
              <a:t>”</a:t>
            </a:r>
            <a:r>
              <a:rPr lang="zh-CN" altLang="zh-CN" dirty="0"/>
              <a:t>，可设置特定时间，拦截非白名单的来电。</a:t>
            </a:r>
            <a:endParaRPr lang="zh-CN" altLang="en-US" dirty="0"/>
          </a:p>
        </p:txBody>
      </p:sp>
    </p:spTree>
    <p:extLst>
      <p:ext uri="{BB962C8B-B14F-4D97-AF65-F5344CB8AC3E}">
        <p14:creationId xmlns:p14="http://schemas.microsoft.com/office/powerpoint/2010/main" val="366002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项目任务分解</a:t>
            </a:r>
            <a:endParaRPr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7154" y="1320298"/>
            <a:ext cx="7730614" cy="5537701"/>
          </a:xfrm>
          <a:prstGeom prst="rect">
            <a:avLst/>
          </a:prstGeom>
        </p:spPr>
      </p:pic>
    </p:spTree>
    <p:extLst>
      <p:ext uri="{BB962C8B-B14F-4D97-AF65-F5344CB8AC3E}">
        <p14:creationId xmlns:p14="http://schemas.microsoft.com/office/powerpoint/2010/main" val="390692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甘特图</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1986242" y="1578161"/>
            <a:ext cx="8219515" cy="5091580"/>
          </a:xfrm>
          <a:prstGeom prst="rect">
            <a:avLst/>
          </a:prstGeom>
        </p:spPr>
      </p:pic>
    </p:spTree>
    <p:extLst>
      <p:ext uri="{BB962C8B-B14F-4D97-AF65-F5344CB8AC3E}">
        <p14:creationId xmlns:p14="http://schemas.microsoft.com/office/powerpoint/2010/main" val="38317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规模估算</a:t>
            </a:r>
            <a:endParaRPr lang="zh-CN" altLang="en-US" b="1" dirty="0"/>
          </a:p>
        </p:txBody>
      </p:sp>
      <p:sp>
        <p:nvSpPr>
          <p:cNvPr id="3" name="内容占位符 2"/>
          <p:cNvSpPr>
            <a:spLocks noGrp="1"/>
          </p:cNvSpPr>
          <p:nvPr>
            <p:ph idx="1"/>
          </p:nvPr>
        </p:nvSpPr>
        <p:spPr/>
        <p:txBody>
          <a:bodyPr>
            <a:normAutofit fontScale="70000" lnSpcReduction="20000"/>
          </a:bodyPr>
          <a:lstStyle/>
          <a:p>
            <a:pPr marL="0" indent="0">
              <a:lnSpc>
                <a:spcPct val="150000"/>
              </a:lnSpc>
              <a:buNone/>
            </a:pPr>
            <a:r>
              <a:rPr lang="en-US" altLang="zh-CN" dirty="0" smtClean="0"/>
              <a:t>FP(</a:t>
            </a:r>
            <a:r>
              <a:rPr lang="zh-CN" altLang="en-US" dirty="0" smtClean="0"/>
              <a:t>功能点</a:t>
            </a:r>
            <a:r>
              <a:rPr lang="en-US" altLang="zh-CN" dirty="0" smtClean="0"/>
              <a:t>)</a:t>
            </a:r>
            <a:r>
              <a:rPr lang="zh-CN" altLang="en-US" dirty="0" smtClean="0"/>
              <a:t>估算，采用</a:t>
            </a:r>
            <a:r>
              <a:rPr lang="en-US" altLang="zh-CN" dirty="0" smtClean="0"/>
              <a:t>IFPUG</a:t>
            </a:r>
            <a:r>
              <a:rPr lang="zh-CN" altLang="en-US" dirty="0" smtClean="0"/>
              <a:t>功能点法</a:t>
            </a:r>
            <a:r>
              <a:rPr lang="en-US" altLang="zh-CN" dirty="0" smtClean="0"/>
              <a:t>:</a:t>
            </a:r>
          </a:p>
          <a:p>
            <a:pPr>
              <a:lnSpc>
                <a:spcPct val="150000"/>
              </a:lnSpc>
            </a:pPr>
            <a:r>
              <a:rPr lang="zh-CN" altLang="zh-CN" dirty="0"/>
              <a:t>内部逻辑文件</a:t>
            </a:r>
            <a:r>
              <a:rPr lang="en-US" altLang="zh-CN" dirty="0"/>
              <a:t>(ILF)</a:t>
            </a:r>
            <a:r>
              <a:rPr lang="zh-CN" altLang="zh-CN" dirty="0"/>
              <a:t>：联系人信息表（中，</a:t>
            </a:r>
            <a:r>
              <a:rPr lang="en-US" altLang="zh-CN" dirty="0"/>
              <a:t>10</a:t>
            </a:r>
            <a:r>
              <a:rPr lang="zh-CN" altLang="zh-CN" dirty="0"/>
              <a:t>），通话记录表（中，</a:t>
            </a:r>
            <a:r>
              <a:rPr lang="en-US" altLang="zh-CN" dirty="0"/>
              <a:t>10</a:t>
            </a:r>
            <a:r>
              <a:rPr lang="zh-CN" altLang="zh-CN" dirty="0"/>
              <a:t>），白名单表（底，</a:t>
            </a:r>
            <a:r>
              <a:rPr lang="en-US" altLang="zh-CN" dirty="0"/>
              <a:t>7</a:t>
            </a:r>
            <a:r>
              <a:rPr lang="zh-CN" altLang="zh-CN" dirty="0"/>
              <a:t>）</a:t>
            </a:r>
          </a:p>
          <a:p>
            <a:pPr>
              <a:lnSpc>
                <a:spcPct val="150000"/>
              </a:lnSpc>
            </a:pPr>
            <a:r>
              <a:rPr lang="zh-CN" altLang="zh-CN" dirty="0"/>
              <a:t>外部接口文件</a:t>
            </a:r>
            <a:r>
              <a:rPr lang="en-US" altLang="zh-CN" dirty="0"/>
              <a:t>(EIF)</a:t>
            </a:r>
            <a:r>
              <a:rPr lang="zh-CN" altLang="zh-CN" dirty="0"/>
              <a:t>：系统的通话记录表（中，</a:t>
            </a:r>
            <a:r>
              <a:rPr lang="en-US" altLang="zh-CN" dirty="0"/>
              <a:t>7</a:t>
            </a:r>
            <a:r>
              <a:rPr lang="zh-CN" altLang="zh-CN" dirty="0"/>
              <a:t>），系统当前时间（底，</a:t>
            </a:r>
            <a:r>
              <a:rPr lang="en-US" altLang="zh-CN" dirty="0"/>
              <a:t>5</a:t>
            </a:r>
            <a:r>
              <a:rPr lang="zh-CN" altLang="zh-CN" dirty="0"/>
              <a:t>），号码归属地表（中，</a:t>
            </a:r>
            <a:r>
              <a:rPr lang="en-US" altLang="zh-CN" dirty="0"/>
              <a:t>7</a:t>
            </a:r>
            <a:r>
              <a:rPr lang="zh-CN" altLang="zh-CN" dirty="0"/>
              <a:t>）</a:t>
            </a:r>
          </a:p>
          <a:p>
            <a:pPr>
              <a:lnSpc>
                <a:spcPct val="150000"/>
              </a:lnSpc>
            </a:pPr>
            <a:r>
              <a:rPr lang="zh-CN" altLang="zh-CN" dirty="0"/>
              <a:t>外部输入</a:t>
            </a:r>
            <a:r>
              <a:rPr lang="en-US" altLang="zh-CN" dirty="0"/>
              <a:t>(EI)</a:t>
            </a:r>
            <a:r>
              <a:rPr lang="zh-CN" altLang="zh-CN" dirty="0"/>
              <a:t>：新增通话记录（中，</a:t>
            </a:r>
            <a:r>
              <a:rPr lang="en-US" altLang="zh-CN" dirty="0"/>
              <a:t>4</a:t>
            </a:r>
            <a:r>
              <a:rPr lang="zh-CN" altLang="zh-CN" dirty="0"/>
              <a:t>），删除通话记录（低，</a:t>
            </a:r>
            <a:r>
              <a:rPr lang="en-US" altLang="zh-CN" dirty="0"/>
              <a:t>3</a:t>
            </a:r>
            <a:r>
              <a:rPr lang="zh-CN" altLang="zh-CN" dirty="0"/>
              <a:t>），添加号码归属地（中，</a:t>
            </a:r>
            <a:r>
              <a:rPr lang="en-US" altLang="zh-CN" dirty="0"/>
              <a:t>4</a:t>
            </a:r>
            <a:r>
              <a:rPr lang="zh-CN" altLang="zh-CN" dirty="0"/>
              <a:t>），新增联系人信息（低，</a:t>
            </a:r>
            <a:r>
              <a:rPr lang="en-US" altLang="zh-CN" dirty="0"/>
              <a:t>3</a:t>
            </a:r>
            <a:r>
              <a:rPr lang="zh-CN" altLang="zh-CN" dirty="0"/>
              <a:t>），删除联系人信息（低，</a:t>
            </a:r>
            <a:r>
              <a:rPr lang="en-US" altLang="zh-CN" dirty="0"/>
              <a:t>3</a:t>
            </a:r>
            <a:r>
              <a:rPr lang="zh-CN" altLang="zh-CN" dirty="0"/>
              <a:t>），修改联系人信息（低，</a:t>
            </a:r>
            <a:r>
              <a:rPr lang="en-US" altLang="zh-CN" dirty="0"/>
              <a:t>3</a:t>
            </a:r>
            <a:r>
              <a:rPr lang="zh-CN" altLang="zh-CN" dirty="0"/>
              <a:t>），二维码数据输入（中，</a:t>
            </a:r>
            <a:r>
              <a:rPr lang="en-US" altLang="zh-CN" dirty="0"/>
              <a:t>4</a:t>
            </a:r>
            <a:r>
              <a:rPr lang="zh-CN" altLang="zh-CN" dirty="0"/>
              <a:t>），时间输入（中，</a:t>
            </a:r>
            <a:r>
              <a:rPr lang="en-US" altLang="zh-CN" dirty="0"/>
              <a:t>4</a:t>
            </a:r>
            <a:r>
              <a:rPr lang="zh-CN" altLang="zh-CN" dirty="0"/>
              <a:t>），新增白名单（低，</a:t>
            </a:r>
            <a:r>
              <a:rPr lang="en-US" altLang="zh-CN" dirty="0"/>
              <a:t>3</a:t>
            </a:r>
            <a:r>
              <a:rPr lang="zh-CN" altLang="zh-CN" dirty="0"/>
              <a:t>），删除白名单（低，</a:t>
            </a:r>
            <a:r>
              <a:rPr lang="en-US" altLang="zh-CN" dirty="0"/>
              <a:t>3</a:t>
            </a:r>
            <a:r>
              <a:rPr lang="zh-CN" altLang="zh-CN" dirty="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12231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规模估算</a:t>
            </a:r>
            <a:endParaRPr lang="zh-CN" altLang="en-US" b="1" dirty="0"/>
          </a:p>
        </p:txBody>
      </p:sp>
      <p:sp>
        <p:nvSpPr>
          <p:cNvPr id="3" name="内容占位符 2"/>
          <p:cNvSpPr>
            <a:spLocks noGrp="1"/>
          </p:cNvSpPr>
          <p:nvPr>
            <p:ph idx="1"/>
          </p:nvPr>
        </p:nvSpPr>
        <p:spPr/>
        <p:txBody>
          <a:bodyPr/>
          <a:lstStyle/>
          <a:p>
            <a:pPr marL="0" indent="0">
              <a:lnSpc>
                <a:spcPct val="150000"/>
              </a:lnSpc>
              <a:buNone/>
            </a:pPr>
            <a:r>
              <a:rPr lang="en-US" altLang="zh-CN" dirty="0" smtClean="0"/>
              <a:t>FP(</a:t>
            </a:r>
            <a:r>
              <a:rPr lang="zh-CN" altLang="en-US" dirty="0" smtClean="0"/>
              <a:t>功能点</a:t>
            </a:r>
            <a:r>
              <a:rPr lang="en-US" altLang="zh-CN" dirty="0" smtClean="0"/>
              <a:t>)</a:t>
            </a:r>
            <a:r>
              <a:rPr lang="zh-CN" altLang="en-US" dirty="0" smtClean="0"/>
              <a:t>估算，采用</a:t>
            </a:r>
            <a:r>
              <a:rPr lang="en-US" altLang="zh-CN" dirty="0" smtClean="0"/>
              <a:t>IFPUG</a:t>
            </a:r>
            <a:r>
              <a:rPr lang="zh-CN" altLang="en-US" dirty="0" smtClean="0"/>
              <a:t>功能点法</a:t>
            </a:r>
            <a:r>
              <a:rPr lang="en-US" altLang="zh-CN" dirty="0" smtClean="0"/>
              <a:t>:</a:t>
            </a:r>
            <a:endParaRPr lang="en-US" altLang="zh-CN" dirty="0" smtClean="0"/>
          </a:p>
          <a:p>
            <a:pPr>
              <a:lnSpc>
                <a:spcPct val="150000"/>
              </a:lnSpc>
            </a:pPr>
            <a:r>
              <a:rPr lang="zh-CN" altLang="zh-CN" dirty="0" smtClean="0"/>
              <a:t>外</a:t>
            </a:r>
            <a:r>
              <a:rPr lang="zh-CN" altLang="zh-CN" dirty="0"/>
              <a:t>部输出</a:t>
            </a:r>
            <a:r>
              <a:rPr lang="en-US" altLang="zh-CN" dirty="0"/>
              <a:t>(EO)</a:t>
            </a:r>
            <a:r>
              <a:rPr lang="zh-CN" altLang="zh-CN" dirty="0"/>
              <a:t>：特殊日期提醒（中，</a:t>
            </a:r>
            <a:r>
              <a:rPr lang="en-US" altLang="zh-CN" dirty="0"/>
              <a:t>5</a:t>
            </a:r>
            <a:r>
              <a:rPr lang="zh-CN" altLang="zh-CN" dirty="0"/>
              <a:t>），拦截非白名单来电（中，</a:t>
            </a:r>
            <a:r>
              <a:rPr lang="en-US" altLang="zh-CN" dirty="0"/>
              <a:t>5</a:t>
            </a:r>
            <a:r>
              <a:rPr lang="zh-CN" altLang="zh-CN" dirty="0"/>
              <a:t>），生成二维码（低，</a:t>
            </a:r>
            <a:r>
              <a:rPr lang="en-US" altLang="zh-CN" dirty="0"/>
              <a:t>4</a:t>
            </a:r>
            <a:r>
              <a:rPr lang="zh-CN" altLang="zh-CN" dirty="0"/>
              <a:t>）</a:t>
            </a:r>
          </a:p>
          <a:p>
            <a:pPr>
              <a:lnSpc>
                <a:spcPct val="150000"/>
              </a:lnSpc>
            </a:pPr>
            <a:r>
              <a:rPr lang="zh-CN" altLang="zh-CN" dirty="0"/>
              <a:t>外部查询</a:t>
            </a:r>
            <a:r>
              <a:rPr lang="en-US" altLang="zh-CN" dirty="0"/>
              <a:t>(EQ)</a:t>
            </a:r>
            <a:r>
              <a:rPr lang="zh-CN" altLang="zh-CN" dirty="0"/>
              <a:t>：通话记录展示（低，</a:t>
            </a:r>
            <a:r>
              <a:rPr lang="en-US" altLang="zh-CN" dirty="0"/>
              <a:t>3</a:t>
            </a:r>
            <a:r>
              <a:rPr lang="zh-CN" altLang="zh-CN" dirty="0"/>
              <a:t>），联系人信息展示（低，</a:t>
            </a:r>
            <a:r>
              <a:rPr lang="en-US" altLang="zh-CN" dirty="0"/>
              <a:t>3</a:t>
            </a:r>
            <a:r>
              <a:rPr lang="zh-CN" altLang="zh-CN" dirty="0"/>
              <a:t>），白名单展示（低，</a:t>
            </a:r>
            <a:r>
              <a:rPr lang="en-US" altLang="zh-CN" dirty="0"/>
              <a:t>3</a:t>
            </a:r>
            <a:r>
              <a:rPr lang="zh-CN" altLang="zh-CN" dirty="0"/>
              <a:t>）</a:t>
            </a:r>
          </a:p>
          <a:p>
            <a:pPr marL="0" indent="0">
              <a:buNone/>
            </a:pPr>
            <a:endParaRPr lang="zh-CN" altLang="en-US" dirty="0"/>
          </a:p>
        </p:txBody>
      </p:sp>
    </p:spTree>
    <p:extLst>
      <p:ext uri="{BB962C8B-B14F-4D97-AF65-F5344CB8AC3E}">
        <p14:creationId xmlns:p14="http://schemas.microsoft.com/office/powerpoint/2010/main" val="120633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规模估算</a:t>
            </a:r>
            <a:endParaRPr lang="zh-CN" altLang="en-US" b="1" dirty="0"/>
          </a:p>
        </p:txBody>
      </p:sp>
      <p:sp>
        <p:nvSpPr>
          <p:cNvPr id="3" name="内容占位符 2"/>
          <p:cNvSpPr>
            <a:spLocks noGrp="1"/>
          </p:cNvSpPr>
          <p:nvPr>
            <p:ph idx="1"/>
          </p:nvPr>
        </p:nvSpPr>
        <p:spPr>
          <a:xfrm>
            <a:off x="838200" y="1644482"/>
            <a:ext cx="10515600" cy="4351338"/>
          </a:xfrm>
        </p:spPr>
        <p:txBody>
          <a:bodyPr/>
          <a:lstStyle/>
          <a:p>
            <a:pPr marL="0" indent="0">
              <a:buNone/>
            </a:pPr>
            <a:endParaRPr lang="zh-CN" altLang="zh-CN"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93774009"/>
              </p:ext>
            </p:extLst>
          </p:nvPr>
        </p:nvGraphicFramePr>
        <p:xfrm>
          <a:off x="2455986" y="1492131"/>
          <a:ext cx="7280027" cy="5185435"/>
        </p:xfrm>
        <a:graphic>
          <a:graphicData uri="http://schemas.openxmlformats.org/drawingml/2006/table">
            <a:tbl>
              <a:tblPr firstRow="1" firstCol="1" bandRow="1">
                <a:tableStyleId>{5C22544A-7EE6-4342-B048-85BDC9FD1C3A}</a:tableStyleId>
              </a:tblPr>
              <a:tblGrid>
                <a:gridCol w="990736">
                  <a:extLst>
                    <a:ext uri="{9D8B030D-6E8A-4147-A177-3AD203B41FA5}">
                      <a16:colId xmlns:a16="http://schemas.microsoft.com/office/drawing/2014/main" val="1584038184"/>
                    </a:ext>
                  </a:extLst>
                </a:gridCol>
                <a:gridCol w="5100232">
                  <a:extLst>
                    <a:ext uri="{9D8B030D-6E8A-4147-A177-3AD203B41FA5}">
                      <a16:colId xmlns:a16="http://schemas.microsoft.com/office/drawing/2014/main" val="2967702641"/>
                    </a:ext>
                  </a:extLst>
                </a:gridCol>
                <a:gridCol w="1189059">
                  <a:extLst>
                    <a:ext uri="{9D8B030D-6E8A-4147-A177-3AD203B41FA5}">
                      <a16:colId xmlns:a16="http://schemas.microsoft.com/office/drawing/2014/main" val="1711680526"/>
                    </a:ext>
                  </a:extLst>
                </a:gridCol>
              </a:tblGrid>
              <a:tr h="326397">
                <a:tc>
                  <a:txBody>
                    <a:bodyPr/>
                    <a:lstStyle/>
                    <a:p>
                      <a:pPr algn="ctr">
                        <a:lnSpc>
                          <a:spcPct val="150000"/>
                        </a:lnSpc>
                        <a:spcAft>
                          <a:spcPts val="0"/>
                        </a:spcAft>
                      </a:pPr>
                      <a:r>
                        <a:rPr lang="zh-CN" sz="1400" kern="100" dirty="0">
                          <a:effectLst/>
                        </a:rPr>
                        <a:t>序号</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a:effectLst/>
                        </a:rPr>
                        <a:t>模块名称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zh-CN" sz="1400" kern="100">
                          <a:effectLst/>
                        </a:rPr>
                        <a:t>最终结果</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1186291970"/>
                  </a:ext>
                </a:extLst>
              </a:tr>
              <a:tr h="326397">
                <a:tc>
                  <a:txBody>
                    <a:bodyPr/>
                    <a:lstStyle/>
                    <a:p>
                      <a:pPr algn="ctr">
                        <a:lnSpc>
                          <a:spcPct val="150000"/>
                        </a:lnSpc>
                        <a:spcAft>
                          <a:spcPts val="0"/>
                        </a:spcAft>
                      </a:pPr>
                      <a:r>
                        <a:rPr lang="en-US" sz="1400" kern="1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系统需要可靠的备份和恢复吗？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403442467"/>
                  </a:ext>
                </a:extLst>
              </a:tr>
              <a:tr h="326397">
                <a:tc>
                  <a:txBody>
                    <a:bodyPr/>
                    <a:lstStyle/>
                    <a:p>
                      <a:pPr algn="ctr">
                        <a:lnSpc>
                          <a:spcPct val="150000"/>
                        </a:lnSpc>
                        <a:spcAft>
                          <a:spcPts val="0"/>
                        </a:spcAft>
                      </a:pPr>
                      <a:r>
                        <a:rPr lang="en-US" sz="1400" kern="1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需要数据通信吗？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3497017082"/>
                  </a:ext>
                </a:extLst>
              </a:tr>
              <a:tr h="326397">
                <a:tc>
                  <a:txBody>
                    <a:bodyPr/>
                    <a:lstStyle/>
                    <a:p>
                      <a:pPr algn="ctr">
                        <a:lnSpc>
                          <a:spcPct val="150000"/>
                        </a:lnSpc>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有分布处理的功能吗？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1814127718"/>
                  </a:ext>
                </a:extLst>
              </a:tr>
              <a:tr h="326397">
                <a:tc>
                  <a:txBody>
                    <a:bodyPr/>
                    <a:lstStyle/>
                    <a:p>
                      <a:pPr algn="ctr">
                        <a:lnSpc>
                          <a:spcPct val="150000"/>
                        </a:lnSpc>
                        <a:spcAft>
                          <a:spcPts val="0"/>
                        </a:spcAft>
                      </a:pPr>
                      <a:r>
                        <a:rPr lang="en-US" sz="1400" kern="10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性能是否关键？</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198772905"/>
                  </a:ext>
                </a:extLst>
              </a:tr>
              <a:tr h="326397">
                <a:tc>
                  <a:txBody>
                    <a:bodyPr/>
                    <a:lstStyle/>
                    <a:p>
                      <a:pPr algn="ctr">
                        <a:lnSpc>
                          <a:spcPct val="150000"/>
                        </a:lnSpc>
                        <a:spcAft>
                          <a:spcPts val="0"/>
                        </a:spcAft>
                      </a:pPr>
                      <a:r>
                        <a:rPr lang="en-US" sz="1400" kern="100">
                          <a:effectLst/>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系统是否在一个已有的、很实用的操作环境中运行？</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3054636764"/>
                  </a:ext>
                </a:extLst>
              </a:tr>
              <a:tr h="326397">
                <a:tc>
                  <a:txBody>
                    <a:bodyPr/>
                    <a:lstStyle/>
                    <a:p>
                      <a:pPr algn="ctr">
                        <a:lnSpc>
                          <a:spcPct val="150000"/>
                        </a:lnSpc>
                        <a:spcAft>
                          <a:spcPts val="0"/>
                        </a:spcAft>
                      </a:pPr>
                      <a:r>
                        <a:rPr lang="en-US" sz="1400" kern="100">
                          <a:effectLst/>
                        </a:rPr>
                        <a:t>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系统需要联机数据项吗？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3909623999"/>
                  </a:ext>
                </a:extLst>
              </a:tr>
              <a:tr h="289480">
                <a:tc>
                  <a:txBody>
                    <a:bodyPr/>
                    <a:lstStyle/>
                    <a:p>
                      <a:pPr algn="ctr">
                        <a:lnSpc>
                          <a:spcPct val="150000"/>
                        </a:lnSpc>
                        <a:spcAft>
                          <a:spcPts val="0"/>
                        </a:spcAft>
                      </a:pPr>
                      <a:r>
                        <a:rPr lang="en-US" sz="1400" kern="100">
                          <a:effectLst/>
                        </a:rPr>
                        <a:t>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联机数据项是否需要在多屏幕或多操作之间切换以完成输入？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1126300573"/>
                  </a:ext>
                </a:extLst>
              </a:tr>
              <a:tr h="326397">
                <a:tc>
                  <a:txBody>
                    <a:bodyPr/>
                    <a:lstStyle/>
                    <a:p>
                      <a:pPr algn="ctr">
                        <a:lnSpc>
                          <a:spcPct val="150000"/>
                        </a:lnSpc>
                        <a:spcAft>
                          <a:spcPts val="0"/>
                        </a:spcAft>
                      </a:pPr>
                      <a:r>
                        <a:rPr lang="en-US" sz="1400" kern="100">
                          <a:effectLst/>
                        </a:rPr>
                        <a:t>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需要联机更新主文件吗？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2985150992"/>
                  </a:ext>
                </a:extLst>
              </a:tr>
              <a:tr h="326397">
                <a:tc>
                  <a:txBody>
                    <a:bodyPr/>
                    <a:lstStyle/>
                    <a:p>
                      <a:pPr algn="ctr">
                        <a:lnSpc>
                          <a:spcPct val="150000"/>
                        </a:lnSpc>
                        <a:spcAft>
                          <a:spcPts val="0"/>
                        </a:spcAft>
                      </a:pPr>
                      <a:r>
                        <a:rPr lang="en-US" sz="1400" kern="100">
                          <a:effectLst/>
                        </a:rPr>
                        <a:t>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输入、输出、文件或查询很复杂吗？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2689883570"/>
                  </a:ext>
                </a:extLst>
              </a:tr>
              <a:tr h="326397">
                <a:tc>
                  <a:txBody>
                    <a:bodyPr/>
                    <a:lstStyle/>
                    <a:p>
                      <a:pPr algn="ctr">
                        <a:lnSpc>
                          <a:spcPct val="150000"/>
                        </a:lnSpc>
                        <a:spcAft>
                          <a:spcPts val="0"/>
                        </a:spcAft>
                      </a:pPr>
                      <a:r>
                        <a:rPr lang="en-US" sz="1400" kern="100">
                          <a:effectLst/>
                        </a:rPr>
                        <a:t>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内部处理复杂吗？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1281379677"/>
                  </a:ext>
                </a:extLst>
              </a:tr>
              <a:tr h="326397">
                <a:tc>
                  <a:txBody>
                    <a:bodyPr/>
                    <a:lstStyle/>
                    <a:p>
                      <a:pPr algn="ctr">
                        <a:lnSpc>
                          <a:spcPct val="150000"/>
                        </a:lnSpc>
                        <a:spcAft>
                          <a:spcPts val="0"/>
                        </a:spcAft>
                      </a:pPr>
                      <a:r>
                        <a:rPr lang="en-US" sz="1400" kern="100">
                          <a:effectLst/>
                        </a:rPr>
                        <a:t>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代码需要被设计成可复用吗？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2224042614"/>
                  </a:ext>
                </a:extLst>
              </a:tr>
              <a:tr h="326397">
                <a:tc>
                  <a:txBody>
                    <a:bodyPr/>
                    <a:lstStyle/>
                    <a:p>
                      <a:pPr algn="ctr">
                        <a:lnSpc>
                          <a:spcPct val="150000"/>
                        </a:lnSpc>
                        <a:spcAft>
                          <a:spcPts val="0"/>
                        </a:spcAft>
                      </a:pPr>
                      <a:r>
                        <a:rPr lang="en-US" sz="1400" kern="100">
                          <a:effectLst/>
                        </a:rPr>
                        <a:t>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设计中需要包括转换及安装吗？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4116993789"/>
                  </a:ext>
                </a:extLst>
              </a:tr>
              <a:tr h="326397">
                <a:tc>
                  <a:txBody>
                    <a:bodyPr/>
                    <a:lstStyle/>
                    <a:p>
                      <a:pPr algn="ctr">
                        <a:lnSpc>
                          <a:spcPct val="150000"/>
                        </a:lnSpc>
                        <a:spcAft>
                          <a:spcPts val="0"/>
                        </a:spcAft>
                      </a:pPr>
                      <a:r>
                        <a:rPr lang="en-US" sz="1400" kern="100">
                          <a:effectLst/>
                        </a:rPr>
                        <a:t>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dirty="0">
                          <a:effectLst/>
                        </a:rPr>
                        <a:t>系统的设计支持不同组织的多次安装吗？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3915304029"/>
                  </a:ext>
                </a:extLst>
              </a:tr>
              <a:tr h="326397">
                <a:tc>
                  <a:txBody>
                    <a:bodyPr/>
                    <a:lstStyle/>
                    <a:p>
                      <a:pPr algn="ctr">
                        <a:lnSpc>
                          <a:spcPct val="150000"/>
                        </a:lnSpc>
                        <a:spcAft>
                          <a:spcPts val="0"/>
                        </a:spcAft>
                      </a:pPr>
                      <a:r>
                        <a:rPr lang="en-US" sz="1400" kern="100">
                          <a:effectLst/>
                        </a:rPr>
                        <a:t>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zh-CN" sz="1400" kern="100">
                          <a:effectLst/>
                        </a:rPr>
                        <a:t>应用的设计方便用户修改和使用吗？</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4066578941"/>
                  </a:ext>
                </a:extLst>
              </a:tr>
              <a:tr h="326397">
                <a:tc>
                  <a:txBody>
                    <a:bodyPr/>
                    <a:lstStyle/>
                    <a:p>
                      <a:pPr algn="ctr">
                        <a:lnSpc>
                          <a:spcPct val="150000"/>
                        </a:lnSpc>
                        <a:spcAft>
                          <a:spcPts val="0"/>
                        </a:spcAft>
                      </a:pPr>
                      <a:r>
                        <a:rPr lang="zh-CN" sz="1400" kern="100">
                          <a:effectLst/>
                        </a:rPr>
                        <a:t>合计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tc>
                  <a:txBody>
                    <a:bodyPr/>
                    <a:lstStyle/>
                    <a:p>
                      <a:pPr algn="just">
                        <a:lnSpc>
                          <a:spcPct val="150000"/>
                        </a:lnSpc>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tc>
                <a:tc>
                  <a:txBody>
                    <a:bodyPr/>
                    <a:lstStyle/>
                    <a:p>
                      <a:pPr algn="ctr">
                        <a:lnSpc>
                          <a:spcPct val="150000"/>
                        </a:lnSpc>
                        <a:spcAft>
                          <a:spcPts val="0"/>
                        </a:spcAft>
                      </a:pPr>
                      <a:r>
                        <a:rPr lang="en-US" sz="1400" kern="100" dirty="0">
                          <a:effectLst/>
                        </a:rPr>
                        <a:t>48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990" marR="63990" marT="0" marB="0" anchor="ctr"/>
                </a:tc>
                <a:extLst>
                  <a:ext uri="{0D108BD9-81ED-4DB2-BD59-A6C34878D82A}">
                    <a16:rowId xmlns:a16="http://schemas.microsoft.com/office/drawing/2014/main" val="4208009468"/>
                  </a:ext>
                </a:extLst>
              </a:tr>
            </a:tbl>
          </a:graphicData>
        </a:graphic>
      </p:graphicFrame>
    </p:spTree>
    <p:extLst>
      <p:ext uri="{BB962C8B-B14F-4D97-AF65-F5344CB8AC3E}">
        <p14:creationId xmlns:p14="http://schemas.microsoft.com/office/powerpoint/2010/main" val="417689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规模估算</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nSpc>
                    <a:spcPct val="150000"/>
                  </a:lnSpc>
                  <a:buNone/>
                </a:pPr>
                <a:r>
                  <a:rPr lang="en-US" altLang="zh-CN" dirty="0" smtClean="0"/>
                  <a:t>FP(</a:t>
                </a:r>
                <a:r>
                  <a:rPr lang="zh-CN" altLang="en-US" dirty="0" smtClean="0"/>
                  <a:t>功能点</a:t>
                </a:r>
                <a:r>
                  <a:rPr lang="en-US" altLang="zh-CN" dirty="0" smtClean="0"/>
                  <a:t>)</a:t>
                </a:r>
                <a:r>
                  <a:rPr lang="zh-CN" altLang="en-US" dirty="0" smtClean="0"/>
                  <a:t>估算：</a:t>
                </a:r>
                <a:r>
                  <a:rPr lang="en-US" altLang="zh-CN" dirty="0"/>
                  <a:t>	</a:t>
                </a:r>
              </a:p>
              <a:p>
                <a:pPr marL="0" indent="0">
                  <a:lnSpc>
                    <a:spcPct val="150000"/>
                  </a:lnSpc>
                  <a:buNone/>
                </a:pPr>
                <a:r>
                  <a:rPr lang="en-US" altLang="zh-CN" dirty="0" smtClean="0"/>
                  <a:t>	</a:t>
                </a:r>
                <a14:m>
                  <m:oMath xmlns:m="http://schemas.openxmlformats.org/officeDocument/2006/math">
                    <m:r>
                      <m:rPr>
                        <m:sty m:val="p"/>
                      </m:rPr>
                      <a:rPr lang="en-US" altLang="zh-CN"/>
                      <m:t>FP</m:t>
                    </m:r>
                    <m:r>
                      <a:rPr lang="en-US" altLang="zh-CN"/>
                      <m:t>=</m:t>
                    </m:r>
                  </m:oMath>
                </a14:m>
                <a:endParaRPr lang="en-US" altLang="zh-CN" dirty="0" smtClean="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zh-CN" altLang="zh-CN" i="1"/>
                          </m:ctrlPr>
                        </m:dPr>
                        <m:e>
                          <m:r>
                            <a:rPr lang="en-US" altLang="zh-CN" i="1"/>
                            <m:t>10+10+7+7+5+7+4+3+4+3+3+3+4+4+3+3+5+5+4+3+3+3</m:t>
                          </m:r>
                        </m:e>
                      </m:d>
                      <m:r>
                        <a:rPr lang="en-US" altLang="zh-CN" i="1"/>
                        <m:t>×</m:t>
                      </m:r>
                      <m:d>
                        <m:dPr>
                          <m:begChr m:val="["/>
                          <m:endChr m:val="]"/>
                          <m:ctrlPr>
                            <a:rPr lang="zh-CN" altLang="zh-CN" i="1"/>
                          </m:ctrlPr>
                        </m:dPr>
                        <m:e>
                          <m:r>
                            <a:rPr lang="en-US" altLang="zh-CN" i="1"/>
                            <m:t>0.65+0.01×48</m:t>
                          </m:r>
                        </m:e>
                      </m:d>
                      <m:r>
                        <a:rPr lang="en-US" altLang="zh-CN" i="1"/>
                        <m:t>=116.39</m:t>
                      </m:r>
                    </m:oMath>
                  </m:oMathPara>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276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质量控制</a:t>
            </a:r>
            <a:endParaRPr lang="zh-CN" altLang="en-US" dirty="0"/>
          </a:p>
        </p:txBody>
      </p:sp>
      <p:sp>
        <p:nvSpPr>
          <p:cNvPr id="3" name="内容占位符 2"/>
          <p:cNvSpPr>
            <a:spLocks noGrp="1"/>
          </p:cNvSpPr>
          <p:nvPr>
            <p:ph idx="1"/>
          </p:nvPr>
        </p:nvSpPr>
        <p:spPr/>
        <p:txBody>
          <a:bodyPr>
            <a:normAutofit fontScale="70000" lnSpcReduction="20000"/>
          </a:bodyPr>
          <a:lstStyle/>
          <a:p>
            <a:pPr lvl="0">
              <a:lnSpc>
                <a:spcPct val="150000"/>
              </a:lnSpc>
            </a:pPr>
            <a:r>
              <a:rPr lang="zh-CN" altLang="zh-CN" dirty="0"/>
              <a:t>组织技术评审：</a:t>
            </a:r>
          </a:p>
          <a:p>
            <a:pPr marL="0" indent="0">
              <a:lnSpc>
                <a:spcPct val="150000"/>
              </a:lnSpc>
              <a:buNone/>
            </a:pPr>
            <a:r>
              <a:rPr lang="en-US" altLang="zh-CN" dirty="0" smtClean="0"/>
              <a:t>     </a:t>
            </a:r>
            <a:r>
              <a:rPr lang="zh-CN" altLang="zh-CN" dirty="0" smtClean="0"/>
              <a:t>在</a:t>
            </a:r>
            <a:r>
              <a:rPr lang="zh-CN" altLang="zh-CN" dirty="0"/>
              <a:t>软件开发的每个阶段结束后，组织宿舍室友对该阶段的成果进行评审，对质量进行评价</a:t>
            </a:r>
            <a:r>
              <a:rPr lang="zh-CN" altLang="zh-CN" dirty="0" smtClean="0"/>
              <a:t>。</a:t>
            </a:r>
            <a:endParaRPr lang="en-US" altLang="zh-CN" dirty="0" smtClean="0"/>
          </a:p>
          <a:p>
            <a:pPr lvl="0">
              <a:lnSpc>
                <a:spcPct val="150000"/>
              </a:lnSpc>
            </a:pPr>
            <a:r>
              <a:rPr lang="zh-CN" altLang="zh-CN" dirty="0"/>
              <a:t>加强软件测试：</a:t>
            </a:r>
          </a:p>
          <a:p>
            <a:pPr marL="0" indent="0">
              <a:lnSpc>
                <a:spcPct val="150000"/>
              </a:lnSpc>
              <a:buNone/>
            </a:pPr>
            <a:r>
              <a:rPr lang="en-US" altLang="zh-CN" dirty="0" smtClean="0"/>
              <a:t>      </a:t>
            </a:r>
            <a:r>
              <a:rPr lang="zh-CN" altLang="zh-CN" dirty="0" smtClean="0"/>
              <a:t>每</a:t>
            </a:r>
            <a:r>
              <a:rPr lang="zh-CN" altLang="zh-CN" dirty="0"/>
              <a:t>实现一个模块就按《单元测试计划》对该模块进行单元测试，验证该模块是否符合详细设计的要求。当所有模块都实现后，对模块进行集成测试，测试模块连接的正确性，系统和子系统的</a:t>
            </a:r>
            <a:r>
              <a:rPr lang="en-US" altLang="zh-CN" dirty="0"/>
              <a:t>I/O</a:t>
            </a:r>
            <a:r>
              <a:rPr lang="zh-CN" altLang="zh-CN" dirty="0"/>
              <a:t>，系统的功能和性能，验证这些模块是否满足概要设计的要求。最后，依照《需求说明书》对软件进行确认测试，测试其是否满足用户的需求</a:t>
            </a:r>
            <a:endParaRPr lang="zh-CN" altLang="en-US" dirty="0"/>
          </a:p>
        </p:txBody>
      </p:sp>
    </p:spTree>
    <p:extLst>
      <p:ext uri="{BB962C8B-B14F-4D97-AF65-F5344CB8AC3E}">
        <p14:creationId xmlns:p14="http://schemas.microsoft.com/office/powerpoint/2010/main" val="34077275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2764</Words>
  <Application>Microsoft Office PowerPoint</Application>
  <PresentationFormat>宽屏</PresentationFormat>
  <Paragraphs>171</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Times New Roman</vt:lpstr>
      <vt:lpstr>Office 主题​​</vt:lpstr>
      <vt:lpstr>电话本APP项目计划书 </vt:lpstr>
      <vt:lpstr>项目范围</vt:lpstr>
      <vt:lpstr>项目任务分解</vt:lpstr>
      <vt:lpstr>甘特图</vt:lpstr>
      <vt:lpstr>规模估算</vt:lpstr>
      <vt:lpstr>规模估算</vt:lpstr>
      <vt:lpstr>规模估算</vt:lpstr>
      <vt:lpstr>规模估算</vt:lpstr>
      <vt:lpstr>质量控制</vt:lpstr>
      <vt:lpstr>质量控制</vt:lpstr>
      <vt:lpstr>质量保证</vt:lpstr>
      <vt:lpstr>配置管理</vt:lpstr>
      <vt:lpstr>配置管理</vt:lpstr>
      <vt:lpstr>风险管理</vt:lpstr>
      <vt:lpstr>风险预测</vt:lpstr>
      <vt:lpstr>风险评估</vt:lpstr>
      <vt:lpstr>风险评估</vt:lpstr>
      <vt:lpstr>风险管理及监控计划（RMMP）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电话本APP项目计划书 </dc:title>
  <dc:creator>JairZhu</dc:creator>
  <cp:lastModifiedBy>JairZhu</cp:lastModifiedBy>
  <cp:revision>4</cp:revision>
  <dcterms:created xsi:type="dcterms:W3CDTF">2020-11-03T10:21:25Z</dcterms:created>
  <dcterms:modified xsi:type="dcterms:W3CDTF">2020-11-03T11:13:37Z</dcterms:modified>
</cp:coreProperties>
</file>