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30" r:id="rId74"/>
    <p:sldId id="331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25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E2BB4F9-4C51-4D96-950F-0C1FFDCE2240}" type="datetime1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AAD2473-6F37-4CBB-BD24-D799EA35D7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2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6C6EAD9-CE12-4955-8992-C157F0D29BF3}" type="datetime1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493C1B-FF04-435C-95F5-04F84AE3DE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5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E300DE7-0F03-470B-A3CC-A3D3EDDFA994}" type="datetime1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24EB4A1-F501-4719-B92E-E70755D03B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5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3136900" y="6451600"/>
            <a:ext cx="5364163" cy="246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07" tIns="45704" rIns="91407" bIns="45704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>
                <a:solidFill>
                  <a:prstClr val="black"/>
                </a:solidFill>
                <a:latin typeface="Calibri"/>
                <a:ea typeface="宋体"/>
                <a:cs typeface="Arial" pitchFamily="34" charset="0"/>
              </a:rPr>
              <a:t>Copyright © 2012, Elsevier Inc. All rights reserved.</a:t>
            </a:r>
            <a:endParaRPr lang="en-US" altLang="zh-CN" sz="1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  <a:ea typeface="宋体"/>
              <a:cs typeface="Arial" pitchFamily="34" charset="0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11207750" y="6511925"/>
            <a:ext cx="984250" cy="246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07" tIns="45704" rIns="91407" bIns="4570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4 - </a:t>
            </a:r>
            <a:fld id="{58DE2A45-1EFE-4C3B-87D3-432655FC3FEA}" type="slidenum">
              <a:rPr lang="en-US" altLang="zh-CN" sz="1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0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24630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Date Placeholder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DD9A28C-DD30-4B59-A289-79157AF7914B}" type="datetime1">
              <a:rPr lang="zh-CN" altLang="en-US"/>
              <a:pPr>
                <a:defRPr/>
              </a:pPr>
              <a:t>2020/11/27</a:t>
            </a:fld>
            <a:endParaRPr lang="zh-CN" altLang="zh-CN"/>
          </a:p>
        </p:txBody>
      </p:sp>
      <p:sp>
        <p:nvSpPr>
          <p:cNvPr id="5" name="Footer Placeholder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7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4D9B1EA-59BF-4E30-A9F2-37B34B54C5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Slide Number Placeholder 49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6A1066-F1E3-4DD1-9F59-C5197EDFF1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768988"/>
      </p:ext>
    </p:extLst>
  </p:cSld>
  <p:clrMapOvr>
    <a:masterClrMapping/>
  </p:clrMapOvr>
  <p:transition spd="slow" advClick="0" advTm="700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66866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882708"/>
            <a:ext cx="10972800" cy="4083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225547"/>
            <a:ext cx="109728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039" indent="0">
              <a:buFontTx/>
              <a:buNone/>
              <a:defRPr/>
            </a:lvl2pPr>
            <a:lvl3pPr marL="914079" indent="0">
              <a:buFontTx/>
              <a:buNone/>
              <a:defRPr/>
            </a:lvl3pPr>
            <a:lvl4pPr marL="1371119" indent="0">
              <a:buFontTx/>
              <a:buNone/>
              <a:defRPr/>
            </a:lvl4pPr>
            <a:lvl5pPr marL="182815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571295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Java_clr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624013"/>
            <a:ext cx="77374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25493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225547"/>
            <a:ext cx="109728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039" indent="0">
              <a:buFontTx/>
              <a:buNone/>
              <a:defRPr/>
            </a:lvl2pPr>
            <a:lvl3pPr marL="914079" indent="0">
              <a:buFontTx/>
              <a:buNone/>
              <a:defRPr/>
            </a:lvl3pPr>
            <a:lvl4pPr marL="1371119" indent="0">
              <a:buFontTx/>
              <a:buNone/>
              <a:defRPr/>
            </a:lvl4pPr>
            <a:lvl5pPr marL="182815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3080858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/>
          <p:nvPr userDrawn="1"/>
        </p:nvSpPr>
        <p:spPr>
          <a:xfrm>
            <a:off x="0" y="-33338"/>
            <a:ext cx="12192000" cy="689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/>
          <p:nvPr userDrawn="1"/>
        </p:nvSpPr>
        <p:spPr>
          <a:xfrm>
            <a:off x="0" y="-33338"/>
            <a:ext cx="12192000" cy="5543551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Rectangle 17"/>
          <p:cNvSpPr/>
          <p:nvPr userDrawn="1"/>
        </p:nvSpPr>
        <p:spPr>
          <a:xfrm>
            <a:off x="7924800" y="-33338"/>
            <a:ext cx="4267200" cy="5543551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pic>
        <p:nvPicPr>
          <p:cNvPr id="9" name="Picture 25" descr="O_signatur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42913"/>
            <a:ext cx="17843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24800" y="-33863"/>
            <a:ext cx="4267200" cy="5543551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1980" y="2738122"/>
            <a:ext cx="6182643" cy="101377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1133" y="3885702"/>
            <a:ext cx="6182643" cy="1397499"/>
          </a:xfrm>
        </p:spPr>
        <p:txBody>
          <a:bodyPr/>
          <a:lstStyle>
            <a:lvl1pPr marL="0" marR="0" indent="0" algn="l" defTabSz="228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32002048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>
          <a:xfrm>
            <a:off x="11329988" y="0"/>
            <a:ext cx="862012" cy="61753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/>
          <p:nvPr userDrawn="1"/>
        </p:nvSpPr>
        <p:spPr>
          <a:xfrm>
            <a:off x="7924800" y="-3175"/>
            <a:ext cx="427038" cy="6175375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6" name="Rectangle 17"/>
          <p:cNvSpPr/>
          <p:nvPr userDrawn="1"/>
        </p:nvSpPr>
        <p:spPr>
          <a:xfrm>
            <a:off x="8351838" y="-3175"/>
            <a:ext cx="2978150" cy="61753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9"/>
          <p:cNvSpPr/>
          <p:nvPr userDrawn="1"/>
        </p:nvSpPr>
        <p:spPr>
          <a:xfrm>
            <a:off x="8351838" y="-3175"/>
            <a:ext cx="2978150" cy="61753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Rectangle 20"/>
          <p:cNvSpPr/>
          <p:nvPr userDrawn="1"/>
        </p:nvSpPr>
        <p:spPr>
          <a:xfrm>
            <a:off x="6864350" y="6175375"/>
            <a:ext cx="5327650" cy="682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grpSp>
        <p:nvGrpSpPr>
          <p:cNvPr id="9" name="Group 27"/>
          <p:cNvGrpSpPr>
            <a:grpSpLocks noChangeAspect="1"/>
          </p:cNvGrpSpPr>
          <p:nvPr userDrawn="1"/>
        </p:nvGrpSpPr>
        <p:grpSpPr bwMode="auto">
          <a:xfrm>
            <a:off x="9021763" y="6194425"/>
            <a:ext cx="2717800" cy="609600"/>
            <a:chOff x="6446993" y="4546600"/>
            <a:chExt cx="2374390" cy="532552"/>
          </a:xfrm>
        </p:grpSpPr>
        <p:pic>
          <p:nvPicPr>
            <p:cNvPr id="12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9" descr="Java_clr_hori.bmp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>
              <a:fillRect/>
            </a:stretch>
          </p:blipFill>
          <p:spPr bwMode="auto">
            <a:xfrm>
              <a:off x="6446993" y="4546600"/>
              <a:ext cx="110473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7489" y="1565197"/>
            <a:ext cx="6707716" cy="1467631"/>
          </a:xfrm>
        </p:spPr>
        <p:txBody>
          <a:bodyPr anchor="t"/>
          <a:lstStyle>
            <a:lvl1pPr algn="l" defTabSz="9140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344184" y="0"/>
            <a:ext cx="2987040" cy="6172200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60189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5" y="-27384"/>
            <a:ext cx="10465163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1F2C55C-2A93-4666-9F0C-DB397DAD4980}" type="datetime1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E8A5E2F-357A-4C70-984D-19AF2E16EB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15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/>
          <p:nvPr userDrawn="1"/>
        </p:nvSpPr>
        <p:spPr>
          <a:xfrm>
            <a:off x="0" y="1546225"/>
            <a:ext cx="12192000" cy="39624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pic>
        <p:nvPicPr>
          <p:cNvPr id="4" name="Picture 23" descr="Java_blk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700338"/>
            <a:ext cx="476408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9600" y="2114998"/>
            <a:ext cx="6430051" cy="3213359"/>
          </a:xfrm>
        </p:spPr>
        <p:txBody>
          <a:bodyPr>
            <a:noAutofit/>
          </a:bodyPr>
          <a:lstStyle>
            <a:lvl1pPr marL="0" marR="0" indent="0" algn="l" defTabSz="2285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806837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/>
          <p:nvPr userDrawn="1"/>
        </p:nvSpPr>
        <p:spPr>
          <a:xfrm>
            <a:off x="3994150" y="1546225"/>
            <a:ext cx="8197850" cy="39624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91767" y="1907042"/>
            <a:ext cx="7159972" cy="3364876"/>
          </a:xfrm>
        </p:spPr>
        <p:txBody>
          <a:bodyPr/>
          <a:lstStyle>
            <a:lvl1pPr marL="0" indent="0">
              <a:buNone/>
              <a:defRPr sz="2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468" y="1546581"/>
            <a:ext cx="3925824" cy="39624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53750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/>
          <p:nvPr userDrawn="1"/>
        </p:nvSpPr>
        <p:spPr>
          <a:xfrm>
            <a:off x="0" y="2278063"/>
            <a:ext cx="5334000" cy="3225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/>
          <p:nvPr userDrawn="1"/>
        </p:nvSpPr>
        <p:spPr bwMode="auto">
          <a:xfrm>
            <a:off x="1588" y="1541463"/>
            <a:ext cx="5332412" cy="736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42" tIns="46022" rIns="92042" bIns="46022" anchor="ctr"/>
          <a:lstStyle>
            <a:lvl1pPr marL="119063" indent="-119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4000" b="1" smtClean="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5379159" y="1542197"/>
            <a:ext cx="6812843" cy="3962400"/>
          </a:xfrm>
          <a:effectLst>
            <a:reflection blurRad="63500" stA="50000" endPos="7000" dir="5400000" sy="-100000" algn="bl" rotWithShape="0"/>
          </a:effectLst>
        </p:spPr>
        <p:txBody>
          <a:bodyPr rtlCol="0" anchor="ctr" anchorCtr="1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41863" y="2479525"/>
            <a:ext cx="4175760" cy="28498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609601" y="1551498"/>
            <a:ext cx="4549424" cy="72580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9" y="640649"/>
            <a:ext cx="11130845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25849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/>
          <p:nvPr userDrawn="1"/>
        </p:nvSpPr>
        <p:spPr>
          <a:xfrm>
            <a:off x="0" y="1546225"/>
            <a:ext cx="12192000" cy="3962400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1142" y="1896543"/>
            <a:ext cx="10157175" cy="1806223"/>
          </a:xfrm>
        </p:spPr>
        <p:txBody>
          <a:bodyPr>
            <a:normAutofit/>
          </a:bodyPr>
          <a:lstStyle>
            <a:lvl1pPr marL="114261" indent="-11426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36609" y="3793073"/>
            <a:ext cx="5325532" cy="591937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36609" y="4458168"/>
            <a:ext cx="5325532" cy="937931"/>
          </a:xfr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361551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 userDrawn="1"/>
        </p:nvSpPr>
        <p:spPr bwMode="auto">
          <a:xfrm flipH="1">
            <a:off x="4229100" y="1490663"/>
            <a:ext cx="36513" cy="42068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69" tIns="17134" rIns="34269" bIns="1713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zh-CN" altLang="zh-CN" smtClean="0">
              <a:solidFill>
                <a:prstClr val="black"/>
              </a:solidFill>
              <a:ea typeface="宋体"/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09603" y="2023876"/>
            <a:ext cx="3476541" cy="3318248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4643968" y="1498600"/>
            <a:ext cx="6982080" cy="4379384"/>
          </a:xfrm>
        </p:spPr>
        <p:txBody>
          <a:bodyPr rtlCol="0" anchor="ctr" anchorCtr="1">
            <a:noAutofit/>
          </a:bodyPr>
          <a:lstStyle>
            <a:lvl1pPr marL="60304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48067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2454"/>
            <a:ext cx="10972800" cy="390651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68753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 subhead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4687"/>
            <a:ext cx="10972800" cy="390651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225547"/>
            <a:ext cx="109728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039" indent="0">
              <a:buFontTx/>
              <a:buNone/>
              <a:defRPr/>
            </a:lvl2pPr>
            <a:lvl3pPr marL="914079" indent="0">
              <a:buFontTx/>
              <a:buNone/>
              <a:defRPr/>
            </a:lvl3pPr>
            <a:lvl4pPr marL="1371119" indent="0">
              <a:buFontTx/>
              <a:buNone/>
              <a:defRPr/>
            </a:lvl4pPr>
            <a:lvl5pPr marL="182815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192855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5" y="-334963"/>
            <a:ext cx="8938684" cy="10953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9205" y="2209804"/>
            <a:ext cx="5230284" cy="3732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52684" y="2209804"/>
            <a:ext cx="5232400" cy="3732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00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B4041BC-8F13-4B31-BF7E-F6998C27C073}" type="datetime1">
              <a:rPr lang="zh-CN" altLang="en-US"/>
              <a:pPr>
                <a:defRPr/>
              </a:pPr>
              <a:t>2020/11/27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D8C6DB-B418-4BBF-9F70-4AC05806949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597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2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2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37AA9AD-F904-450E-9FCC-84DBD64E1115}" type="datetime1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92C35F6-4475-47DA-B4E1-4BF0AAB061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28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D6DA4E80-BF48-4F83-8B4E-BFE5830E15B4}" type="datetime1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E086B8-37FD-413F-BABD-6682ECB7B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79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613E62D-0344-490C-9B67-7891A6ED8F37}" type="datetime1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14EF56D-CA43-4867-8430-6E33C58622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5C0102B-8396-45E7-BCBE-C0CB03F813B1}" type="datetime1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11248C9-B2BE-4A09-AE79-C8960E8BF6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95D7CE26-4B6D-40A7-9942-A9F557CA6246}" type="datetime1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B2DEB1-F6F0-4531-B6FD-343BE602EB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4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7C68ED3-3EBE-44EB-8D00-81D70FBD1425}" type="datetime1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38D16A7-6B97-4D93-89E6-BA3ECCB61F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9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39" indent="0">
              <a:buNone/>
              <a:defRPr sz="2800"/>
            </a:lvl2pPr>
            <a:lvl3pPr marL="914079" indent="0">
              <a:buNone/>
              <a:defRPr sz="2400"/>
            </a:lvl3pPr>
            <a:lvl4pPr marL="1371119" indent="0">
              <a:buNone/>
              <a:defRPr sz="2000"/>
            </a:lvl4pPr>
            <a:lvl5pPr marL="1828159" indent="0">
              <a:buNone/>
              <a:defRPr sz="2000"/>
            </a:lvl5pPr>
            <a:lvl6pPr marL="2285199" indent="0">
              <a:buNone/>
              <a:defRPr sz="2000"/>
            </a:lvl6pPr>
            <a:lvl7pPr marL="2742237" indent="0">
              <a:buNone/>
              <a:defRPr sz="2000"/>
            </a:lvl7pPr>
            <a:lvl8pPr marL="3199278" indent="0">
              <a:buNone/>
              <a:defRPr sz="2000"/>
            </a:lvl8pPr>
            <a:lvl9pPr marL="3656316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AA56DB1-9A29-449E-9B49-0B086F9E8FAE}" type="datetime1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CE3E0B0-B483-419E-BC74-4A826883C8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8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fld id="{058FC5D4-9B45-48F7-985D-97799FB25424}" type="datetime1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1F667C4-C672-4FA6-BB37-4BE506DD47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8" descr="PPT内页副本1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31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14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29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44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58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3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5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6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电话本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SA20225085 </a:t>
            </a:r>
            <a:r>
              <a:rPr lang="zh-CN" altLang="en-US" dirty="0" smtClean="0">
                <a:solidFill>
                  <a:schemeClr val="tx1"/>
                </a:solidFill>
              </a:rPr>
              <a:t>朱志儒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共同利益者交流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朱志儒的观点：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         在通话记录界面，不仅能查看全部通话，还要能单独查看所有的未接来电；能批量删除通话记录；能根据通话记录直接拨打相应的电话；根据通话记录，对那些未知电话，能新建联系人、保存至已有联系人、发送信息、复制号码、呼叫前编辑、加入黑名单、加入白名单和删除通话记录；对那些已知联系人，能发送信息、复制号码、呼叫前编辑、加入黑名单、加入白名单和删除通话记录。可在通话记录界面加入拨号盘，拨号盘可收缩也能展开，在拨号盘点击拨打符默认拨打上次的通话号码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6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共同利益者交流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朱志儒的观点：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在</a:t>
            </a:r>
            <a:r>
              <a:rPr lang="zh-CN" altLang="zh-CN" dirty="0"/>
              <a:t>联系人界面，联系人的显示以姓名拼音首字母序列排列，可通过姓名的拼音首字母或汉字直接搜索对应的联系</a:t>
            </a:r>
            <a:r>
              <a:rPr lang="zh-CN" altLang="zh-CN" dirty="0" smtClean="0"/>
              <a:t>人可</a:t>
            </a:r>
            <a:r>
              <a:rPr lang="zh-CN" altLang="zh-CN" dirty="0"/>
              <a:t>滑动右侧的字母列表查找联系人，可通过扫描二维码名片添加联系人，可添加新联系人、删除联系人、分享联系人，点击联系人进入联系人详情界面。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2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共同利益者交流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朱志儒的观点：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在</a:t>
            </a:r>
            <a:r>
              <a:rPr lang="zh-CN" altLang="zh-CN" dirty="0"/>
              <a:t>编辑和新建联系人界面，可编辑姓名、号码、生日、头像以及是否加入白名单、黑名单，可添加电子邮件、备</a:t>
            </a:r>
            <a:r>
              <a:rPr lang="zh-CN" altLang="zh-CN" dirty="0" smtClean="0"/>
              <a:t>注个</a:t>
            </a:r>
            <a:r>
              <a:rPr lang="zh-CN" altLang="zh-CN" dirty="0"/>
              <a:t>人网站、助理，设置特殊铃声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zh-CN" altLang="zh-CN" dirty="0"/>
              <a:t>特殊日期提醒模块，根据当前的系统日期，判断是否为节假日或某位联系人的生日。如果是，则弹窗提醒用户。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44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共同利益者交流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朱康乐的观点：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设</a:t>
            </a:r>
            <a:r>
              <a:rPr lang="zh-CN" altLang="zh-CN" dirty="0"/>
              <a:t>计时应该考虑降低响应时间。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邹绍强的观点：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设</a:t>
            </a:r>
            <a:r>
              <a:rPr lang="zh-CN" altLang="zh-CN" dirty="0"/>
              <a:t>计时应该考虑用户以前的操作习</a:t>
            </a:r>
            <a:r>
              <a:rPr lang="zh-CN" altLang="zh-CN" dirty="0" smtClean="0"/>
              <a:t>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2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协同合作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绝对需要满足的需求：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    </a:t>
            </a:r>
            <a:r>
              <a:rPr lang="zh-CN" altLang="zh-CN" sz="2800" dirty="0" smtClean="0"/>
              <a:t>在</a:t>
            </a:r>
            <a:r>
              <a:rPr lang="zh-CN" altLang="zh-CN" sz="2800" dirty="0"/>
              <a:t>通话记录界面，能根据通话记录直接拨打相应的电话；根据通话记录，对那些未知电话，能新建联系人、保存至已有联系人、呼叫前编辑、加入白名单和删除通话记录；对那些已知联系人，能呼叫前编辑、加入白名单和删除通话记录。可在通话记录界面加入拨号盘，拨号盘可收缩也能展开，在拨号盘点击拨打符默认拨打上次的通话号码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0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协同合作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绝对需要满足的需求：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在</a:t>
            </a:r>
            <a:r>
              <a:rPr lang="zh-CN" altLang="zh-CN" dirty="0"/>
              <a:t>联系人界面，联系人的显示以姓名拼音首字母序列排列，可通过姓名的拼音首字母或汉字直接搜索对应的联系</a:t>
            </a:r>
            <a:r>
              <a:rPr lang="zh-CN" altLang="zh-CN" dirty="0" smtClean="0"/>
              <a:t>人可</a:t>
            </a:r>
            <a:r>
              <a:rPr lang="zh-CN" altLang="zh-CN" dirty="0"/>
              <a:t>滑动右侧的字母列表查找联系人，可通过扫描二维码名片添加联系人，可添加新联系人、删除联系人、分享联系人，点击联系人进入联系人详情界面。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1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协同合作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绝对需要满足的需求：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在联</a:t>
            </a:r>
            <a:r>
              <a:rPr lang="zh-CN" altLang="zh-CN" dirty="0"/>
              <a:t>系人详情界面，可编辑联系人，可生成二维码名</a:t>
            </a:r>
            <a:r>
              <a:rPr lang="zh-CN" altLang="zh-CN" dirty="0" smtClean="0"/>
              <a:t>片可</a:t>
            </a:r>
            <a:r>
              <a:rPr lang="zh-CN" altLang="zh-CN" dirty="0"/>
              <a:t>分享联系人（通过二维码）、加入白名单、复制、擦除联系痕迹、删除联系人，可查看与该联系人的通话记录，可删除这些通话记录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6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协同合作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绝对需要满足的需求：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在</a:t>
            </a:r>
            <a:r>
              <a:rPr lang="zh-CN" altLang="zh-CN" dirty="0"/>
              <a:t>编辑和新建联系人界面，可编辑姓名、号码、生日以及是否加入白名单。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在</a:t>
            </a:r>
            <a:r>
              <a:rPr lang="zh-CN" altLang="zh-CN" dirty="0"/>
              <a:t>特殊日期提醒模块，根据当前的系统日期，判断是否为节假日或某位联系人的生日。如果是，则弹窗提醒用户。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598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协同合作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想要但并非必须的需求：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在通话记录界面，不仅能查看全部通话，还要能单独查看所有的未接来电；能批量删除通话记录；根据通话记录，能复制号码，加入黑名单。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在联系人详情界面，可加入黑名单、创建快捷方式。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在编辑和新建联系人界面，可编辑头像以及是否加入黑名单。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71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协同合作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可以接受但也可以排除的需求：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/>
              <a:t>在通话记录界面，能根据通话记录发送短信。在编辑和新建联系人界面，可添加电子邮件、备注、个人网站、助</a:t>
            </a:r>
            <a:r>
              <a:rPr lang="zh-CN" altLang="zh-CN" dirty="0" smtClean="0"/>
              <a:t>理设</a:t>
            </a:r>
            <a:r>
              <a:rPr lang="zh-CN" altLang="zh-CN" dirty="0"/>
              <a:t>置特殊铃声。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8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需求导出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需求启动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需求协同收集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9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首次会议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问：</a:t>
            </a:r>
            <a:r>
              <a:rPr lang="zh-CN" altLang="zh-CN" sz="2400" dirty="0"/>
              <a:t>谁是这项工作的最初提出者？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答：</a:t>
            </a:r>
            <a:r>
              <a:rPr lang="zh-CN" altLang="zh-CN" sz="2400" dirty="0"/>
              <a:t>朱志儒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问：</a:t>
            </a:r>
            <a:r>
              <a:rPr lang="zh-CN" altLang="zh-CN" sz="2400" dirty="0"/>
              <a:t>谁使用该解决方案？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答：</a:t>
            </a:r>
            <a:r>
              <a:rPr lang="zh-CN" altLang="zh-CN" sz="2400" dirty="0"/>
              <a:t>朱志儒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问：</a:t>
            </a:r>
            <a:r>
              <a:rPr lang="zh-CN" altLang="zh-CN" sz="2400" dirty="0"/>
              <a:t>成功解决方案能带来什么收益？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答：</a:t>
            </a:r>
            <a:r>
              <a:rPr lang="zh-CN" altLang="zh-CN" sz="2400" dirty="0"/>
              <a:t>可以获得客户的赞赏，发布到应用商店供大家使用，在</a:t>
            </a:r>
            <a:r>
              <a:rPr lang="en-US" altLang="zh-CN" sz="2400" dirty="0"/>
              <a:t>Github</a:t>
            </a:r>
            <a:r>
              <a:rPr lang="zh-CN" altLang="zh-CN" sz="2400" dirty="0"/>
              <a:t>上开源，供大家指导学习和参考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354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首次会议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问：</a:t>
            </a:r>
            <a:r>
              <a:rPr lang="zh-CN" altLang="zh-CN" sz="2400" dirty="0"/>
              <a:t>存在别的解决方案吗？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答：</a:t>
            </a:r>
            <a:r>
              <a:rPr lang="zh-CN" altLang="zh-CN" sz="2400" dirty="0"/>
              <a:t>由于时间不充足，再加上有其他项目需要做，其他科目的期中考试需要准备，所以暂时没有想出其他解决方案，如果以后有空闲时间，可以对客户的需求进行深度分析。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问：</a:t>
            </a:r>
            <a:r>
              <a:rPr lang="zh-CN" altLang="zh-CN" sz="2400" dirty="0"/>
              <a:t>如何描述成功解决方案产生的“良好的”输出？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答：</a:t>
            </a:r>
            <a:r>
              <a:rPr lang="zh-CN" altLang="zh-CN" sz="2400" dirty="0"/>
              <a:t>通话记录的显示满足用户的需求，联系人的功能满足用户的期望。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08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首次会议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问：</a:t>
            </a:r>
            <a:r>
              <a:rPr lang="zh-CN" altLang="zh-CN" sz="2400" dirty="0"/>
              <a:t>强调的问题是什么？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答：</a:t>
            </a:r>
            <a:r>
              <a:rPr lang="zh-CN" altLang="zh-CN" sz="2400" dirty="0"/>
              <a:t>通话记录聚合展示，联系人按字母排序，支持全局搜索。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问：</a:t>
            </a:r>
            <a:r>
              <a:rPr lang="zh-CN" altLang="zh-CN" sz="2400" dirty="0"/>
              <a:t>使用环境是怎样的？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答：</a:t>
            </a:r>
            <a:r>
              <a:rPr lang="zh-CN" altLang="zh-CN" sz="2400" dirty="0"/>
              <a:t>在</a:t>
            </a:r>
            <a:r>
              <a:rPr lang="en-US" altLang="zh-CN" sz="2400" dirty="0"/>
              <a:t>Android</a:t>
            </a:r>
            <a:r>
              <a:rPr lang="zh-CN" altLang="zh-CN" sz="2400" dirty="0"/>
              <a:t>手机上使用，当用户需要打电话时，本</a:t>
            </a:r>
            <a:r>
              <a:rPr lang="en-US" altLang="zh-CN" sz="2400" dirty="0"/>
              <a:t>APP</a:t>
            </a:r>
            <a:r>
              <a:rPr lang="zh-CN" altLang="zh-CN" sz="2400" dirty="0"/>
              <a:t>将被使用。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问：</a:t>
            </a:r>
            <a:r>
              <a:rPr lang="zh-CN" altLang="zh-CN" sz="2400" dirty="0"/>
              <a:t>存在影响解决方案的特殊性问题或约束？ 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答：</a:t>
            </a:r>
            <a:r>
              <a:rPr lang="zh-CN" altLang="zh-CN" sz="2400" dirty="0"/>
              <a:t>经过多方共同利益者的初步讨论，暂未发现影响解决方案的特殊性问题和约束，在之后的讨论中可能会发现影响解决方案的特殊性问题或约束。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06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初步“产品要求”文档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在通话记录界面，能根据通话记录直接拨打相应的电话；根据通话记录，对那些未知电话，能新建联系人、保存至已有联系人、呼叫前编辑、加入白名单和删除通话记录；对那些已知联系人，能呼叫前编辑、加入白名单和删除通话记录。可在通话记录界面加入拨号盘，拨号盘可收缩也能展开，在拨号盘点击拨打符默认拨打上次的通话号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17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初步“产品要求”文档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在联系人界面，联系人的显示以姓名拼音首字母序列排</a:t>
            </a:r>
            <a:r>
              <a:rPr lang="zh-CN" altLang="zh-CN" dirty="0" smtClean="0"/>
              <a:t>列可</a:t>
            </a:r>
            <a:r>
              <a:rPr lang="zh-CN" altLang="zh-CN" dirty="0"/>
              <a:t>通过姓名的拼音首字母或汉字直接搜索对应的联系人，可滑动右侧的字母列表查找联系人，可通过扫描二维码名片添加联系人，可添加新联系人、删除联系人、分享联系人，点击联系人进入联系人详情界面。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16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初步“产品要求”文档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在联系人详情界面，可编辑联系人，可生成二维码名片，可分享联系人（通过二维码）、加入白名单、复制、擦除联系痕迹、删除联系人，可查看与该联系人的通话记录，可删除这些通话记录。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在编辑和新建联系人界面，可编辑姓名、号码、生日以及是否加入白名单。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在特殊日期提醒模块，根据当前的系统日期，判断是否为节假日或某位联系人的生日。如果是，则弹窗提醒用户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620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需求协同收集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准备列表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召开评审会议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77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对象列表：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/>
              <a:t>若干联系人对象，若干通话记录对象，一个白名单对象，一个拨号盘对象，一个通话记录界面对象，一个联系人界面对象，一个搜索框对象，一个右侧字母列表对象，若干二维码名片对象，一个联系人详情界面对象，一个编辑联系人界面对象，一个新建联系人界面对象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65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服务列表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/>
              <a:t>拨打电话，查看通话记录，删除通话记录，新建联系人，保存至已有联系人，加入白名单，按拼音首字母序显示联系人，搜索联系人，滑动字母列表查找联系人，扫描二维码名片，生成二维码名片，分享联系人，编辑联系人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08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约束列表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/>
              <a:t>联网查询电话归属地出现无响应时，应该中止查询，等待下次查询结果。每当用户拨打或接听电话时，应该立即更新通话记录。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确定利益相关者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识别多种观点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协同合作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首次会议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初步“产品要求文档”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9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性能列表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/>
              <a:t>联网查询电话归属地的的响应时间控制在</a:t>
            </a:r>
            <a:r>
              <a:rPr lang="en-US" altLang="zh-CN" dirty="0"/>
              <a:t>3</a:t>
            </a:r>
            <a:r>
              <a:rPr lang="zh-CN" altLang="zh-CN" dirty="0"/>
              <a:t>秒内；用户进行操作后，界面的相应时间应该控制在</a:t>
            </a:r>
            <a:r>
              <a:rPr lang="en-US" altLang="zh-CN" dirty="0"/>
              <a:t>1</a:t>
            </a:r>
            <a:r>
              <a:rPr lang="zh-CN" altLang="zh-CN" dirty="0"/>
              <a:t>秒内。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召开评审会议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四位利益相关者分别阐述自己对产品的看法，提出自己的列表。对四个不同列表进行讨论，形成组合列表，组合列表只增不减。讨论生成的组合列表，四位利益相关者达成一致意见，最后根据讨论形成的组合列表，对列表中的每个项编写初步的规格说明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联系人界面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91659" y="1600200"/>
            <a:ext cx="2336613" cy="5063711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14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新建联系人界面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74431" y="1600200"/>
            <a:ext cx="2243138" cy="4861309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029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编辑联系人界面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76653" y="1600200"/>
            <a:ext cx="2238693" cy="4851672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074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联系人生日选择界面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60950" y="1600200"/>
            <a:ext cx="2317750" cy="5021089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447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联系人详情界面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6655" y="1600200"/>
            <a:ext cx="2241725" cy="4857750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103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联系人通话记录界面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6116" y="1600200"/>
            <a:ext cx="2227699" cy="4828710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251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分享联系人界面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2934" y="1600200"/>
            <a:ext cx="2194064" cy="4756150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888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通话记录界面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2586" y="1600200"/>
            <a:ext cx="2194760" cy="4756150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562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确定利益相关者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912220"/>
              </p:ext>
            </p:extLst>
          </p:nvPr>
        </p:nvGraphicFramePr>
        <p:xfrm>
          <a:off x="1199452" y="1748046"/>
          <a:ext cx="9793096" cy="4087270"/>
        </p:xfrm>
        <a:graphic>
          <a:graphicData uri="http://schemas.openxmlformats.org/drawingml/2006/table">
            <a:tbl>
              <a:tblPr firstRow="1" firstCol="1" bandRow="1"/>
              <a:tblGrid>
                <a:gridCol w="4046316">
                  <a:extLst>
                    <a:ext uri="{9D8B030D-6E8A-4147-A177-3AD203B41FA5}">
                      <a16:colId xmlns:a16="http://schemas.microsoft.com/office/drawing/2014/main" val="4070530933"/>
                    </a:ext>
                  </a:extLst>
                </a:gridCol>
                <a:gridCol w="5746780">
                  <a:extLst>
                    <a:ext uri="{9D8B030D-6E8A-4147-A177-3AD203B41FA5}">
                      <a16:colId xmlns:a16="http://schemas.microsoft.com/office/drawing/2014/main" val="899433917"/>
                    </a:ext>
                  </a:extLst>
                </a:gridCol>
              </a:tblGrid>
              <a:tr h="8095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人员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职位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534424"/>
                  </a:ext>
                </a:extLst>
              </a:tr>
              <a:tr h="819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朱康乐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Domain expert, Market researcher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1309019"/>
                  </a:ext>
                </a:extLst>
              </a:tr>
              <a:tr h="819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庄祥宇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User, Customer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1183643"/>
                  </a:ext>
                </a:extLst>
              </a:tr>
              <a:tr h="819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邹绍强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Lawyer, technology expert, Client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8263751"/>
                  </a:ext>
                </a:extLst>
              </a:tr>
              <a:tr h="819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朱志儒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Software engineer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7651964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93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通话记录小菜单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55859" y="1600200"/>
            <a:ext cx="2195993" cy="4756150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848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拨号界面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85228" y="1600200"/>
            <a:ext cx="2149475" cy="4657526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36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免打扰时间选择界面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02691" y="1600200"/>
            <a:ext cx="2194836" cy="4756150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029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联系人全局搜索界面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69033" y="1600200"/>
            <a:ext cx="2253933" cy="4884556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166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用例图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771186"/>
              </p:ext>
            </p:extLst>
          </p:nvPr>
        </p:nvGraphicFramePr>
        <p:xfrm>
          <a:off x="2018186" y="1600200"/>
          <a:ext cx="7483560" cy="5151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5734290" imgH="3948226" progId="Visio.Drawing.15">
                  <p:embed/>
                </p:oleObj>
              </mc:Choice>
              <mc:Fallback>
                <p:oleObj name="Visio" r:id="rId3" imgW="5734290" imgH="394822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186" y="1600200"/>
                        <a:ext cx="7483560" cy="51515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3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用例图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77682"/>
              </p:ext>
            </p:extLst>
          </p:nvPr>
        </p:nvGraphicFramePr>
        <p:xfrm>
          <a:off x="3486363" y="1115616"/>
          <a:ext cx="5219274" cy="572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5619524" imgH="6148547" progId="Visio.Drawing.15">
                  <p:embed/>
                </p:oleObj>
              </mc:Choice>
              <mc:Fallback>
                <p:oleObj name="Visio" r:id="rId3" imgW="5619524" imgH="61485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363" y="1115616"/>
                        <a:ext cx="5219274" cy="5721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5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970606"/>
              </p:ext>
            </p:extLst>
          </p:nvPr>
        </p:nvGraphicFramePr>
        <p:xfrm>
          <a:off x="2916526" y="1210475"/>
          <a:ext cx="5686880" cy="50510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720">
                  <a:extLst>
                    <a:ext uri="{9D8B030D-6E8A-4147-A177-3AD203B41FA5}">
                      <a16:colId xmlns:a16="http://schemas.microsoft.com/office/drawing/2014/main" val="194563772"/>
                    </a:ext>
                  </a:extLst>
                </a:gridCol>
                <a:gridCol w="1421720">
                  <a:extLst>
                    <a:ext uri="{9D8B030D-6E8A-4147-A177-3AD203B41FA5}">
                      <a16:colId xmlns:a16="http://schemas.microsoft.com/office/drawing/2014/main" val="3424044980"/>
                    </a:ext>
                  </a:extLst>
                </a:gridCol>
                <a:gridCol w="1421720">
                  <a:extLst>
                    <a:ext uri="{9D8B030D-6E8A-4147-A177-3AD203B41FA5}">
                      <a16:colId xmlns:a16="http://schemas.microsoft.com/office/drawing/2014/main" val="593012643"/>
                    </a:ext>
                  </a:extLst>
                </a:gridCol>
                <a:gridCol w="1421720">
                  <a:extLst>
                    <a:ext uri="{9D8B030D-6E8A-4147-A177-3AD203B41FA5}">
                      <a16:colId xmlns:a16="http://schemas.microsoft.com/office/drawing/2014/main" val="369257878"/>
                    </a:ext>
                  </a:extLst>
                </a:gridCol>
              </a:tblGrid>
              <a:tr h="2961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用例名称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查询通话记录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85425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用例编号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001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18528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编制人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朱志儒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编制日期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2020/11/26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extLst>
                  <a:ext uri="{0D108BD9-81ED-4DB2-BD59-A6C34878D82A}">
                    <a16:rowId xmlns:a16="http://schemas.microsoft.com/office/drawing/2014/main" val="1222622347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批准人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朱志儒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批准日期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2020/11/26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extLst>
                  <a:ext uri="{0D108BD9-81ED-4DB2-BD59-A6C34878D82A}">
                    <a16:rowId xmlns:a16="http://schemas.microsoft.com/office/drawing/2014/main" val="854335346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主要参与者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用户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7278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次要参与者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无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65376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简要描述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显示所有通话记录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06050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触发事件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用户点开</a:t>
                      </a:r>
                      <a:r>
                        <a:rPr lang="en-US" sz="1300" kern="100" dirty="0">
                          <a:effectLst/>
                        </a:rPr>
                        <a:t>APP</a:t>
                      </a:r>
                      <a:r>
                        <a:rPr lang="zh-CN" sz="1300" kern="100" dirty="0">
                          <a:effectLst/>
                        </a:rPr>
                        <a:t>或用户切换到通话记录界面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01738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前置条件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APP</a:t>
                      </a:r>
                      <a:r>
                        <a:rPr lang="zh-CN" sz="1300" kern="100">
                          <a:effectLst/>
                        </a:rPr>
                        <a:t>尚未启动或用于处于</a:t>
                      </a:r>
                      <a:r>
                        <a:rPr lang="en-US" sz="1300" kern="100">
                          <a:effectLst/>
                        </a:rPr>
                        <a:t>APP</a:t>
                      </a:r>
                      <a:r>
                        <a:rPr lang="zh-CN" sz="1300" kern="100">
                          <a:effectLst/>
                        </a:rPr>
                        <a:t>的其他界面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38086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事件流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从数据库中读取所有的通话记录，显示在屏幕上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09697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可选事件流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若数据库中没有通话记录，则显示“无通话记录”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870739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后置条件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屏幕显示所有通话记录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91907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非功能性需求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响应时间应该控制在</a:t>
                      </a:r>
                      <a:r>
                        <a:rPr lang="en-US" sz="1300" kern="100">
                          <a:effectLst/>
                        </a:rPr>
                        <a:t>0.5</a:t>
                      </a:r>
                      <a:r>
                        <a:rPr lang="zh-CN" sz="1300" kern="100">
                          <a:effectLst/>
                        </a:rPr>
                        <a:t>秒以内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52806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设计约束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Android</a:t>
                      </a:r>
                      <a:r>
                        <a:rPr lang="zh-CN" sz="1300" kern="100">
                          <a:effectLst/>
                        </a:rPr>
                        <a:t>操作系统，</a:t>
                      </a:r>
                      <a:r>
                        <a:rPr lang="en-US" sz="1300" kern="100">
                          <a:effectLst/>
                        </a:rPr>
                        <a:t>Android Studio</a:t>
                      </a:r>
                      <a:r>
                        <a:rPr lang="zh-CN" sz="1300" kern="100">
                          <a:effectLst/>
                        </a:rPr>
                        <a:t>开发工具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41205"/>
                  </a:ext>
                </a:extLst>
              </a:tr>
              <a:tr h="296135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修改历史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6289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版本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说明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修改日期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extLst>
                  <a:ext uri="{0D108BD9-81ED-4DB2-BD59-A6C34878D82A}">
                    <a16:rowId xmlns:a16="http://schemas.microsoft.com/office/drawing/2014/main" val="3849948380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朱志儒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V1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填写表格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2020/11/26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/>
                </a:tc>
                <a:extLst>
                  <a:ext uri="{0D108BD9-81ED-4DB2-BD59-A6C34878D82A}">
                    <a16:rowId xmlns:a16="http://schemas.microsoft.com/office/drawing/2014/main" val="3671466977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725925"/>
              </p:ext>
            </p:extLst>
          </p:nvPr>
        </p:nvGraphicFramePr>
        <p:xfrm>
          <a:off x="3018300" y="1190317"/>
          <a:ext cx="5483332" cy="5425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0833">
                  <a:extLst>
                    <a:ext uri="{9D8B030D-6E8A-4147-A177-3AD203B41FA5}">
                      <a16:colId xmlns:a16="http://schemas.microsoft.com/office/drawing/2014/main" val="1773213886"/>
                    </a:ext>
                  </a:extLst>
                </a:gridCol>
                <a:gridCol w="1370833">
                  <a:extLst>
                    <a:ext uri="{9D8B030D-6E8A-4147-A177-3AD203B41FA5}">
                      <a16:colId xmlns:a16="http://schemas.microsoft.com/office/drawing/2014/main" val="3722486163"/>
                    </a:ext>
                  </a:extLst>
                </a:gridCol>
                <a:gridCol w="1370833">
                  <a:extLst>
                    <a:ext uri="{9D8B030D-6E8A-4147-A177-3AD203B41FA5}">
                      <a16:colId xmlns:a16="http://schemas.microsoft.com/office/drawing/2014/main" val="1797548059"/>
                    </a:ext>
                  </a:extLst>
                </a:gridCol>
                <a:gridCol w="1370833">
                  <a:extLst>
                    <a:ext uri="{9D8B030D-6E8A-4147-A177-3AD203B41FA5}">
                      <a16:colId xmlns:a16="http://schemas.microsoft.com/office/drawing/2014/main" val="1877481557"/>
                    </a:ext>
                  </a:extLst>
                </a:gridCol>
              </a:tblGrid>
              <a:tr h="2855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用例名称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删除通话记录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49164"/>
                  </a:ext>
                </a:extLst>
              </a:tr>
              <a:tr h="2855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用例编号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002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988918"/>
                  </a:ext>
                </a:extLst>
              </a:tr>
              <a:tr h="2855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编制人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朱志儒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编制日期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2020/11/26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extLst>
                  <a:ext uri="{0D108BD9-81ED-4DB2-BD59-A6C34878D82A}">
                    <a16:rowId xmlns:a16="http://schemas.microsoft.com/office/drawing/2014/main" val="4011495375"/>
                  </a:ext>
                </a:extLst>
              </a:tr>
              <a:tr h="2855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批准人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朱志儒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批准日期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2020/11/26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extLst>
                  <a:ext uri="{0D108BD9-81ED-4DB2-BD59-A6C34878D82A}">
                    <a16:rowId xmlns:a16="http://schemas.microsoft.com/office/drawing/2014/main" val="1339425313"/>
                  </a:ext>
                </a:extLst>
              </a:tr>
              <a:tr h="2855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主要参与者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7447"/>
                  </a:ext>
                </a:extLst>
              </a:tr>
              <a:tr h="2855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次要参与者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78120"/>
                  </a:ext>
                </a:extLst>
              </a:tr>
              <a:tr h="2855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简要描述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删除用户选中的通话记录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23801"/>
                  </a:ext>
                </a:extLst>
              </a:tr>
              <a:tr h="2855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触发事件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用户长按某个通话记录并选择删除操作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92818"/>
                  </a:ext>
                </a:extLst>
              </a:tr>
              <a:tr h="2855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前置条件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用户处于通话记录界面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8742"/>
                  </a:ext>
                </a:extLst>
              </a:tr>
              <a:tr h="5710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事件流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在数据库中删除指定的通话记录，刷新通话记录界面，显示删除后的所有通话记录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422926"/>
                  </a:ext>
                </a:extLst>
              </a:tr>
              <a:tr h="2855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可选事件流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08115"/>
                  </a:ext>
                </a:extLst>
              </a:tr>
              <a:tr h="5710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后置条件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数据库无指定的通话记录，通话记录界面显示删除后的所有通话记录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3700"/>
                  </a:ext>
                </a:extLst>
              </a:tr>
              <a:tr h="2855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非功能性需求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响应时间应该控制在</a:t>
                      </a:r>
                      <a:r>
                        <a:rPr lang="en-US" sz="1200" kern="100">
                          <a:effectLst/>
                        </a:rPr>
                        <a:t>0.5</a:t>
                      </a:r>
                      <a:r>
                        <a:rPr lang="zh-CN" sz="1200" kern="100">
                          <a:effectLst/>
                        </a:rPr>
                        <a:t>秒内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95592"/>
                  </a:ext>
                </a:extLst>
              </a:tr>
              <a:tr h="2855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设计约束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Android</a:t>
                      </a:r>
                      <a:r>
                        <a:rPr lang="zh-CN" sz="1200" kern="100">
                          <a:effectLst/>
                        </a:rPr>
                        <a:t>操作系统，</a:t>
                      </a:r>
                      <a:r>
                        <a:rPr lang="en-US" sz="1200" kern="100">
                          <a:effectLst/>
                        </a:rPr>
                        <a:t>Android Studio</a:t>
                      </a:r>
                      <a:r>
                        <a:rPr lang="zh-CN" sz="1200" kern="100">
                          <a:effectLst/>
                        </a:rPr>
                        <a:t>开发工具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25388"/>
                  </a:ext>
                </a:extLst>
              </a:tr>
              <a:tr h="285535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修改历史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238214"/>
                  </a:ext>
                </a:extLst>
              </a:tr>
              <a:tr h="2855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版本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说明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修改日期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extLst>
                  <a:ext uri="{0D108BD9-81ED-4DB2-BD59-A6C34878D82A}">
                    <a16:rowId xmlns:a16="http://schemas.microsoft.com/office/drawing/2014/main" val="3511341522"/>
                  </a:ext>
                </a:extLst>
              </a:tr>
              <a:tr h="2855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朱志儒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V1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填写表格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2020/11/26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383" marR="71383" marT="0" marB="0"/>
                </a:tc>
                <a:extLst>
                  <a:ext uri="{0D108BD9-81ED-4DB2-BD59-A6C34878D82A}">
                    <a16:rowId xmlns:a16="http://schemas.microsoft.com/office/drawing/2014/main" val="2994365288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08413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615819"/>
              </p:ext>
            </p:extLst>
          </p:nvPr>
        </p:nvGraphicFramePr>
        <p:xfrm>
          <a:off x="3637310" y="1293416"/>
          <a:ext cx="4245312" cy="5314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328">
                  <a:extLst>
                    <a:ext uri="{9D8B030D-6E8A-4147-A177-3AD203B41FA5}">
                      <a16:colId xmlns:a16="http://schemas.microsoft.com/office/drawing/2014/main" val="2389813554"/>
                    </a:ext>
                  </a:extLst>
                </a:gridCol>
                <a:gridCol w="1061328">
                  <a:extLst>
                    <a:ext uri="{9D8B030D-6E8A-4147-A177-3AD203B41FA5}">
                      <a16:colId xmlns:a16="http://schemas.microsoft.com/office/drawing/2014/main" val="3396910810"/>
                    </a:ext>
                  </a:extLst>
                </a:gridCol>
                <a:gridCol w="1061328">
                  <a:extLst>
                    <a:ext uri="{9D8B030D-6E8A-4147-A177-3AD203B41FA5}">
                      <a16:colId xmlns:a16="http://schemas.microsoft.com/office/drawing/2014/main" val="3768710300"/>
                    </a:ext>
                  </a:extLst>
                </a:gridCol>
                <a:gridCol w="1061328">
                  <a:extLst>
                    <a:ext uri="{9D8B030D-6E8A-4147-A177-3AD203B41FA5}">
                      <a16:colId xmlns:a16="http://schemas.microsoft.com/office/drawing/2014/main" val="188588579"/>
                    </a:ext>
                  </a:extLst>
                </a:gridCol>
              </a:tblGrid>
              <a:tr h="2310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用例名称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新建联系人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61082"/>
                  </a:ext>
                </a:extLst>
              </a:tr>
              <a:tr h="2310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用例编号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003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56031"/>
                  </a:ext>
                </a:extLst>
              </a:tr>
              <a:tr h="2310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编制人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朱志儒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编制日期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2020/11/26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extLst>
                  <a:ext uri="{0D108BD9-81ED-4DB2-BD59-A6C34878D82A}">
                    <a16:rowId xmlns:a16="http://schemas.microsoft.com/office/drawing/2014/main" val="2846814621"/>
                  </a:ext>
                </a:extLst>
              </a:tr>
              <a:tr h="2310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批准人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朱志儒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批准日期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2020/11/26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extLst>
                  <a:ext uri="{0D108BD9-81ED-4DB2-BD59-A6C34878D82A}">
                    <a16:rowId xmlns:a16="http://schemas.microsoft.com/office/drawing/2014/main" val="3217884547"/>
                  </a:ext>
                </a:extLst>
              </a:tr>
              <a:tr h="2310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主要参与者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68011"/>
                  </a:ext>
                </a:extLst>
              </a:tr>
              <a:tr h="2310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次要参与者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62446"/>
                  </a:ext>
                </a:extLst>
              </a:tr>
              <a:tr h="4621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简要描述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根据用户填写的号码、姓名、生日和是否加入白名单的信息，添加新的联系人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08126"/>
                  </a:ext>
                </a:extLst>
              </a:tr>
              <a:tr h="4621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触发事件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用户点击“</a:t>
                      </a:r>
                      <a:r>
                        <a:rPr lang="en-US" sz="1000" kern="100">
                          <a:effectLst/>
                        </a:rPr>
                        <a:t>+</a:t>
                      </a:r>
                      <a:r>
                        <a:rPr lang="zh-CN" sz="1000" kern="100">
                          <a:effectLst/>
                        </a:rPr>
                        <a:t>”按钮或用户长按通话记录中的未知电话号码选择新建联系人操作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46777"/>
                  </a:ext>
                </a:extLst>
              </a:tr>
              <a:tr h="2310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前置条件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用户处于通话记录界面或联系人界面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96595"/>
                  </a:ext>
                </a:extLst>
              </a:tr>
              <a:tr h="9242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事件流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进入新建联系人界面，等待用户填写姓名、号码、生日和是否加入白名单这些信息，用户点击保存后，根据号码联网查询号码归属地，将这些信息存储在数据库，退出新建联系人界面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05419"/>
                  </a:ext>
                </a:extLst>
              </a:tr>
              <a:tr h="2310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可选事件流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若号码归属地查询失败，则等待下次查询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20987"/>
                  </a:ext>
                </a:extLst>
              </a:tr>
              <a:tr h="4621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后置条件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数据库中新增联系人信息，用户返回通话记录界面或联系人界面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43564"/>
                  </a:ext>
                </a:extLst>
              </a:tr>
              <a:tr h="2310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非功能性需求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响应时间应该控制在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秒内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4680"/>
                  </a:ext>
                </a:extLst>
              </a:tr>
              <a:tr h="2310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设计约束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Android</a:t>
                      </a:r>
                      <a:r>
                        <a:rPr lang="zh-CN" sz="1000" kern="100">
                          <a:effectLst/>
                        </a:rPr>
                        <a:t>操作系统，</a:t>
                      </a:r>
                      <a:r>
                        <a:rPr lang="en-US" sz="1000" kern="100">
                          <a:effectLst/>
                        </a:rPr>
                        <a:t>Android Studio</a:t>
                      </a:r>
                      <a:r>
                        <a:rPr lang="zh-CN" sz="1000" kern="100">
                          <a:effectLst/>
                        </a:rPr>
                        <a:t>开发工具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602214"/>
                  </a:ext>
                </a:extLst>
              </a:tr>
              <a:tr h="231068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修改历史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49875"/>
                  </a:ext>
                </a:extLst>
              </a:tr>
              <a:tr h="2310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修改人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版本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说明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修改日期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extLst>
                  <a:ext uri="{0D108BD9-81ED-4DB2-BD59-A6C34878D82A}">
                    <a16:rowId xmlns:a16="http://schemas.microsoft.com/office/drawing/2014/main" val="459035924"/>
                  </a:ext>
                </a:extLst>
              </a:tr>
              <a:tr h="2310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朱志儒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填写表格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2020/11/26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267" marR="55267" marT="0" marB="0"/>
                </a:tc>
                <a:extLst>
                  <a:ext uri="{0D108BD9-81ED-4DB2-BD59-A6C34878D82A}">
                    <a16:rowId xmlns:a16="http://schemas.microsoft.com/office/drawing/2014/main" val="935081217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87575"/>
              </p:ext>
            </p:extLst>
          </p:nvPr>
        </p:nvGraphicFramePr>
        <p:xfrm>
          <a:off x="3180478" y="1243800"/>
          <a:ext cx="5158976" cy="5372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744">
                  <a:extLst>
                    <a:ext uri="{9D8B030D-6E8A-4147-A177-3AD203B41FA5}">
                      <a16:colId xmlns:a16="http://schemas.microsoft.com/office/drawing/2014/main" val="3794497064"/>
                    </a:ext>
                  </a:extLst>
                </a:gridCol>
                <a:gridCol w="1289744">
                  <a:extLst>
                    <a:ext uri="{9D8B030D-6E8A-4147-A177-3AD203B41FA5}">
                      <a16:colId xmlns:a16="http://schemas.microsoft.com/office/drawing/2014/main" val="2106069159"/>
                    </a:ext>
                  </a:extLst>
                </a:gridCol>
                <a:gridCol w="1289744">
                  <a:extLst>
                    <a:ext uri="{9D8B030D-6E8A-4147-A177-3AD203B41FA5}">
                      <a16:colId xmlns:a16="http://schemas.microsoft.com/office/drawing/2014/main" val="2170496064"/>
                    </a:ext>
                  </a:extLst>
                </a:gridCol>
                <a:gridCol w="1289744">
                  <a:extLst>
                    <a:ext uri="{9D8B030D-6E8A-4147-A177-3AD203B41FA5}">
                      <a16:colId xmlns:a16="http://schemas.microsoft.com/office/drawing/2014/main" val="765504522"/>
                    </a:ext>
                  </a:extLst>
                </a:gridCol>
              </a:tblGrid>
              <a:tr h="2686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用例名称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保存至已有联系人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12284"/>
                  </a:ext>
                </a:extLst>
              </a:tr>
              <a:tr h="2686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用例编号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004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18665"/>
                  </a:ext>
                </a:extLst>
              </a:tr>
              <a:tr h="2686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编制人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朱志儒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编制日期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2020/11/26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extLst>
                  <a:ext uri="{0D108BD9-81ED-4DB2-BD59-A6C34878D82A}">
                    <a16:rowId xmlns:a16="http://schemas.microsoft.com/office/drawing/2014/main" val="1836679094"/>
                  </a:ext>
                </a:extLst>
              </a:tr>
              <a:tr h="2686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批准人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朱志儒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批准日期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2020/11/26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extLst>
                  <a:ext uri="{0D108BD9-81ED-4DB2-BD59-A6C34878D82A}">
                    <a16:rowId xmlns:a16="http://schemas.microsoft.com/office/drawing/2014/main" val="996176784"/>
                  </a:ext>
                </a:extLst>
              </a:tr>
              <a:tr h="2686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主要参与者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用户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4383"/>
                  </a:ext>
                </a:extLst>
              </a:tr>
              <a:tr h="2686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次要参与者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27242"/>
                  </a:ext>
                </a:extLst>
              </a:tr>
              <a:tr h="2686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简要描述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将通话记录中的未知号码保存到已有的联系人中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79038"/>
                  </a:ext>
                </a:extLst>
              </a:tr>
              <a:tr h="2686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触发事件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用户长按某条通话记录并选择保存至已有联系人操作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82322"/>
                  </a:ext>
                </a:extLst>
              </a:tr>
              <a:tr h="2686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用户处于通话记录界面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63684"/>
                  </a:ext>
                </a:extLst>
              </a:tr>
              <a:tr h="10745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事件流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进入联系人界面，用户选择联系人，然后进入编辑联系人界面，用户修改联系人信息，用户修改完后，根据号码联网查询号码归属地，将这些信息存储在数据库，退出编辑联系人界面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62979"/>
                  </a:ext>
                </a:extLst>
              </a:tr>
              <a:tr h="2686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可选事件流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若号码归属地查询失败，则等待下次查询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5630"/>
                  </a:ext>
                </a:extLst>
              </a:tr>
              <a:tr h="2686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数据库修改联系人信息，用户返回通话记录界面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16060"/>
                  </a:ext>
                </a:extLst>
              </a:tr>
              <a:tr h="2686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非功能性需求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响应时间应该控制在</a:t>
                      </a:r>
                      <a:r>
                        <a:rPr lang="en-US" sz="1100" kern="100">
                          <a:effectLst/>
                        </a:rPr>
                        <a:t>1</a:t>
                      </a:r>
                      <a:r>
                        <a:rPr lang="zh-CN" sz="1100" kern="100">
                          <a:effectLst/>
                        </a:rPr>
                        <a:t>秒内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37379"/>
                  </a:ext>
                </a:extLst>
              </a:tr>
              <a:tr h="2686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设计约束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Android</a:t>
                      </a:r>
                      <a:r>
                        <a:rPr lang="zh-CN" sz="1100" kern="100">
                          <a:effectLst/>
                        </a:rPr>
                        <a:t>操作系统，</a:t>
                      </a:r>
                      <a:r>
                        <a:rPr lang="en-US" sz="1100" kern="100">
                          <a:effectLst/>
                        </a:rPr>
                        <a:t>Android Studio</a:t>
                      </a:r>
                      <a:r>
                        <a:rPr lang="zh-CN" sz="1100" kern="100">
                          <a:effectLst/>
                        </a:rPr>
                        <a:t>开发工具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59"/>
                  </a:ext>
                </a:extLst>
              </a:tr>
              <a:tr h="268645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修改历史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22952"/>
                  </a:ext>
                </a:extLst>
              </a:tr>
              <a:tr h="2686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修改人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版本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说明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修改日期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extLst>
                  <a:ext uri="{0D108BD9-81ED-4DB2-BD59-A6C34878D82A}">
                    <a16:rowId xmlns:a16="http://schemas.microsoft.com/office/drawing/2014/main" val="655803607"/>
                  </a:ext>
                </a:extLst>
              </a:tr>
              <a:tr h="2686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朱志儒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V1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填写表格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2020/11/26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162" marR="67162" marT="0" marB="0"/>
                </a:tc>
                <a:extLst>
                  <a:ext uri="{0D108BD9-81ED-4DB2-BD59-A6C34878D82A}">
                    <a16:rowId xmlns:a16="http://schemas.microsoft.com/office/drawing/2014/main" val="605608751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识别多种观点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类似软件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共同利益者交流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806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210214"/>
              </p:ext>
            </p:extLst>
          </p:nvPr>
        </p:nvGraphicFramePr>
        <p:xfrm>
          <a:off x="2952998" y="1261109"/>
          <a:ext cx="5613936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484">
                  <a:extLst>
                    <a:ext uri="{9D8B030D-6E8A-4147-A177-3AD203B41FA5}">
                      <a16:colId xmlns:a16="http://schemas.microsoft.com/office/drawing/2014/main" val="1067797234"/>
                    </a:ext>
                  </a:extLst>
                </a:gridCol>
                <a:gridCol w="1403484">
                  <a:extLst>
                    <a:ext uri="{9D8B030D-6E8A-4147-A177-3AD203B41FA5}">
                      <a16:colId xmlns:a16="http://schemas.microsoft.com/office/drawing/2014/main" val="834163207"/>
                    </a:ext>
                  </a:extLst>
                </a:gridCol>
                <a:gridCol w="1403484">
                  <a:extLst>
                    <a:ext uri="{9D8B030D-6E8A-4147-A177-3AD203B41FA5}">
                      <a16:colId xmlns:a16="http://schemas.microsoft.com/office/drawing/2014/main" val="1734081269"/>
                    </a:ext>
                  </a:extLst>
                </a:gridCol>
                <a:gridCol w="1403484">
                  <a:extLst>
                    <a:ext uri="{9D8B030D-6E8A-4147-A177-3AD203B41FA5}">
                      <a16:colId xmlns:a16="http://schemas.microsoft.com/office/drawing/2014/main" val="3054439614"/>
                    </a:ext>
                  </a:extLst>
                </a:gridCol>
              </a:tblGrid>
              <a:tr h="2923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用例名称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加入白名单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785035"/>
                  </a:ext>
                </a:extLst>
              </a:tr>
              <a:tr h="2923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用例编号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005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93761"/>
                  </a:ext>
                </a:extLst>
              </a:tr>
              <a:tr h="2923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编制人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朱志儒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编制日期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2020/11/26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extLst>
                  <a:ext uri="{0D108BD9-81ED-4DB2-BD59-A6C34878D82A}">
                    <a16:rowId xmlns:a16="http://schemas.microsoft.com/office/drawing/2014/main" val="945495681"/>
                  </a:ext>
                </a:extLst>
              </a:tr>
              <a:tr h="2923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批准人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朱志儒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批准日期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2020/11/26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extLst>
                  <a:ext uri="{0D108BD9-81ED-4DB2-BD59-A6C34878D82A}">
                    <a16:rowId xmlns:a16="http://schemas.microsoft.com/office/drawing/2014/main" val="393891467"/>
                  </a:ext>
                </a:extLst>
              </a:tr>
              <a:tr h="2923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主要参与者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68314"/>
                  </a:ext>
                </a:extLst>
              </a:tr>
              <a:tr h="2923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次要参与者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600833"/>
                  </a:ext>
                </a:extLst>
              </a:tr>
              <a:tr h="2923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简要描述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将选定的电话号码加入白名单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810700"/>
                  </a:ext>
                </a:extLst>
              </a:tr>
              <a:tr h="5846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触发事件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用户在通话记录界面长按记录选择加入白名单操作，或者用户在联系人详情界面选择加入白名单操作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64725"/>
                  </a:ext>
                </a:extLst>
              </a:tr>
              <a:tr h="2923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前置条件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用户处于通话记录界面或联系人详情界面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40917"/>
                  </a:ext>
                </a:extLst>
              </a:tr>
              <a:tr h="2923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事件流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根据选定的电话号码，更新数据库的信息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85753"/>
                  </a:ext>
                </a:extLst>
              </a:tr>
              <a:tr h="2923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可选事件流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952633"/>
                  </a:ext>
                </a:extLst>
              </a:tr>
              <a:tr h="2923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后置条件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数据库更新，用户返回通话记录界面或联系人详情界面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72825"/>
                  </a:ext>
                </a:extLst>
              </a:tr>
              <a:tr h="2923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非功能性需求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响应时间应该控制在</a:t>
                      </a:r>
                      <a:r>
                        <a:rPr lang="en-US" sz="1300" kern="100">
                          <a:effectLst/>
                        </a:rPr>
                        <a:t>0.5</a:t>
                      </a:r>
                      <a:r>
                        <a:rPr lang="zh-CN" sz="1300" kern="100">
                          <a:effectLst/>
                        </a:rPr>
                        <a:t>秒内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462340"/>
                  </a:ext>
                </a:extLst>
              </a:tr>
              <a:tr h="2923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设计约束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Android</a:t>
                      </a:r>
                      <a:r>
                        <a:rPr lang="zh-CN" sz="1300" kern="100">
                          <a:effectLst/>
                        </a:rPr>
                        <a:t>操作系统，</a:t>
                      </a:r>
                      <a:r>
                        <a:rPr lang="en-US" sz="1300" kern="100">
                          <a:effectLst/>
                        </a:rPr>
                        <a:t>Android Studio</a:t>
                      </a:r>
                      <a:r>
                        <a:rPr lang="zh-CN" sz="1300" kern="100">
                          <a:effectLst/>
                        </a:rPr>
                        <a:t>开发工具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51266"/>
                  </a:ext>
                </a:extLst>
              </a:tr>
              <a:tr h="292336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修改历史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639751"/>
                  </a:ext>
                </a:extLst>
              </a:tr>
              <a:tr h="2923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版本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说明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extLst>
                  <a:ext uri="{0D108BD9-81ED-4DB2-BD59-A6C34878D82A}">
                    <a16:rowId xmlns:a16="http://schemas.microsoft.com/office/drawing/2014/main" val="3487413886"/>
                  </a:ext>
                </a:extLst>
              </a:tr>
              <a:tr h="2923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朱志儒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V1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填写表格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2020/11/26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85" marR="73085" marT="0" marB="0"/>
                </a:tc>
                <a:extLst>
                  <a:ext uri="{0D108BD9-81ED-4DB2-BD59-A6C34878D82A}">
                    <a16:rowId xmlns:a16="http://schemas.microsoft.com/office/drawing/2014/main" val="1388668950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414543"/>
              </p:ext>
            </p:extLst>
          </p:nvPr>
        </p:nvGraphicFramePr>
        <p:xfrm>
          <a:off x="3230780" y="1170782"/>
          <a:ext cx="5058372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593">
                  <a:extLst>
                    <a:ext uri="{9D8B030D-6E8A-4147-A177-3AD203B41FA5}">
                      <a16:colId xmlns:a16="http://schemas.microsoft.com/office/drawing/2014/main" val="39861684"/>
                    </a:ext>
                  </a:extLst>
                </a:gridCol>
                <a:gridCol w="1264593">
                  <a:extLst>
                    <a:ext uri="{9D8B030D-6E8A-4147-A177-3AD203B41FA5}">
                      <a16:colId xmlns:a16="http://schemas.microsoft.com/office/drawing/2014/main" val="2345623023"/>
                    </a:ext>
                  </a:extLst>
                </a:gridCol>
                <a:gridCol w="1264593">
                  <a:extLst>
                    <a:ext uri="{9D8B030D-6E8A-4147-A177-3AD203B41FA5}">
                      <a16:colId xmlns:a16="http://schemas.microsoft.com/office/drawing/2014/main" val="1462208283"/>
                    </a:ext>
                  </a:extLst>
                </a:gridCol>
                <a:gridCol w="1264593">
                  <a:extLst>
                    <a:ext uri="{9D8B030D-6E8A-4147-A177-3AD203B41FA5}">
                      <a16:colId xmlns:a16="http://schemas.microsoft.com/office/drawing/2014/main" val="3508142429"/>
                    </a:ext>
                  </a:extLst>
                </a:gridCol>
              </a:tblGrid>
              <a:tr h="2634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用例名称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拨打电话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06391"/>
                  </a:ext>
                </a:extLst>
              </a:tr>
              <a:tr h="2634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用例编号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62260"/>
                  </a:ext>
                </a:extLst>
              </a:tr>
              <a:tr h="2634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编制人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朱志儒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编制日期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2020/11/26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1396018156"/>
                  </a:ext>
                </a:extLst>
              </a:tr>
              <a:tr h="2634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批准人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朱志儒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批准日期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2020/11/26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1930575013"/>
                  </a:ext>
                </a:extLst>
              </a:tr>
              <a:tr h="2634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主要参与者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1733"/>
                  </a:ext>
                </a:extLst>
              </a:tr>
              <a:tr h="2634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次要参与者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84038"/>
                  </a:ext>
                </a:extLst>
              </a:tr>
              <a:tr h="2634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简要描述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根据用户输入或选择的号码拨打电话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2407"/>
                  </a:ext>
                </a:extLst>
              </a:tr>
              <a:tr h="526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触发事件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用户在拨号盘输入号码拨打电话，或者点击通话记录拨打电话，或者点击联系人电话号码拨打电话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23173"/>
                  </a:ext>
                </a:extLst>
              </a:tr>
              <a:tr h="2634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用户在拨号盘界面或通话记录界面或联系人详情界面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322693"/>
                  </a:ext>
                </a:extLst>
              </a:tr>
              <a:tr h="7902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事件流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根据用户输入或选择的电话号，调用</a:t>
                      </a:r>
                      <a:r>
                        <a:rPr lang="en-US" sz="1200" kern="100">
                          <a:effectLst/>
                        </a:rPr>
                        <a:t>Android</a:t>
                      </a:r>
                      <a:r>
                        <a:rPr lang="zh-CN" sz="1200" kern="100">
                          <a:effectLst/>
                        </a:rPr>
                        <a:t>系统的拨号功能，用户通话结束后，更新数据库中的通话记录，退出系统拨号界面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86059"/>
                  </a:ext>
                </a:extLst>
              </a:tr>
              <a:tr h="2634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可选事件流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若用户输入的电话号码无效，则显示无效号码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828906"/>
                  </a:ext>
                </a:extLst>
              </a:tr>
              <a:tr h="2634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用户返回拨号盘界面或通话记录界面或联系人详情界面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3417"/>
                  </a:ext>
                </a:extLst>
              </a:tr>
              <a:tr h="2634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非功能性需求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响应时间应该控制在</a:t>
                      </a:r>
                      <a:r>
                        <a:rPr lang="en-US" sz="1200" kern="100">
                          <a:effectLst/>
                        </a:rPr>
                        <a:t>0.5</a:t>
                      </a:r>
                      <a:r>
                        <a:rPr lang="zh-CN" sz="1200" kern="100">
                          <a:effectLst/>
                        </a:rPr>
                        <a:t>秒内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04832"/>
                  </a:ext>
                </a:extLst>
              </a:tr>
              <a:tr h="2634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设计约束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Android</a:t>
                      </a:r>
                      <a:r>
                        <a:rPr lang="zh-CN" sz="1200" kern="100">
                          <a:effectLst/>
                        </a:rPr>
                        <a:t>操作系统，</a:t>
                      </a:r>
                      <a:r>
                        <a:rPr lang="en-US" sz="1200" kern="100">
                          <a:effectLst/>
                        </a:rPr>
                        <a:t>Android Studio</a:t>
                      </a:r>
                      <a:r>
                        <a:rPr lang="zh-CN" sz="1200" kern="100">
                          <a:effectLst/>
                        </a:rPr>
                        <a:t>开发工具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14076"/>
                  </a:ext>
                </a:extLst>
              </a:tr>
              <a:tr h="263406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修改历史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72566"/>
                  </a:ext>
                </a:extLst>
              </a:tr>
              <a:tr h="2634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修改人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版本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说明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修改日期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2959729611"/>
                  </a:ext>
                </a:extLst>
              </a:tr>
              <a:tr h="2634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朱志儒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填写表格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2020/11/26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1075289925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716136"/>
              </p:ext>
            </p:extLst>
          </p:nvPr>
        </p:nvGraphicFramePr>
        <p:xfrm>
          <a:off x="3213284" y="1179442"/>
          <a:ext cx="5093364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341">
                  <a:extLst>
                    <a:ext uri="{9D8B030D-6E8A-4147-A177-3AD203B41FA5}">
                      <a16:colId xmlns:a16="http://schemas.microsoft.com/office/drawing/2014/main" val="1416790409"/>
                    </a:ext>
                  </a:extLst>
                </a:gridCol>
                <a:gridCol w="1273341">
                  <a:extLst>
                    <a:ext uri="{9D8B030D-6E8A-4147-A177-3AD203B41FA5}">
                      <a16:colId xmlns:a16="http://schemas.microsoft.com/office/drawing/2014/main" val="3443146739"/>
                    </a:ext>
                  </a:extLst>
                </a:gridCol>
                <a:gridCol w="1273341">
                  <a:extLst>
                    <a:ext uri="{9D8B030D-6E8A-4147-A177-3AD203B41FA5}">
                      <a16:colId xmlns:a16="http://schemas.microsoft.com/office/drawing/2014/main" val="3065839981"/>
                    </a:ext>
                  </a:extLst>
                </a:gridCol>
                <a:gridCol w="1273341">
                  <a:extLst>
                    <a:ext uri="{9D8B030D-6E8A-4147-A177-3AD203B41FA5}">
                      <a16:colId xmlns:a16="http://schemas.microsoft.com/office/drawing/2014/main" val="3354836336"/>
                    </a:ext>
                  </a:extLst>
                </a:gridCol>
              </a:tblGrid>
              <a:tr h="2652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用例名称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查询联系人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84036"/>
                  </a:ext>
                </a:extLst>
              </a:tr>
              <a:tr h="2652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用例编号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007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82685"/>
                  </a:ext>
                </a:extLst>
              </a:tr>
              <a:tr h="2652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编制人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朱志儒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编制日期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2020/11/26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extLst>
                  <a:ext uri="{0D108BD9-81ED-4DB2-BD59-A6C34878D82A}">
                    <a16:rowId xmlns:a16="http://schemas.microsoft.com/office/drawing/2014/main" val="4266044890"/>
                  </a:ext>
                </a:extLst>
              </a:tr>
              <a:tr h="2652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批准人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朱志儒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批准日期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2020/11/26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extLst>
                  <a:ext uri="{0D108BD9-81ED-4DB2-BD59-A6C34878D82A}">
                    <a16:rowId xmlns:a16="http://schemas.microsoft.com/office/drawing/2014/main" val="1142907553"/>
                  </a:ext>
                </a:extLst>
              </a:tr>
              <a:tr h="2652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主要参与者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23679"/>
                  </a:ext>
                </a:extLst>
              </a:tr>
              <a:tr h="2652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次要参与者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57513"/>
                  </a:ext>
                </a:extLst>
              </a:tr>
              <a:tr h="2652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简要描述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根据用户输入的信息查询联系人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59569"/>
                  </a:ext>
                </a:extLst>
              </a:tr>
              <a:tr h="5304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触发事件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用户在搜索框输入拼音或汉字搜索，或者滑动右侧字母表搜索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78846"/>
                  </a:ext>
                </a:extLst>
              </a:tr>
              <a:tr h="2652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前置条件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用户处于联系人界面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386235"/>
                  </a:ext>
                </a:extLst>
              </a:tr>
              <a:tr h="5304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事件流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根据用户的输入的信息，在数据库中查找对应的联系人信息，然后显示在联系人界面中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58130"/>
                  </a:ext>
                </a:extLst>
              </a:tr>
              <a:tr h="5304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可选事件流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若没有找到对应的联系人，则在界面中显示“没有匹配的结果”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99701"/>
                  </a:ext>
                </a:extLst>
              </a:tr>
              <a:tr h="2652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后置条件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用户处于联系人界面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33569"/>
                  </a:ext>
                </a:extLst>
              </a:tr>
              <a:tr h="2652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非功能性需求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响应时间应该控制在</a:t>
                      </a:r>
                      <a:r>
                        <a:rPr lang="en-US" sz="1200" kern="100">
                          <a:effectLst/>
                        </a:rPr>
                        <a:t>0.5</a:t>
                      </a:r>
                      <a:r>
                        <a:rPr lang="zh-CN" sz="1200" kern="100">
                          <a:effectLst/>
                        </a:rPr>
                        <a:t>秒内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07960"/>
                  </a:ext>
                </a:extLst>
              </a:tr>
              <a:tr h="2652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设计约束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Android</a:t>
                      </a:r>
                      <a:r>
                        <a:rPr lang="zh-CN" sz="1200" kern="100">
                          <a:effectLst/>
                        </a:rPr>
                        <a:t>操作系统，</a:t>
                      </a:r>
                      <a:r>
                        <a:rPr lang="en-US" sz="1200" kern="100">
                          <a:effectLst/>
                        </a:rPr>
                        <a:t>Android Studio</a:t>
                      </a:r>
                      <a:r>
                        <a:rPr lang="zh-CN" sz="1200" kern="100">
                          <a:effectLst/>
                        </a:rPr>
                        <a:t>开发工具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05379"/>
                  </a:ext>
                </a:extLst>
              </a:tr>
              <a:tr h="265228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修改历史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86553"/>
                  </a:ext>
                </a:extLst>
              </a:tr>
              <a:tr h="2652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版本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说明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修改日期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extLst>
                  <a:ext uri="{0D108BD9-81ED-4DB2-BD59-A6C34878D82A}">
                    <a16:rowId xmlns:a16="http://schemas.microsoft.com/office/drawing/2014/main" val="199335020"/>
                  </a:ext>
                </a:extLst>
              </a:tr>
              <a:tr h="2652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朱志儒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V1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填写表格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2020/11/26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08" marR="66308" marT="0" marB="0"/>
                </a:tc>
                <a:extLst>
                  <a:ext uri="{0D108BD9-81ED-4DB2-BD59-A6C34878D82A}">
                    <a16:rowId xmlns:a16="http://schemas.microsoft.com/office/drawing/2014/main" val="26381563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685974"/>
              </p:ext>
            </p:extLst>
          </p:nvPr>
        </p:nvGraphicFramePr>
        <p:xfrm>
          <a:off x="2934854" y="1244600"/>
          <a:ext cx="5650224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2556">
                  <a:extLst>
                    <a:ext uri="{9D8B030D-6E8A-4147-A177-3AD203B41FA5}">
                      <a16:colId xmlns:a16="http://schemas.microsoft.com/office/drawing/2014/main" val="3764198870"/>
                    </a:ext>
                  </a:extLst>
                </a:gridCol>
                <a:gridCol w="1412556">
                  <a:extLst>
                    <a:ext uri="{9D8B030D-6E8A-4147-A177-3AD203B41FA5}">
                      <a16:colId xmlns:a16="http://schemas.microsoft.com/office/drawing/2014/main" val="3842359041"/>
                    </a:ext>
                  </a:extLst>
                </a:gridCol>
                <a:gridCol w="1412556">
                  <a:extLst>
                    <a:ext uri="{9D8B030D-6E8A-4147-A177-3AD203B41FA5}">
                      <a16:colId xmlns:a16="http://schemas.microsoft.com/office/drawing/2014/main" val="1661951962"/>
                    </a:ext>
                  </a:extLst>
                </a:gridCol>
                <a:gridCol w="1412556">
                  <a:extLst>
                    <a:ext uri="{9D8B030D-6E8A-4147-A177-3AD203B41FA5}">
                      <a16:colId xmlns:a16="http://schemas.microsoft.com/office/drawing/2014/main" val="2631230857"/>
                    </a:ext>
                  </a:extLst>
                </a:gridCol>
              </a:tblGrid>
              <a:tr h="294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用例名称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分享联系人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64004"/>
                  </a:ext>
                </a:extLst>
              </a:tr>
              <a:tr h="294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用例编号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008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8547"/>
                  </a:ext>
                </a:extLst>
              </a:tr>
              <a:tr h="294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编制人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朱志儒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编制日期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2020/11/26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extLst>
                  <a:ext uri="{0D108BD9-81ED-4DB2-BD59-A6C34878D82A}">
                    <a16:rowId xmlns:a16="http://schemas.microsoft.com/office/drawing/2014/main" val="3733261229"/>
                  </a:ext>
                </a:extLst>
              </a:tr>
              <a:tr h="294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批准人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朱志儒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批准日期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2020/11/26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extLst>
                  <a:ext uri="{0D108BD9-81ED-4DB2-BD59-A6C34878D82A}">
                    <a16:rowId xmlns:a16="http://schemas.microsoft.com/office/drawing/2014/main" val="3266444195"/>
                  </a:ext>
                </a:extLst>
              </a:tr>
              <a:tr h="294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主要参与者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2259"/>
                  </a:ext>
                </a:extLst>
              </a:tr>
              <a:tr h="294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次要参与者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742938"/>
                  </a:ext>
                </a:extLst>
              </a:tr>
              <a:tr h="294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简要描述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通过二维码分享联系人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90198"/>
                  </a:ext>
                </a:extLst>
              </a:tr>
              <a:tr h="5884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触发事件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用户点击“</a:t>
                      </a:r>
                      <a:r>
                        <a:rPr lang="en-US" sz="1300" kern="100">
                          <a:effectLst/>
                        </a:rPr>
                        <a:t> </a:t>
                      </a:r>
                      <a:r>
                        <a:rPr lang="zh-CN" sz="1300" kern="100">
                          <a:effectLst/>
                        </a:rPr>
                        <a:t>”图标，或者在联系人详情界面选择分享联系人操作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54766"/>
                  </a:ext>
                </a:extLst>
              </a:tr>
              <a:tr h="294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前置条件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用户处于联系人详情界面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65524"/>
                  </a:ext>
                </a:extLst>
              </a:tr>
              <a:tr h="294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事件流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根据联系人的信息生成二维码，然后显示二维码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03247"/>
                  </a:ext>
                </a:extLst>
              </a:tr>
              <a:tr h="294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可选事件流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86176"/>
                  </a:ext>
                </a:extLst>
              </a:tr>
              <a:tr h="294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后置条件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屏幕显示二维码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61950"/>
                  </a:ext>
                </a:extLst>
              </a:tr>
              <a:tr h="294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非功能性需求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响应时间应该控制在</a:t>
                      </a:r>
                      <a:r>
                        <a:rPr lang="en-US" sz="1300" kern="100">
                          <a:effectLst/>
                        </a:rPr>
                        <a:t>0.5</a:t>
                      </a:r>
                      <a:r>
                        <a:rPr lang="zh-CN" sz="1300" kern="100">
                          <a:effectLst/>
                        </a:rPr>
                        <a:t>秒内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906022"/>
                  </a:ext>
                </a:extLst>
              </a:tr>
              <a:tr h="294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设计约束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Android</a:t>
                      </a:r>
                      <a:r>
                        <a:rPr lang="zh-CN" sz="1300" kern="100">
                          <a:effectLst/>
                        </a:rPr>
                        <a:t>操作系统，</a:t>
                      </a:r>
                      <a:r>
                        <a:rPr lang="en-US" sz="1300" kern="100">
                          <a:effectLst/>
                        </a:rPr>
                        <a:t>Android Studio</a:t>
                      </a:r>
                      <a:r>
                        <a:rPr lang="zh-CN" sz="1300" kern="100">
                          <a:effectLst/>
                        </a:rPr>
                        <a:t>开发工具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32001"/>
                  </a:ext>
                </a:extLst>
              </a:tr>
              <a:tr h="294225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修改历史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37722"/>
                  </a:ext>
                </a:extLst>
              </a:tr>
              <a:tr h="294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版本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说明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extLst>
                  <a:ext uri="{0D108BD9-81ED-4DB2-BD59-A6C34878D82A}">
                    <a16:rowId xmlns:a16="http://schemas.microsoft.com/office/drawing/2014/main" val="271784797"/>
                  </a:ext>
                </a:extLst>
              </a:tr>
              <a:tr h="294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朱志儒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V1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填写表格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2020/11/26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557" marR="73557" marT="0" marB="0"/>
                </a:tc>
                <a:extLst>
                  <a:ext uri="{0D108BD9-81ED-4DB2-BD59-A6C34878D82A}">
                    <a16:rowId xmlns:a16="http://schemas.microsoft.com/office/drawing/2014/main" val="913724806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  <p:pic>
        <p:nvPicPr>
          <p:cNvPr id="10241" name="图片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3416300"/>
            <a:ext cx="147637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899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204601"/>
              </p:ext>
            </p:extLst>
          </p:nvPr>
        </p:nvGraphicFramePr>
        <p:xfrm>
          <a:off x="3294468" y="1115616"/>
          <a:ext cx="5080856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0214">
                  <a:extLst>
                    <a:ext uri="{9D8B030D-6E8A-4147-A177-3AD203B41FA5}">
                      <a16:colId xmlns:a16="http://schemas.microsoft.com/office/drawing/2014/main" val="2978479592"/>
                    </a:ext>
                  </a:extLst>
                </a:gridCol>
                <a:gridCol w="1270214">
                  <a:extLst>
                    <a:ext uri="{9D8B030D-6E8A-4147-A177-3AD203B41FA5}">
                      <a16:colId xmlns:a16="http://schemas.microsoft.com/office/drawing/2014/main" val="2189732589"/>
                    </a:ext>
                  </a:extLst>
                </a:gridCol>
                <a:gridCol w="1270214">
                  <a:extLst>
                    <a:ext uri="{9D8B030D-6E8A-4147-A177-3AD203B41FA5}">
                      <a16:colId xmlns:a16="http://schemas.microsoft.com/office/drawing/2014/main" val="2730005485"/>
                    </a:ext>
                  </a:extLst>
                </a:gridCol>
                <a:gridCol w="1270214">
                  <a:extLst>
                    <a:ext uri="{9D8B030D-6E8A-4147-A177-3AD203B41FA5}">
                      <a16:colId xmlns:a16="http://schemas.microsoft.com/office/drawing/2014/main" val="2627981807"/>
                    </a:ext>
                  </a:extLst>
                </a:gridCol>
              </a:tblGrid>
              <a:tr h="264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用例名称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添加联系人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27210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用例编号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009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92343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编制人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朱志儒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编制日期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2020/11/26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extLst>
                  <a:ext uri="{0D108BD9-81ED-4DB2-BD59-A6C34878D82A}">
                    <a16:rowId xmlns:a16="http://schemas.microsoft.com/office/drawing/2014/main" val="1284676943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批准人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朱志儒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批准日期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2020/11/26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extLst>
                  <a:ext uri="{0D108BD9-81ED-4DB2-BD59-A6C34878D82A}">
                    <a16:rowId xmlns:a16="http://schemas.microsoft.com/office/drawing/2014/main" val="347666994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主要参与者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85715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次要参与者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96566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简要描述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通过扫描二维码添加联系人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96849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触发事件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用户点击“</a:t>
                      </a:r>
                      <a:r>
                        <a:rPr lang="en-US" sz="1200" kern="100">
                          <a:effectLst/>
                        </a:rPr>
                        <a:t> </a:t>
                      </a:r>
                      <a:r>
                        <a:rPr lang="zh-CN" sz="1200" kern="100">
                          <a:effectLst/>
                        </a:rPr>
                        <a:t>”图标后扫描二维码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62561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前置条件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用户处于通话记录界面或联系人界面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667482"/>
                  </a:ext>
                </a:extLst>
              </a:tr>
              <a:tr h="7937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事件流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用户点击“</a:t>
                      </a:r>
                      <a:r>
                        <a:rPr lang="en-US" sz="1200" kern="100">
                          <a:effectLst/>
                        </a:rPr>
                        <a:t> </a:t>
                      </a:r>
                      <a:r>
                        <a:rPr lang="zh-CN" sz="1200" kern="100">
                          <a:effectLst/>
                        </a:rPr>
                        <a:t>”图标后，打开相机，等待用户扫描二维码，扫描二维码后，解析二维码得到联系人信息，将这些信息加入数据库，返回上一界面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20924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可选事件流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若二维码无法识别，则弹窗提示“无法识别二维码”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41868"/>
                  </a:ext>
                </a:extLst>
              </a:tr>
              <a:tr h="529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后置条件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数据库添加新联系人，用户处于通话记录界面或联系人界面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65218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非功能性需求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响应时间应该控制在</a:t>
                      </a:r>
                      <a:r>
                        <a:rPr lang="en-US" sz="1200" kern="100">
                          <a:effectLst/>
                        </a:rPr>
                        <a:t>0.5</a:t>
                      </a:r>
                      <a:r>
                        <a:rPr lang="zh-CN" sz="1200" kern="100">
                          <a:effectLst/>
                        </a:rPr>
                        <a:t>秒内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52677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设计约束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Android</a:t>
                      </a:r>
                      <a:r>
                        <a:rPr lang="zh-CN" sz="1200" kern="100">
                          <a:effectLst/>
                        </a:rPr>
                        <a:t>操作系统，</a:t>
                      </a:r>
                      <a:r>
                        <a:rPr lang="en-US" sz="1200" kern="100">
                          <a:effectLst/>
                        </a:rPr>
                        <a:t>Android Studio</a:t>
                      </a:r>
                      <a:r>
                        <a:rPr lang="zh-CN" sz="1200" kern="100">
                          <a:effectLst/>
                        </a:rPr>
                        <a:t>开发工具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3000"/>
                  </a:ext>
                </a:extLst>
              </a:tr>
              <a:tr h="264577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修改历史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1814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版本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说明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修改日期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extLst>
                  <a:ext uri="{0D108BD9-81ED-4DB2-BD59-A6C34878D82A}">
                    <a16:rowId xmlns:a16="http://schemas.microsoft.com/office/drawing/2014/main" val="2433524931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朱志儒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V1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填写表格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2020/11/26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45" marR="66145" marT="0" marB="0"/>
                </a:tc>
                <a:extLst>
                  <a:ext uri="{0D108BD9-81ED-4DB2-BD59-A6C34878D82A}">
                    <a16:rowId xmlns:a16="http://schemas.microsoft.com/office/drawing/2014/main" val="4190529741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  <p:pic>
        <p:nvPicPr>
          <p:cNvPr id="11266" name="图片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727" y="3697958"/>
            <a:ext cx="155907" cy="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图片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3123008"/>
            <a:ext cx="155907" cy="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62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24290"/>
              </p:ext>
            </p:extLst>
          </p:nvPr>
        </p:nvGraphicFramePr>
        <p:xfrm>
          <a:off x="2995556" y="1173747"/>
          <a:ext cx="5528820" cy="5470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205">
                  <a:extLst>
                    <a:ext uri="{9D8B030D-6E8A-4147-A177-3AD203B41FA5}">
                      <a16:colId xmlns:a16="http://schemas.microsoft.com/office/drawing/2014/main" val="1614125652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761872876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1409502473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2176135602"/>
                    </a:ext>
                  </a:extLst>
                </a:gridCol>
              </a:tblGrid>
              <a:tr h="287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用例名称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删除联系人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442414"/>
                  </a:ext>
                </a:extLst>
              </a:tr>
              <a:tr h="287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用例编号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010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08186"/>
                  </a:ext>
                </a:extLst>
              </a:tr>
              <a:tr h="287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编制人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朱志儒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编制日期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2020/11/26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extLst>
                  <a:ext uri="{0D108BD9-81ED-4DB2-BD59-A6C34878D82A}">
                    <a16:rowId xmlns:a16="http://schemas.microsoft.com/office/drawing/2014/main" val="2527205312"/>
                  </a:ext>
                </a:extLst>
              </a:tr>
              <a:tr h="287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批准人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朱志儒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批准日期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2020/11/26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extLst>
                  <a:ext uri="{0D108BD9-81ED-4DB2-BD59-A6C34878D82A}">
                    <a16:rowId xmlns:a16="http://schemas.microsoft.com/office/drawing/2014/main" val="3111738537"/>
                  </a:ext>
                </a:extLst>
              </a:tr>
              <a:tr h="287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主要参与者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16619"/>
                  </a:ext>
                </a:extLst>
              </a:tr>
              <a:tr h="287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次要参与者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51356"/>
                  </a:ext>
                </a:extLst>
              </a:tr>
              <a:tr h="287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简要描述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删除用户选定的联系人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99891"/>
                  </a:ext>
                </a:extLst>
              </a:tr>
              <a:tr h="5758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触发事件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用户在联系人界面选择删除操作，或者在联系人详情界面选择删除操作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110317"/>
                  </a:ext>
                </a:extLst>
              </a:tr>
              <a:tr h="287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前置条件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用户处于联系人界面或联系人详情界面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57213"/>
                  </a:ext>
                </a:extLst>
              </a:tr>
              <a:tr h="5758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事件流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根据用户选择的联系人，删除数据库中对应的信息，更新联系人界面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31818"/>
                  </a:ext>
                </a:extLst>
              </a:tr>
              <a:tr h="287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可选事件流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30327"/>
                  </a:ext>
                </a:extLst>
              </a:tr>
              <a:tr h="287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后置条件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数据库删除指定联系人，用户处于联系人界面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69717"/>
                  </a:ext>
                </a:extLst>
              </a:tr>
              <a:tr h="287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非功能性需求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响应时间应该控制在</a:t>
                      </a:r>
                      <a:r>
                        <a:rPr lang="en-US" sz="1200" kern="100">
                          <a:effectLst/>
                        </a:rPr>
                        <a:t>0.5</a:t>
                      </a:r>
                      <a:r>
                        <a:rPr lang="zh-CN" sz="1200" kern="100">
                          <a:effectLst/>
                        </a:rPr>
                        <a:t>秒内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22073"/>
                  </a:ext>
                </a:extLst>
              </a:tr>
              <a:tr h="287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设计约束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Android</a:t>
                      </a:r>
                      <a:r>
                        <a:rPr lang="zh-CN" sz="1200" kern="100">
                          <a:effectLst/>
                        </a:rPr>
                        <a:t>操作系统，</a:t>
                      </a:r>
                      <a:r>
                        <a:rPr lang="en-US" sz="1200" kern="100">
                          <a:effectLst/>
                        </a:rPr>
                        <a:t>Android Studio</a:t>
                      </a:r>
                      <a:r>
                        <a:rPr lang="zh-CN" sz="1200" kern="100">
                          <a:effectLst/>
                        </a:rPr>
                        <a:t>开发工具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92086"/>
                  </a:ext>
                </a:extLst>
              </a:tr>
              <a:tr h="287905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修改历史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2479"/>
                  </a:ext>
                </a:extLst>
              </a:tr>
              <a:tr h="287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修改人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版本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说明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修改日期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extLst>
                  <a:ext uri="{0D108BD9-81ED-4DB2-BD59-A6C34878D82A}">
                    <a16:rowId xmlns:a16="http://schemas.microsoft.com/office/drawing/2014/main" val="235815834"/>
                  </a:ext>
                </a:extLst>
              </a:tr>
              <a:tr h="287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朱志儒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V1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填写表格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2020/11/26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976" marR="71976" marT="0" marB="0"/>
                </a:tc>
                <a:extLst>
                  <a:ext uri="{0D108BD9-81ED-4DB2-BD59-A6C34878D82A}">
                    <a16:rowId xmlns:a16="http://schemas.microsoft.com/office/drawing/2014/main" val="1893367669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8302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336453"/>
              </p:ext>
            </p:extLst>
          </p:nvPr>
        </p:nvGraphicFramePr>
        <p:xfrm>
          <a:off x="2907756" y="1257142"/>
          <a:ext cx="5704420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6105">
                  <a:extLst>
                    <a:ext uri="{9D8B030D-6E8A-4147-A177-3AD203B41FA5}">
                      <a16:colId xmlns:a16="http://schemas.microsoft.com/office/drawing/2014/main" val="1227840863"/>
                    </a:ext>
                  </a:extLst>
                </a:gridCol>
                <a:gridCol w="1426105">
                  <a:extLst>
                    <a:ext uri="{9D8B030D-6E8A-4147-A177-3AD203B41FA5}">
                      <a16:colId xmlns:a16="http://schemas.microsoft.com/office/drawing/2014/main" val="2481009912"/>
                    </a:ext>
                  </a:extLst>
                </a:gridCol>
                <a:gridCol w="1426105">
                  <a:extLst>
                    <a:ext uri="{9D8B030D-6E8A-4147-A177-3AD203B41FA5}">
                      <a16:colId xmlns:a16="http://schemas.microsoft.com/office/drawing/2014/main" val="3906154486"/>
                    </a:ext>
                  </a:extLst>
                </a:gridCol>
                <a:gridCol w="1426105">
                  <a:extLst>
                    <a:ext uri="{9D8B030D-6E8A-4147-A177-3AD203B41FA5}">
                      <a16:colId xmlns:a16="http://schemas.microsoft.com/office/drawing/2014/main" val="2312222584"/>
                    </a:ext>
                  </a:extLst>
                </a:gridCol>
              </a:tblGrid>
              <a:tr h="297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用例名称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编辑联系人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33459"/>
                  </a:ext>
                </a:extLst>
              </a:tr>
              <a:tr h="297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用例编号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011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15965"/>
                  </a:ext>
                </a:extLst>
              </a:tr>
              <a:tr h="297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编制人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朱志儒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编制日期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2020/11/26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extLst>
                  <a:ext uri="{0D108BD9-81ED-4DB2-BD59-A6C34878D82A}">
                    <a16:rowId xmlns:a16="http://schemas.microsoft.com/office/drawing/2014/main" val="2498284401"/>
                  </a:ext>
                </a:extLst>
              </a:tr>
              <a:tr h="297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批准人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朱志儒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批准日期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2020/11/26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extLst>
                  <a:ext uri="{0D108BD9-81ED-4DB2-BD59-A6C34878D82A}">
                    <a16:rowId xmlns:a16="http://schemas.microsoft.com/office/drawing/2014/main" val="658395689"/>
                  </a:ext>
                </a:extLst>
              </a:tr>
              <a:tr h="297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主要参与者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66706"/>
                  </a:ext>
                </a:extLst>
              </a:tr>
              <a:tr h="297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次要参与者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919624"/>
                  </a:ext>
                </a:extLst>
              </a:tr>
              <a:tr h="297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简要描述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编辑修改用户指定的联系人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09144"/>
                  </a:ext>
                </a:extLst>
              </a:tr>
              <a:tr h="297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触发事件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用户在联系人详情界面选择编辑操作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38368"/>
                  </a:ext>
                </a:extLst>
              </a:tr>
              <a:tr h="297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前置条件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用户处于联系人详情界面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50105"/>
                  </a:ext>
                </a:extLst>
              </a:tr>
              <a:tr h="5940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事件流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进入编辑联系人界面，等待用户修改信息，用户点击保存后，根据保存的信息更新数据库，返回联系人详情界面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99347"/>
                  </a:ext>
                </a:extLst>
              </a:tr>
              <a:tr h="297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可选事件流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若用户未点击保存，则直接返回联系人详情界面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188733"/>
                  </a:ext>
                </a:extLst>
              </a:tr>
              <a:tr h="297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后置条件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用户处于联系人详情界面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465195"/>
                  </a:ext>
                </a:extLst>
              </a:tr>
              <a:tr h="297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非功能性需求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响应时间应该控制在</a:t>
                      </a:r>
                      <a:r>
                        <a:rPr lang="en-US" sz="1300" kern="100">
                          <a:effectLst/>
                        </a:rPr>
                        <a:t>0.5</a:t>
                      </a:r>
                      <a:r>
                        <a:rPr lang="zh-CN" sz="1300" kern="100">
                          <a:effectLst/>
                        </a:rPr>
                        <a:t>秒内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8816"/>
                  </a:ext>
                </a:extLst>
              </a:tr>
              <a:tr h="297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设计约束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Android</a:t>
                      </a:r>
                      <a:r>
                        <a:rPr lang="zh-CN" sz="1300" kern="100">
                          <a:effectLst/>
                        </a:rPr>
                        <a:t>操作系统，</a:t>
                      </a:r>
                      <a:r>
                        <a:rPr lang="en-US" sz="1300" kern="100">
                          <a:effectLst/>
                        </a:rPr>
                        <a:t>Android Studio</a:t>
                      </a:r>
                      <a:r>
                        <a:rPr lang="zh-CN" sz="1300" kern="100">
                          <a:effectLst/>
                        </a:rPr>
                        <a:t>开发工具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412618"/>
                  </a:ext>
                </a:extLst>
              </a:tr>
              <a:tr h="297048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修改历史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80052"/>
                  </a:ext>
                </a:extLst>
              </a:tr>
              <a:tr h="297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版本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说明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extLst>
                  <a:ext uri="{0D108BD9-81ED-4DB2-BD59-A6C34878D82A}">
                    <a16:rowId xmlns:a16="http://schemas.microsoft.com/office/drawing/2014/main" val="3377966263"/>
                  </a:ext>
                </a:extLst>
              </a:tr>
              <a:tr h="297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朱志儒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V1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填写表格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2020/11/26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262" marR="74262" marT="0" marB="0"/>
                </a:tc>
                <a:extLst>
                  <a:ext uri="{0D108BD9-81ED-4DB2-BD59-A6C34878D82A}">
                    <a16:rowId xmlns:a16="http://schemas.microsoft.com/office/drawing/2014/main" val="3461318888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826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318798"/>
              </p:ext>
            </p:extLst>
          </p:nvPr>
        </p:nvGraphicFramePr>
        <p:xfrm>
          <a:off x="3293336" y="1225551"/>
          <a:ext cx="4933260" cy="5394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3315">
                  <a:extLst>
                    <a:ext uri="{9D8B030D-6E8A-4147-A177-3AD203B41FA5}">
                      <a16:colId xmlns:a16="http://schemas.microsoft.com/office/drawing/2014/main" val="1739552112"/>
                    </a:ext>
                  </a:extLst>
                </a:gridCol>
                <a:gridCol w="1233315">
                  <a:extLst>
                    <a:ext uri="{9D8B030D-6E8A-4147-A177-3AD203B41FA5}">
                      <a16:colId xmlns:a16="http://schemas.microsoft.com/office/drawing/2014/main" val="401479547"/>
                    </a:ext>
                  </a:extLst>
                </a:gridCol>
                <a:gridCol w="1233315">
                  <a:extLst>
                    <a:ext uri="{9D8B030D-6E8A-4147-A177-3AD203B41FA5}">
                      <a16:colId xmlns:a16="http://schemas.microsoft.com/office/drawing/2014/main" val="3423705455"/>
                    </a:ext>
                  </a:extLst>
                </a:gridCol>
                <a:gridCol w="1233315">
                  <a:extLst>
                    <a:ext uri="{9D8B030D-6E8A-4147-A177-3AD203B41FA5}">
                      <a16:colId xmlns:a16="http://schemas.microsoft.com/office/drawing/2014/main" val="3746851085"/>
                    </a:ext>
                  </a:extLst>
                </a:gridCol>
              </a:tblGrid>
              <a:tr h="256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用例名称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删除联系人的通话记录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21453"/>
                  </a:ext>
                </a:extLst>
              </a:tr>
              <a:tr h="256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用例编号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012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00881"/>
                  </a:ext>
                </a:extLst>
              </a:tr>
              <a:tr h="256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编制人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朱志儒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编制日期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2020/11/26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extLst>
                  <a:ext uri="{0D108BD9-81ED-4DB2-BD59-A6C34878D82A}">
                    <a16:rowId xmlns:a16="http://schemas.microsoft.com/office/drawing/2014/main" val="3065774033"/>
                  </a:ext>
                </a:extLst>
              </a:tr>
              <a:tr h="256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批准人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朱志儒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批准日期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2020/11/26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extLst>
                  <a:ext uri="{0D108BD9-81ED-4DB2-BD59-A6C34878D82A}">
                    <a16:rowId xmlns:a16="http://schemas.microsoft.com/office/drawing/2014/main" val="802874348"/>
                  </a:ext>
                </a:extLst>
              </a:tr>
              <a:tr h="256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主要参与者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用户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17790"/>
                  </a:ext>
                </a:extLst>
              </a:tr>
              <a:tr h="256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次要参与者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3210"/>
                  </a:ext>
                </a:extLst>
              </a:tr>
              <a:tr h="256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简要描述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删除与指定联系人的所有通话记录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276608"/>
                  </a:ext>
                </a:extLst>
              </a:tr>
              <a:tr h="5137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触发事件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用户在联系人详情界面选择擦除联系痕迹或删除通话记录操作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92271"/>
                  </a:ext>
                </a:extLst>
              </a:tr>
              <a:tr h="256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用户处于联系人详情界面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65691"/>
                  </a:ext>
                </a:extLst>
              </a:tr>
              <a:tr h="10275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事件流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弹窗提醒用户是否确认删除全部通话记录，若用户选择删除，则删除数据库中与指定联系人的所有通话记录，关闭弹窗，若用户选择取消，则关闭弹窗；然后，更新联系人详情界面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94508"/>
                  </a:ext>
                </a:extLst>
              </a:tr>
              <a:tr h="256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可选事件流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681395"/>
                  </a:ext>
                </a:extLst>
              </a:tr>
              <a:tr h="256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数据库更新，用户处于联系人详情界面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67327"/>
                  </a:ext>
                </a:extLst>
              </a:tr>
              <a:tr h="256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非功能性需求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响应时间应该控制在</a:t>
                      </a:r>
                      <a:r>
                        <a:rPr lang="en-US" sz="1100" kern="100">
                          <a:effectLst/>
                        </a:rPr>
                        <a:t>0.5</a:t>
                      </a:r>
                      <a:r>
                        <a:rPr lang="zh-CN" sz="1100" kern="100">
                          <a:effectLst/>
                        </a:rPr>
                        <a:t>秒内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65319"/>
                  </a:ext>
                </a:extLst>
              </a:tr>
              <a:tr h="256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设计约束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Android</a:t>
                      </a:r>
                      <a:r>
                        <a:rPr lang="zh-CN" sz="1100" kern="100">
                          <a:effectLst/>
                        </a:rPr>
                        <a:t>操作系统，</a:t>
                      </a:r>
                      <a:r>
                        <a:rPr lang="en-US" sz="1100" kern="100">
                          <a:effectLst/>
                        </a:rPr>
                        <a:t>Android Studio</a:t>
                      </a:r>
                      <a:r>
                        <a:rPr lang="zh-CN" sz="1100" kern="100">
                          <a:effectLst/>
                        </a:rPr>
                        <a:t>开发工具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81961"/>
                  </a:ext>
                </a:extLst>
              </a:tr>
              <a:tr h="256891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修改历史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86317"/>
                  </a:ext>
                </a:extLst>
              </a:tr>
              <a:tr h="256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修改人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版本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说明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修改日期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extLst>
                  <a:ext uri="{0D108BD9-81ED-4DB2-BD59-A6C34878D82A}">
                    <a16:rowId xmlns:a16="http://schemas.microsoft.com/office/drawing/2014/main" val="658440570"/>
                  </a:ext>
                </a:extLst>
              </a:tr>
              <a:tr h="256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朱志儒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V1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填写表格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2020/11/26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223" marR="64223" marT="0" marB="0"/>
                </a:tc>
                <a:extLst>
                  <a:ext uri="{0D108BD9-81ED-4DB2-BD59-A6C34878D82A}">
                    <a16:rowId xmlns:a16="http://schemas.microsoft.com/office/drawing/2014/main" val="2914837055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149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516858"/>
              </p:ext>
            </p:extLst>
          </p:nvPr>
        </p:nvGraphicFramePr>
        <p:xfrm>
          <a:off x="2938242" y="1250792"/>
          <a:ext cx="5643448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0862">
                  <a:extLst>
                    <a:ext uri="{9D8B030D-6E8A-4147-A177-3AD203B41FA5}">
                      <a16:colId xmlns:a16="http://schemas.microsoft.com/office/drawing/2014/main" val="475200680"/>
                    </a:ext>
                  </a:extLst>
                </a:gridCol>
                <a:gridCol w="1410862">
                  <a:extLst>
                    <a:ext uri="{9D8B030D-6E8A-4147-A177-3AD203B41FA5}">
                      <a16:colId xmlns:a16="http://schemas.microsoft.com/office/drawing/2014/main" val="1473955016"/>
                    </a:ext>
                  </a:extLst>
                </a:gridCol>
                <a:gridCol w="1410862">
                  <a:extLst>
                    <a:ext uri="{9D8B030D-6E8A-4147-A177-3AD203B41FA5}">
                      <a16:colId xmlns:a16="http://schemas.microsoft.com/office/drawing/2014/main" val="705646600"/>
                    </a:ext>
                  </a:extLst>
                </a:gridCol>
                <a:gridCol w="1410862">
                  <a:extLst>
                    <a:ext uri="{9D8B030D-6E8A-4147-A177-3AD203B41FA5}">
                      <a16:colId xmlns:a16="http://schemas.microsoft.com/office/drawing/2014/main" val="2441528539"/>
                    </a:ext>
                  </a:extLst>
                </a:gridCol>
              </a:tblGrid>
              <a:tr h="293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用例名称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查看联系人的通话记录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6033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用例编号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013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9123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编制人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朱志儒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编制日期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2020/11/26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extLst>
                  <a:ext uri="{0D108BD9-81ED-4DB2-BD59-A6C34878D82A}">
                    <a16:rowId xmlns:a16="http://schemas.microsoft.com/office/drawing/2014/main" val="565023568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批准人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朱志儒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批准日期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2020/11/26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extLst>
                  <a:ext uri="{0D108BD9-81ED-4DB2-BD59-A6C34878D82A}">
                    <a16:rowId xmlns:a16="http://schemas.microsoft.com/office/drawing/2014/main" val="2104818711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主要参与者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99606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次要参与者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44195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简要描述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查看与指定联系人的所有通话记录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99402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触发事件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用户在联系人详情界面右滑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73679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前置条件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用户处于联系人详情界面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015906"/>
                  </a:ext>
                </a:extLst>
              </a:tr>
              <a:tr h="587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事件流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根据联系人信息在数据库中查询所有通话记录，将其显示在界面中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42721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可选事件流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若没有通话记录，则显示“没有通话记录”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96310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后置条件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界面显示通话记录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72094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非功能性需求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响应时间应该控制在</a:t>
                      </a:r>
                      <a:r>
                        <a:rPr lang="en-US" sz="1300" kern="100">
                          <a:effectLst/>
                        </a:rPr>
                        <a:t>0.5</a:t>
                      </a:r>
                      <a:r>
                        <a:rPr lang="zh-CN" sz="1300" kern="100">
                          <a:effectLst/>
                        </a:rPr>
                        <a:t>秒内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26168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设计约束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Android</a:t>
                      </a:r>
                      <a:r>
                        <a:rPr lang="zh-CN" sz="1300" kern="100">
                          <a:effectLst/>
                        </a:rPr>
                        <a:t>操作系统，</a:t>
                      </a:r>
                      <a:r>
                        <a:rPr lang="en-US" sz="1300" kern="100">
                          <a:effectLst/>
                        </a:rPr>
                        <a:t>Android Studio</a:t>
                      </a:r>
                      <a:r>
                        <a:rPr lang="zh-CN" sz="1300" kern="100">
                          <a:effectLst/>
                        </a:rPr>
                        <a:t>开发工具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379994"/>
                  </a:ext>
                </a:extLst>
              </a:tr>
              <a:tr h="293873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修改历史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35490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版本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说明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extLst>
                  <a:ext uri="{0D108BD9-81ED-4DB2-BD59-A6C34878D82A}">
                    <a16:rowId xmlns:a16="http://schemas.microsoft.com/office/drawing/2014/main" val="2035599084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朱志儒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V1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填写表格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2020/11/26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469" marR="73469" marT="0" marB="0"/>
                </a:tc>
                <a:extLst>
                  <a:ext uri="{0D108BD9-81ED-4DB2-BD59-A6C34878D82A}">
                    <a16:rowId xmlns:a16="http://schemas.microsoft.com/office/drawing/2014/main" val="857200676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304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找出类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对象并进行筛选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/>
              <a:t>对象：联系人，通话记录，白名单，拨号盘，通话记录界面，联系人界面，搜索框，右侧字母列表，二维码名片，联系人详情界面，编辑联系人界面，新建联系人界面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类似软件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以微信电话本为例，微信电话本分为拨号、通话记录、联系人</a:t>
            </a:r>
            <a:r>
              <a:rPr lang="en-US" altLang="zh-CN" dirty="0"/>
              <a:t>3</a:t>
            </a:r>
            <a:r>
              <a:rPr lang="zh-CN" altLang="zh-CN" dirty="0"/>
              <a:t>个部分。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其中，拨号部分可以展开和收缩拨号盘，可搜索全部联系人，可展示黄页（企业电话号码簿）。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423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找出对象之间的关联</a:t>
            </a:r>
            <a:endParaRPr lang="en-US" altLang="zh-CN" dirty="0" smtClean="0"/>
          </a:p>
          <a:p>
            <a:r>
              <a:rPr lang="zh-CN" altLang="en-US" dirty="0" smtClean="0"/>
              <a:t>对象图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0" y="2378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374817"/>
              </p:ext>
            </p:extLst>
          </p:nvPr>
        </p:nvGraphicFramePr>
        <p:xfrm>
          <a:off x="2445226" y="2314575"/>
          <a:ext cx="730154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Visio" r:id="rId3" imgW="10241443" imgH="6096109" progId="Visio.Drawing.15">
                  <p:embed/>
                </p:oleObj>
              </mc:Choice>
              <mc:Fallback>
                <p:oleObj name="Visio" r:id="rId3" imgW="10241443" imgH="60961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226" y="2314575"/>
                        <a:ext cx="7301548" cy="434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61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8900" y="6072341"/>
            <a:ext cx="2133600" cy="609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顺序图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9300" y="2082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274676"/>
              </p:ext>
            </p:extLst>
          </p:nvPr>
        </p:nvGraphicFramePr>
        <p:xfrm>
          <a:off x="1135391" y="1115616"/>
          <a:ext cx="9249149" cy="4938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Visio" r:id="rId3" imgW="12938796" imgH="6911231" progId="Visio.Drawing.15">
                  <p:embed/>
                </p:oleObj>
              </mc:Choice>
              <mc:Fallback>
                <p:oleObj name="Visio" r:id="rId3" imgW="12938796" imgH="691123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391" y="1115616"/>
                        <a:ext cx="9249149" cy="49388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4719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46249" y="1115616"/>
            <a:ext cx="141266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639687"/>
              </p:ext>
            </p:extLst>
          </p:nvPr>
        </p:nvGraphicFramePr>
        <p:xfrm>
          <a:off x="833259" y="1239440"/>
          <a:ext cx="9853411" cy="4993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Visio" r:id="rId3" imgW="8000893" imgH="4053731" progId="Visio.Drawing.15">
                  <p:embed/>
                </p:oleObj>
              </mc:Choice>
              <mc:Fallback>
                <p:oleObj name="Visio" r:id="rId3" imgW="8000893" imgH="405373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59" y="1239440"/>
                        <a:ext cx="9853411" cy="49930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97500" y="6232524"/>
            <a:ext cx="154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状态图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316850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en-US" altLang="zh-CN" dirty="0" smtClean="0"/>
          </a:p>
          <a:p>
            <a:r>
              <a:rPr lang="zh-CN" altLang="en-US" dirty="0" smtClean="0"/>
              <a:t>查看通话记录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24100" y="322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382397"/>
              </p:ext>
            </p:extLst>
          </p:nvPr>
        </p:nvGraphicFramePr>
        <p:xfrm>
          <a:off x="2165350" y="2944882"/>
          <a:ext cx="7861300" cy="3181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Visio" r:id="rId3" imgW="5296025" imgH="2141329" progId="Visio.Drawing.15">
                  <p:embed/>
                </p:oleObj>
              </mc:Choice>
              <mc:Fallback>
                <p:oleObj name="Visio" r:id="rId3" imgW="5296025" imgH="214132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2944882"/>
                        <a:ext cx="7861300" cy="31812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66573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删除通话记录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16150" y="2914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427049"/>
              </p:ext>
            </p:extLst>
          </p:nvPr>
        </p:nvGraphicFramePr>
        <p:xfrm>
          <a:off x="839354" y="3320257"/>
          <a:ext cx="984122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Visio" r:id="rId3" imgW="6278900" imgH="761891" progId="Visio.Drawing.15">
                  <p:embed/>
                </p:oleObj>
              </mc:Choice>
              <mc:Fallback>
                <p:oleObj name="Visio" r:id="rId3" imgW="6278900" imgH="76189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354" y="3320257"/>
                        <a:ext cx="9841223" cy="1200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9201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新建联系人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98750" y="2438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690469"/>
              </p:ext>
            </p:extLst>
          </p:nvPr>
        </p:nvGraphicFramePr>
        <p:xfrm>
          <a:off x="1945007" y="2438400"/>
          <a:ext cx="8301985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Visio" r:id="rId3" imgW="5280668" imgH="2080260" progId="Visio.Drawing.15">
                  <p:embed/>
                </p:oleObj>
              </mc:Choice>
              <mc:Fallback>
                <p:oleObj name="Visio" r:id="rId3" imgW="5280668" imgH="20802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007" y="2438400"/>
                        <a:ext cx="8301985" cy="326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987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保存至已有联系人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81300" y="3181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786150"/>
              </p:ext>
            </p:extLst>
          </p:nvPr>
        </p:nvGraphicFramePr>
        <p:xfrm>
          <a:off x="1625930" y="2813050"/>
          <a:ext cx="894014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Visio" r:id="rId3" imgW="7726746" imgH="2080260" progId="Visio.Drawing.15">
                  <p:embed/>
                </p:oleObj>
              </mc:Choice>
              <mc:Fallback>
                <p:oleObj name="Visio" r:id="rId3" imgW="7726746" imgH="20802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930" y="2813050"/>
                        <a:ext cx="8940140" cy="2406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3983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加入白名单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8150" y="3136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639486"/>
              </p:ext>
            </p:extLst>
          </p:nvPr>
        </p:nvGraphicFramePr>
        <p:xfrm>
          <a:off x="1710888" y="3145632"/>
          <a:ext cx="809815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Visio" r:id="rId3" imgW="4153040" imgH="761891" progId="Visio.Drawing.15">
                  <p:embed/>
                </p:oleObj>
              </mc:Choice>
              <mc:Fallback>
                <p:oleObj name="Visio" r:id="rId3" imgW="4153040" imgH="76189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888" y="3145632"/>
                        <a:ext cx="8098155" cy="1485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5717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拨打电话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68550" y="2838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563187"/>
              </p:ext>
            </p:extLst>
          </p:nvPr>
        </p:nvGraphicFramePr>
        <p:xfrm>
          <a:off x="1806582" y="2565400"/>
          <a:ext cx="8578836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Visio" r:id="rId3" imgW="5242437" imgH="2080260" progId="Visio.Drawing.15">
                  <p:embed/>
                </p:oleObj>
              </mc:Choice>
              <mc:Fallback>
                <p:oleObj name="Visio" r:id="rId3" imgW="5242437" imgH="20802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82" y="2565400"/>
                        <a:ext cx="8578836" cy="339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2568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查询联系人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126087"/>
              </p:ext>
            </p:extLst>
          </p:nvPr>
        </p:nvGraphicFramePr>
        <p:xfrm>
          <a:off x="1467507" y="2542380"/>
          <a:ext cx="9256986" cy="3363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Visio" r:id="rId3" imgW="5242437" imgH="2141329" progId="Visio.Drawing.15">
                  <p:embed/>
                </p:oleObj>
              </mc:Choice>
              <mc:Fallback>
                <p:oleObj name="Visio" r:id="rId3" imgW="5242437" imgH="214132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163"/>
                      <a:stretch>
                        <a:fillRect/>
                      </a:stretch>
                    </p:blipFill>
                    <p:spPr bwMode="auto">
                      <a:xfrm>
                        <a:off x="1467507" y="2542380"/>
                        <a:ext cx="9256986" cy="3363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40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类似软件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通话记录部分包括发起群聊、一起玩游戏；可展示通话详情，即显示星标联系人，编辑、删除联系人，删除通话记录，发送名片，加为免费好友，设置头像；查看短信；管理通话人，即加入黑名单、记录删除；还包括拨打通话记录的电话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联系人部分包括邀请好友，在手机通讯录中添加好友，分享到朋友圈；创建同学花名册、同事花名册、其他花名册；显示联系人详</a:t>
            </a:r>
            <a:r>
              <a:rPr lang="zh-CN" altLang="zh-CN" sz="2800" dirty="0" smtClean="0"/>
              <a:t>情长</a:t>
            </a:r>
            <a:r>
              <a:rPr lang="zh-CN" altLang="zh-CN" sz="2800" dirty="0"/>
              <a:t>按联系人可发短信、删除；还包括新建联系人与搜索联系人。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42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分享联系人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46250" y="284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941505"/>
              </p:ext>
            </p:extLst>
          </p:nvPr>
        </p:nvGraphicFramePr>
        <p:xfrm>
          <a:off x="1327965" y="3329385"/>
          <a:ext cx="9536069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Visio" r:id="rId3" imgW="6507628" imgH="761891" progId="Visio.Drawing.15">
                  <p:embed/>
                </p:oleObj>
              </mc:Choice>
              <mc:Fallback>
                <p:oleObj name="Visio" r:id="rId3" imgW="6507628" imgH="76189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965" y="3329385"/>
                        <a:ext cx="9536069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0321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删除联系人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4600" y="2425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961239"/>
              </p:ext>
            </p:extLst>
          </p:nvPr>
        </p:nvGraphicFramePr>
        <p:xfrm>
          <a:off x="1010037" y="2832100"/>
          <a:ext cx="9499858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Visio" r:id="rId3" imgW="5166304" imgH="1653431" progId="Visio.Drawing.15">
                  <p:embed/>
                </p:oleObj>
              </mc:Choice>
              <mc:Fallback>
                <p:oleObj name="Visio" r:id="rId3" imgW="5166304" imgH="165343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771"/>
                      <a:stretch>
                        <a:fillRect/>
                      </a:stretch>
                    </p:blipFill>
                    <p:spPr bwMode="auto">
                      <a:xfrm>
                        <a:off x="1010037" y="2832100"/>
                        <a:ext cx="9499858" cy="256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7213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编辑联系人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09750" y="1835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887077"/>
              </p:ext>
            </p:extLst>
          </p:nvPr>
        </p:nvGraphicFramePr>
        <p:xfrm>
          <a:off x="1330404" y="2584450"/>
          <a:ext cx="8859124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Visio" r:id="rId3" imgW="5288183" imgH="2080260" progId="Visio.Drawing.15">
                  <p:embed/>
                </p:oleObj>
              </mc:Choice>
              <mc:Fallback>
                <p:oleObj name="Visio" r:id="rId3" imgW="5288183" imgH="20802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404" y="2584450"/>
                        <a:ext cx="8859124" cy="347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7933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删除联系人的通话记录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5000" y="2889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856620"/>
              </p:ext>
            </p:extLst>
          </p:nvPr>
        </p:nvGraphicFramePr>
        <p:xfrm>
          <a:off x="1272744" y="2742406"/>
          <a:ext cx="9646511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Visio" r:id="rId3" imgW="9083101" imgH="2110631" progId="Visio.Drawing.15">
                  <p:embed/>
                </p:oleObj>
              </mc:Choice>
              <mc:Fallback>
                <p:oleObj name="Visio" r:id="rId3" imgW="9083101" imgH="211063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744" y="2742406"/>
                        <a:ext cx="9646511" cy="224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0426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查看联系人的通话记录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2850" y="3232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541530"/>
              </p:ext>
            </p:extLst>
          </p:nvPr>
        </p:nvGraphicFramePr>
        <p:xfrm>
          <a:off x="1535575" y="2733675"/>
          <a:ext cx="91208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Visio" r:id="rId3" imgW="6956914" imgH="761891" progId="Visio.Drawing.15">
                  <p:embed/>
                </p:oleObj>
              </mc:Choice>
              <mc:Fallback>
                <p:oleObj name="Visio" r:id="rId3" imgW="6956914" imgH="76189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575" y="2733675"/>
                        <a:ext cx="9120850" cy="996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39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共同利益者交流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庄祥宇的观点：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         </a:t>
            </a:r>
            <a:r>
              <a:rPr lang="zh-CN" altLang="zh-CN" sz="2400" dirty="0" smtClean="0"/>
              <a:t>我</a:t>
            </a:r>
            <a:r>
              <a:rPr lang="zh-CN" altLang="zh-CN" sz="2400" dirty="0"/>
              <a:t>能使用这个电话本</a:t>
            </a:r>
            <a:r>
              <a:rPr lang="en-US" altLang="zh-CN" sz="2400" dirty="0"/>
              <a:t>APP</a:t>
            </a:r>
            <a:r>
              <a:rPr lang="zh-CN" altLang="zh-CN" sz="2400" dirty="0"/>
              <a:t>打电话，查看通话记录，通话记录要包含姓名或号码、时间、通话类型、通话时长、号码归属地这些基本信息。我希望我存储的联系人是按拼音首字母排序的，我能够根据拼音首字母快速搜索联系人。我希望这个</a:t>
            </a:r>
            <a:r>
              <a:rPr lang="en-US" altLang="zh-CN" sz="2400" dirty="0"/>
              <a:t>APP</a:t>
            </a:r>
            <a:r>
              <a:rPr lang="zh-CN" altLang="zh-CN" sz="2400" dirty="0"/>
              <a:t>能够在特殊的日子里提醒我，比如说，中秋节提醒我打电话回家，提醒我某个联系人过生日了。我还想这个</a:t>
            </a:r>
            <a:r>
              <a:rPr lang="en-US" altLang="zh-CN" sz="2400" dirty="0"/>
              <a:t>APP</a:t>
            </a:r>
            <a:r>
              <a:rPr lang="zh-CN" altLang="zh-CN" sz="2400" dirty="0"/>
              <a:t>可以扫二维码名片添加联系人和分享联系人。我希望这个</a:t>
            </a:r>
            <a:r>
              <a:rPr lang="en-US" altLang="zh-CN" sz="2400" dirty="0"/>
              <a:t>APP</a:t>
            </a:r>
            <a:r>
              <a:rPr lang="zh-CN" altLang="zh-CN" sz="2400" dirty="0"/>
              <a:t>可以在我不想被打扰的时候拦截一些来电。当然，我希望这个</a:t>
            </a:r>
            <a:r>
              <a:rPr lang="en-US" altLang="zh-CN" sz="2400" dirty="0"/>
              <a:t>APP</a:t>
            </a:r>
            <a:r>
              <a:rPr lang="zh-CN" altLang="zh-CN" sz="2400" dirty="0"/>
              <a:t>能够做到界面</a:t>
            </a:r>
            <a:r>
              <a:rPr lang="en-US" altLang="zh-CN" sz="2400" dirty="0"/>
              <a:t>UI</a:t>
            </a:r>
            <a:r>
              <a:rPr lang="zh-CN" altLang="zh-CN" sz="2400" dirty="0"/>
              <a:t>设计美观，性能流</a:t>
            </a:r>
            <a:r>
              <a:rPr lang="zh-CN" altLang="zh-CN" sz="2400" dirty="0" smtClean="0"/>
              <a:t>畅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1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共同利益者交流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朱志儒的观点：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根</a:t>
            </a:r>
            <a:r>
              <a:rPr lang="zh-CN" altLang="zh-CN" dirty="0"/>
              <a:t>据客户庄祥宇例举的需求，我觉得电话本</a:t>
            </a:r>
            <a:r>
              <a:rPr lang="en-US" altLang="zh-CN" dirty="0"/>
              <a:t>APP</a:t>
            </a:r>
            <a:r>
              <a:rPr lang="zh-CN" altLang="zh-CN" dirty="0"/>
              <a:t>应该分为五大版块，分别是通话记录界面、联系人界面、联系人详情界面、编辑和新建联系人界面以及特殊日期提醒模块。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4424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7231</Words>
  <Application>Microsoft Office PowerPoint</Application>
  <PresentationFormat>宽屏</PresentationFormat>
  <Paragraphs>804</Paragraphs>
  <Slides>74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3" baseType="lpstr">
      <vt:lpstr>MS PGothic</vt:lpstr>
      <vt:lpstr>等线</vt:lpstr>
      <vt:lpstr>宋体</vt:lpstr>
      <vt:lpstr>Arial</vt:lpstr>
      <vt:lpstr>Calibri</vt:lpstr>
      <vt:lpstr>Times New Roman</vt:lpstr>
      <vt:lpstr>Wingdings</vt:lpstr>
      <vt:lpstr>自定义设计方案</vt:lpstr>
      <vt:lpstr>Microsoft Visio 绘图</vt:lpstr>
      <vt:lpstr>电话本APP需求分析</vt:lpstr>
      <vt:lpstr>需求导出</vt:lpstr>
      <vt:lpstr>需求启动</vt:lpstr>
      <vt:lpstr>确定利益相关者</vt:lpstr>
      <vt:lpstr>识别多种观点</vt:lpstr>
      <vt:lpstr>类似软件</vt:lpstr>
      <vt:lpstr>类似软件</vt:lpstr>
      <vt:lpstr>共同利益者交流</vt:lpstr>
      <vt:lpstr>共同利益者交流</vt:lpstr>
      <vt:lpstr>共同利益者交流</vt:lpstr>
      <vt:lpstr>共同利益者交流</vt:lpstr>
      <vt:lpstr>共同利益者交流</vt:lpstr>
      <vt:lpstr>共同利益者交流</vt:lpstr>
      <vt:lpstr>协同合作</vt:lpstr>
      <vt:lpstr>协同合作</vt:lpstr>
      <vt:lpstr>协同合作</vt:lpstr>
      <vt:lpstr>协同合作</vt:lpstr>
      <vt:lpstr>协同合作</vt:lpstr>
      <vt:lpstr>协同合作</vt:lpstr>
      <vt:lpstr>首次会议</vt:lpstr>
      <vt:lpstr>首次会议</vt:lpstr>
      <vt:lpstr>首次会议</vt:lpstr>
      <vt:lpstr>初步“产品要求”文档</vt:lpstr>
      <vt:lpstr>初步“产品要求”文档</vt:lpstr>
      <vt:lpstr>初步“产品要求”文档</vt:lpstr>
      <vt:lpstr>需求协同收集</vt:lpstr>
      <vt:lpstr>准备列表</vt:lpstr>
      <vt:lpstr>准备列表</vt:lpstr>
      <vt:lpstr>准备列表</vt:lpstr>
      <vt:lpstr>准备列表</vt:lpstr>
      <vt:lpstr>召开评审会议</vt:lpstr>
      <vt:lpstr>界面原型</vt:lpstr>
      <vt:lpstr>界面原型</vt:lpstr>
      <vt:lpstr>界面原型</vt:lpstr>
      <vt:lpstr>界面原型</vt:lpstr>
      <vt:lpstr>界面原型</vt:lpstr>
      <vt:lpstr>界面原型</vt:lpstr>
      <vt:lpstr>界面原型</vt:lpstr>
      <vt:lpstr>界面原型</vt:lpstr>
      <vt:lpstr>界面原型</vt:lpstr>
      <vt:lpstr>界面原型</vt:lpstr>
      <vt:lpstr>界面原型</vt:lpstr>
      <vt:lpstr>界面原型</vt:lpstr>
      <vt:lpstr>分析建模</vt:lpstr>
      <vt:lpstr>分析建模</vt:lpstr>
      <vt:lpstr>用例</vt:lpstr>
      <vt:lpstr>用例</vt:lpstr>
      <vt:lpstr>用例</vt:lpstr>
      <vt:lpstr>用例</vt:lpstr>
      <vt:lpstr>用例</vt:lpstr>
      <vt:lpstr>用例</vt:lpstr>
      <vt:lpstr>用例</vt:lpstr>
      <vt:lpstr>用例</vt:lpstr>
      <vt:lpstr>用例</vt:lpstr>
      <vt:lpstr>用例</vt:lpstr>
      <vt:lpstr>用例</vt:lpstr>
      <vt:lpstr>用例</vt:lpstr>
      <vt:lpstr>用例</vt:lpstr>
      <vt:lpstr>静态模型</vt:lpstr>
      <vt:lpstr>静态模型</vt:lpstr>
      <vt:lpstr>动态模型</vt:lpstr>
      <vt:lpstr>动态模型</vt:lpstr>
      <vt:lpstr>动态模型</vt:lpstr>
      <vt:lpstr>活动图</vt:lpstr>
      <vt:lpstr>活动图</vt:lpstr>
      <vt:lpstr>活动图</vt:lpstr>
      <vt:lpstr>活动图</vt:lpstr>
      <vt:lpstr>活动图</vt:lpstr>
      <vt:lpstr>活动图</vt:lpstr>
      <vt:lpstr>活动图</vt:lpstr>
      <vt:lpstr>活动图</vt:lpstr>
      <vt:lpstr>活动图</vt:lpstr>
      <vt:lpstr>活动图</vt:lpstr>
      <vt:lpstr>活动图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电话本APP需求分析</dc:title>
  <dc:creator>JairZhu</dc:creator>
  <cp:lastModifiedBy>Jair Zhu</cp:lastModifiedBy>
  <cp:revision>11</cp:revision>
  <dcterms:created xsi:type="dcterms:W3CDTF">2020-11-27T09:40:40Z</dcterms:created>
  <dcterms:modified xsi:type="dcterms:W3CDTF">2020-11-27T11:10:33Z</dcterms:modified>
</cp:coreProperties>
</file>