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 snapToGrid="0">
      <p:cViewPr varScale="1">
        <p:scale>
          <a:sx n="71" d="100"/>
          <a:sy n="71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E320-4220-4FAA-9841-EC97873678F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485A-06E4-4385-A235-DE13570B3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485A-06E4-4385-A235-DE13570B33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0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485A-06E4-4385-A235-DE13570B33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E2BB4F9-4C51-4D96-950F-0C1FFDCE2240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AD2473-6F37-4CBB-BD24-D799EA35D7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6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6C6EAD9-CE12-4955-8992-C157F0D29BF3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493C1B-FF04-435C-95F5-04F84AE3D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E300DE7-0F03-470B-A3CC-A3D3EDDFA994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4EB4A1-F501-4719-B92E-E70755D03B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1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3136900" y="6451600"/>
            <a:ext cx="5364163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1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11207750" y="6511925"/>
            <a:ext cx="98425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58DE2A45-1EFE-4C3B-87D3-432655FC3FEA}" type="slidenum"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1762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DD9A28C-DD30-4B59-A289-79157AF7914B}" type="datetime1">
              <a:rPr lang="zh-CN" altLang="en-US"/>
              <a:pPr>
                <a:defRPr/>
              </a:pPr>
              <a:t>2020/12/5</a:t>
            </a:fld>
            <a:endParaRPr lang="zh-CN" altLang="zh-CN"/>
          </a:p>
        </p:txBody>
      </p:sp>
      <p:sp>
        <p:nvSpPr>
          <p:cNvPr id="5" name="Footer Placeholder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D9B1EA-59BF-4E30-A9F2-37B34B54C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A1066-F1E3-4DD1-9F59-C5197EDFF1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117547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043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882708"/>
            <a:ext cx="109728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563777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24013"/>
            <a:ext cx="77374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86308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32204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-33338"/>
            <a:ext cx="12192000" cy="689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>
          <a:xfrm>
            <a:off x="0" y="-33338"/>
            <a:ext cx="121920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Rectangle 17"/>
          <p:cNvSpPr/>
          <p:nvPr userDrawn="1"/>
        </p:nvSpPr>
        <p:spPr>
          <a:xfrm>
            <a:off x="7924800" y="-33338"/>
            <a:ext cx="42672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2913"/>
            <a:ext cx="17843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24800" y="-33863"/>
            <a:ext cx="4267200" cy="5543551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1980" y="2738122"/>
            <a:ext cx="6182643" cy="101377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1133" y="3885702"/>
            <a:ext cx="6182643" cy="1397499"/>
          </a:xfrm>
        </p:spPr>
        <p:txBody>
          <a:bodyPr/>
          <a:lstStyle>
            <a:lvl1pPr marL="0" marR="0" indent="0" algn="l" defTabSz="228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0257952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11329988" y="0"/>
            <a:ext cx="862012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/>
          <p:nvPr userDrawn="1"/>
        </p:nvSpPr>
        <p:spPr>
          <a:xfrm>
            <a:off x="7924800" y="-3175"/>
            <a:ext cx="427038" cy="6175375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7"/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9"/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6864350" y="6175375"/>
            <a:ext cx="5327650" cy="682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grpSp>
        <p:nvGrpSpPr>
          <p:cNvPr id="9" name="Group 27"/>
          <p:cNvGrpSpPr>
            <a:grpSpLocks noChangeAspect="1"/>
          </p:cNvGrpSpPr>
          <p:nvPr userDrawn="1"/>
        </p:nvGrpSpPr>
        <p:grpSpPr bwMode="auto">
          <a:xfrm>
            <a:off x="9021763" y="6194425"/>
            <a:ext cx="2717800" cy="609600"/>
            <a:chOff x="6446993" y="4546600"/>
            <a:chExt cx="2374390" cy="532552"/>
          </a:xfrm>
        </p:grpSpPr>
        <p:pic>
          <p:nvPicPr>
            <p:cNvPr id="1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7489" y="1565197"/>
            <a:ext cx="6707716" cy="1467631"/>
          </a:xfrm>
        </p:spPr>
        <p:txBody>
          <a:bodyPr anchor="t"/>
          <a:lstStyle>
            <a:lvl1pPr algn="l" defTabSz="9140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44184" y="0"/>
            <a:ext cx="2987040" cy="617220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84108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5" y="-27384"/>
            <a:ext cx="1046516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1F2C55C-2A93-4666-9F0C-DB397DAD4980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E8A5E2F-357A-4C70-984D-19AF2E16E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01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700338"/>
            <a:ext cx="47640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14998"/>
            <a:ext cx="6430051" cy="3213359"/>
          </a:xfrm>
        </p:spPr>
        <p:txBody>
          <a:bodyPr>
            <a:noAutofit/>
          </a:bodyPr>
          <a:lstStyle>
            <a:lvl1pPr marL="0" marR="0" indent="0" algn="l" defTabSz="2285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31459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>
          <a:xfrm>
            <a:off x="3994150" y="1546225"/>
            <a:ext cx="819785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1767" y="1907042"/>
            <a:ext cx="7159972" cy="3364876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468" y="1546581"/>
            <a:ext cx="3925824" cy="39624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95667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2278063"/>
            <a:ext cx="5334000" cy="3225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 bwMode="auto">
          <a:xfrm>
            <a:off x="1588" y="1541463"/>
            <a:ext cx="5332412" cy="73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42" tIns="46022" rIns="92042" bIns="46022" anchor="ctr"/>
          <a:lstStyle>
            <a:lvl1pPr marL="119063" indent="-119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000" b="1" smtClean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379159" y="1542197"/>
            <a:ext cx="6812843" cy="39624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41863" y="2479525"/>
            <a:ext cx="4175760" cy="2849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09601" y="1551498"/>
            <a:ext cx="4549424" cy="72580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640649"/>
            <a:ext cx="11130845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83622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1142" y="1896543"/>
            <a:ext cx="10157175" cy="1806223"/>
          </a:xfrm>
        </p:spPr>
        <p:txBody>
          <a:bodyPr>
            <a:normAutofit/>
          </a:bodyPr>
          <a:lstStyle>
            <a:lvl1pPr marL="114261" indent="-11426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36609" y="3793073"/>
            <a:ext cx="5325532" cy="591937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36609" y="4458168"/>
            <a:ext cx="5325532" cy="937931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08620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4229100" y="1490663"/>
            <a:ext cx="36513" cy="42068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69" tIns="17134" rIns="34269" bIns="1713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09603" y="2023876"/>
            <a:ext cx="3476541" cy="3318248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4643968" y="1498600"/>
            <a:ext cx="6982080" cy="4379384"/>
          </a:xfrm>
        </p:spPr>
        <p:txBody>
          <a:bodyPr rtlCol="0" anchor="ctr" anchorCtr="1">
            <a:noAutofit/>
          </a:bodyPr>
          <a:lstStyle>
            <a:lvl1pPr marL="60304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46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54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4816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4687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24881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5" y="-334963"/>
            <a:ext cx="8938684" cy="10953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5" y="2209804"/>
            <a:ext cx="5230284" cy="3732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2684" y="2209804"/>
            <a:ext cx="5232400" cy="3732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7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B4041BC-8F13-4B31-BF7E-F6998C27C073}" type="datetime1">
              <a:rPr lang="zh-CN" altLang="en-US"/>
              <a:pPr>
                <a:defRPr/>
              </a:pPr>
              <a:t>2020/12/5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D8C6DB-B418-4BBF-9F70-4AC0580694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0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37AA9AD-F904-450E-9FCC-84DBD64E1115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2C35F6-4475-47DA-B4E1-4BF0AAB06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3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6DA4E80-BF48-4F83-8B4E-BFE5830E15B4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E086B8-37FD-413F-BABD-6682ECB7B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613E62D-0344-490C-9B67-7891A6ED8F37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4EF56D-CA43-4867-8430-6E33C5862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5C0102B-8396-45E7-BCBE-C0CB03F813B1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11248C9-B2BE-4A09-AE79-C8960E8BF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5D7CE26-4B6D-40A7-9942-A9F557CA6246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B2DEB1-F6F0-4531-B6FD-343BE602E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7C68ED3-3EBE-44EB-8D00-81D70FBD1425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38D16A7-6B97-4D93-89E6-BA3ECCB61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8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AA56DB1-9A29-449E-9B49-0B086F9E8FAE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CE3E0B0-B483-419E-BC74-4A826883C8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9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058FC5D4-9B45-48F7-985D-97799FB25424}" type="datetime1">
              <a:rPr lang="zh-CN" altLang="en-US"/>
              <a:pPr>
                <a:defRPr/>
              </a:pPr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1F667C4-C672-4FA6-BB37-4BE506DD47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97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14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29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4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58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电话本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设计工程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SA20225085 </a:t>
            </a:r>
            <a:r>
              <a:rPr lang="zh-CN" altLang="en-US" dirty="0" smtClean="0">
                <a:solidFill>
                  <a:schemeClr val="tx1"/>
                </a:solidFill>
              </a:rPr>
              <a:t>朱志儒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2593" y="26571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279884"/>
              </p:ext>
            </p:extLst>
          </p:nvPr>
        </p:nvGraphicFramePr>
        <p:xfrm>
          <a:off x="1495313" y="2657139"/>
          <a:ext cx="8541217" cy="295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5280668" imgH="2080260" progId="Visio.Drawing.15">
                  <p:embed/>
                </p:oleObj>
              </mc:Choice>
              <mc:Fallback>
                <p:oleObj name="Visio" r:id="rId3" imgW="5280668" imgH="208026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2065"/>
                      <a:stretch>
                        <a:fillRect/>
                      </a:stretch>
                    </p:blipFill>
                    <p:spPr bwMode="auto">
                      <a:xfrm>
                        <a:off x="1495313" y="2657139"/>
                        <a:ext cx="8541217" cy="2958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7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保存至已有联系人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30977"/>
              </p:ext>
            </p:extLst>
          </p:nvPr>
        </p:nvGraphicFramePr>
        <p:xfrm>
          <a:off x="724215" y="2927266"/>
          <a:ext cx="10743570" cy="251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7726746" imgH="2080260" progId="Visio.Drawing.15">
                  <p:embed/>
                </p:oleObj>
              </mc:Choice>
              <mc:Fallback>
                <p:oleObj name="Visio" r:id="rId3" imgW="7726746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3008"/>
                      <a:stretch>
                        <a:fillRect/>
                      </a:stretch>
                    </p:blipFill>
                    <p:spPr bwMode="auto">
                      <a:xfrm>
                        <a:off x="724215" y="2927266"/>
                        <a:ext cx="10743570" cy="251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0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加入白名单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67414"/>
              </p:ext>
            </p:extLst>
          </p:nvPr>
        </p:nvGraphicFramePr>
        <p:xfrm>
          <a:off x="1645920" y="3313356"/>
          <a:ext cx="8891487" cy="11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4153040" imgH="761891" progId="Visio.Drawing.15">
                  <p:embed/>
                </p:oleObj>
              </mc:Choice>
              <mc:Fallback>
                <p:oleObj name="Visio" r:id="rId3" imgW="4153040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32167"/>
                      <a:stretch>
                        <a:fillRect/>
                      </a:stretch>
                    </p:blipFill>
                    <p:spPr bwMode="auto">
                      <a:xfrm>
                        <a:off x="1645920" y="3313356"/>
                        <a:ext cx="8891487" cy="110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3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拨打电话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61750"/>
              </p:ext>
            </p:extLst>
          </p:nvPr>
        </p:nvGraphicFramePr>
        <p:xfrm>
          <a:off x="1589973" y="2614108"/>
          <a:ext cx="9012054" cy="31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5242437" imgH="2080260" progId="Visio.Drawing.15">
                  <p:embed/>
                </p:oleObj>
              </mc:Choice>
              <mc:Fallback>
                <p:oleObj name="Visio" r:id="rId3" imgW="5242437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2279"/>
                      <a:stretch>
                        <a:fillRect/>
                      </a:stretch>
                    </p:blipFill>
                    <p:spPr bwMode="auto">
                      <a:xfrm>
                        <a:off x="1589973" y="2614108"/>
                        <a:ext cx="9012054" cy="3130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2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77305"/>
              </p:ext>
            </p:extLst>
          </p:nvPr>
        </p:nvGraphicFramePr>
        <p:xfrm>
          <a:off x="1276159" y="2664303"/>
          <a:ext cx="8967613" cy="32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5242437" imgH="2141329" progId="Visio.Drawing.15">
                  <p:embed/>
                </p:oleObj>
              </mc:Choice>
              <mc:Fallback>
                <p:oleObj name="Visio" r:id="rId3" imgW="5242437" imgH="21413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1163"/>
                      <a:stretch>
                        <a:fillRect/>
                      </a:stretch>
                    </p:blipFill>
                    <p:spPr bwMode="auto">
                      <a:xfrm>
                        <a:off x="1276159" y="2664303"/>
                        <a:ext cx="8967613" cy="325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分享联系人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31331"/>
              </p:ext>
            </p:extLst>
          </p:nvPr>
        </p:nvGraphicFramePr>
        <p:xfrm>
          <a:off x="921741" y="3459769"/>
          <a:ext cx="10348518" cy="80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3" imgW="6507628" imgH="761891" progId="Visio.Drawing.15">
                  <p:embed/>
                </p:oleObj>
              </mc:Choice>
              <mc:Fallback>
                <p:oleObj name="Visio" r:id="rId3" imgW="6507628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32715"/>
                      <a:stretch>
                        <a:fillRect/>
                      </a:stretch>
                    </p:blipFill>
                    <p:spPr bwMode="auto">
                      <a:xfrm>
                        <a:off x="921741" y="3459769"/>
                        <a:ext cx="10348518" cy="80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1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83598"/>
              </p:ext>
            </p:extLst>
          </p:nvPr>
        </p:nvGraphicFramePr>
        <p:xfrm>
          <a:off x="1387741" y="2597480"/>
          <a:ext cx="9351207" cy="252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5166304" imgH="1653431" progId="Visio.Drawing.15">
                  <p:embed/>
                </p:oleObj>
              </mc:Choice>
              <mc:Fallback>
                <p:oleObj name="Visio" r:id="rId3" imgW="5166304" imgH="16534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5771"/>
                      <a:stretch>
                        <a:fillRect/>
                      </a:stretch>
                    </p:blipFill>
                    <p:spPr bwMode="auto">
                      <a:xfrm>
                        <a:off x="1387741" y="2597480"/>
                        <a:ext cx="9351207" cy="2523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编辑联系人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61535" y="28615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855"/>
              </p:ext>
            </p:extLst>
          </p:nvPr>
        </p:nvGraphicFramePr>
        <p:xfrm>
          <a:off x="1718762" y="2857342"/>
          <a:ext cx="8754476" cy="3001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5288183" imgH="2080260" progId="Visio.Drawing.15">
                  <p:embed/>
                </p:oleObj>
              </mc:Choice>
              <mc:Fallback>
                <p:oleObj name="Visio" r:id="rId3" imgW="5288183" imgH="2080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2828"/>
                      <a:stretch>
                        <a:fillRect/>
                      </a:stretch>
                    </p:blipFill>
                    <p:spPr bwMode="auto">
                      <a:xfrm>
                        <a:off x="1718762" y="2857342"/>
                        <a:ext cx="8754476" cy="3001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删除联系人的通话记录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6397"/>
              </p:ext>
            </p:extLst>
          </p:nvPr>
        </p:nvGraphicFramePr>
        <p:xfrm>
          <a:off x="376516" y="2963362"/>
          <a:ext cx="11429503" cy="241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9083101" imgH="2110631" progId="Visio.Drawing.15">
                  <p:embed/>
                </p:oleObj>
              </mc:Choice>
              <mc:Fallback>
                <p:oleObj name="Visio" r:id="rId3" imgW="9083101" imgH="21106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9331"/>
                      <a:stretch>
                        <a:fillRect/>
                      </a:stretch>
                    </p:blipFill>
                    <p:spPr bwMode="auto">
                      <a:xfrm>
                        <a:off x="376516" y="2963362"/>
                        <a:ext cx="11429503" cy="2415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6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查看联系人的通话记录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3648" y="27109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42989"/>
              </p:ext>
            </p:extLst>
          </p:nvPr>
        </p:nvGraphicFramePr>
        <p:xfrm>
          <a:off x="806937" y="3622479"/>
          <a:ext cx="10578125" cy="79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6956914" imgH="761891" progId="Visio.Drawing.15">
                  <p:embed/>
                </p:oleObj>
              </mc:Choice>
              <mc:Fallback>
                <p:oleObj name="Visio" r:id="rId3" imgW="6956914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32013"/>
                      <a:stretch>
                        <a:fillRect/>
                      </a:stretch>
                    </p:blipFill>
                    <p:spPr bwMode="auto">
                      <a:xfrm>
                        <a:off x="806937" y="3622479"/>
                        <a:ext cx="10578125" cy="796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3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用例实现精化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体系结构设计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构件设计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持久化设计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用户界面设计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精化类图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1830" y="1115616"/>
            <a:ext cx="175146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3702"/>
              </p:ext>
            </p:extLst>
          </p:nvPr>
        </p:nvGraphicFramePr>
        <p:xfrm>
          <a:off x="1914861" y="1115616"/>
          <a:ext cx="8100509" cy="5614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10127080" imgH="7033369" progId="Visio.Drawing.15">
                  <p:embed/>
                </p:oleObj>
              </mc:Choice>
              <mc:Fallback>
                <p:oleObj name="Visio" r:id="rId3" imgW="10127080" imgH="70333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861" y="1115616"/>
                        <a:ext cx="8100509" cy="5614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项目采用</a:t>
            </a:r>
            <a:r>
              <a:rPr lang="en-US" altLang="zh-CN" dirty="0"/>
              <a:t>MVC</a:t>
            </a:r>
            <a:r>
              <a:rPr lang="zh-CN" altLang="zh-CN" dirty="0"/>
              <a:t>模式，将人机交互从核心功能中分离出</a:t>
            </a:r>
            <a:r>
              <a:rPr lang="zh-CN" altLang="zh-CN" dirty="0" smtClean="0"/>
              <a:t>来用</a:t>
            </a:r>
            <a:r>
              <a:rPr lang="zh-CN" altLang="zh-CN" dirty="0"/>
              <a:t>户不能观察到模型但可以观察到视图，用户和模型的交互通过控制器提供的安全方法来实现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1" y="1539000"/>
            <a:ext cx="1146799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0" y="1203382"/>
            <a:ext cx="7597759" cy="50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9" y="1337400"/>
            <a:ext cx="11535161" cy="41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71" y="1255311"/>
            <a:ext cx="7421457" cy="52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7533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基于体系结构图，对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模式的分包方式如下：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模型部分：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com.jairzhu.phonebook.model.Contact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com.jairzhu.phonebook.model.Calllog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com.jairzhu.phonebook.model.WhiteList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com.jairzhu.phonebook.model.Qrcode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控制器部分：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com.jairzhu.phonebook.controller.ContactController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com.jairzhu.phonebook.controller.DialController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com.jairzhu.phonebook.controller.CalllogController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com.jairzhu.phonebook.controller.SearchController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视图部分：</a:t>
            </a:r>
            <a:endParaRPr lang="en-US" altLang="zh-CN" dirty="0" smtClean="0"/>
          </a:p>
          <a:p>
            <a:r>
              <a:rPr lang="en-US" altLang="zh-CN" dirty="0"/>
              <a:t>com.jairzhu.phonebook.view.ContactsView</a:t>
            </a:r>
            <a:endParaRPr lang="zh-CN" altLang="zh-CN" dirty="0"/>
          </a:p>
          <a:p>
            <a:r>
              <a:rPr lang="en-US" altLang="zh-CN" dirty="0"/>
              <a:t>com.jairzhu.phonebook.view.NewContactsView</a:t>
            </a:r>
            <a:endParaRPr lang="zh-CN" altLang="zh-CN" dirty="0"/>
          </a:p>
          <a:p>
            <a:r>
              <a:rPr lang="en-US" altLang="zh-CN" dirty="0"/>
              <a:t>com.jairzhu.phonebook.view.EditContactsView</a:t>
            </a:r>
            <a:endParaRPr lang="zh-CN" altLang="zh-CN" dirty="0"/>
          </a:p>
          <a:p>
            <a:r>
              <a:rPr lang="en-US" altLang="zh-CN" dirty="0"/>
              <a:t>com.jairzhu.phonebook.view.DialView</a:t>
            </a:r>
            <a:endParaRPr lang="zh-CN" altLang="zh-CN" dirty="0"/>
          </a:p>
          <a:p>
            <a:r>
              <a:rPr lang="en-US" altLang="zh-CN" dirty="0"/>
              <a:t>com.jairzhu.phonebook.view.CalllogView</a:t>
            </a:r>
            <a:endParaRPr lang="zh-CN" altLang="zh-CN" dirty="0"/>
          </a:p>
          <a:p>
            <a:r>
              <a:rPr lang="en-US" altLang="zh-CN" dirty="0"/>
              <a:t>com.jairzhu.phonebook.view.SearchView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本项目的用户数据存储在</a:t>
            </a:r>
            <a:r>
              <a:rPr lang="en-US" altLang="zh-CN" dirty="0"/>
              <a:t>SQLite</a:t>
            </a:r>
            <a:r>
              <a:rPr lang="zh-CN" altLang="zh-CN" dirty="0"/>
              <a:t>数据库中，数据格式的定义如下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联系人表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86566"/>
              </p:ext>
            </p:extLst>
          </p:nvPr>
        </p:nvGraphicFramePr>
        <p:xfrm>
          <a:off x="957022" y="3201670"/>
          <a:ext cx="10277956" cy="31356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69489">
                  <a:extLst>
                    <a:ext uri="{9D8B030D-6E8A-4147-A177-3AD203B41FA5}">
                      <a16:colId xmlns:a16="http://schemas.microsoft.com/office/drawing/2014/main" val="919087163"/>
                    </a:ext>
                  </a:extLst>
                </a:gridCol>
                <a:gridCol w="2569489">
                  <a:extLst>
                    <a:ext uri="{9D8B030D-6E8A-4147-A177-3AD203B41FA5}">
                      <a16:colId xmlns:a16="http://schemas.microsoft.com/office/drawing/2014/main" val="3864419782"/>
                    </a:ext>
                  </a:extLst>
                </a:gridCol>
                <a:gridCol w="2569489">
                  <a:extLst>
                    <a:ext uri="{9D8B030D-6E8A-4147-A177-3AD203B41FA5}">
                      <a16:colId xmlns:a16="http://schemas.microsoft.com/office/drawing/2014/main" val="582161259"/>
                    </a:ext>
                  </a:extLst>
                </a:gridCol>
                <a:gridCol w="2569489">
                  <a:extLst>
                    <a:ext uri="{9D8B030D-6E8A-4147-A177-3AD203B41FA5}">
                      <a16:colId xmlns:a16="http://schemas.microsoft.com/office/drawing/2014/main" val="595095229"/>
                    </a:ext>
                  </a:extLst>
                </a:gridCol>
              </a:tblGrid>
              <a:tr h="522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表名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Contacts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36058"/>
                  </a:ext>
                </a:extLst>
              </a:tr>
              <a:tr h="522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字段名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数据类型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中文名称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约束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extLst>
                  <a:ext uri="{0D108BD9-81ED-4DB2-BD59-A6C34878D82A}">
                    <a16:rowId xmlns:a16="http://schemas.microsoft.com/office/drawing/2014/main" val="4077513017"/>
                  </a:ext>
                </a:extLst>
              </a:tr>
              <a:tr h="522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id</a:t>
                      </a:r>
                      <a:endParaRPr lang="zh-CN" sz="2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int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联系人编号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primary key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extLst>
                  <a:ext uri="{0D108BD9-81ED-4DB2-BD59-A6C34878D82A}">
                    <a16:rowId xmlns:a16="http://schemas.microsoft.com/office/drawing/2014/main" val="763413460"/>
                  </a:ext>
                </a:extLst>
              </a:tr>
              <a:tr h="522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name</a:t>
                      </a:r>
                      <a:endParaRPr lang="zh-CN" sz="2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varchar(50)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联系人姓名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extLst>
                  <a:ext uri="{0D108BD9-81ED-4DB2-BD59-A6C34878D82A}">
                    <a16:rowId xmlns:a16="http://schemas.microsoft.com/office/drawing/2014/main" val="1147391149"/>
                  </a:ext>
                </a:extLst>
              </a:tr>
              <a:tr h="522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pinyin</a:t>
                      </a:r>
                      <a:endParaRPr lang="zh-CN" sz="2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varchar(50)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联系人姓名拼音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extLst>
                  <a:ext uri="{0D108BD9-81ED-4DB2-BD59-A6C34878D82A}">
                    <a16:rowId xmlns:a16="http://schemas.microsoft.com/office/drawing/2014/main" val="2953615629"/>
                  </a:ext>
                </a:extLst>
              </a:tr>
              <a:tr h="522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birthday</a:t>
                      </a:r>
                      <a:endParaRPr lang="zh-CN" sz="2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date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联系人生日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802" marR="133802" marT="0" marB="0"/>
                </a:tc>
                <a:extLst>
                  <a:ext uri="{0D108BD9-81ED-4DB2-BD59-A6C34878D82A}">
                    <a16:rowId xmlns:a16="http://schemas.microsoft.com/office/drawing/2014/main" val="183068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0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用例实现精化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提取边界类、实体类和控制类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构造交互图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精化类图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通话记录表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2390"/>
              </p:ext>
            </p:extLst>
          </p:nvPr>
        </p:nvGraphicFramePr>
        <p:xfrm>
          <a:off x="3557072" y="1220499"/>
          <a:ext cx="7435476" cy="554690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58869">
                  <a:extLst>
                    <a:ext uri="{9D8B030D-6E8A-4147-A177-3AD203B41FA5}">
                      <a16:colId xmlns:a16="http://schemas.microsoft.com/office/drawing/2014/main" val="481576092"/>
                    </a:ext>
                  </a:extLst>
                </a:gridCol>
                <a:gridCol w="1858869">
                  <a:extLst>
                    <a:ext uri="{9D8B030D-6E8A-4147-A177-3AD203B41FA5}">
                      <a16:colId xmlns:a16="http://schemas.microsoft.com/office/drawing/2014/main" val="1169887424"/>
                    </a:ext>
                  </a:extLst>
                </a:gridCol>
                <a:gridCol w="1858869">
                  <a:extLst>
                    <a:ext uri="{9D8B030D-6E8A-4147-A177-3AD203B41FA5}">
                      <a16:colId xmlns:a16="http://schemas.microsoft.com/office/drawing/2014/main" val="675654819"/>
                    </a:ext>
                  </a:extLst>
                </a:gridCol>
                <a:gridCol w="1858869">
                  <a:extLst>
                    <a:ext uri="{9D8B030D-6E8A-4147-A177-3AD203B41FA5}">
                      <a16:colId xmlns:a16="http://schemas.microsoft.com/office/drawing/2014/main" val="618488277"/>
                    </a:ext>
                  </a:extLst>
                </a:gridCol>
              </a:tblGrid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表名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CallLog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30166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数据类型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中文名称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约束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extLst>
                  <a:ext uri="{0D108BD9-81ED-4DB2-BD59-A6C34878D82A}">
                    <a16:rowId xmlns:a16="http://schemas.microsoft.com/office/drawing/2014/main" val="753310917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id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通话记录编号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primary key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/>
                </a:tc>
                <a:extLst>
                  <a:ext uri="{0D108BD9-81ED-4DB2-BD59-A6C34878D82A}">
                    <a16:rowId xmlns:a16="http://schemas.microsoft.com/office/drawing/2014/main" val="3035343663"/>
                  </a:ext>
                </a:extLst>
              </a:tr>
              <a:tr h="15717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phoneNumber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varchar(11)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电话号码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foreign_key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references PhoneNumber(phoneNumber)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extLst>
                  <a:ext uri="{0D108BD9-81ED-4DB2-BD59-A6C34878D82A}">
                    <a16:rowId xmlns:a16="http://schemas.microsoft.com/office/drawing/2014/main" val="1405641798"/>
                  </a:ext>
                </a:extLst>
              </a:tr>
              <a:tr h="11787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name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varchar(50)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联系人姓名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foreign_key 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references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Contacts(name)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extLst>
                  <a:ext uri="{0D108BD9-81ED-4DB2-BD59-A6C34878D82A}">
                    <a16:rowId xmlns:a16="http://schemas.microsoft.com/office/drawing/2014/main" val="2009632875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attribution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varchar(50)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号码归属地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extLst>
                  <a:ext uri="{0D108BD9-81ED-4DB2-BD59-A6C34878D82A}">
                    <a16:rowId xmlns:a16="http://schemas.microsoft.com/office/drawing/2014/main" val="2697914464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status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通话状态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extLst>
                  <a:ext uri="{0D108BD9-81ED-4DB2-BD59-A6C34878D82A}">
                    <a16:rowId xmlns:a16="http://schemas.microsoft.com/office/drawing/2014/main" val="1402359675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callTime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datetime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记录时间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extLst>
                  <a:ext uri="{0D108BD9-81ED-4DB2-BD59-A6C34878D82A}">
                    <a16:rowId xmlns:a16="http://schemas.microsoft.com/office/drawing/2014/main" val="4242071917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duration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通话时长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797" marR="96797" marT="0" marB="0" anchor="ctr"/>
                </a:tc>
                <a:extLst>
                  <a:ext uri="{0D108BD9-81ED-4DB2-BD59-A6C34878D82A}">
                    <a16:rowId xmlns:a16="http://schemas.microsoft.com/office/drawing/2014/main" val="6711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电话号码表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94147"/>
              </p:ext>
            </p:extLst>
          </p:nvPr>
        </p:nvGraphicFramePr>
        <p:xfrm>
          <a:off x="1297856" y="2249534"/>
          <a:ext cx="9694692" cy="415673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23673">
                  <a:extLst>
                    <a:ext uri="{9D8B030D-6E8A-4147-A177-3AD203B41FA5}">
                      <a16:colId xmlns:a16="http://schemas.microsoft.com/office/drawing/2014/main" val="336532834"/>
                    </a:ext>
                  </a:extLst>
                </a:gridCol>
                <a:gridCol w="2423673">
                  <a:extLst>
                    <a:ext uri="{9D8B030D-6E8A-4147-A177-3AD203B41FA5}">
                      <a16:colId xmlns:a16="http://schemas.microsoft.com/office/drawing/2014/main" val="3368335118"/>
                    </a:ext>
                  </a:extLst>
                </a:gridCol>
                <a:gridCol w="2423673">
                  <a:extLst>
                    <a:ext uri="{9D8B030D-6E8A-4147-A177-3AD203B41FA5}">
                      <a16:colId xmlns:a16="http://schemas.microsoft.com/office/drawing/2014/main" val="3275566188"/>
                    </a:ext>
                  </a:extLst>
                </a:gridCol>
                <a:gridCol w="2423673">
                  <a:extLst>
                    <a:ext uri="{9D8B030D-6E8A-4147-A177-3AD203B41FA5}">
                      <a16:colId xmlns:a16="http://schemas.microsoft.com/office/drawing/2014/main" val="3272491732"/>
                    </a:ext>
                  </a:extLst>
                </a:gridCol>
              </a:tblGrid>
              <a:tr h="5133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表名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PhoneNumber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40083"/>
                  </a:ext>
                </a:extLst>
              </a:tr>
              <a:tr h="5133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字段名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数据类型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中文名称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约束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extLst>
                  <a:ext uri="{0D108BD9-81ED-4DB2-BD59-A6C34878D82A}">
                    <a16:rowId xmlns:a16="http://schemas.microsoft.com/office/drawing/2014/main" val="3562300808"/>
                  </a:ext>
                </a:extLst>
              </a:tr>
              <a:tr h="5133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phoneNumber</a:t>
                      </a:r>
                      <a:endParaRPr lang="zh-CN" sz="20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varchar(11)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电话号码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primary key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extLst>
                  <a:ext uri="{0D108BD9-81ED-4DB2-BD59-A6C34878D82A}">
                    <a16:rowId xmlns:a16="http://schemas.microsoft.com/office/drawing/2014/main" val="323630579"/>
                  </a:ext>
                </a:extLst>
              </a:tr>
              <a:tr h="5133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attribution</a:t>
                      </a:r>
                      <a:endParaRPr lang="zh-CN" sz="20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varchar(50)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号码归属地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extLst>
                  <a:ext uri="{0D108BD9-81ED-4DB2-BD59-A6C34878D82A}">
                    <a16:rowId xmlns:a16="http://schemas.microsoft.com/office/drawing/2014/main" val="1074512962"/>
                  </a:ext>
                </a:extLst>
              </a:tr>
              <a:tr h="5133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whiteList</a:t>
                      </a:r>
                      <a:endParaRPr lang="zh-CN" sz="20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是否在白名单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extLst>
                  <a:ext uri="{0D108BD9-81ED-4DB2-BD59-A6C34878D82A}">
                    <a16:rowId xmlns:a16="http://schemas.microsoft.com/office/drawing/2014/main" val="3745738461"/>
                  </a:ext>
                </a:extLst>
              </a:tr>
              <a:tr h="1540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contact_id</a:t>
                      </a:r>
                      <a:endParaRPr lang="zh-CN" sz="20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联系人编号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foreign_key references Contacts(id)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208" marR="126208" marT="0" marB="0"/>
                </a:tc>
                <a:extLst>
                  <a:ext uri="{0D108BD9-81ED-4DB2-BD59-A6C34878D82A}">
                    <a16:rowId xmlns:a16="http://schemas.microsoft.com/office/drawing/2014/main" val="30139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定义数据存取操作：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存储操作负责将联系人、通话记录、电话号码这些实体对象中的属性数据写入到</a:t>
            </a:r>
            <a:r>
              <a:rPr lang="en-US" altLang="zh-CN" dirty="0"/>
              <a:t>SQLite</a:t>
            </a:r>
            <a:r>
              <a:rPr lang="zh-CN" altLang="zh-CN" dirty="0"/>
              <a:t>数据库中。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读取操作负责从</a:t>
            </a:r>
            <a:r>
              <a:rPr lang="en-US" altLang="zh-CN" dirty="0"/>
              <a:t>SQLite</a:t>
            </a:r>
            <a:r>
              <a:rPr lang="zh-CN" altLang="zh-CN" dirty="0"/>
              <a:t>数据库中存储的数据恢复联系人、通话记录、电话号码这些实体对象的属性值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1659" y="1600200"/>
            <a:ext cx="2336613" cy="5063711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400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4431" y="1600200"/>
            <a:ext cx="2243138" cy="4861309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72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6653" y="1600200"/>
            <a:ext cx="2238693" cy="4851672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863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联系人生日选择界面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60950" y="1600200"/>
            <a:ext cx="2317750" cy="5021089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970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联系人详情界面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6655" y="1600200"/>
            <a:ext cx="2241725" cy="48577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509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联系人通话记录界面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6116" y="1600200"/>
            <a:ext cx="2227699" cy="482871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6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分享联系人界面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934" y="1600200"/>
            <a:ext cx="2194064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9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提取边界类、实体类和控制类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边界类：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添</a:t>
            </a:r>
            <a:r>
              <a:rPr lang="zh-CN" altLang="zh-CN" dirty="0"/>
              <a:t>加联系人界面类、联系人详情界面类、联系人通话记录类、编辑联系人界面类、通话记录界面类、联系人界面</a:t>
            </a:r>
            <a:r>
              <a:rPr lang="zh-CN" altLang="zh-CN" dirty="0" smtClean="0"/>
              <a:t>类查</a:t>
            </a:r>
            <a:r>
              <a:rPr lang="zh-CN" altLang="zh-CN" dirty="0"/>
              <a:t>询号码归属地类、保存至已有联系人类、通话界面类、搜索框类、拨号盘类、二维码类、右侧字母表类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通话记录界面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586" y="1600200"/>
            <a:ext cx="2194760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022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通话记录小菜单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5859" y="1600200"/>
            <a:ext cx="2195993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079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拨号界面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85228" y="1600200"/>
            <a:ext cx="2149475" cy="4657526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071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免打扰时间选择界面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2691" y="1600200"/>
            <a:ext cx="2194836" cy="4756150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188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联系人全局搜索界面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C6ABBA-3418-43EB-9AD3-BCDB0ACD5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9033" y="1600200"/>
            <a:ext cx="2253933" cy="4884556"/>
          </a:xfrm>
          <a:prstGeom prst="roundRect">
            <a:avLst>
              <a:gd name="adj" fmla="val 24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2540000" dir="5400000" sx="1000" sy="1000" algn="ctr" rotWithShape="0">
              <a:srgbClr val="000000">
                <a:alpha val="0"/>
              </a:srgbClr>
            </a:outerShdw>
            <a:reflection blurRad="12700" stA="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757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提取边界类、实体类和控制类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实体类：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联</a:t>
            </a:r>
            <a:r>
              <a:rPr lang="zh-CN" altLang="zh-CN" dirty="0"/>
              <a:t>系人类、通话记录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控制类：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联</a:t>
            </a:r>
            <a:r>
              <a:rPr lang="zh-CN" altLang="zh-CN" dirty="0"/>
              <a:t>系人控制类、通话记录控制类、特殊日期提醒控制</a:t>
            </a:r>
            <a:r>
              <a:rPr lang="zh-CN" altLang="zh-CN" dirty="0" smtClean="0"/>
              <a:t>类搜</a:t>
            </a:r>
            <a:r>
              <a:rPr lang="zh-CN" altLang="zh-CN" dirty="0"/>
              <a:t>索控制类、拨号控制类、二维码控制类、字母表滑动控制类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构造交互图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顺序图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04375"/>
              </p:ext>
            </p:extLst>
          </p:nvPr>
        </p:nvGraphicFramePr>
        <p:xfrm>
          <a:off x="313540" y="1115616"/>
          <a:ext cx="11622150" cy="5170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20794937" imgH="9250789" progId="Visio.Drawing.15">
                  <p:embed/>
                </p:oleObj>
              </mc:Choice>
              <mc:Fallback>
                <p:oleObj name="Visio" r:id="rId3" imgW="20794937" imgH="92507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40" y="1115616"/>
                        <a:ext cx="11622150" cy="5170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2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75837"/>
              </p:ext>
            </p:extLst>
          </p:nvPr>
        </p:nvGraphicFramePr>
        <p:xfrm>
          <a:off x="1506070" y="2571077"/>
          <a:ext cx="8504437" cy="303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5296025" imgH="2141329" progId="Visio.Drawing.15">
                  <p:embed/>
                </p:oleObj>
              </mc:Choice>
              <mc:Fallback>
                <p:oleObj name="Visio" r:id="rId3" imgW="5296025" imgH="21413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11934"/>
                      <a:stretch>
                        <a:fillRect/>
                      </a:stretch>
                    </p:blipFill>
                    <p:spPr bwMode="auto">
                      <a:xfrm>
                        <a:off x="1506070" y="2571077"/>
                        <a:ext cx="8504437" cy="30336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删除通话记录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A5E2F-357A-4C70-984D-19AF2E16EBB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450642"/>
              </p:ext>
            </p:extLst>
          </p:nvPr>
        </p:nvGraphicFramePr>
        <p:xfrm>
          <a:off x="1234270" y="3449011"/>
          <a:ext cx="9723460" cy="82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6278900" imgH="761891" progId="Visio.Drawing.15">
                  <p:embed/>
                </p:oleObj>
              </mc:Choice>
              <mc:Fallback>
                <p:oleObj name="Visio" r:id="rId3" imgW="6278900" imgH="7618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30464"/>
                      <a:stretch>
                        <a:fillRect/>
                      </a:stretch>
                    </p:blipFill>
                    <p:spPr bwMode="auto">
                      <a:xfrm>
                        <a:off x="1234270" y="3449011"/>
                        <a:ext cx="9723460" cy="828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0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1081</Words>
  <Application>Microsoft Office PowerPoint</Application>
  <PresentationFormat>宽屏</PresentationFormat>
  <Paragraphs>240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MS PGothic</vt:lpstr>
      <vt:lpstr>等线</vt:lpstr>
      <vt:lpstr>宋体</vt:lpstr>
      <vt:lpstr>Arial</vt:lpstr>
      <vt:lpstr>Calibri</vt:lpstr>
      <vt:lpstr>Times New Roman</vt:lpstr>
      <vt:lpstr>Wingdings</vt:lpstr>
      <vt:lpstr>自定义设计方案</vt:lpstr>
      <vt:lpstr>Microsoft Visio 绘图</vt:lpstr>
      <vt:lpstr>电话本APP设计工程</vt:lpstr>
      <vt:lpstr>目录</vt:lpstr>
      <vt:lpstr>用例实现精化</vt:lpstr>
      <vt:lpstr>提取边界类、实体类和控制类</vt:lpstr>
      <vt:lpstr>提取边界类、实体类和控制类</vt:lpstr>
      <vt:lpstr>构造交互图</vt:lpstr>
      <vt:lpstr>顺序图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活动图</vt:lpstr>
      <vt:lpstr>精化类图</vt:lpstr>
      <vt:lpstr>体系结构设计</vt:lpstr>
      <vt:lpstr>体系结构图</vt:lpstr>
      <vt:lpstr>体系结构图</vt:lpstr>
      <vt:lpstr>体系结构图</vt:lpstr>
      <vt:lpstr>体系结构图</vt:lpstr>
      <vt:lpstr>构建设计</vt:lpstr>
      <vt:lpstr>构件设计</vt:lpstr>
      <vt:lpstr>构件设计</vt:lpstr>
      <vt:lpstr>持久化设计</vt:lpstr>
      <vt:lpstr>持久化设计</vt:lpstr>
      <vt:lpstr>持久化设计</vt:lpstr>
      <vt:lpstr>持久化设计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  <vt:lpstr>用户界面设计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电话本APP设计工程</dc:title>
  <dc:creator>JairZhu</dc:creator>
  <cp:lastModifiedBy>JairZhu</cp:lastModifiedBy>
  <cp:revision>7</cp:revision>
  <dcterms:created xsi:type="dcterms:W3CDTF">2020-12-05T13:17:41Z</dcterms:created>
  <dcterms:modified xsi:type="dcterms:W3CDTF">2020-12-05T14:06:32Z</dcterms:modified>
</cp:coreProperties>
</file>