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2" r:id="rId4"/>
    <p:sldId id="263" r:id="rId5"/>
    <p:sldId id="264" r:id="rId6"/>
    <p:sldId id="267" r:id="rId7"/>
    <p:sldId id="266" r:id="rId8"/>
    <p:sldId id="265" r:id="rId9"/>
    <p:sldId id="268" r:id="rId10"/>
    <p:sldId id="269" r:id="rId11"/>
    <p:sldId id="270" r:id="rId12"/>
    <p:sldId id="271" r:id="rId13"/>
    <p:sldId id="279" r:id="rId14"/>
    <p:sldId id="280" r:id="rId15"/>
    <p:sldId id="281" r:id="rId16"/>
    <p:sldId id="282" r:id="rId17"/>
    <p:sldId id="283" r:id="rId18"/>
    <p:sldId id="284" r:id="rId19"/>
    <p:sldId id="287" r:id="rId20"/>
    <p:sldId id="285" r:id="rId21"/>
    <p:sldId id="289" r:id="rId22"/>
    <p:sldId id="286" r:id="rId23"/>
    <p:sldId id="288" r:id="rId24"/>
    <p:sldId id="27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16" autoAdjust="0"/>
    <p:restoredTop sz="94660"/>
  </p:normalViewPr>
  <p:slideViewPr>
    <p:cSldViewPr>
      <p:cViewPr>
        <p:scale>
          <a:sx n="70" d="100"/>
          <a:sy n="70" d="100"/>
        </p:scale>
        <p:origin x="-120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8C993-F1A5-4280-9E7D-5D7F968F7BDE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9455-F5D8-4100-B227-8FBDD8D158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896E-DCC8-4F86-9463-ABE21F1E5C83}" type="datetimeFigureOut">
              <a:rPr lang="pt-BR" smtClean="0"/>
              <a:pPr/>
              <a:t>07/12/2009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75E7-A8BC-4627-825E-86EC9A619E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w 2.bmp"/>
          <p:cNvPicPr>
            <a:picLocks noChangeAspect="1"/>
          </p:cNvPicPr>
          <p:nvPr/>
        </p:nvPicPr>
        <p:blipFill>
          <a:blip r:embed="rId2"/>
          <a:srcRect r="41476"/>
          <a:stretch>
            <a:fillRect/>
          </a:stretch>
        </p:blipFill>
        <p:spPr>
          <a:xfrm>
            <a:off x="2643175" y="428604"/>
            <a:ext cx="4045879" cy="484655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5786" y="5500702"/>
            <a:ext cx="7758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</a:t>
            </a:r>
            <a:r>
              <a:rPr 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</a:t>
            </a:r>
            <a:endParaRPr lang="pt-BR" sz="3600" b="1" dirty="0" smtClean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6510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Quais opções temos para se puxar dados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uma determinada página?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0034" y="3500438"/>
            <a:ext cx="821537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Opção 2 de 3 - HBTIP</a:t>
            </a:r>
            <a:br>
              <a:rPr lang="pt-BR" sz="2800" dirty="0" smtClean="0"/>
            </a:br>
            <a:r>
              <a:rPr lang="pt-BR" dirty="0" smtClean="0"/>
              <a:t>   É nativa do compilador e é </a:t>
            </a:r>
            <a:r>
              <a:rPr lang="pt-BR" dirty="0" err="1" smtClean="0"/>
              <a:t>multi-plataforma</a:t>
            </a:r>
            <a:r>
              <a:rPr lang="pt-BR" dirty="0" smtClean="0"/>
              <a:t> baseada na </a:t>
            </a:r>
            <a:r>
              <a:rPr lang="pt-BR" dirty="0" err="1" smtClean="0"/>
              <a:t>WinSock</a:t>
            </a:r>
            <a:r>
              <a:rPr lang="pt-BR" dirty="0" smtClean="0"/>
              <a:t>. Mesmo código </a:t>
            </a:r>
            <a:br>
              <a:rPr lang="pt-BR" dirty="0" smtClean="0"/>
            </a:br>
            <a:r>
              <a:rPr lang="pt-BR" dirty="0" smtClean="0"/>
              <a:t>   roda em Windows, Linux, MAC OS, </a:t>
            </a:r>
            <a:r>
              <a:rPr lang="pt-BR" dirty="0" err="1" smtClean="0"/>
              <a:t>FreeBSD</a:t>
            </a:r>
            <a:r>
              <a:rPr lang="pt-BR" dirty="0" smtClean="0"/>
              <a:t>, etc.</a:t>
            </a:r>
            <a:br>
              <a:rPr lang="pt-BR" dirty="0" smtClean="0"/>
            </a:br>
            <a:r>
              <a:rPr lang="pt-BR" dirty="0" smtClean="0"/>
              <a:t>   Já possui muita coisa  pronta. 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Ela acessa HTTP, FTP, MAIL, etc... Na nova implementação </a:t>
            </a:r>
            <a:r>
              <a:rPr lang="pt-BR" dirty="0" err="1" smtClean="0"/>
              <a:t>tb</a:t>
            </a:r>
            <a:r>
              <a:rPr lang="pt-BR" dirty="0" smtClean="0"/>
              <a:t> suporte SSL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6510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Quais opções temos para se puxar dados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uma determinada página?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0034" y="3500438"/>
            <a:ext cx="82153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Opção 3 de 3 – Acesso via COM.</a:t>
            </a:r>
            <a:br>
              <a:rPr lang="pt-BR" sz="2800" dirty="0" smtClean="0"/>
            </a:br>
            <a:r>
              <a:rPr lang="pt-BR" dirty="0" smtClean="0"/>
              <a:t>   Alguns protocolos podem ser acessado por ferramentas de terceiros que oferecem suporte à </a:t>
            </a:r>
            <a:r>
              <a:rPr lang="pt-BR" dirty="0" err="1" smtClean="0"/>
              <a:t>varios</a:t>
            </a:r>
            <a:r>
              <a:rPr lang="pt-BR" dirty="0" smtClean="0"/>
              <a:t> protocolos.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Como Exemplo disto temos a dica do Dorneles sobre  ”Cotações: </a:t>
            </a:r>
            <a:r>
              <a:rPr lang="pt-BR" dirty="0" err="1" smtClean="0"/>
              <a:t>Dolar</a:t>
            </a:r>
            <a:r>
              <a:rPr lang="pt-BR" dirty="0" smtClean="0"/>
              <a:t>, euro” postada em 16/11/09  conforme exemplo do Manuel Mercado sobre como pegar informação em um site.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596" y="1714488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Opção 3 de 3 – Acesso via COM.</a:t>
            </a:r>
            <a:br>
              <a:rPr lang="pt-BR" sz="2800" dirty="0" smtClean="0"/>
            </a:br>
            <a:r>
              <a:rPr lang="pt-BR" dirty="0" smtClean="0"/>
              <a:t>Outro exemplo no caso via SOAP é o exemplo do </a:t>
            </a:r>
            <a:r>
              <a:rPr lang="pt-BR" dirty="0" err="1" smtClean="0"/>
              <a:t>Pocket</a:t>
            </a:r>
            <a:r>
              <a:rPr lang="pt-BR" dirty="0" smtClean="0"/>
              <a:t> </a:t>
            </a:r>
            <a:r>
              <a:rPr lang="pt-BR" dirty="0" err="1" smtClean="0"/>
              <a:t>Soap</a:t>
            </a:r>
            <a:r>
              <a:rPr lang="pt-BR" dirty="0" smtClean="0"/>
              <a:t> no Fórum do PC Toledo! Agora que a Microsoft abandonou o MSSOAP, o melhor é usar </a:t>
            </a:r>
            <a:r>
              <a:rPr lang="pt-BR" dirty="0" err="1" smtClean="0"/>
              <a:t>PocketSoap</a:t>
            </a:r>
            <a:r>
              <a:rPr lang="pt-BR" dirty="0" smtClean="0"/>
              <a:t>, este é um exemplo que roda perfeitamente: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r>
              <a:rPr lang="pt-BR" sz="1600" dirty="0" smtClean="0"/>
              <a:t>local </a:t>
            </a:r>
            <a:r>
              <a:rPr lang="pt-BR" sz="1600" dirty="0" err="1" smtClean="0"/>
              <a:t>oEnvelope</a:t>
            </a:r>
            <a:r>
              <a:rPr lang="pt-BR" sz="1600" dirty="0" smtClean="0"/>
              <a:t> := </a:t>
            </a:r>
            <a:r>
              <a:rPr lang="pt-BR" sz="1600" dirty="0" err="1" smtClean="0"/>
              <a:t>Win_OleCreateObject</a:t>
            </a:r>
            <a:r>
              <a:rPr lang="pt-BR" sz="1600" dirty="0" smtClean="0"/>
              <a:t>( "</a:t>
            </a:r>
            <a:r>
              <a:rPr lang="pt-BR" sz="1600" dirty="0" err="1" smtClean="0"/>
              <a:t>PocketSOAP</a:t>
            </a:r>
            <a:r>
              <a:rPr lang="pt-BR" sz="1600" dirty="0" smtClean="0"/>
              <a:t>.Envelope.2" )</a:t>
            </a:r>
            <a:br>
              <a:rPr lang="pt-BR" sz="1600" dirty="0" smtClean="0"/>
            </a:br>
            <a:r>
              <a:rPr lang="pt-BR" sz="1600" dirty="0" smtClean="0"/>
              <a:t>local </a:t>
            </a:r>
            <a:r>
              <a:rPr lang="pt-BR" sz="1600" dirty="0" err="1" smtClean="0"/>
              <a:t>oHttp</a:t>
            </a:r>
            <a:r>
              <a:rPr lang="pt-BR" sz="1600" dirty="0" smtClean="0"/>
              <a:t> := </a:t>
            </a:r>
            <a:r>
              <a:rPr lang="pt-BR" sz="1600" dirty="0" err="1" smtClean="0"/>
              <a:t>Win_OleCreateObject</a:t>
            </a:r>
            <a:r>
              <a:rPr lang="pt-BR" sz="1600" dirty="0" smtClean="0"/>
              <a:t>( "</a:t>
            </a:r>
            <a:r>
              <a:rPr lang="pt-BR" sz="1600" dirty="0" err="1" smtClean="0"/>
              <a:t>PocketSOAP</a:t>
            </a:r>
            <a:r>
              <a:rPr lang="pt-BR" sz="1600" dirty="0" smtClean="0"/>
              <a:t>.</a:t>
            </a:r>
            <a:r>
              <a:rPr lang="pt-BR" sz="1600" dirty="0" err="1" smtClean="0"/>
              <a:t>HTTPTransport</a:t>
            </a:r>
            <a:r>
              <a:rPr lang="pt-BR" sz="1600" dirty="0" smtClean="0"/>
              <a:t>.2" )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oEnvelope</a:t>
            </a:r>
            <a:r>
              <a:rPr lang="pt-BR" sz="1600" dirty="0" smtClean="0"/>
              <a:t>:</a:t>
            </a:r>
            <a:r>
              <a:rPr lang="pt-BR" sz="1600" dirty="0" err="1" smtClean="0"/>
              <a:t>EncodingStyle</a:t>
            </a:r>
            <a:r>
              <a:rPr lang="pt-BR" sz="1600" dirty="0" smtClean="0"/>
              <a:t> = ""</a:t>
            </a:r>
            <a:br>
              <a:rPr lang="pt-BR" sz="1600" dirty="0" smtClean="0"/>
            </a:br>
            <a:r>
              <a:rPr lang="pt-BR" sz="1600" dirty="0" err="1" smtClean="0"/>
              <a:t>oEnvelope</a:t>
            </a:r>
            <a:r>
              <a:rPr lang="pt-BR" sz="1600" dirty="0" smtClean="0"/>
              <a:t>:</a:t>
            </a:r>
            <a:r>
              <a:rPr lang="pt-BR" sz="1600" dirty="0" err="1" smtClean="0"/>
              <a:t>SetMethod</a:t>
            </a:r>
            <a:r>
              <a:rPr lang="pt-BR" sz="1600" dirty="0" smtClean="0"/>
              <a:t>( "</a:t>
            </a:r>
            <a:r>
              <a:rPr lang="pt-BR" sz="1600" dirty="0" err="1" smtClean="0"/>
              <a:t>InvertStringCase</a:t>
            </a:r>
            <a:r>
              <a:rPr lang="pt-BR" sz="1600" dirty="0" smtClean="0"/>
              <a:t>", "http://www.dataaccess.com/webservicesserver/" )</a:t>
            </a:r>
            <a:br>
              <a:rPr lang="pt-BR" sz="1600" dirty="0" smtClean="0"/>
            </a:br>
            <a:r>
              <a:rPr lang="pt-BR" sz="1600" dirty="0" err="1" smtClean="0"/>
              <a:t>oEnvelope</a:t>
            </a:r>
            <a:r>
              <a:rPr lang="pt-BR" sz="1600" dirty="0" smtClean="0"/>
              <a:t>:</a:t>
            </a:r>
            <a:r>
              <a:rPr lang="pt-BR" sz="1600" dirty="0" err="1" smtClean="0"/>
              <a:t>Parameters</a:t>
            </a:r>
            <a:r>
              <a:rPr lang="pt-BR" sz="1600" dirty="0" smtClean="0"/>
              <a:t>:</a:t>
            </a:r>
            <a:r>
              <a:rPr lang="pt-BR" sz="1600" dirty="0" err="1" smtClean="0"/>
              <a:t>Create</a:t>
            </a:r>
            <a:r>
              <a:rPr lang="pt-BR" sz="1600" dirty="0" smtClean="0"/>
              <a:t>( "</a:t>
            </a:r>
            <a:r>
              <a:rPr lang="pt-BR" sz="1600" dirty="0" err="1" smtClean="0"/>
              <a:t>sAString</a:t>
            </a:r>
            <a:r>
              <a:rPr lang="pt-BR" sz="1600" dirty="0" smtClean="0"/>
              <a:t>", "THIS IS LOWER - </a:t>
            </a:r>
            <a:r>
              <a:rPr lang="pt-BR" sz="1600" dirty="0" err="1" smtClean="0"/>
              <a:t>this</a:t>
            </a:r>
            <a:r>
              <a:rPr lang="pt-BR" sz="1600" dirty="0" smtClean="0"/>
              <a:t> is </a:t>
            </a:r>
            <a:r>
              <a:rPr lang="pt-BR" sz="1600" dirty="0" err="1" smtClean="0"/>
              <a:t>upper</a:t>
            </a:r>
            <a:r>
              <a:rPr lang="pt-BR" sz="1600" dirty="0" smtClean="0"/>
              <a:t>" )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oHttp</a:t>
            </a:r>
            <a:r>
              <a:rPr lang="pt-BR" sz="1600" dirty="0" smtClean="0"/>
              <a:t>:</a:t>
            </a:r>
            <a:r>
              <a:rPr lang="pt-BR" sz="1600" dirty="0" err="1" smtClean="0"/>
              <a:t>Send</a:t>
            </a:r>
            <a:r>
              <a:rPr lang="pt-BR" sz="1600" dirty="0" smtClean="0"/>
              <a:t>( "http://www.dataaccess.com/webservicesserver/textcasing.</a:t>
            </a:r>
            <a:r>
              <a:rPr lang="pt-BR" sz="1600" dirty="0" err="1" smtClean="0"/>
              <a:t>wso</a:t>
            </a:r>
            <a:r>
              <a:rPr lang="pt-BR" sz="1600" dirty="0" smtClean="0"/>
              <a:t>?WSDL", </a:t>
            </a:r>
            <a:r>
              <a:rPr lang="pt-BR" sz="1600" dirty="0" err="1" smtClean="0"/>
              <a:t>oEnvelope</a:t>
            </a:r>
            <a:r>
              <a:rPr lang="pt-BR" sz="1600" dirty="0" smtClean="0"/>
              <a:t>:Serialize() )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oEnvelope</a:t>
            </a:r>
            <a:r>
              <a:rPr lang="pt-BR" sz="1600" dirty="0" smtClean="0"/>
              <a:t>:Parse( </a:t>
            </a:r>
            <a:r>
              <a:rPr lang="pt-BR" sz="1600" dirty="0" err="1" smtClean="0"/>
              <a:t>oHttp</a:t>
            </a:r>
            <a:r>
              <a:rPr lang="pt-BR" sz="1600" dirty="0" smtClean="0"/>
              <a:t> )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err="1" smtClean="0"/>
              <a:t>MsgInfo</a:t>
            </a:r>
            <a:r>
              <a:rPr lang="pt-BR" sz="1600" dirty="0" smtClean="0"/>
              <a:t>( </a:t>
            </a:r>
            <a:r>
              <a:rPr lang="pt-BR" sz="1600" dirty="0" err="1" smtClean="0"/>
              <a:t>oEnvelope</a:t>
            </a:r>
            <a:r>
              <a:rPr lang="pt-BR" sz="1600" dirty="0" smtClean="0"/>
              <a:t>:</a:t>
            </a:r>
            <a:r>
              <a:rPr lang="pt-BR" sz="1600" dirty="0" err="1" smtClean="0"/>
              <a:t>Parameters</a:t>
            </a:r>
            <a:r>
              <a:rPr lang="pt-BR" sz="1600" dirty="0" smtClean="0"/>
              <a:t>:Item( 0 ):</a:t>
            </a:r>
            <a:r>
              <a:rPr lang="pt-BR" sz="1600" dirty="0" err="1" smtClean="0"/>
              <a:t>Value</a:t>
            </a:r>
            <a:r>
              <a:rPr lang="pt-BR" sz="1600" dirty="0" smtClean="0"/>
              <a:t> )</a:t>
            </a:r>
            <a:br>
              <a:rPr lang="pt-BR" sz="1600" dirty="0" smtClean="0"/>
            </a:br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6955" y="1857364"/>
            <a:ext cx="523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FWH Lendo dados Web?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034" y="3000372"/>
            <a:ext cx="82153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Sim e muito bem!</a:t>
            </a:r>
            <a:br>
              <a:rPr lang="pt-BR" sz="2800" dirty="0" smtClean="0"/>
            </a:br>
            <a:r>
              <a:rPr lang="pt-BR" dirty="0" smtClean="0"/>
              <a:t>    Certamente podemos contar com isto para puxar dados de vários locais.</a:t>
            </a:r>
            <a:endParaRPr lang="pt-BR" sz="28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642910" y="4572008"/>
            <a:ext cx="82153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Qual o próximo desafio?</a:t>
            </a:r>
            <a:br>
              <a:rPr lang="pt-BR" sz="2800" dirty="0" smtClean="0"/>
            </a:br>
            <a:r>
              <a:rPr lang="pt-BR" dirty="0" smtClean="0"/>
              <a:t>    Se podemos ler os dados, o que fica faltando então?</a:t>
            </a:r>
            <a:endParaRPr lang="pt-BR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6955" y="1857364"/>
            <a:ext cx="8584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próxima etapa é </a:t>
            </a:r>
            <a:r>
              <a:rPr lang="pt-B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dados para 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usando aplicativos FWH.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571876"/>
            <a:ext cx="3071834" cy="28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559799" y="3714752"/>
            <a:ext cx="47980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fazer????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6955" y="1857364"/>
            <a:ext cx="7466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FWH </a:t>
            </a:r>
            <a:r>
              <a:rPr lang="pt-B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fornecendo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dados para WEB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0034" y="3000372"/>
            <a:ext cx="8215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Temos várias opções dentre elas são:</a:t>
            </a:r>
            <a:br>
              <a:rPr lang="pt-BR" sz="2800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Funções e Classes Nativas do FWH</a:t>
            </a:r>
            <a:br>
              <a:rPr lang="pt-BR" sz="2800" dirty="0" smtClean="0"/>
            </a:br>
            <a:r>
              <a:rPr lang="pt-BR" sz="2800" dirty="0" smtClean="0"/>
              <a:t>   </a:t>
            </a:r>
            <a:r>
              <a:rPr lang="pt-BR" dirty="0" smtClean="0"/>
              <a:t>Características: </a:t>
            </a:r>
            <a:r>
              <a:rPr lang="pt-BR" dirty="0" err="1" smtClean="0"/>
              <a:t>single-thread</a:t>
            </a:r>
            <a:r>
              <a:rPr lang="pt-BR" dirty="0" smtClean="0"/>
              <a:t>, </a:t>
            </a:r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Nativas do </a:t>
            </a:r>
            <a:r>
              <a:rPr lang="pt-BR" sz="2800" dirty="0" err="1" smtClean="0"/>
              <a:t>Harbour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 </a:t>
            </a:r>
            <a:r>
              <a:rPr lang="pt-BR" dirty="0" smtClean="0"/>
              <a:t>Características: </a:t>
            </a:r>
            <a:r>
              <a:rPr lang="pt-BR" dirty="0" err="1" smtClean="0"/>
              <a:t>Multi-thread</a:t>
            </a:r>
            <a:r>
              <a:rPr lang="pt-BR" dirty="0" smtClean="0"/>
              <a:t>, </a:t>
            </a:r>
            <a:r>
              <a:rPr lang="pt-BR" dirty="0" err="1" smtClean="0"/>
              <a:t>multi-process</a:t>
            </a:r>
            <a:r>
              <a:rPr lang="pt-BR" dirty="0" smtClean="0"/>
              <a:t>.</a:t>
            </a:r>
            <a:endParaRPr lang="pt-BR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6955" y="1857364"/>
            <a:ext cx="7466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FWH </a:t>
            </a:r>
            <a:r>
              <a:rPr lang="pt-B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fornecendo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dados para WEB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0034" y="3000372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Funções e Classes Nativas do FWH</a:t>
            </a:r>
            <a:br>
              <a:rPr lang="pt-BR" sz="2800" dirty="0" smtClean="0"/>
            </a:br>
            <a:r>
              <a:rPr lang="pt-BR" sz="2800" dirty="0" smtClean="0"/>
              <a:t>   </a:t>
            </a:r>
            <a:r>
              <a:rPr lang="pt-BR" dirty="0" smtClean="0"/>
              <a:t>Exemplo do </a:t>
            </a:r>
            <a:r>
              <a:rPr lang="pt-BR" dirty="0" err="1" smtClean="0"/>
              <a:t>WebServer</a:t>
            </a:r>
            <a:endParaRPr lang="pt-BR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955" y="1857364"/>
            <a:ext cx="68142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</a:t>
            </a:r>
            <a:r>
              <a:rPr lang="pt-B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dados para WEB</a:t>
            </a:r>
            <a:b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(não necessariamente com FW)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34" y="3541944"/>
            <a:ext cx="821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Nativas do </a:t>
            </a:r>
            <a:r>
              <a:rPr lang="pt-BR" sz="2800" dirty="0" err="1" smtClean="0"/>
              <a:t>Harbour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 </a:t>
            </a:r>
            <a:r>
              <a:rPr lang="pt-BR" dirty="0" smtClean="0"/>
              <a:t>Características: </a:t>
            </a:r>
            <a:r>
              <a:rPr lang="pt-BR" dirty="0" err="1" smtClean="0"/>
              <a:t>Multi-thread</a:t>
            </a:r>
            <a:r>
              <a:rPr lang="pt-BR" dirty="0" smtClean="0"/>
              <a:t>, </a:t>
            </a:r>
            <a:r>
              <a:rPr lang="pt-BR" dirty="0" err="1" smtClean="0"/>
              <a:t>multi-process</a:t>
            </a:r>
            <a:r>
              <a:rPr lang="pt-BR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 smtClean="0"/>
              <a:t>Exemplo </a:t>
            </a:r>
            <a:r>
              <a:rPr lang="pt-BR" sz="2800" dirty="0" err="1" smtClean="0"/>
              <a:t>Flexlista</a:t>
            </a:r>
            <a:r>
              <a:rPr lang="pt-BR" sz="2800" dirty="0" smtClean="0"/>
              <a:t> – </a:t>
            </a:r>
            <a:r>
              <a:rPr lang="pt-BR" sz="2800" dirty="0" err="1" smtClean="0"/>
              <a:t>xml</a:t>
            </a:r>
            <a:r>
              <a:rPr lang="pt-BR" sz="2800" dirty="0" smtClean="0"/>
              <a:t> – Adobe Flash – PHP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955" y="1857364"/>
            <a:ext cx="8570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Informação adicional: fornecendo dados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web com CGI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8596" y="3429000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Suporte à CGI-BIN</a:t>
            </a:r>
            <a:br>
              <a:rPr lang="pt-BR" sz="2800" dirty="0" smtClean="0"/>
            </a:br>
            <a:r>
              <a:rPr lang="pt-BR" sz="2800" dirty="0" smtClean="0"/>
              <a:t>  </a:t>
            </a:r>
            <a:r>
              <a:rPr lang="pt-BR" dirty="0" smtClean="0"/>
              <a:t>Exemplos: BOL, </a:t>
            </a:r>
            <a:r>
              <a:rPr lang="pt-BR" dirty="0" err="1" smtClean="0"/>
              <a:t>Itau</a:t>
            </a:r>
            <a:r>
              <a:rPr lang="pt-BR" dirty="0" smtClean="0"/>
              <a:t>, Registro </a:t>
            </a:r>
            <a:r>
              <a:rPr lang="pt-BR" dirty="0" err="1" smtClean="0"/>
              <a:t>WebNet</a:t>
            </a:r>
            <a:endParaRPr lang="pt-BR" dirty="0" smtClean="0"/>
          </a:p>
          <a:p>
            <a:endParaRPr lang="pt-BR" sz="2800" dirty="0" smtClean="0"/>
          </a:p>
          <a:p>
            <a:r>
              <a:rPr lang="pt-BR" sz="2800" dirty="0" smtClean="0"/>
              <a:t>Podemos criar um CGI-BIN com .BAT, Clipper e </a:t>
            </a:r>
            <a:r>
              <a:rPr lang="pt-BR" sz="2800" dirty="0" err="1" smtClean="0"/>
              <a:t>Harbour</a:t>
            </a:r>
            <a:r>
              <a:rPr lang="pt-BR" sz="2800" dirty="0" smtClean="0"/>
              <a:t>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955" y="1857364"/>
            <a:ext cx="724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Fornecendo dados à web com CGI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8596" y="3000372"/>
            <a:ext cx="821537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Existem várias </a:t>
            </a:r>
            <a:r>
              <a:rPr lang="pt-BR" sz="2800" dirty="0" err="1" smtClean="0"/>
              <a:t>LIBs</a:t>
            </a:r>
            <a:r>
              <a:rPr lang="pt-BR" sz="2800" dirty="0" smtClean="0"/>
              <a:t> que ajudam-nos à criar aplicativos CGI. </a:t>
            </a:r>
            <a:r>
              <a:rPr lang="pt-BR" sz="2800" dirty="0" err="1" smtClean="0"/>
              <a:t>Dentras</a:t>
            </a:r>
            <a:r>
              <a:rPr lang="pt-BR" sz="2800" dirty="0" smtClean="0"/>
              <a:t> as opções </a:t>
            </a:r>
            <a:r>
              <a:rPr lang="pt-BR" sz="2800" i="1" dirty="0" smtClean="0"/>
              <a:t>brasileiras</a:t>
            </a:r>
            <a:r>
              <a:rPr lang="pt-BR" sz="2800" dirty="0" smtClean="0"/>
              <a:t> podemos citar:</a:t>
            </a:r>
            <a:br>
              <a:rPr lang="pt-BR" sz="2800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err="1" smtClean="0"/>
              <a:t>WebWap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dirty="0" smtClean="0"/>
              <a:t>   Link: http://www.vagucs.com.br/webwap.</a:t>
            </a:r>
            <a:r>
              <a:rPr lang="pt-BR" dirty="0" err="1" smtClean="0"/>
              <a:t>php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err="1" smtClean="0"/>
              <a:t>wxWeb</a:t>
            </a:r>
            <a:r>
              <a:rPr lang="pt-BR" dirty="0" smtClean="0">
                <a:solidFill>
                  <a:prstClr val="black"/>
                </a:solidFill>
              </a:rPr>
              <a:t> </a:t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dirty="0" smtClean="0">
                <a:solidFill>
                  <a:prstClr val="black"/>
                </a:solidFill>
              </a:rPr>
              <a:t>   Link: </a:t>
            </a:r>
            <a:r>
              <a:rPr lang="pt-BR" dirty="0" smtClean="0">
                <a:solidFill>
                  <a:prstClr val="black"/>
                </a:solidFill>
              </a:rPr>
              <a:t>http</a:t>
            </a:r>
            <a:r>
              <a:rPr lang="pt-BR" dirty="0" smtClean="0">
                <a:solidFill>
                  <a:prstClr val="black"/>
                </a:solidFill>
              </a:rPr>
              <a:t>://code.google.com/p/wxweb/</a:t>
            </a:r>
            <a:endParaRPr lang="pt-BR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6955" y="1857364"/>
            <a:ext cx="8804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se fala em “integração” WEB em 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 FW o que lhe </a:t>
            </a:r>
            <a:r>
              <a:rPr lang="pt-B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veem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 cabeça?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pic>
        <p:nvPicPr>
          <p:cNvPr id="5" name="Picture 2" descr="http://4.bp.blogspot.com/_Qt6nkHdnX_0/SCuJpZlFqNI/AAAAAAAAA80/lsk7wQTkCiM/s400/tasmania_pensati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571876"/>
            <a:ext cx="2976560" cy="297656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28596" y="3643314"/>
            <a:ext cx="46079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Será que é apenas LER dados</a:t>
            </a:r>
            <a:br>
              <a:rPr lang="pt-BR" sz="2800" dirty="0" smtClean="0"/>
            </a:br>
            <a:r>
              <a:rPr lang="pt-BR" sz="2800" dirty="0" smtClean="0"/>
              <a:t>  de uma HTML com FW?</a:t>
            </a:r>
            <a:br>
              <a:rPr lang="pt-BR" sz="2800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Seria talvez fornecer dados</a:t>
            </a:r>
            <a:br>
              <a:rPr lang="pt-BR" sz="2800" dirty="0" smtClean="0"/>
            </a:br>
            <a:r>
              <a:rPr lang="pt-BR" sz="2800" dirty="0" smtClean="0"/>
              <a:t>   que estão em FW para uma</a:t>
            </a:r>
            <a:br>
              <a:rPr lang="pt-BR" sz="2800" dirty="0" smtClean="0"/>
            </a:br>
            <a:r>
              <a:rPr lang="pt-BR" sz="2800" dirty="0" smtClean="0"/>
              <a:t>   página web?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955" y="1857364"/>
            <a:ext cx="7076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</a:t>
            </a:r>
            <a:r>
              <a:rPr lang="pt-BR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fornecer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dados para WEB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34" y="3000372"/>
            <a:ext cx="821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Nativas do </a:t>
            </a:r>
            <a:r>
              <a:rPr lang="pt-BR" sz="2800" dirty="0" err="1" smtClean="0"/>
              <a:t>Harbour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 </a:t>
            </a:r>
            <a:r>
              <a:rPr lang="pt-BR" dirty="0" smtClean="0"/>
              <a:t>Características: </a:t>
            </a:r>
            <a:r>
              <a:rPr lang="pt-BR" dirty="0" err="1" smtClean="0"/>
              <a:t>Multi-thread</a:t>
            </a:r>
            <a:r>
              <a:rPr lang="pt-BR" dirty="0" smtClean="0"/>
              <a:t>, </a:t>
            </a:r>
            <a:r>
              <a:rPr lang="pt-BR" dirty="0" err="1" smtClean="0"/>
              <a:t>multi-process</a:t>
            </a:r>
            <a:r>
              <a:rPr lang="pt-BR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 smtClean="0"/>
              <a:t>Exemplo </a:t>
            </a:r>
            <a:r>
              <a:rPr lang="pt-BR" sz="2800" dirty="0" err="1" smtClean="0"/>
              <a:t>Flexlista</a:t>
            </a:r>
            <a:r>
              <a:rPr lang="pt-BR" sz="2800" dirty="0" smtClean="0"/>
              <a:t> – </a:t>
            </a:r>
            <a:r>
              <a:rPr lang="pt-BR" sz="2800" dirty="0" err="1" smtClean="0"/>
              <a:t>xml</a:t>
            </a:r>
            <a:r>
              <a:rPr lang="pt-BR" sz="2800" dirty="0" smtClean="0"/>
              <a:t> – Adobe Flash – PHP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955" y="1857364"/>
            <a:ext cx="406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a </a:t>
            </a:r>
            <a:r>
              <a:rPr lang="pt-B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wxWeb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t-B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034" y="3000372"/>
            <a:ext cx="8215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É um conjunto de funções e classes que visam auxiliar o desenvolvimento de aplicativos voltados para internet.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É inspirada no PHP e busca facilitar o máximo a vida do programador.</a:t>
            </a:r>
          </a:p>
          <a:p>
            <a:endParaRPr lang="pt-BR" sz="2800" dirty="0" smtClean="0"/>
          </a:p>
          <a:p>
            <a:r>
              <a:rPr lang="pt-BR" sz="2800" dirty="0" smtClean="0"/>
              <a:t>É de código aberto e você pode usar sem custo algum tanto para projetos comerciais ou não.</a:t>
            </a:r>
            <a:endParaRPr lang="pt-BR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l="33000" t="1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0635" y="5411450"/>
            <a:ext cx="4450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285852" y="2285992"/>
            <a:ext cx="6563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</a:t>
            </a:r>
          </a:p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Aplicativos </a:t>
            </a:r>
            <a:r>
              <a:rPr lang="pt-B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endParaRPr lang="pt-BR" sz="6000" b="1" dirty="0" smtClean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227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realidade vamos analisar um pouco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sobre isto... Iremos falar sobre: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8596" y="3643314"/>
            <a:ext cx="5984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Obter dados externos com FWH</a:t>
            </a:r>
            <a:br>
              <a:rPr lang="pt-BR" sz="2800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Fornecer dados ao mundo</a:t>
            </a:r>
            <a:br>
              <a:rPr lang="pt-BR" sz="2800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Ferramentas de integração disponíveis</a:t>
            </a:r>
          </a:p>
        </p:txBody>
      </p:sp>
      <p:pic>
        <p:nvPicPr>
          <p:cNvPr id="9" name="Picture 2" descr="http://arquivo.ese.ips.pt/abolina/webquests/rodovia/analis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286512" y="3500438"/>
            <a:ext cx="2409825" cy="2562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500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Exemplo: Preciso ler dados que estão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uma página web – mas como fazer?</a:t>
            </a:r>
          </a:p>
        </p:txBody>
      </p:sp>
      <p:pic>
        <p:nvPicPr>
          <p:cNvPr id="18434" name="Picture 2" descr="http://conceitoinutil.com.br/wp-content/uploads/2009/03/tn_espanto.jpg"/>
          <p:cNvPicPr>
            <a:picLocks noChangeAspect="1" noChangeArrowheads="1"/>
          </p:cNvPicPr>
          <p:nvPr/>
        </p:nvPicPr>
        <p:blipFill>
          <a:blip r:embed="rId3"/>
          <a:srcRect l="1744" t="8152" r="2325" b="2173"/>
          <a:stretch>
            <a:fillRect/>
          </a:stretch>
        </p:blipFill>
        <p:spPr bwMode="auto">
          <a:xfrm>
            <a:off x="3428992" y="3286124"/>
            <a:ext cx="2071702" cy="2900382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500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Exemplo: Preciso ler dados que estão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uma página web – mas como fazer?</a:t>
            </a:r>
          </a:p>
        </p:txBody>
      </p:sp>
      <p:pic>
        <p:nvPicPr>
          <p:cNvPr id="18434" name="Picture 2" descr="http://conceitoinutil.com.br/wp-content/uploads/2009/03/tn_espanto.jpg"/>
          <p:cNvPicPr>
            <a:picLocks noChangeAspect="1" noChangeArrowheads="1"/>
          </p:cNvPicPr>
          <p:nvPr/>
        </p:nvPicPr>
        <p:blipFill>
          <a:blip r:embed="rId3"/>
          <a:srcRect l="1744" t="8152" r="2325" b="2173"/>
          <a:stretch>
            <a:fillRect/>
          </a:stretch>
        </p:blipFill>
        <p:spPr bwMode="auto">
          <a:xfrm>
            <a:off x="6715140" y="3286124"/>
            <a:ext cx="2071702" cy="2900382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500034" y="3429000"/>
            <a:ext cx="58417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Não se desespere!</a:t>
            </a:r>
            <a:br>
              <a:rPr lang="pt-BR" sz="2800" dirty="0" smtClean="0"/>
            </a:br>
            <a:endParaRPr lang="pt-BR" sz="12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O que você </a:t>
            </a:r>
            <a:r>
              <a:rPr lang="pt-BR" sz="2800" dirty="0" smtClean="0">
                <a:solidFill>
                  <a:srgbClr val="FF0000"/>
                </a:solidFill>
              </a:rPr>
              <a:t>precisa</a:t>
            </a:r>
            <a:r>
              <a:rPr lang="pt-BR" sz="2800" dirty="0" smtClean="0"/>
              <a:t> saber sobre HTML: ele é apenas TEXTO.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Se é texto, pode ser manipulado como </a:t>
            </a:r>
            <a:r>
              <a:rPr lang="pt-BR" sz="2800" dirty="0" err="1" smtClean="0"/>
              <a:t>qqer</a:t>
            </a:r>
            <a:r>
              <a:rPr lang="pt-BR" sz="2800" dirty="0" smtClean="0"/>
              <a:t> TEXTO pois é  </a:t>
            </a:r>
            <a:r>
              <a:rPr lang="pt-BR" sz="2800" dirty="0" err="1" smtClean="0"/>
              <a:t>oq</a:t>
            </a:r>
            <a:r>
              <a:rPr lang="pt-BR" sz="2800" dirty="0" smtClean="0"/>
              <a:t> ele é!</a:t>
            </a:r>
            <a:br>
              <a:rPr lang="pt-BR" sz="2800" dirty="0" smtClean="0"/>
            </a:br>
            <a:r>
              <a:rPr lang="pt-BR" sz="1600" dirty="0" smtClean="0"/>
              <a:t>Veja ex1 e ex2 e depois considere no prox. slide</a:t>
            </a:r>
            <a:endParaRPr lang="pt-BR" sz="28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326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breve: trabalhar com dados na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é trabalhar com TEXTO!</a:t>
            </a:r>
          </a:p>
        </p:txBody>
      </p:sp>
      <p:sp>
        <p:nvSpPr>
          <p:cNvPr id="1026" name="AutoShape 2" descr="http://edsonmelo.trix.net/professor/kits/espant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 descr="http://img.pinfotos.abril.com.br/t/1/matheus/w500/espanto-13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86124"/>
            <a:ext cx="4762500" cy="317182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3267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breve: trabalhar com dados na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é trabalhar com TEXTO!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0034" y="3357562"/>
            <a:ext cx="5841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/>
              <a:t> Se o resultado é texto, pode ser manipulado como </a:t>
            </a:r>
            <a:r>
              <a:rPr lang="pt-BR" sz="2400" dirty="0" err="1" smtClean="0"/>
              <a:t>qqer</a:t>
            </a:r>
            <a:r>
              <a:rPr lang="pt-BR" sz="2400" dirty="0" smtClean="0"/>
              <a:t> TEXTO usando AT(), SUBSTR(), RAT(), LEFT(), RIGHT(), etc...</a:t>
            </a:r>
            <a:br>
              <a:rPr lang="pt-BR" sz="2400" dirty="0" smtClean="0"/>
            </a:br>
            <a:endParaRPr lang="pt-BR" sz="2400" dirty="0" smtClean="0"/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Se operar sobre o resultado é fácil, qual é </a:t>
            </a:r>
            <a:r>
              <a:rPr lang="pt-BR" sz="2400" dirty="0" err="1" smtClean="0">
                <a:solidFill>
                  <a:srgbClr val="FF0000"/>
                </a:solidFill>
              </a:rPr>
              <a:t>entao</a:t>
            </a:r>
            <a:r>
              <a:rPr lang="pt-BR" sz="2400" dirty="0" smtClean="0">
                <a:solidFill>
                  <a:srgbClr val="FF0000"/>
                </a:solidFill>
              </a:rPr>
              <a:t> o problema de se trabalhar com web muitas vezes?</a:t>
            </a:r>
          </a:p>
        </p:txBody>
      </p:sp>
      <p:sp>
        <p:nvSpPr>
          <p:cNvPr id="1026" name="AutoShape 2" descr="http://edsonmelo.trix.net/professor/kits/espant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571876"/>
            <a:ext cx="2590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706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 é o grande segredo (e muitas vezes)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grande barreira enfrentada ao se puxar</a:t>
            </a:r>
          </a:p>
          <a:p>
            <a:r>
              <a:rPr lang="pt-B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 da internet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t-BR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0034" y="3929066"/>
            <a:ext cx="5715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Resposta: A conexão com o servidor onde está a informação!</a:t>
            </a:r>
            <a:br>
              <a:rPr lang="pt-BR" sz="2800" dirty="0" smtClean="0"/>
            </a:b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 É necessário levar-se em conta se é HTTP, HTTPS, FTP, SSH, SOAP, REST, etc...</a:t>
            </a:r>
          </a:p>
        </p:txBody>
      </p:sp>
      <p:pic>
        <p:nvPicPr>
          <p:cNvPr id="2050" name="Picture 2" descr="http://images.uncyc.org/pt/9/98/Corrida_com_barrei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3500438"/>
            <a:ext cx="2551317" cy="270984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4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50666" y="357166"/>
            <a:ext cx="6764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Integração Web em Aplicativos </a:t>
            </a:r>
            <a:r>
              <a:rPr lang="pt-B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FiveWin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err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Vailton</a:t>
            </a:r>
            <a:r>
              <a:rPr lang="pt-BR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Renato – vailtom@gmail.com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6955" y="1857364"/>
            <a:ext cx="86510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Quais opções temos para se puxar dados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uma determinada página?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0034" y="3500438"/>
            <a:ext cx="8215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Opção 1 de 3 - </a:t>
            </a:r>
            <a:r>
              <a:rPr lang="pt-BR" sz="2800" dirty="0" err="1" smtClean="0"/>
              <a:t>WinSock</a:t>
            </a:r>
            <a:r>
              <a:rPr lang="pt-BR" sz="2800" dirty="0" smtClean="0"/>
              <a:t> </a:t>
            </a:r>
            <a:br>
              <a:rPr lang="pt-BR" sz="2800" dirty="0" smtClean="0"/>
            </a:br>
            <a:r>
              <a:rPr lang="pt-BR" dirty="0" smtClean="0"/>
              <a:t>   nativa do Windows, disponibilizada no FW. Muita coisa tem que ser manual e </a:t>
            </a:r>
            <a:br>
              <a:rPr lang="pt-BR" dirty="0" smtClean="0"/>
            </a:br>
            <a:r>
              <a:rPr lang="pt-BR" dirty="0" smtClean="0"/>
              <a:t>   aparentemente ela não suporta SSL (protocolo de segurança).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Exemplo </a:t>
            </a:r>
            <a:r>
              <a:rPr lang="pt-BR" dirty="0" err="1" smtClean="0"/>
              <a:t>webclien</a:t>
            </a:r>
            <a:r>
              <a:rPr lang="pt-BR" dirty="0" smtClean="0"/>
              <a:t>.</a:t>
            </a:r>
            <a:r>
              <a:rPr lang="pt-BR" dirty="0" err="1" smtClean="0"/>
              <a:t>prg</a:t>
            </a:r>
            <a:r>
              <a:rPr lang="pt-BR" dirty="0" smtClean="0"/>
              <a:t> na pasta </a:t>
            </a:r>
            <a:r>
              <a:rPr lang="pt-BR" dirty="0" err="1" smtClean="0"/>
              <a:t>samples</a:t>
            </a:r>
            <a:endParaRPr lang="pt-BR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522</Words>
  <Application>Microsoft Office PowerPoint</Application>
  <PresentationFormat>Apresentação na tela (4:3)</PresentationFormat>
  <Paragraphs>103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WebNet do Brasil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Vailton Renato</dc:creator>
  <cp:lastModifiedBy>Vailton Renato</cp:lastModifiedBy>
  <cp:revision>174</cp:revision>
  <dcterms:created xsi:type="dcterms:W3CDTF">2009-11-18T15:01:31Z</dcterms:created>
  <dcterms:modified xsi:type="dcterms:W3CDTF">2009-12-07T13:22:00Z</dcterms:modified>
</cp:coreProperties>
</file>