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ebas Neue" panose="020F0502020204030204" pitchFamily="34" charset="0"/>
      <p:regular r:id="rId11"/>
    </p:embeddedFont>
    <p:embeddedFont>
      <p:font typeface="Bebas Neue Bold" panose="020B0604020202020204" charset="0"/>
      <p:regular r:id="rId12"/>
    </p:embeddedFont>
    <p:embeddedFont>
      <p:font typeface="Glacial Indifference" panose="020B0604020202020204" charset="0"/>
      <p:regular r:id="rId13"/>
    </p:embeddedFont>
    <p:embeddedFont>
      <p:font typeface="Proxima Nova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04729"/>
            <a:ext cx="18288000" cy="5220393"/>
          </a:xfrm>
          <a:custGeom>
            <a:avLst/>
            <a:gdLst/>
            <a:ahLst/>
            <a:cxnLst/>
            <a:rect l="l" t="t" r="r" b="b"/>
            <a:pathLst>
              <a:path w="18288000" h="5220393">
                <a:moveTo>
                  <a:pt x="0" y="0"/>
                </a:moveTo>
                <a:lnTo>
                  <a:pt x="18288000" y="0"/>
                </a:lnTo>
                <a:lnTo>
                  <a:pt x="18288000" y="5220392"/>
                </a:lnTo>
                <a:lnTo>
                  <a:pt x="0" y="5220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848073" y="3776581"/>
            <a:ext cx="3973080" cy="3126814"/>
          </a:xfrm>
          <a:custGeom>
            <a:avLst/>
            <a:gdLst/>
            <a:ahLst/>
            <a:cxnLst/>
            <a:rect l="l" t="t" r="r" b="b"/>
            <a:pathLst>
              <a:path w="3973080" h="3126814">
                <a:moveTo>
                  <a:pt x="0" y="0"/>
                </a:moveTo>
                <a:lnTo>
                  <a:pt x="3973079" y="0"/>
                </a:lnTo>
                <a:lnTo>
                  <a:pt x="3973079" y="3126813"/>
                </a:lnTo>
                <a:lnTo>
                  <a:pt x="0" y="31268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grpSp>
        <p:nvGrpSpPr>
          <p:cNvPr id="4" name="Group 4"/>
          <p:cNvGrpSpPr/>
          <p:nvPr/>
        </p:nvGrpSpPr>
        <p:grpSpPr>
          <a:xfrm>
            <a:off x="23476" y="9563446"/>
            <a:ext cx="1005224" cy="1075788"/>
            <a:chOff x="0" y="0"/>
            <a:chExt cx="264750" cy="2833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4750" cy="283335"/>
            </a:xfrm>
            <a:custGeom>
              <a:avLst/>
              <a:gdLst/>
              <a:ahLst/>
              <a:cxnLst/>
              <a:rect l="l" t="t" r="r" b="b"/>
              <a:pathLst>
                <a:path w="264750" h="283335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01872" y="4559432"/>
            <a:ext cx="10319073" cy="171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sz="9899" b="1">
                <a:solidFill>
                  <a:srgbClr val="291B2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bases de datos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98714" y="5961720"/>
            <a:ext cx="5125389" cy="94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9"/>
              </a:lnSpc>
            </a:pPr>
            <a:r>
              <a:rPr lang="en-US" sz="2728" spc="27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Jairo González - Rafael Odio</a:t>
            </a:r>
          </a:p>
          <a:p>
            <a:pPr algn="ctr">
              <a:lnSpc>
                <a:spcPts val="3819"/>
              </a:lnSpc>
            </a:pPr>
            <a:r>
              <a:rPr lang="en-US" sz="2728" spc="27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Paula Castillo - Aarón Lios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33606" y="3643231"/>
            <a:ext cx="4255605" cy="1226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576">
                <a:solidFill>
                  <a:srgbClr val="291B25"/>
                </a:solidFill>
                <a:latin typeface="Bebas Neue"/>
                <a:ea typeface="Bebas Neue"/>
                <a:cs typeface="Bebas Neue"/>
                <a:sym typeface="Bebas Neue"/>
              </a:rPr>
              <a:t>PROYECTO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345461" y="9563446"/>
            <a:ext cx="1005224" cy="1075788"/>
            <a:chOff x="0" y="0"/>
            <a:chExt cx="264750" cy="2833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4750" cy="283335"/>
            </a:xfrm>
            <a:custGeom>
              <a:avLst/>
              <a:gdLst/>
              <a:ahLst/>
              <a:cxnLst/>
              <a:rect l="l" t="t" r="r" b="b"/>
              <a:pathLst>
                <a:path w="264750" h="283335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665010" y="9563446"/>
            <a:ext cx="15622990" cy="1075788"/>
            <a:chOff x="0" y="0"/>
            <a:chExt cx="4114697" cy="2833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14697" cy="283335"/>
            </a:xfrm>
            <a:custGeom>
              <a:avLst/>
              <a:gdLst/>
              <a:ahLst/>
              <a:cxnLst/>
              <a:rect l="l" t="t" r="r" b="b"/>
              <a:pathLst>
                <a:path w="4114697" h="283335">
                  <a:moveTo>
                    <a:pt x="0" y="0"/>
                  </a:moveTo>
                  <a:lnTo>
                    <a:pt x="4114697" y="0"/>
                  </a:lnTo>
                  <a:lnTo>
                    <a:pt x="4114697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291B25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114697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17259300" y="-351985"/>
            <a:ext cx="1005224" cy="1075788"/>
            <a:chOff x="0" y="0"/>
            <a:chExt cx="264750" cy="2833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4750" cy="283335"/>
            </a:xfrm>
            <a:custGeom>
              <a:avLst/>
              <a:gdLst/>
              <a:ahLst/>
              <a:cxnLst/>
              <a:rect l="l" t="t" r="r" b="b"/>
              <a:pathLst>
                <a:path w="264750" h="283335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15937315" y="-351985"/>
            <a:ext cx="1005224" cy="1075788"/>
            <a:chOff x="0" y="0"/>
            <a:chExt cx="264750" cy="2833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4750" cy="283335"/>
            </a:xfrm>
            <a:custGeom>
              <a:avLst/>
              <a:gdLst/>
              <a:ahLst/>
              <a:cxnLst/>
              <a:rect l="l" t="t" r="r" b="b"/>
              <a:pathLst>
                <a:path w="264750" h="283335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10800000">
            <a:off x="0" y="-351985"/>
            <a:ext cx="15622990" cy="1075788"/>
            <a:chOff x="0" y="0"/>
            <a:chExt cx="4114697" cy="283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114697" cy="283335"/>
            </a:xfrm>
            <a:custGeom>
              <a:avLst/>
              <a:gdLst/>
              <a:ahLst/>
              <a:cxnLst/>
              <a:rect l="l" t="t" r="r" b="b"/>
              <a:pathLst>
                <a:path w="4114697" h="283335">
                  <a:moveTo>
                    <a:pt x="0" y="0"/>
                  </a:moveTo>
                  <a:lnTo>
                    <a:pt x="4114697" y="0"/>
                  </a:lnTo>
                  <a:lnTo>
                    <a:pt x="4114697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291B25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114697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2038256" cy="3480150"/>
          </a:xfrm>
          <a:custGeom>
            <a:avLst/>
            <a:gdLst/>
            <a:ahLst/>
            <a:cxnLst/>
            <a:rect l="l" t="t" r="r" b="b"/>
            <a:pathLst>
              <a:path w="12038256" h="3480150">
                <a:moveTo>
                  <a:pt x="0" y="0"/>
                </a:moveTo>
                <a:lnTo>
                  <a:pt x="12038256" y="0"/>
                </a:lnTo>
                <a:lnTo>
                  <a:pt x="12038256" y="3480150"/>
                </a:lnTo>
                <a:lnTo>
                  <a:pt x="0" y="348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Freeform 3"/>
          <p:cNvSpPr/>
          <p:nvPr/>
        </p:nvSpPr>
        <p:spPr>
          <a:xfrm>
            <a:off x="14779603" y="1028700"/>
            <a:ext cx="2479697" cy="2479697"/>
          </a:xfrm>
          <a:custGeom>
            <a:avLst/>
            <a:gdLst/>
            <a:ahLst/>
            <a:cxnLst/>
            <a:rect l="l" t="t" r="r" b="b"/>
            <a:pathLst>
              <a:path w="2479697" h="2479697">
                <a:moveTo>
                  <a:pt x="0" y="0"/>
                </a:moveTo>
                <a:lnTo>
                  <a:pt x="2479697" y="0"/>
                </a:lnTo>
                <a:lnTo>
                  <a:pt x="2479697" y="2479697"/>
                </a:lnTo>
                <a:lnTo>
                  <a:pt x="0" y="247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4" name="TextBox 4"/>
          <p:cNvSpPr txBox="1"/>
          <p:nvPr/>
        </p:nvSpPr>
        <p:spPr>
          <a:xfrm>
            <a:off x="4559167" y="5198406"/>
            <a:ext cx="9828671" cy="467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7901" lvl="1" indent="-528951" algn="l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El problema</a:t>
            </a:r>
          </a:p>
          <a:p>
            <a:pPr algn="l">
              <a:lnSpc>
                <a:spcPts val="4066"/>
              </a:lnSpc>
            </a:pPr>
            <a:endParaRPr lang="en-US" sz="4899" spc="48">
              <a:solidFill>
                <a:srgbClr val="291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057901" lvl="1" indent="-528951" algn="l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AutoAudit?</a:t>
            </a:r>
          </a:p>
          <a:p>
            <a:pPr algn="l">
              <a:lnSpc>
                <a:spcPts val="4066"/>
              </a:lnSpc>
            </a:pPr>
            <a:endParaRPr lang="en-US" sz="4899" spc="48">
              <a:solidFill>
                <a:srgbClr val="291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057901" lvl="1" indent="-528951" algn="l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AutoAudit</a:t>
            </a:r>
          </a:p>
          <a:p>
            <a:pPr algn="l">
              <a:lnSpc>
                <a:spcPts val="4066"/>
              </a:lnSpc>
            </a:pPr>
            <a:endParaRPr lang="en-US" sz="4899" spc="48">
              <a:solidFill>
                <a:srgbClr val="291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057901" lvl="1" indent="-528951" algn="l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Detrás de escenas</a:t>
            </a:r>
          </a:p>
          <a:p>
            <a:pPr algn="l">
              <a:lnSpc>
                <a:spcPts val="4066"/>
              </a:lnSpc>
            </a:pPr>
            <a:endParaRPr lang="en-US" sz="4899" spc="48">
              <a:solidFill>
                <a:srgbClr val="291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057901" lvl="1" indent="-528951" algn="l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59167" y="2320199"/>
            <a:ext cx="7353543" cy="152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05"/>
              </a:lnSpc>
            </a:pPr>
            <a:r>
              <a:rPr lang="en-US" sz="8861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en este video</a:t>
            </a:r>
          </a:p>
        </p:txBody>
      </p:sp>
      <p:sp>
        <p:nvSpPr>
          <p:cNvPr id="6" name="Freeform 6"/>
          <p:cNvSpPr/>
          <p:nvPr/>
        </p:nvSpPr>
        <p:spPr>
          <a:xfrm>
            <a:off x="14779603" y="3903652"/>
            <a:ext cx="2479697" cy="2479697"/>
          </a:xfrm>
          <a:custGeom>
            <a:avLst/>
            <a:gdLst/>
            <a:ahLst/>
            <a:cxnLst/>
            <a:rect l="l" t="t" r="r" b="b"/>
            <a:pathLst>
              <a:path w="2479697" h="2479697">
                <a:moveTo>
                  <a:pt x="0" y="0"/>
                </a:moveTo>
                <a:lnTo>
                  <a:pt x="2479697" y="0"/>
                </a:lnTo>
                <a:lnTo>
                  <a:pt x="2479697" y="2479696"/>
                </a:lnTo>
                <a:lnTo>
                  <a:pt x="0" y="247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7" name="Freeform 7"/>
          <p:cNvSpPr/>
          <p:nvPr/>
        </p:nvSpPr>
        <p:spPr>
          <a:xfrm>
            <a:off x="14779603" y="6778603"/>
            <a:ext cx="2479697" cy="2479697"/>
          </a:xfrm>
          <a:custGeom>
            <a:avLst/>
            <a:gdLst/>
            <a:ahLst/>
            <a:cxnLst/>
            <a:rect l="l" t="t" r="r" b="b"/>
            <a:pathLst>
              <a:path w="2479697" h="2479697">
                <a:moveTo>
                  <a:pt x="0" y="0"/>
                </a:moveTo>
                <a:lnTo>
                  <a:pt x="2479697" y="0"/>
                </a:lnTo>
                <a:lnTo>
                  <a:pt x="2479697" y="2479697"/>
                </a:lnTo>
                <a:lnTo>
                  <a:pt x="0" y="247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1B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6710" y="-176088"/>
            <a:ext cx="18564710" cy="969772"/>
            <a:chOff x="0" y="0"/>
            <a:chExt cx="4889471" cy="2554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471" cy="255413"/>
            </a:xfrm>
            <a:custGeom>
              <a:avLst/>
              <a:gdLst/>
              <a:ahLst/>
              <a:cxnLst/>
              <a:rect l="l" t="t" r="r" b="b"/>
              <a:pathLst>
                <a:path w="4889471" h="255413">
                  <a:moveTo>
                    <a:pt x="0" y="0"/>
                  </a:moveTo>
                  <a:lnTo>
                    <a:pt x="4889471" y="0"/>
                  </a:lnTo>
                  <a:lnTo>
                    <a:pt x="4889471" y="255413"/>
                  </a:lnTo>
                  <a:lnTo>
                    <a:pt x="0" y="255413"/>
                  </a:lnTo>
                  <a:close/>
                </a:path>
              </a:pathLst>
            </a:custGeom>
            <a:solidFill>
              <a:srgbClr val="61A6AB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471" cy="293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08065" y="2752090"/>
            <a:ext cx="13181381" cy="650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 algn="l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tiene una empresa pequeña que utiliza una base de datos</a:t>
            </a:r>
          </a:p>
          <a:p>
            <a:pPr marL="863596" lvl="1" indent="-431798" algn="l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¡Un día el empleado con rol de “Worker” que tiene acceso a las tablas se pusó a alterar datos y a crear y borrar filas a lo loco!</a:t>
            </a:r>
          </a:p>
          <a:p>
            <a:pPr marL="863596" lvl="1" indent="-431798" algn="l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Otro día el empleado borró algo sin saber que Aarón necesitaba ver por un momento lo que antes había ahí y ya no quedó registro.</a:t>
            </a:r>
          </a:p>
          <a:p>
            <a:pPr marL="863596" lvl="1" indent="-431798" algn="l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Otro día entre dos empleados estaban discutiendo sobre quién había terminado un trabajo importante, ¡ambos se lo acreditaban y ninguno podía probarlo!</a:t>
            </a:r>
          </a:p>
        </p:txBody>
      </p:sp>
      <p:grpSp>
        <p:nvGrpSpPr>
          <p:cNvPr id="6" name="Group 6"/>
          <p:cNvGrpSpPr/>
          <p:nvPr/>
        </p:nvGrpSpPr>
        <p:grpSpPr>
          <a:xfrm rot="5400000">
            <a:off x="17294582" y="1949027"/>
            <a:ext cx="1005224" cy="1075788"/>
            <a:chOff x="0" y="0"/>
            <a:chExt cx="264750" cy="2833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750" cy="283335"/>
            </a:xfrm>
            <a:custGeom>
              <a:avLst/>
              <a:gdLst/>
              <a:ahLst/>
              <a:cxnLst/>
              <a:rect l="l" t="t" r="r" b="b"/>
              <a:pathLst>
                <a:path w="264750" h="283335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17294582" y="3271011"/>
            <a:ext cx="1005224" cy="1075788"/>
            <a:chOff x="0" y="0"/>
            <a:chExt cx="264750" cy="28333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4750" cy="283335"/>
            </a:xfrm>
            <a:custGeom>
              <a:avLst/>
              <a:gdLst/>
              <a:ahLst/>
              <a:cxnLst/>
              <a:rect l="l" t="t" r="r" b="b"/>
              <a:pathLst>
                <a:path w="264750" h="283335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3848683" y="8036459"/>
            <a:ext cx="7897021" cy="1075788"/>
            <a:chOff x="0" y="0"/>
            <a:chExt cx="2079874" cy="2833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9874" cy="283335"/>
            </a:xfrm>
            <a:custGeom>
              <a:avLst/>
              <a:gdLst/>
              <a:ahLst/>
              <a:cxnLst/>
              <a:rect l="l" t="t" r="r" b="b"/>
              <a:pathLst>
                <a:path w="2079874" h="283335">
                  <a:moveTo>
                    <a:pt x="0" y="0"/>
                  </a:moveTo>
                  <a:lnTo>
                    <a:pt x="2079874" y="0"/>
                  </a:lnTo>
                  <a:lnTo>
                    <a:pt x="2079874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79874" cy="321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060073" y="1184847"/>
            <a:ext cx="7083927" cy="142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el problema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B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67300"/>
            <a:ext cx="16230600" cy="46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auditoría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automático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que genera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registros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cambios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las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bases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Inserción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nuevos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datos</a:t>
            </a:r>
            <a:endParaRPr lang="en-US" sz="3799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Modificación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viejos</a:t>
            </a:r>
            <a:endParaRPr lang="en-US" sz="3799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Eliminación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datos</a:t>
            </a:r>
            <a:endParaRPr lang="en-US" sz="3799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Además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se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detecta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rol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y la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ip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del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que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hizo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cambios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por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medio de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esta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ip</a:t>
            </a: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Rafael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sabrá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quién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hizo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x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cosa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con las </a:t>
            </a:r>
            <a:r>
              <a:rPr lang="en-US" sz="37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</a:t>
            </a:r>
            <a:r>
              <a:rPr lang="en-US" sz="37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00929" y="1549112"/>
            <a:ext cx="13282452" cy="2759614"/>
            <a:chOff x="0" y="0"/>
            <a:chExt cx="4390462" cy="9121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90461" cy="912179"/>
            </a:xfrm>
            <a:custGeom>
              <a:avLst/>
              <a:gdLst/>
              <a:ahLst/>
              <a:cxnLst/>
              <a:rect l="l" t="t" r="r" b="b"/>
              <a:pathLst>
                <a:path w="4390461" h="912179">
                  <a:moveTo>
                    <a:pt x="29726" y="0"/>
                  </a:moveTo>
                  <a:lnTo>
                    <a:pt x="4360735" y="0"/>
                  </a:lnTo>
                  <a:cubicBezTo>
                    <a:pt x="4377153" y="0"/>
                    <a:pt x="4390461" y="13309"/>
                    <a:pt x="4390461" y="29726"/>
                  </a:cubicBezTo>
                  <a:lnTo>
                    <a:pt x="4390461" y="882453"/>
                  </a:lnTo>
                  <a:cubicBezTo>
                    <a:pt x="4390461" y="890337"/>
                    <a:pt x="4387329" y="897898"/>
                    <a:pt x="4381755" y="903473"/>
                  </a:cubicBezTo>
                  <a:cubicBezTo>
                    <a:pt x="4376180" y="909048"/>
                    <a:pt x="4368619" y="912179"/>
                    <a:pt x="4360735" y="912179"/>
                  </a:cubicBezTo>
                  <a:lnTo>
                    <a:pt x="29726" y="912179"/>
                  </a:lnTo>
                  <a:cubicBezTo>
                    <a:pt x="13309" y="912179"/>
                    <a:pt x="0" y="898871"/>
                    <a:pt x="0" y="882453"/>
                  </a:cubicBezTo>
                  <a:lnTo>
                    <a:pt x="0" y="29726"/>
                  </a:lnTo>
                  <a:cubicBezTo>
                    <a:pt x="0" y="13309"/>
                    <a:pt x="13309" y="0"/>
                    <a:pt x="2972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90462" cy="9502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03165" y="827077"/>
            <a:ext cx="3491175" cy="34911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6F6E9"/>
              </a:solidFill>
              <a:prstDash val="solid"/>
              <a:miter/>
            </a:ln>
          </p:spPr>
          <p:txBody>
            <a:bodyPr/>
            <a:lstStyle/>
            <a:p>
              <a:endParaRPr lang="es-C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41469" y="1827834"/>
            <a:ext cx="2014566" cy="1808073"/>
          </a:xfrm>
          <a:custGeom>
            <a:avLst/>
            <a:gdLst/>
            <a:ahLst/>
            <a:cxnLst/>
            <a:rect l="l" t="t" r="r" b="b"/>
            <a:pathLst>
              <a:path w="2014566" h="1808073">
                <a:moveTo>
                  <a:pt x="0" y="0"/>
                </a:moveTo>
                <a:lnTo>
                  <a:pt x="2014566" y="0"/>
                </a:lnTo>
                <a:lnTo>
                  <a:pt x="2014566" y="1808073"/>
                </a:lnTo>
                <a:lnTo>
                  <a:pt x="0" y="1808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0" name="TextBox 10"/>
          <p:cNvSpPr txBox="1"/>
          <p:nvPr/>
        </p:nvSpPr>
        <p:spPr>
          <a:xfrm>
            <a:off x="6512752" y="2094211"/>
            <a:ext cx="8010560" cy="164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 b="1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¿Qué es autoaudit?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1865" y="742487"/>
            <a:ext cx="18866575" cy="1975140"/>
            <a:chOff x="0" y="0"/>
            <a:chExt cx="4968974" cy="5202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8975" cy="520202"/>
            </a:xfrm>
            <a:custGeom>
              <a:avLst/>
              <a:gdLst/>
              <a:ahLst/>
              <a:cxnLst/>
              <a:rect l="l" t="t" r="r" b="b"/>
              <a:pathLst>
                <a:path w="4968975" h="520202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13065" y="3337600"/>
            <a:ext cx="1139268" cy="1139268"/>
          </a:xfrm>
          <a:custGeom>
            <a:avLst/>
            <a:gdLst/>
            <a:ahLst/>
            <a:cxnLst/>
            <a:rect l="l" t="t" r="r" b="b"/>
            <a:pathLst>
              <a:path w="1139268" h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6" name="TextBox 6"/>
          <p:cNvSpPr txBox="1"/>
          <p:nvPr/>
        </p:nvSpPr>
        <p:spPr>
          <a:xfrm>
            <a:off x="4713065" y="828999"/>
            <a:ext cx="8861870" cy="157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98691" y="3512899"/>
            <a:ext cx="8584227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98691" y="5056250"/>
            <a:ext cx="8584227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98691" y="6814643"/>
            <a:ext cx="8584227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98691" y="8353962"/>
            <a:ext cx="8584227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id="11" name="Freeform 11"/>
          <p:cNvSpPr/>
          <p:nvPr/>
        </p:nvSpPr>
        <p:spPr>
          <a:xfrm>
            <a:off x="4713065" y="4880950"/>
            <a:ext cx="1139268" cy="1139268"/>
          </a:xfrm>
          <a:custGeom>
            <a:avLst/>
            <a:gdLst/>
            <a:ahLst/>
            <a:cxnLst/>
            <a:rect l="l" t="t" r="r" b="b"/>
            <a:pathLst>
              <a:path w="1139268" h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2" name="Freeform 12"/>
          <p:cNvSpPr/>
          <p:nvPr/>
        </p:nvSpPr>
        <p:spPr>
          <a:xfrm>
            <a:off x="4713065" y="6639344"/>
            <a:ext cx="1139268" cy="1139268"/>
          </a:xfrm>
          <a:custGeom>
            <a:avLst/>
            <a:gdLst/>
            <a:ahLst/>
            <a:cxnLst/>
            <a:rect l="l" t="t" r="r" b="b"/>
            <a:pathLst>
              <a:path w="1139268" h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13" name="Freeform 13"/>
          <p:cNvSpPr/>
          <p:nvPr/>
        </p:nvSpPr>
        <p:spPr>
          <a:xfrm>
            <a:off x="4713065" y="8178662"/>
            <a:ext cx="1139268" cy="1139268"/>
          </a:xfrm>
          <a:custGeom>
            <a:avLst/>
            <a:gdLst/>
            <a:ahLst/>
            <a:cxnLst/>
            <a:rect l="l" t="t" r="r" b="b"/>
            <a:pathLst>
              <a:path w="1139268" h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98330" y="3417736"/>
            <a:ext cx="12091340" cy="3451528"/>
          </a:xfrm>
          <a:custGeom>
            <a:avLst/>
            <a:gdLst/>
            <a:ahLst/>
            <a:cxnLst/>
            <a:rect l="l" t="t" r="r" b="b"/>
            <a:pathLst>
              <a:path w="12091340" h="3451528">
                <a:moveTo>
                  <a:pt x="0" y="0"/>
                </a:moveTo>
                <a:lnTo>
                  <a:pt x="12091340" y="0"/>
                </a:lnTo>
                <a:lnTo>
                  <a:pt x="12091340" y="3451528"/>
                </a:lnTo>
                <a:lnTo>
                  <a:pt x="0" y="345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TextBox 3"/>
          <p:cNvSpPr txBox="1"/>
          <p:nvPr/>
        </p:nvSpPr>
        <p:spPr>
          <a:xfrm>
            <a:off x="4435565" y="4196635"/>
            <a:ext cx="9416871" cy="157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detrás de escenas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70161" y="5770799"/>
            <a:ext cx="796956" cy="796956"/>
            <a:chOff x="0" y="0"/>
            <a:chExt cx="209898" cy="2098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9898" cy="209898"/>
            </a:xfrm>
            <a:custGeom>
              <a:avLst/>
              <a:gdLst/>
              <a:ahLst/>
              <a:cxnLst/>
              <a:rect l="l" t="t" r="r" b="b"/>
              <a:pathLst>
                <a:path w="209898" h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5081" y="5770799"/>
            <a:ext cx="796956" cy="796956"/>
            <a:chOff x="0" y="0"/>
            <a:chExt cx="209898" cy="2098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9898" cy="209898"/>
            </a:xfrm>
            <a:custGeom>
              <a:avLst/>
              <a:gdLst/>
              <a:ahLst/>
              <a:cxnLst/>
              <a:rect l="l" t="t" r="r" b="b"/>
              <a:pathLst>
                <a:path w="209898" h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5770799"/>
            <a:ext cx="796956" cy="796956"/>
            <a:chOff x="0" y="0"/>
            <a:chExt cx="209898" cy="2098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9898" cy="209898"/>
            </a:xfrm>
            <a:custGeom>
              <a:avLst/>
              <a:gdLst/>
              <a:ahLst/>
              <a:cxnLst/>
              <a:rect l="l" t="t" r="r" b="b"/>
              <a:pathLst>
                <a:path w="209898" h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491044" y="4027175"/>
            <a:ext cx="796956" cy="796956"/>
            <a:chOff x="0" y="0"/>
            <a:chExt cx="209898" cy="20989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9898" cy="209898"/>
            </a:xfrm>
            <a:custGeom>
              <a:avLst/>
              <a:gdLst/>
              <a:ahLst/>
              <a:cxnLst/>
              <a:rect l="l" t="t" r="r" b="b"/>
              <a:pathLst>
                <a:path w="209898" h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455964" y="4027175"/>
            <a:ext cx="796956" cy="796956"/>
            <a:chOff x="0" y="0"/>
            <a:chExt cx="209898" cy="2098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9898" cy="209898"/>
            </a:xfrm>
            <a:custGeom>
              <a:avLst/>
              <a:gdLst/>
              <a:ahLst/>
              <a:cxnLst/>
              <a:rect l="l" t="t" r="r" b="b"/>
              <a:pathLst>
                <a:path w="209898" h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420883" y="4027175"/>
            <a:ext cx="796956" cy="796956"/>
            <a:chOff x="0" y="0"/>
            <a:chExt cx="209898" cy="2098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9898" cy="209898"/>
            </a:xfrm>
            <a:custGeom>
              <a:avLst/>
              <a:gdLst/>
              <a:ahLst/>
              <a:cxnLst/>
              <a:rect l="l" t="t" r="r" b="b"/>
              <a:pathLst>
                <a:path w="209898" h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435565" y="5704124"/>
            <a:ext cx="9416871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2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Breve vistazo al código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7607" y="1028700"/>
            <a:ext cx="17012786" cy="8289867"/>
          </a:xfrm>
          <a:custGeom>
            <a:avLst/>
            <a:gdLst/>
            <a:ahLst/>
            <a:cxnLst/>
            <a:rect l="l" t="t" r="r" b="b"/>
            <a:pathLst>
              <a:path w="17012786" h="8289867">
                <a:moveTo>
                  <a:pt x="0" y="0"/>
                </a:moveTo>
                <a:lnTo>
                  <a:pt x="17012786" y="0"/>
                </a:lnTo>
                <a:lnTo>
                  <a:pt x="17012786" y="8289867"/>
                </a:lnTo>
                <a:lnTo>
                  <a:pt x="0" y="8289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/>
          </a:p>
        </p:txBody>
      </p:sp>
      <p:sp>
        <p:nvSpPr>
          <p:cNvPr id="3" name="TextBox 3"/>
          <p:cNvSpPr txBox="1"/>
          <p:nvPr/>
        </p:nvSpPr>
        <p:spPr>
          <a:xfrm>
            <a:off x="5313426" y="2081759"/>
            <a:ext cx="7661149" cy="1128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6653" y="3834095"/>
            <a:ext cx="19137108" cy="4621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8044" lvl="1" indent="-479022" algn="l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Extensión propia para PostgreSQL</a:t>
            </a:r>
          </a:p>
          <a:p>
            <a:pPr marL="958044" lvl="1" indent="-479022" algn="l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Auditoría automática y centralizada</a:t>
            </a:r>
          </a:p>
          <a:p>
            <a:pPr marL="958044" lvl="1" indent="-479022" algn="l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Cobertura completa de tablas</a:t>
            </a:r>
          </a:p>
          <a:p>
            <a:pPr marL="958044" lvl="1" indent="-479022" algn="l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Seguridad y confiabilidad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4864" y="2069464"/>
            <a:ext cx="18924181" cy="7552761"/>
            <a:chOff x="0" y="0"/>
            <a:chExt cx="4984146" cy="19892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4147" cy="1989205"/>
            </a:xfrm>
            <a:custGeom>
              <a:avLst/>
              <a:gdLst/>
              <a:ahLst/>
              <a:cxnLst/>
              <a:rect l="l" t="t" r="r" b="b"/>
              <a:pathLst>
                <a:path w="4984147" h="1989205">
                  <a:moveTo>
                    <a:pt x="0" y="0"/>
                  </a:moveTo>
                  <a:lnTo>
                    <a:pt x="4984147" y="0"/>
                  </a:lnTo>
                  <a:lnTo>
                    <a:pt x="4984147" y="1989205"/>
                  </a:lnTo>
                  <a:lnTo>
                    <a:pt x="0" y="1989205"/>
                  </a:lnTo>
                  <a:close/>
                </a:path>
              </a:pathLst>
            </a:custGeom>
            <a:solidFill>
              <a:srgbClr val="F6F6E9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4146" cy="20273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68884" y="2503170"/>
            <a:ext cx="15762768" cy="675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Soporte para auditoría de SELECT: registrar también cuándo y quién consultó datos sensibles.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Exportación de registros: integración con sistemas externos de monitoreo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 configurables: permitir a ciertos usuarios auditar solo ciertas tablas o columnas críticas.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Interfaz gráfica de auditoría: crear un panel web o dashboard que muestre los registros de manera amigable, sin depender de queries manuales.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Compresión / Archivado de logs: optimizar espacio de almacenamiento moviendo registros antiguos a tablas de histórico o almacenamiento en la nube.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Alertas en tiempo real: generar notificaciones (correo, Slack, Telegram) cuando se detecten operaciones críticas o sospechosas.</a:t>
            </a:r>
          </a:p>
          <a:p>
            <a:pPr algn="r">
              <a:lnSpc>
                <a:spcPts val="4759"/>
              </a:lnSpc>
            </a:pPr>
            <a:endParaRPr lang="en-US" sz="3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261702" y="775335"/>
            <a:ext cx="15377615" cy="1294129"/>
            <a:chOff x="0" y="0"/>
            <a:chExt cx="4050072" cy="3408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50071" cy="340841"/>
            </a:xfrm>
            <a:custGeom>
              <a:avLst/>
              <a:gdLst/>
              <a:ahLst/>
              <a:cxnLst/>
              <a:rect l="l" t="t" r="r" b="b"/>
              <a:pathLst>
                <a:path w="4050071" h="340841">
                  <a:moveTo>
                    <a:pt x="0" y="0"/>
                  </a:moveTo>
                  <a:lnTo>
                    <a:pt x="4050071" y="0"/>
                  </a:lnTo>
                  <a:lnTo>
                    <a:pt x="4050071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050072" cy="378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64314" y="670560"/>
            <a:ext cx="11571908" cy="157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recomendaciones a futuro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32157" y="775335"/>
            <a:ext cx="1298782" cy="1294129"/>
            <a:chOff x="0" y="0"/>
            <a:chExt cx="342066" cy="34084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2066" cy="340841"/>
            </a:xfrm>
            <a:custGeom>
              <a:avLst/>
              <a:gdLst/>
              <a:ahLst/>
              <a:cxnLst/>
              <a:rect l="l" t="t" r="r" b="b"/>
              <a:pathLst>
                <a:path w="342066" h="340841">
                  <a:moveTo>
                    <a:pt x="0" y="0"/>
                  </a:moveTo>
                  <a:lnTo>
                    <a:pt x="342066" y="0"/>
                  </a:lnTo>
                  <a:lnTo>
                    <a:pt x="342066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42066" cy="378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775335"/>
            <a:ext cx="1298782" cy="1294129"/>
            <a:chOff x="0" y="0"/>
            <a:chExt cx="342066" cy="3408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2066" cy="340841"/>
            </a:xfrm>
            <a:custGeom>
              <a:avLst/>
              <a:gdLst/>
              <a:ahLst/>
              <a:cxnLst/>
              <a:rect l="l" t="t" r="r" b="b"/>
              <a:pathLst>
                <a:path w="342066" h="340841">
                  <a:moveTo>
                    <a:pt x="0" y="0"/>
                  </a:moveTo>
                  <a:lnTo>
                    <a:pt x="342066" y="0"/>
                  </a:lnTo>
                  <a:lnTo>
                    <a:pt x="342066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  <p:txBody>
            <a:bodyPr/>
            <a:lstStyle/>
            <a:p>
              <a:endParaRPr lang="es-C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42066" cy="378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8589" y="2182867"/>
            <a:ext cx="14970823" cy="5321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50"/>
              </a:lnSpc>
            </a:pPr>
            <a:r>
              <a:rPr lang="en-US" sz="30964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¡GRACIAS!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Personalizado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Proxima Nova</vt:lpstr>
      <vt:lpstr>Glacial Indifference</vt:lpstr>
      <vt:lpstr>Bebas Neue</vt:lpstr>
      <vt:lpstr>Bebas Neue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Media Literacy Credible Sources Education Presentation in Green Black Yellow Graphic Style</dc:title>
  <dc:creator>Jairo</dc:creator>
  <cp:lastModifiedBy>JAIRO JESUS GONZALEZ HIDALGO</cp:lastModifiedBy>
  <cp:revision>2</cp:revision>
  <dcterms:created xsi:type="dcterms:W3CDTF">2006-08-16T00:00:00Z</dcterms:created>
  <dcterms:modified xsi:type="dcterms:W3CDTF">2025-09-18T02:00:03Z</dcterms:modified>
  <dc:identifier>DAGzSawevts</dc:identifier>
</cp:coreProperties>
</file>