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ebas Neue Bold" charset="1" panose="020B0606020202050201"/>
      <p:regular r:id="rId22"/>
    </p:embeddedFont>
    <p:embeddedFont>
      <p:font typeface="Proxima Nova" charset="1" panose="02000506030000020004"/>
      <p:regular r:id="rId23"/>
    </p:embeddedFont>
    <p:embeddedFont>
      <p:font typeface="Bebas Neue" charset="1" panose="00000500000000000000"/>
      <p:regular r:id="rId24"/>
    </p:embeddedFont>
    <p:embeddedFont>
      <p:font typeface="Glacial Indifference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04729"/>
            <a:ext cx="18288000" cy="5220393"/>
          </a:xfrm>
          <a:custGeom>
            <a:avLst/>
            <a:gdLst/>
            <a:ahLst/>
            <a:cxnLst/>
            <a:rect r="r" b="b" t="t" l="l"/>
            <a:pathLst>
              <a:path h="5220393" w="18288000">
                <a:moveTo>
                  <a:pt x="0" y="0"/>
                </a:moveTo>
                <a:lnTo>
                  <a:pt x="18288000" y="0"/>
                </a:lnTo>
                <a:lnTo>
                  <a:pt x="18288000" y="5220392"/>
                </a:lnTo>
                <a:lnTo>
                  <a:pt x="0" y="5220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48073" y="3776581"/>
            <a:ext cx="3973080" cy="3126814"/>
          </a:xfrm>
          <a:custGeom>
            <a:avLst/>
            <a:gdLst/>
            <a:ahLst/>
            <a:cxnLst/>
            <a:rect r="r" b="b" t="t" l="l"/>
            <a:pathLst>
              <a:path h="3126814" w="3973080">
                <a:moveTo>
                  <a:pt x="0" y="0"/>
                </a:moveTo>
                <a:lnTo>
                  <a:pt x="3973079" y="0"/>
                </a:lnTo>
                <a:lnTo>
                  <a:pt x="3973079" y="3126813"/>
                </a:lnTo>
                <a:lnTo>
                  <a:pt x="0" y="31268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476" y="9563446"/>
            <a:ext cx="1005224" cy="1075788"/>
            <a:chOff x="0" y="0"/>
            <a:chExt cx="264750" cy="2833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01872" y="4559432"/>
            <a:ext cx="10319073" cy="171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59"/>
              </a:lnSpc>
            </a:pPr>
            <a:r>
              <a:rPr lang="en-US" b="true" sz="9899">
                <a:solidFill>
                  <a:srgbClr val="291B25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bases de datos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98714" y="5961720"/>
            <a:ext cx="5125389" cy="94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9"/>
              </a:lnSpc>
            </a:pPr>
            <a:r>
              <a:rPr lang="en-US" sz="2728" spc="27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Jairo González - Rafael Odio</a:t>
            </a:r>
          </a:p>
          <a:p>
            <a:pPr algn="ctr">
              <a:lnSpc>
                <a:spcPts val="3819"/>
              </a:lnSpc>
            </a:pPr>
            <a:r>
              <a:rPr lang="en-US" sz="2728" spc="27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Paula Castillo - Aarón Lios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33606" y="3643231"/>
            <a:ext cx="4255605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spc="576">
                <a:solidFill>
                  <a:srgbClr val="291B25"/>
                </a:solidFill>
                <a:latin typeface="Bebas Neue"/>
                <a:ea typeface="Bebas Neue"/>
                <a:cs typeface="Bebas Neue"/>
                <a:sym typeface="Bebas Neue"/>
              </a:rPr>
              <a:t>PROYECTO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45461" y="9563446"/>
            <a:ext cx="1005224" cy="1075788"/>
            <a:chOff x="0" y="0"/>
            <a:chExt cx="264750" cy="2833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65010" y="9563446"/>
            <a:ext cx="15622990" cy="1075788"/>
            <a:chOff x="0" y="0"/>
            <a:chExt cx="4114697" cy="2833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14697" cy="283335"/>
            </a:xfrm>
            <a:custGeom>
              <a:avLst/>
              <a:gdLst/>
              <a:ahLst/>
              <a:cxnLst/>
              <a:rect r="r" b="b" t="t" l="l"/>
              <a:pathLst>
                <a:path h="283335" w="4114697">
                  <a:moveTo>
                    <a:pt x="0" y="0"/>
                  </a:moveTo>
                  <a:lnTo>
                    <a:pt x="4114697" y="0"/>
                  </a:lnTo>
                  <a:lnTo>
                    <a:pt x="4114697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114697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17259300" y="-351985"/>
            <a:ext cx="1005224" cy="1075788"/>
            <a:chOff x="0" y="0"/>
            <a:chExt cx="264750" cy="28333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15937315" y="-351985"/>
            <a:ext cx="1005224" cy="1075788"/>
            <a:chOff x="0" y="0"/>
            <a:chExt cx="264750" cy="28333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0" y="-351985"/>
            <a:ext cx="15622990" cy="1075788"/>
            <a:chOff x="0" y="0"/>
            <a:chExt cx="4114697" cy="28333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114697" cy="283335"/>
            </a:xfrm>
            <a:custGeom>
              <a:avLst/>
              <a:gdLst/>
              <a:ahLst/>
              <a:cxnLst/>
              <a:rect r="r" b="b" t="t" l="l"/>
              <a:pathLst>
                <a:path h="283335" w="4114697">
                  <a:moveTo>
                    <a:pt x="0" y="0"/>
                  </a:moveTo>
                  <a:lnTo>
                    <a:pt x="4114697" y="0"/>
                  </a:lnTo>
                  <a:lnTo>
                    <a:pt x="4114697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291B2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114697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865" y="742487"/>
            <a:ext cx="18866575" cy="1975140"/>
            <a:chOff x="0" y="0"/>
            <a:chExt cx="4968974" cy="52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8975" cy="520202"/>
            </a:xfrm>
            <a:custGeom>
              <a:avLst/>
              <a:gdLst/>
              <a:ahLst/>
              <a:cxnLst/>
              <a:rect r="r" b="b" t="t" l="l"/>
              <a:pathLst>
                <a:path h="520202" w="4968975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13065" y="333760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3065" y="828999"/>
            <a:ext cx="8861870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691" y="3512899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91" y="5056250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91" y="6814643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8691" y="8353962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13065" y="488095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3065" y="6639344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13065" y="8178662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865" y="742487"/>
            <a:ext cx="18866575" cy="1975140"/>
            <a:chOff x="0" y="0"/>
            <a:chExt cx="4968974" cy="52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8975" cy="520202"/>
            </a:xfrm>
            <a:custGeom>
              <a:avLst/>
              <a:gdLst/>
              <a:ahLst/>
              <a:cxnLst/>
              <a:rect r="r" b="b" t="t" l="l"/>
              <a:pathLst>
                <a:path h="520202" w="4968975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13065" y="333760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3065" y="828999"/>
            <a:ext cx="8861870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691" y="3512899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91" y="5056250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91" y="6814643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8691" y="8353962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13065" y="488095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3065" y="6639344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13065" y="8178662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865" y="742487"/>
            <a:ext cx="18866575" cy="1975140"/>
            <a:chOff x="0" y="0"/>
            <a:chExt cx="4968974" cy="52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8975" cy="520202"/>
            </a:xfrm>
            <a:custGeom>
              <a:avLst/>
              <a:gdLst/>
              <a:ahLst/>
              <a:cxnLst/>
              <a:rect r="r" b="b" t="t" l="l"/>
              <a:pathLst>
                <a:path h="520202" w="4968975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13065" y="333760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3065" y="828999"/>
            <a:ext cx="8861870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691" y="3512899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91" y="5056250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91" y="6814643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8691" y="8353962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13065" y="488095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3065" y="6639344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13065" y="8178662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8330" y="3417736"/>
            <a:ext cx="12091340" cy="3451528"/>
          </a:xfrm>
          <a:custGeom>
            <a:avLst/>
            <a:gdLst/>
            <a:ahLst/>
            <a:cxnLst/>
            <a:rect r="r" b="b" t="t" l="l"/>
            <a:pathLst>
              <a:path h="3451528" w="12091340">
                <a:moveTo>
                  <a:pt x="0" y="0"/>
                </a:moveTo>
                <a:lnTo>
                  <a:pt x="12091340" y="0"/>
                </a:lnTo>
                <a:lnTo>
                  <a:pt x="12091340" y="3451528"/>
                </a:lnTo>
                <a:lnTo>
                  <a:pt x="0" y="3451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5565" y="4196635"/>
            <a:ext cx="9416871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detrás de escenas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070161" y="5770799"/>
            <a:ext cx="796956" cy="796956"/>
            <a:chOff x="0" y="0"/>
            <a:chExt cx="209898" cy="2098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5081" y="5770799"/>
            <a:ext cx="796956" cy="796956"/>
            <a:chOff x="0" y="0"/>
            <a:chExt cx="209898" cy="2098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5770799"/>
            <a:ext cx="796956" cy="796956"/>
            <a:chOff x="0" y="0"/>
            <a:chExt cx="209898" cy="2098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491044" y="4027175"/>
            <a:ext cx="796956" cy="796956"/>
            <a:chOff x="0" y="0"/>
            <a:chExt cx="209898" cy="2098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55964" y="4027175"/>
            <a:ext cx="796956" cy="796956"/>
            <a:chOff x="0" y="0"/>
            <a:chExt cx="209898" cy="20989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420883" y="4027175"/>
            <a:ext cx="796956" cy="796956"/>
            <a:chOff x="0" y="0"/>
            <a:chExt cx="209898" cy="2098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9898" cy="209898"/>
            </a:xfrm>
            <a:custGeom>
              <a:avLst/>
              <a:gdLst/>
              <a:ahLst/>
              <a:cxnLst/>
              <a:rect r="r" b="b" t="t" l="l"/>
              <a:pathLst>
                <a:path h="209898" w="209898">
                  <a:moveTo>
                    <a:pt x="0" y="0"/>
                  </a:moveTo>
                  <a:lnTo>
                    <a:pt x="209898" y="0"/>
                  </a:lnTo>
                  <a:lnTo>
                    <a:pt x="209898" y="209898"/>
                  </a:lnTo>
                  <a:lnTo>
                    <a:pt x="0" y="209898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09898" cy="247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4435565" y="5704124"/>
            <a:ext cx="9416871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2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Breve vistazo al código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7607" y="1028700"/>
            <a:ext cx="17012786" cy="8289867"/>
          </a:xfrm>
          <a:custGeom>
            <a:avLst/>
            <a:gdLst/>
            <a:ahLst/>
            <a:cxnLst/>
            <a:rect r="r" b="b" t="t" l="l"/>
            <a:pathLst>
              <a:path h="8289867" w="17012786">
                <a:moveTo>
                  <a:pt x="0" y="0"/>
                </a:moveTo>
                <a:lnTo>
                  <a:pt x="17012786" y="0"/>
                </a:lnTo>
                <a:lnTo>
                  <a:pt x="17012786" y="8289867"/>
                </a:lnTo>
                <a:lnTo>
                  <a:pt x="0" y="8289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13426" y="2081759"/>
            <a:ext cx="7661149" cy="1128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76653" y="3834095"/>
            <a:ext cx="19137108" cy="4621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Extensión propia para PostgreSQL</a:t>
            </a:r>
          </a:p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Auditoría automática y centralizada</a:t>
            </a:r>
          </a:p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Cobertura completa de tablas</a:t>
            </a:r>
          </a:p>
          <a:p>
            <a:pPr algn="l" marL="958044" indent="-479022" lvl="1">
              <a:lnSpc>
                <a:spcPts val="9451"/>
              </a:lnSpc>
              <a:buFont typeface="Arial"/>
              <a:buChar char="•"/>
            </a:pPr>
            <a:r>
              <a:rPr lang="en-US" sz="4437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Seguridad y confiabilidad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4864" y="2069464"/>
            <a:ext cx="18924181" cy="7552761"/>
            <a:chOff x="0" y="0"/>
            <a:chExt cx="4984146" cy="19892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147" cy="1989205"/>
            </a:xfrm>
            <a:custGeom>
              <a:avLst/>
              <a:gdLst/>
              <a:ahLst/>
              <a:cxnLst/>
              <a:rect r="r" b="b" t="t" l="l"/>
              <a:pathLst>
                <a:path h="1989205" w="4984147">
                  <a:moveTo>
                    <a:pt x="0" y="0"/>
                  </a:moveTo>
                  <a:lnTo>
                    <a:pt x="4984147" y="0"/>
                  </a:lnTo>
                  <a:lnTo>
                    <a:pt x="4984147" y="1989205"/>
                  </a:lnTo>
                  <a:lnTo>
                    <a:pt x="0" y="1989205"/>
                  </a:lnTo>
                  <a:close/>
                </a:path>
              </a:pathLst>
            </a:custGeom>
            <a:solidFill>
              <a:srgbClr val="F6F6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84146" cy="2027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8884" y="2503170"/>
            <a:ext cx="15762768" cy="675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Soporte para auditoría de SELECT: registrar también cuándo y quién consultó datos sensibles.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Exportación de registros: integración con sistemas externos de monitoreo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 configurables: permitir a ciertos usuarios auditar solo ciertas tablas o columnas críticas.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Interfaz gráfica de auditoría: crear un panel web o dashboard que muestre los registros de manera amigable, sin depender de queries manuales.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Compresión / Archivado de logs: optimizar espacio de almacenamiento moviendo registros antiguos a tablas de histórico o almacenamiento en la nube.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Alertas en tiempo real: generar notificaciones (correo, Slack, Telegram) cuando se detecten operaciones críticas o sospechosas.</a:t>
            </a:r>
          </a:p>
          <a:p>
            <a:pPr algn="r">
              <a:lnSpc>
                <a:spcPts val="475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3261702" y="775335"/>
            <a:ext cx="15377615" cy="1294129"/>
            <a:chOff x="0" y="0"/>
            <a:chExt cx="4050072" cy="3408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50071" cy="340841"/>
            </a:xfrm>
            <a:custGeom>
              <a:avLst/>
              <a:gdLst/>
              <a:ahLst/>
              <a:cxnLst/>
              <a:rect r="r" b="b" t="t" l="l"/>
              <a:pathLst>
                <a:path h="340841" w="4050071">
                  <a:moveTo>
                    <a:pt x="0" y="0"/>
                  </a:moveTo>
                  <a:lnTo>
                    <a:pt x="4050071" y="0"/>
                  </a:lnTo>
                  <a:lnTo>
                    <a:pt x="4050071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50072" cy="378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64314" y="670560"/>
            <a:ext cx="11571908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recomendaciones a futuro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32157" y="775335"/>
            <a:ext cx="1298782" cy="1294129"/>
            <a:chOff x="0" y="0"/>
            <a:chExt cx="342066" cy="3408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2066" cy="340841"/>
            </a:xfrm>
            <a:custGeom>
              <a:avLst/>
              <a:gdLst/>
              <a:ahLst/>
              <a:cxnLst/>
              <a:rect r="r" b="b" t="t" l="l"/>
              <a:pathLst>
                <a:path h="340841" w="342066">
                  <a:moveTo>
                    <a:pt x="0" y="0"/>
                  </a:moveTo>
                  <a:lnTo>
                    <a:pt x="342066" y="0"/>
                  </a:lnTo>
                  <a:lnTo>
                    <a:pt x="342066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42066" cy="378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775335"/>
            <a:ext cx="1298782" cy="1294129"/>
            <a:chOff x="0" y="0"/>
            <a:chExt cx="342066" cy="3408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42066" cy="340841"/>
            </a:xfrm>
            <a:custGeom>
              <a:avLst/>
              <a:gdLst/>
              <a:ahLst/>
              <a:cxnLst/>
              <a:rect r="r" b="b" t="t" l="l"/>
              <a:pathLst>
                <a:path h="340841" w="342066">
                  <a:moveTo>
                    <a:pt x="0" y="0"/>
                  </a:moveTo>
                  <a:lnTo>
                    <a:pt x="342066" y="0"/>
                  </a:lnTo>
                  <a:lnTo>
                    <a:pt x="342066" y="340841"/>
                  </a:lnTo>
                  <a:lnTo>
                    <a:pt x="0" y="340841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42066" cy="378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8589" y="2182867"/>
            <a:ext cx="14970823" cy="532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50"/>
              </a:lnSpc>
            </a:pPr>
            <a:r>
              <a:rPr lang="en-US" sz="30964" b="true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¡GRACIAS!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2038256" cy="3480150"/>
          </a:xfrm>
          <a:custGeom>
            <a:avLst/>
            <a:gdLst/>
            <a:ahLst/>
            <a:cxnLst/>
            <a:rect r="r" b="b" t="t" l="l"/>
            <a:pathLst>
              <a:path h="3480150" w="12038256">
                <a:moveTo>
                  <a:pt x="0" y="0"/>
                </a:moveTo>
                <a:lnTo>
                  <a:pt x="12038256" y="0"/>
                </a:lnTo>
                <a:lnTo>
                  <a:pt x="12038256" y="3480150"/>
                </a:lnTo>
                <a:lnTo>
                  <a:pt x="0" y="3480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79603" y="1028700"/>
            <a:ext cx="2479697" cy="2479697"/>
          </a:xfrm>
          <a:custGeom>
            <a:avLst/>
            <a:gdLst/>
            <a:ahLst/>
            <a:cxnLst/>
            <a:rect r="r" b="b" t="t" l="l"/>
            <a:pathLst>
              <a:path h="2479697" w="2479697">
                <a:moveTo>
                  <a:pt x="0" y="0"/>
                </a:moveTo>
                <a:lnTo>
                  <a:pt x="2479697" y="0"/>
                </a:lnTo>
                <a:lnTo>
                  <a:pt x="2479697" y="2479697"/>
                </a:lnTo>
                <a:lnTo>
                  <a:pt x="0" y="247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59167" y="5198406"/>
            <a:ext cx="9828671" cy="467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El problema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¿Qué es AutoAudit?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Usando AutoAudit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Detrás de escenas</a:t>
            </a:r>
          </a:p>
          <a:p>
            <a:pPr algn="l">
              <a:lnSpc>
                <a:spcPts val="4066"/>
              </a:lnSpc>
            </a:pPr>
          </a:p>
          <a:p>
            <a:pPr algn="l" marL="1057901" indent="-528951" lvl="1">
              <a:lnSpc>
                <a:spcPts val="4066"/>
              </a:lnSpc>
              <a:buFont typeface="Arial"/>
              <a:buChar char="•"/>
            </a:pPr>
            <a:r>
              <a:rPr lang="en-US" sz="4899" spc="48">
                <a:solidFill>
                  <a:srgbClr val="291B25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59167" y="2320199"/>
            <a:ext cx="7353543" cy="1529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5"/>
              </a:lnSpc>
            </a:pPr>
            <a:r>
              <a:rPr lang="en-US" sz="8861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en este video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779603" y="3903652"/>
            <a:ext cx="2479697" cy="2479697"/>
          </a:xfrm>
          <a:custGeom>
            <a:avLst/>
            <a:gdLst/>
            <a:ahLst/>
            <a:cxnLst/>
            <a:rect r="r" b="b" t="t" l="l"/>
            <a:pathLst>
              <a:path h="2479697" w="2479697">
                <a:moveTo>
                  <a:pt x="0" y="0"/>
                </a:moveTo>
                <a:lnTo>
                  <a:pt x="2479697" y="0"/>
                </a:lnTo>
                <a:lnTo>
                  <a:pt x="2479697" y="2479696"/>
                </a:lnTo>
                <a:lnTo>
                  <a:pt x="0" y="247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79603" y="6778603"/>
            <a:ext cx="2479697" cy="2479697"/>
          </a:xfrm>
          <a:custGeom>
            <a:avLst/>
            <a:gdLst/>
            <a:ahLst/>
            <a:cxnLst/>
            <a:rect r="r" b="b" t="t" l="l"/>
            <a:pathLst>
              <a:path h="2479697" w="2479697">
                <a:moveTo>
                  <a:pt x="0" y="0"/>
                </a:moveTo>
                <a:lnTo>
                  <a:pt x="2479697" y="0"/>
                </a:lnTo>
                <a:lnTo>
                  <a:pt x="2479697" y="2479697"/>
                </a:lnTo>
                <a:lnTo>
                  <a:pt x="0" y="2479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6710" y="-176088"/>
            <a:ext cx="18564710" cy="969772"/>
            <a:chOff x="0" y="0"/>
            <a:chExt cx="4889471" cy="25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471" cy="255413"/>
            </a:xfrm>
            <a:custGeom>
              <a:avLst/>
              <a:gdLst/>
              <a:ahLst/>
              <a:cxnLst/>
              <a:rect r="r" b="b" t="t" l="l"/>
              <a:pathLst>
                <a:path h="255413" w="4889471">
                  <a:moveTo>
                    <a:pt x="0" y="0"/>
                  </a:moveTo>
                  <a:lnTo>
                    <a:pt x="4889471" y="0"/>
                  </a:lnTo>
                  <a:lnTo>
                    <a:pt x="4889471" y="255413"/>
                  </a:lnTo>
                  <a:lnTo>
                    <a:pt x="0" y="255413"/>
                  </a:ln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471" cy="29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0073" y="4625842"/>
            <a:ext cx="13181381" cy="296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En una clínica, el usuario con rol Worker modificó sin avisar la información de un paciente.</a:t>
            </a:r>
          </a:p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Al no quedar rastro del cambio, el médico no pudo comprobar qué datos eran los originales ni quién los había modificado, generando un riesgo legal y de salud.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7294582" y="1949027"/>
            <a:ext cx="1005224" cy="1075788"/>
            <a:chOff x="0" y="0"/>
            <a:chExt cx="264750" cy="2833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7294582" y="3271011"/>
            <a:ext cx="1005224" cy="1075788"/>
            <a:chOff x="0" y="0"/>
            <a:chExt cx="264750" cy="283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3848683" y="8036459"/>
            <a:ext cx="7897021" cy="1075788"/>
            <a:chOff x="0" y="0"/>
            <a:chExt cx="2079874" cy="2833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79874" cy="283335"/>
            </a:xfrm>
            <a:custGeom>
              <a:avLst/>
              <a:gdLst/>
              <a:ahLst/>
              <a:cxnLst/>
              <a:rect r="r" b="b" t="t" l="l"/>
              <a:pathLst>
                <a:path h="283335" w="2079874">
                  <a:moveTo>
                    <a:pt x="0" y="0"/>
                  </a:moveTo>
                  <a:lnTo>
                    <a:pt x="2079874" y="0"/>
                  </a:lnTo>
                  <a:lnTo>
                    <a:pt x="2079874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79874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60073" y="2818082"/>
            <a:ext cx="7083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el problema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6710" y="-176088"/>
            <a:ext cx="18564710" cy="969772"/>
            <a:chOff x="0" y="0"/>
            <a:chExt cx="4889471" cy="25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471" cy="255413"/>
            </a:xfrm>
            <a:custGeom>
              <a:avLst/>
              <a:gdLst/>
              <a:ahLst/>
              <a:cxnLst/>
              <a:rect r="r" b="b" t="t" l="l"/>
              <a:pathLst>
                <a:path h="255413" w="4889471">
                  <a:moveTo>
                    <a:pt x="0" y="0"/>
                  </a:moveTo>
                  <a:lnTo>
                    <a:pt x="4889471" y="0"/>
                  </a:lnTo>
                  <a:lnTo>
                    <a:pt x="4889471" y="255413"/>
                  </a:lnTo>
                  <a:lnTo>
                    <a:pt x="0" y="255413"/>
                  </a:ln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471" cy="29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0073" y="4625842"/>
            <a:ext cx="13181381" cy="296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En una empresa de ventas, un empleado eliminó por error varios registros de pedidos.</a:t>
            </a:r>
          </a:p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 Cuando el cliente reclamó, ya no había forma de demostrar si la orden realmente existía ni quién la había borrado.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7294582" y="1949027"/>
            <a:ext cx="1005224" cy="1075788"/>
            <a:chOff x="0" y="0"/>
            <a:chExt cx="264750" cy="2833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7294582" y="3271011"/>
            <a:ext cx="1005224" cy="1075788"/>
            <a:chOff x="0" y="0"/>
            <a:chExt cx="264750" cy="283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3848683" y="8036459"/>
            <a:ext cx="7897021" cy="1075788"/>
            <a:chOff x="0" y="0"/>
            <a:chExt cx="2079874" cy="2833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79874" cy="283335"/>
            </a:xfrm>
            <a:custGeom>
              <a:avLst/>
              <a:gdLst/>
              <a:ahLst/>
              <a:cxnLst/>
              <a:rect r="r" b="b" t="t" l="l"/>
              <a:pathLst>
                <a:path h="283335" w="2079874">
                  <a:moveTo>
                    <a:pt x="0" y="0"/>
                  </a:moveTo>
                  <a:lnTo>
                    <a:pt x="2079874" y="0"/>
                  </a:lnTo>
                  <a:lnTo>
                    <a:pt x="2079874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79874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60073" y="2818082"/>
            <a:ext cx="7083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el problema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6710" y="-176088"/>
            <a:ext cx="18564710" cy="969772"/>
            <a:chOff x="0" y="0"/>
            <a:chExt cx="4889471" cy="25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471" cy="255413"/>
            </a:xfrm>
            <a:custGeom>
              <a:avLst/>
              <a:gdLst/>
              <a:ahLst/>
              <a:cxnLst/>
              <a:rect r="r" b="b" t="t" l="l"/>
              <a:pathLst>
                <a:path h="255413" w="4889471">
                  <a:moveTo>
                    <a:pt x="0" y="0"/>
                  </a:moveTo>
                  <a:lnTo>
                    <a:pt x="4889471" y="0"/>
                  </a:lnTo>
                  <a:lnTo>
                    <a:pt x="4889471" y="255413"/>
                  </a:lnTo>
                  <a:lnTo>
                    <a:pt x="0" y="255413"/>
                  </a:ln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471" cy="29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0073" y="4625842"/>
            <a:ext cx="13181381" cy="237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En el área de finanzas, dos analistas se acreditaban la misma actualización de precios en la tabla de productos.</a:t>
            </a:r>
          </a:p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 Sin auditoría, ninguno podía demostrar con certeza cuándo ni quién había hecho el cambio.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7294582" y="1949027"/>
            <a:ext cx="1005224" cy="1075788"/>
            <a:chOff x="0" y="0"/>
            <a:chExt cx="264750" cy="2833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7294582" y="3271011"/>
            <a:ext cx="1005224" cy="1075788"/>
            <a:chOff x="0" y="0"/>
            <a:chExt cx="264750" cy="283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3848683" y="8036459"/>
            <a:ext cx="7897021" cy="1075788"/>
            <a:chOff x="0" y="0"/>
            <a:chExt cx="2079874" cy="2833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79874" cy="283335"/>
            </a:xfrm>
            <a:custGeom>
              <a:avLst/>
              <a:gdLst/>
              <a:ahLst/>
              <a:cxnLst/>
              <a:rect r="r" b="b" t="t" l="l"/>
              <a:pathLst>
                <a:path h="283335" w="2079874">
                  <a:moveTo>
                    <a:pt x="0" y="0"/>
                  </a:moveTo>
                  <a:lnTo>
                    <a:pt x="2079874" y="0"/>
                  </a:lnTo>
                  <a:lnTo>
                    <a:pt x="2079874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79874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60073" y="2818082"/>
            <a:ext cx="7083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el problema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91B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6710" y="-176088"/>
            <a:ext cx="18564710" cy="969772"/>
            <a:chOff x="0" y="0"/>
            <a:chExt cx="4889471" cy="2554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9471" cy="255413"/>
            </a:xfrm>
            <a:custGeom>
              <a:avLst/>
              <a:gdLst/>
              <a:ahLst/>
              <a:cxnLst/>
              <a:rect r="r" b="b" t="t" l="l"/>
              <a:pathLst>
                <a:path h="255413" w="4889471">
                  <a:moveTo>
                    <a:pt x="0" y="0"/>
                  </a:moveTo>
                  <a:lnTo>
                    <a:pt x="4889471" y="0"/>
                  </a:lnTo>
                  <a:lnTo>
                    <a:pt x="4889471" y="255413"/>
                  </a:lnTo>
                  <a:lnTo>
                    <a:pt x="0" y="255413"/>
                  </a:lnTo>
                  <a:close/>
                </a:path>
              </a:pathLst>
            </a:custGeom>
            <a:solidFill>
              <a:srgbClr val="61A6A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9471" cy="293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0073" y="4625842"/>
            <a:ext cx="13181381" cy="296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Un empleado malintencionado alteró valores de facturación en la base de datos para beneficiar a un cliente amigo.</a:t>
            </a:r>
          </a:p>
          <a:p>
            <a:pPr algn="l">
              <a:lnSpc>
                <a:spcPts val="4719"/>
              </a:lnSpc>
            </a:pPr>
            <a:r>
              <a:rPr lang="en-US" sz="3999" spc="39">
                <a:solidFill>
                  <a:srgbClr val="F6F6E9"/>
                </a:solidFill>
                <a:latin typeface="Proxima Nova"/>
                <a:ea typeface="Proxima Nova"/>
                <a:cs typeface="Proxima Nova"/>
                <a:sym typeface="Proxima Nova"/>
              </a:rPr>
              <a:t> La empresa no pudo detectar ni probar la manipulación porque no existía un registro automático de operaciones.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7294582" y="1949027"/>
            <a:ext cx="1005224" cy="1075788"/>
            <a:chOff x="0" y="0"/>
            <a:chExt cx="264750" cy="2833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7294582" y="3271011"/>
            <a:ext cx="1005224" cy="1075788"/>
            <a:chOff x="0" y="0"/>
            <a:chExt cx="264750" cy="2833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4750" cy="283335"/>
            </a:xfrm>
            <a:custGeom>
              <a:avLst/>
              <a:gdLst/>
              <a:ahLst/>
              <a:cxnLst/>
              <a:rect r="r" b="b" t="t" l="l"/>
              <a:pathLst>
                <a:path h="283335" w="264750">
                  <a:moveTo>
                    <a:pt x="0" y="0"/>
                  </a:moveTo>
                  <a:lnTo>
                    <a:pt x="264750" y="0"/>
                  </a:lnTo>
                  <a:lnTo>
                    <a:pt x="264750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64750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3848683" y="8036459"/>
            <a:ext cx="7897021" cy="1075788"/>
            <a:chOff x="0" y="0"/>
            <a:chExt cx="2079874" cy="28333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79874" cy="283335"/>
            </a:xfrm>
            <a:custGeom>
              <a:avLst/>
              <a:gdLst/>
              <a:ahLst/>
              <a:cxnLst/>
              <a:rect r="r" b="b" t="t" l="l"/>
              <a:pathLst>
                <a:path h="283335" w="2079874">
                  <a:moveTo>
                    <a:pt x="0" y="0"/>
                  </a:moveTo>
                  <a:lnTo>
                    <a:pt x="2079874" y="0"/>
                  </a:lnTo>
                  <a:lnTo>
                    <a:pt x="2079874" y="283335"/>
                  </a:lnTo>
                  <a:lnTo>
                    <a:pt x="0" y="283335"/>
                  </a:lnTo>
                  <a:close/>
                </a:path>
              </a:pathLst>
            </a:custGeom>
            <a:solidFill>
              <a:srgbClr val="FFCE6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79874" cy="321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060073" y="2818082"/>
            <a:ext cx="7083927" cy="14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>
                <a:solidFill>
                  <a:srgbClr val="F6F6E9"/>
                </a:solidFill>
                <a:latin typeface="Bebas Neue"/>
                <a:ea typeface="Bebas Neue"/>
                <a:cs typeface="Bebas Neue"/>
                <a:sym typeface="Bebas Neue"/>
              </a:rPr>
              <a:t>el problema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EB4B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067300"/>
            <a:ext cx="16230600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Sistema de auditoría automático que genera registros de cambios en los datos de las tablas de bases de datos: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Inserción de nuevos datos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Modificación de datos viejos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Eliminación de datos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Además se detecta el rol y la ip del usuario que hizo los cambios.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900929" y="1549112"/>
            <a:ext cx="13282452" cy="2759614"/>
            <a:chOff x="0" y="0"/>
            <a:chExt cx="4390462" cy="9121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90461" cy="912179"/>
            </a:xfrm>
            <a:custGeom>
              <a:avLst/>
              <a:gdLst/>
              <a:ahLst/>
              <a:cxnLst/>
              <a:rect r="r" b="b" t="t" l="l"/>
              <a:pathLst>
                <a:path h="912179" w="4390461">
                  <a:moveTo>
                    <a:pt x="29726" y="0"/>
                  </a:moveTo>
                  <a:lnTo>
                    <a:pt x="4360735" y="0"/>
                  </a:lnTo>
                  <a:cubicBezTo>
                    <a:pt x="4377153" y="0"/>
                    <a:pt x="4390461" y="13309"/>
                    <a:pt x="4390461" y="29726"/>
                  </a:cubicBezTo>
                  <a:lnTo>
                    <a:pt x="4390461" y="882453"/>
                  </a:lnTo>
                  <a:cubicBezTo>
                    <a:pt x="4390461" y="890337"/>
                    <a:pt x="4387329" y="897898"/>
                    <a:pt x="4381755" y="903473"/>
                  </a:cubicBezTo>
                  <a:cubicBezTo>
                    <a:pt x="4376180" y="909048"/>
                    <a:pt x="4368619" y="912179"/>
                    <a:pt x="4360735" y="912179"/>
                  </a:cubicBezTo>
                  <a:lnTo>
                    <a:pt x="29726" y="912179"/>
                  </a:lnTo>
                  <a:cubicBezTo>
                    <a:pt x="13309" y="912179"/>
                    <a:pt x="0" y="898871"/>
                    <a:pt x="0" y="882453"/>
                  </a:cubicBezTo>
                  <a:lnTo>
                    <a:pt x="0" y="29726"/>
                  </a:lnTo>
                  <a:cubicBezTo>
                    <a:pt x="0" y="13309"/>
                    <a:pt x="13309" y="0"/>
                    <a:pt x="2972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390462" cy="950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3165" y="827077"/>
            <a:ext cx="3491175" cy="349117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6F6E9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41469" y="1827834"/>
            <a:ext cx="2014566" cy="1808073"/>
          </a:xfrm>
          <a:custGeom>
            <a:avLst/>
            <a:gdLst/>
            <a:ahLst/>
            <a:cxnLst/>
            <a:rect r="r" b="b" t="t" l="l"/>
            <a:pathLst>
              <a:path h="1808073" w="2014566">
                <a:moveTo>
                  <a:pt x="0" y="0"/>
                </a:moveTo>
                <a:lnTo>
                  <a:pt x="2014566" y="0"/>
                </a:lnTo>
                <a:lnTo>
                  <a:pt x="2014566" y="1808073"/>
                </a:lnTo>
                <a:lnTo>
                  <a:pt x="0" y="18080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12752" y="2094211"/>
            <a:ext cx="8010560" cy="164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¿Qué es autoaudit?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865" y="742487"/>
            <a:ext cx="18866575" cy="1975140"/>
            <a:chOff x="0" y="0"/>
            <a:chExt cx="4968974" cy="52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8975" cy="520202"/>
            </a:xfrm>
            <a:custGeom>
              <a:avLst/>
              <a:gdLst/>
              <a:ahLst/>
              <a:cxnLst/>
              <a:rect r="r" b="b" t="t" l="l"/>
              <a:pathLst>
                <a:path h="520202" w="4968975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13065" y="333760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3065" y="828999"/>
            <a:ext cx="8861870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691" y="3512899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91" y="5056250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91" y="6814643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8691" y="8353962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13065" y="488095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3065" y="6639344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13065" y="8178662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A6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1865" y="742487"/>
            <a:ext cx="18866575" cy="1975140"/>
            <a:chOff x="0" y="0"/>
            <a:chExt cx="4968974" cy="5202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68975" cy="520202"/>
            </a:xfrm>
            <a:custGeom>
              <a:avLst/>
              <a:gdLst/>
              <a:ahLst/>
              <a:cxnLst/>
              <a:rect r="r" b="b" t="t" l="l"/>
              <a:pathLst>
                <a:path h="520202" w="4968975">
                  <a:moveTo>
                    <a:pt x="0" y="0"/>
                  </a:moveTo>
                  <a:lnTo>
                    <a:pt x="4968975" y="0"/>
                  </a:lnTo>
                  <a:lnTo>
                    <a:pt x="4968975" y="520202"/>
                  </a:lnTo>
                  <a:lnTo>
                    <a:pt x="0" y="5202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68974" cy="55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13065" y="333760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13065" y="828999"/>
            <a:ext cx="8861870" cy="1574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6F6E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Demostración técnica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98691" y="3512899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Instalación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91" y="5056250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Esquema y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91" y="6814643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Tablas de ejemplo y operaciones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98691" y="8353962"/>
            <a:ext cx="8584227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Consultando la tabla de auditoría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713065" y="4880950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13065" y="6639344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8"/>
                </a:lnTo>
                <a:lnTo>
                  <a:pt x="0" y="1139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13065" y="8178662"/>
            <a:ext cx="1139268" cy="1139268"/>
          </a:xfrm>
          <a:custGeom>
            <a:avLst/>
            <a:gdLst/>
            <a:ahLst/>
            <a:cxnLst/>
            <a:rect r="r" b="b" t="t" l="l"/>
            <a:pathLst>
              <a:path h="1139268" w="1139268">
                <a:moveTo>
                  <a:pt x="0" y="0"/>
                </a:moveTo>
                <a:lnTo>
                  <a:pt x="1139269" y="0"/>
                </a:lnTo>
                <a:lnTo>
                  <a:pt x="1139269" y="1139269"/>
                </a:lnTo>
                <a:lnTo>
                  <a:pt x="0" y="113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DAGzSawevts</dc:identifier>
  <dcterms:modified xsi:type="dcterms:W3CDTF">2011-08-01T06:04:30Z</dcterms:modified>
  <cp:revision>1</cp:revision>
  <dc:title>Digital Media Literacy Credible Sources Education Presentation in Green Black Yellow Graphic Style</dc:title>
</cp:coreProperties>
</file>