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A5DDABD-80DC-411E-BEB8-732727175DE2}">
          <p14:sldIdLst>
            <p14:sldId id="256"/>
          </p14:sldIdLst>
        </p14:section>
        <p14:section name="Capitulo 1" id="{B58FC8E7-7FB4-489D-A388-36A7A57E0FFC}">
          <p14:sldIdLst>
            <p14:sldId id="257"/>
            <p14:sldId id="258"/>
          </p14:sldIdLst>
        </p14:section>
        <p14:section name="Capitulo 2" id="{5A9A5E7B-47B0-48B1-AC5B-E6D8EBA5CD18}">
          <p14:sldIdLst>
            <p14:sldId id="259"/>
            <p14:sldId id="260"/>
          </p14:sldIdLst>
        </p14:section>
        <p14:section name="Capitulo 3" id="{CD661806-3F76-46D4-AD5C-C230B3A2E882}">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F4D7-95F2-7C1A-8998-57C33CF21C1E}"/>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GT"/>
          </a:p>
        </p:txBody>
      </p:sp>
      <p:sp>
        <p:nvSpPr>
          <p:cNvPr id="3" name="Subtítulo 2">
            <a:extLst>
              <a:ext uri="{FF2B5EF4-FFF2-40B4-BE49-F238E27FC236}">
                <a16:creationId xmlns:a16="http://schemas.microsoft.com/office/drawing/2014/main" id="{D2361C29-75E0-D7AE-301E-F14265129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GT"/>
          </a:p>
        </p:txBody>
      </p:sp>
      <p:sp>
        <p:nvSpPr>
          <p:cNvPr id="4" name="Marcador de fecha 3">
            <a:extLst>
              <a:ext uri="{FF2B5EF4-FFF2-40B4-BE49-F238E27FC236}">
                <a16:creationId xmlns:a16="http://schemas.microsoft.com/office/drawing/2014/main" id="{E071E800-A5E6-5543-51BB-B81F46670566}"/>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3B002ECE-2351-470A-6CEB-B9F51894F698}"/>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A4CDC9B4-0EBD-72BA-21A7-832FF503DA97}"/>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1344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3C174-877A-0779-41A3-C772F8781356}"/>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4F0CC303-7550-380F-9918-7521F0520B38}"/>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CD37F3C2-68C3-A95D-B87A-EC0C0EE6CF6B}"/>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C0689B4F-7FE3-5083-9E04-6347DA690AEC}"/>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9079F44B-B786-16F5-462D-2DD46102FD50}"/>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99450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6EC54E-F728-2948-A277-AEF1184B52D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35C0C1CE-7E33-BD4B-F470-43E2072D49D1}"/>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FC985F3E-62C9-AE21-513D-83018A8D9484}"/>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3E2DADDE-83BD-E86A-ACE0-B1CD6C29AB24}"/>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BBD051C-96AE-6C5D-BA0D-F928F6DF19B3}"/>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23628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12F20-E74B-1165-EBC7-94BBAD6ED5D8}"/>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92778C08-CF8B-3D00-12F9-B04BE8DD9D8E}"/>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98622384-68EA-AD44-B3FE-585C618B6ED1}"/>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AAA72B91-AFED-04DC-F6C5-BA97D4365B7B}"/>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9DC14E2B-6D77-092B-29C9-0772864B1E9C}"/>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13421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BCBC0-F709-B755-D71D-B06CC00E8A0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C4DEF474-B865-FA6B-552B-C38EF9CBD6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7EAFBA47-D9D6-2D5D-5DB8-788C77C5E35A}"/>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969967C5-7A22-AA66-5335-CB05FFE36D07}"/>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CE712121-8002-B1A1-AFFB-1F65A61444DE}"/>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179603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0C846-A779-D5BC-0000-7E89489CD52D}"/>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5E6CB706-DF0E-7D2F-0674-FEF1CC0D112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contenido 3">
            <a:extLst>
              <a:ext uri="{FF2B5EF4-FFF2-40B4-BE49-F238E27FC236}">
                <a16:creationId xmlns:a16="http://schemas.microsoft.com/office/drawing/2014/main" id="{B14F66DE-FC59-46F9-9C59-CF3DB9DDF28D}"/>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fecha 4">
            <a:extLst>
              <a:ext uri="{FF2B5EF4-FFF2-40B4-BE49-F238E27FC236}">
                <a16:creationId xmlns:a16="http://schemas.microsoft.com/office/drawing/2014/main" id="{E6D7B6B7-B058-6201-FB32-7213C20E09FA}"/>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6" name="Marcador de pie de página 5">
            <a:extLst>
              <a:ext uri="{FF2B5EF4-FFF2-40B4-BE49-F238E27FC236}">
                <a16:creationId xmlns:a16="http://schemas.microsoft.com/office/drawing/2014/main" id="{9989A6A6-EFAC-E561-735B-CE57F6EDE745}"/>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3100D619-2F8C-CB76-DE5E-0CF4C9316B66}"/>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376469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15E87-DDE2-EC3C-C483-5C39C8FCDA5C}"/>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2D914753-1FF0-3C99-B315-3E42C2894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0C8AD33F-7F56-317C-789B-B1D04F08DA0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texto 4">
            <a:extLst>
              <a:ext uri="{FF2B5EF4-FFF2-40B4-BE49-F238E27FC236}">
                <a16:creationId xmlns:a16="http://schemas.microsoft.com/office/drawing/2014/main" id="{13808090-D27F-207E-88E0-653A383C6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DE6A4B6-2B1A-3079-0BE1-A10FDFC6805D}"/>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7" name="Marcador de fecha 6">
            <a:extLst>
              <a:ext uri="{FF2B5EF4-FFF2-40B4-BE49-F238E27FC236}">
                <a16:creationId xmlns:a16="http://schemas.microsoft.com/office/drawing/2014/main" id="{79D32404-8C8D-443B-3A8C-48B2DE52227E}"/>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8" name="Marcador de pie de página 7">
            <a:extLst>
              <a:ext uri="{FF2B5EF4-FFF2-40B4-BE49-F238E27FC236}">
                <a16:creationId xmlns:a16="http://schemas.microsoft.com/office/drawing/2014/main" id="{BA0A6161-EBF4-81F4-5E1A-7405DAE4CB5D}"/>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257B8CE3-F982-CC02-0223-88A20A0A29E7}"/>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341090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EBA7E-07C4-1F84-E4FE-ED3E9E6E101E}"/>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fecha 2">
            <a:extLst>
              <a:ext uri="{FF2B5EF4-FFF2-40B4-BE49-F238E27FC236}">
                <a16:creationId xmlns:a16="http://schemas.microsoft.com/office/drawing/2014/main" id="{F64D4D1C-1313-61A5-23FE-91EB4195233F}"/>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4" name="Marcador de pie de página 3">
            <a:extLst>
              <a:ext uri="{FF2B5EF4-FFF2-40B4-BE49-F238E27FC236}">
                <a16:creationId xmlns:a16="http://schemas.microsoft.com/office/drawing/2014/main" id="{EE014A82-4CEE-1F5C-B02A-84BAD8EB6E01}"/>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44DA75F9-EA96-6039-D024-6A181127DE98}"/>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363548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635EF2F-949A-CD14-99FA-CB58DC8F679A}"/>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3" name="Marcador de pie de página 2">
            <a:extLst>
              <a:ext uri="{FF2B5EF4-FFF2-40B4-BE49-F238E27FC236}">
                <a16:creationId xmlns:a16="http://schemas.microsoft.com/office/drawing/2014/main" id="{13375A49-AE9B-218E-E35F-BFA5F2DAF118}"/>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3FB9466D-196C-CB9F-72B2-019653E75FE0}"/>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21427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F6F33-F152-B2AB-2C81-89A0878B8A5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D037683D-C641-7530-122A-2E1514781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texto 3">
            <a:extLst>
              <a:ext uri="{FF2B5EF4-FFF2-40B4-BE49-F238E27FC236}">
                <a16:creationId xmlns:a16="http://schemas.microsoft.com/office/drawing/2014/main" id="{6CC31A82-3AC7-0F61-33E5-F74AEEC23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3F4DEB8-F44C-7275-354E-761BE70B5667}"/>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6" name="Marcador de pie de página 5">
            <a:extLst>
              <a:ext uri="{FF2B5EF4-FFF2-40B4-BE49-F238E27FC236}">
                <a16:creationId xmlns:a16="http://schemas.microsoft.com/office/drawing/2014/main" id="{7DF75681-3C1C-2C07-7AE3-8D40A8975EB8}"/>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B9FD904A-6DEB-8C78-D01E-7BED8A806DF7}"/>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414755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93B32-1678-22A1-971C-FE6A1244CB0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posición de imagen 2">
            <a:extLst>
              <a:ext uri="{FF2B5EF4-FFF2-40B4-BE49-F238E27FC236}">
                <a16:creationId xmlns:a16="http://schemas.microsoft.com/office/drawing/2014/main" id="{B89C75B8-20AC-90FD-D22E-113493B2D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7779346B-1021-60C5-B28C-B75A572FC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23F225C-F9CE-8515-20F8-92DBF8F62757}"/>
              </a:ext>
            </a:extLst>
          </p:cNvPr>
          <p:cNvSpPr>
            <a:spLocks noGrp="1"/>
          </p:cNvSpPr>
          <p:nvPr>
            <p:ph type="dt" sz="half" idx="10"/>
          </p:nvPr>
        </p:nvSpPr>
        <p:spPr/>
        <p:txBody>
          <a:bodyPr/>
          <a:lstStyle/>
          <a:p>
            <a:fld id="{CDFF16C3-5068-4D65-A5E8-C1287CF43A0C}" type="datetimeFigureOut">
              <a:rPr lang="es-GT" smtClean="0"/>
              <a:t>18/10/2024</a:t>
            </a:fld>
            <a:endParaRPr lang="es-GT"/>
          </a:p>
        </p:txBody>
      </p:sp>
      <p:sp>
        <p:nvSpPr>
          <p:cNvPr id="6" name="Marcador de pie de página 5">
            <a:extLst>
              <a:ext uri="{FF2B5EF4-FFF2-40B4-BE49-F238E27FC236}">
                <a16:creationId xmlns:a16="http://schemas.microsoft.com/office/drawing/2014/main" id="{1BACBB65-3ACD-B057-0D50-DF1D55ECB796}"/>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CE7935BE-FFF4-B3C5-0984-0AC082BEC962}"/>
              </a:ext>
            </a:extLst>
          </p:cNvPr>
          <p:cNvSpPr>
            <a:spLocks noGrp="1"/>
          </p:cNvSpPr>
          <p:nvPr>
            <p:ph type="sldNum" sz="quarter" idx="12"/>
          </p:nvPr>
        </p:nvSpPr>
        <p:spPr/>
        <p:txBody>
          <a:bodyPr/>
          <a:lstStyle/>
          <a:p>
            <a:fld id="{4B470EB8-6AD2-4AA6-9003-9FCDF49CBFB9}" type="slidenum">
              <a:rPr lang="es-GT" smtClean="0"/>
              <a:t>‹Nº›</a:t>
            </a:fld>
            <a:endParaRPr lang="es-GT"/>
          </a:p>
        </p:txBody>
      </p:sp>
    </p:spTree>
    <p:extLst>
      <p:ext uri="{BB962C8B-B14F-4D97-AF65-F5344CB8AC3E}">
        <p14:creationId xmlns:p14="http://schemas.microsoft.com/office/powerpoint/2010/main" val="246741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2000"/>
            <a:lum/>
          </a:blip>
          <a:srcRect/>
          <a:stretch>
            <a:fillRect t="-39000" b="-3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A4DBBCB-FFFC-A758-BD35-B47D639F8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462EB6C6-0C9F-D2C0-4180-61583E658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2E2D4B6B-E025-EE95-4D91-BF2EDB47B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FF16C3-5068-4D65-A5E8-C1287CF43A0C}" type="datetimeFigureOut">
              <a:rPr lang="es-GT" smtClean="0"/>
              <a:t>18/10/2024</a:t>
            </a:fld>
            <a:endParaRPr lang="es-GT"/>
          </a:p>
        </p:txBody>
      </p:sp>
      <p:sp>
        <p:nvSpPr>
          <p:cNvPr id="5" name="Marcador de pie de página 4">
            <a:extLst>
              <a:ext uri="{FF2B5EF4-FFF2-40B4-BE49-F238E27FC236}">
                <a16:creationId xmlns:a16="http://schemas.microsoft.com/office/drawing/2014/main" id="{25D9DAAE-5BE3-E43B-2851-7D2DD65B9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GT"/>
          </a:p>
        </p:txBody>
      </p:sp>
      <p:sp>
        <p:nvSpPr>
          <p:cNvPr id="6" name="Marcador de número de diapositiva 5">
            <a:extLst>
              <a:ext uri="{FF2B5EF4-FFF2-40B4-BE49-F238E27FC236}">
                <a16:creationId xmlns:a16="http://schemas.microsoft.com/office/drawing/2014/main" id="{55E6CBF3-1CE0-E45C-198E-8B52AB082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470EB8-6AD2-4AA6-9003-9FCDF49CBFB9}" type="slidenum">
              <a:rPr lang="es-GT" smtClean="0"/>
              <a:t>‹Nº›</a:t>
            </a:fld>
            <a:endParaRPr lang="es-GT"/>
          </a:p>
        </p:txBody>
      </p:sp>
    </p:spTree>
    <p:extLst>
      <p:ext uri="{BB962C8B-B14F-4D97-AF65-F5344CB8AC3E}">
        <p14:creationId xmlns:p14="http://schemas.microsoft.com/office/powerpoint/2010/main" val="420077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5F4C17D-6EC3-22F7-AE38-B70DE952F026}"/>
              </a:ext>
            </a:extLst>
          </p:cNvPr>
          <p:cNvSpPr/>
          <p:nvPr/>
        </p:nvSpPr>
        <p:spPr>
          <a:xfrm>
            <a:off x="0" y="0"/>
            <a:ext cx="12192000" cy="6858000"/>
          </a:xfrm>
          <a:prstGeom prst="rect">
            <a:avLst/>
          </a:prstGeom>
          <a:solidFill>
            <a:schemeClr val="accent4">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mc:AlternateContent xmlns:mc="http://schemas.openxmlformats.org/markup-compatibility/2006" xmlns:psez="http://schemas.microsoft.com/office/powerpoint/2016/sectionzoom">
        <mc:Choice Requires="psez">
          <p:graphicFrame>
            <p:nvGraphicFramePr>
              <p:cNvPr id="8" name="Vista general de sección 7">
                <a:extLst>
                  <a:ext uri="{FF2B5EF4-FFF2-40B4-BE49-F238E27FC236}">
                    <a16:creationId xmlns:a16="http://schemas.microsoft.com/office/drawing/2014/main" id="{5F634569-FCDA-785B-568B-EA1C0A4E4573}"/>
                  </a:ext>
                </a:extLst>
              </p:cNvPr>
              <p:cNvGraphicFramePr>
                <a:graphicFrameLocks noChangeAspect="1"/>
              </p:cNvGraphicFramePr>
              <p:nvPr>
                <p:extLst>
                  <p:ext uri="{D42A27DB-BD31-4B8C-83A1-F6EECF244321}">
                    <p14:modId xmlns:p14="http://schemas.microsoft.com/office/powerpoint/2010/main" val="4147955498"/>
                  </p:ext>
                </p:extLst>
              </p:nvPr>
            </p:nvGraphicFramePr>
            <p:xfrm>
              <a:off x="1328057" y="1091293"/>
              <a:ext cx="3004457" cy="1690007"/>
            </p:xfrm>
            <a:graphic>
              <a:graphicData uri="http://schemas.microsoft.com/office/powerpoint/2016/sectionzoom">
                <psez:sectionZm>
                  <psez:sectionZmObj sectionId="{B58FC8E7-7FB4-489D-A388-36A7A57E0FFC}">
                    <psez:zmPr id="{22613EEF-3EE9-473C-98CB-6CBDCBE7E3E4}" transitionDur="1000" showBg="0">
                      <p166:blipFill xmlns:p166="http://schemas.microsoft.com/office/powerpoint/2016/6/main">
                        <a:blip r:embed="rId2"/>
                        <a:stretch>
                          <a:fillRect/>
                        </a:stretch>
                      </p166:blipFill>
                      <p166:spPr xmlns:p166="http://schemas.microsoft.com/office/powerpoint/2016/6/main">
                        <a:xfrm>
                          <a:off x="0" y="0"/>
                          <a:ext cx="3004457" cy="1690007"/>
                        </a:xfrm>
                        <a:prstGeom prst="rect">
                          <a:avLst/>
                        </a:prstGeom>
                      </p166:spPr>
                    </psez:zmPr>
                  </psez:sectionZmObj>
                </psez:sectionZm>
              </a:graphicData>
            </a:graphic>
          </p:graphicFrame>
        </mc:Choice>
        <mc:Fallback xmlns="">
          <p:pic>
            <p:nvPicPr>
              <p:cNvPr id="8" name="Vista general de sección 7">
                <a:hlinkClick r:id="rId3" action="ppaction://hlinksldjump"/>
                <a:extLst>
                  <a:ext uri="{FF2B5EF4-FFF2-40B4-BE49-F238E27FC236}">
                    <a16:creationId xmlns:a16="http://schemas.microsoft.com/office/drawing/2014/main" id="{5F634569-FCDA-785B-568B-EA1C0A4E4573}"/>
                  </a:ext>
                </a:extLst>
              </p:cNvPr>
              <p:cNvPicPr>
                <a:picLocks noGrp="1" noRot="1" noChangeAspect="1" noMove="1" noResize="1" noEditPoints="1" noAdjustHandles="1" noChangeArrowheads="1" noChangeShapeType="1"/>
              </p:cNvPicPr>
              <p:nvPr/>
            </p:nvPicPr>
            <p:blipFill>
              <a:blip r:embed="rId4"/>
              <a:stretch>
                <a:fillRect/>
              </a:stretch>
            </p:blipFill>
            <p:spPr>
              <a:xfrm>
                <a:off x="1328057" y="1091293"/>
                <a:ext cx="3004457" cy="1690007"/>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3" name="Vista general de sección 2">
                <a:extLst>
                  <a:ext uri="{FF2B5EF4-FFF2-40B4-BE49-F238E27FC236}">
                    <a16:creationId xmlns:a16="http://schemas.microsoft.com/office/drawing/2014/main" id="{6CB53E11-A9AE-2BDE-39A3-59F8FCF14B6A}"/>
                  </a:ext>
                </a:extLst>
              </p:cNvPr>
              <p:cNvGraphicFramePr>
                <a:graphicFrameLocks noChangeAspect="1"/>
              </p:cNvGraphicFramePr>
              <p:nvPr>
                <p:extLst>
                  <p:ext uri="{D42A27DB-BD31-4B8C-83A1-F6EECF244321}">
                    <p14:modId xmlns:p14="http://schemas.microsoft.com/office/powerpoint/2010/main" val="998666966"/>
                  </p:ext>
                </p:extLst>
              </p:nvPr>
            </p:nvGraphicFramePr>
            <p:xfrm>
              <a:off x="4047377" y="1066800"/>
              <a:ext cx="3149835" cy="1771782"/>
            </p:xfrm>
            <a:graphic>
              <a:graphicData uri="http://schemas.microsoft.com/office/powerpoint/2016/sectionzoom">
                <psez:sectionZm>
                  <psez:sectionZmObj sectionId="{5A9A5E7B-47B0-48B1-AC5B-E6D8EBA5CD18}">
                    <psez:zmPr id="{0C137769-B355-48DF-A264-4A61FB97A92E}" transitionDur="1000" showBg="0">
                      <p166:blipFill xmlns:p166="http://schemas.microsoft.com/office/powerpoint/2016/6/main">
                        <a:blip r:embed="rId5"/>
                        <a:stretch>
                          <a:fillRect/>
                        </a:stretch>
                      </p166:blipFill>
                      <p166:spPr xmlns:p166="http://schemas.microsoft.com/office/powerpoint/2016/6/main">
                        <a:xfrm>
                          <a:off x="0" y="0"/>
                          <a:ext cx="3149835" cy="1771782"/>
                        </a:xfrm>
                        <a:prstGeom prst="rect">
                          <a:avLst/>
                        </a:prstGeom>
                      </p166:spPr>
                    </psez:zmPr>
                  </psez:sectionZmObj>
                </psez:sectionZm>
              </a:graphicData>
            </a:graphic>
          </p:graphicFrame>
        </mc:Choice>
        <mc:Fallback>
          <p:pic>
            <p:nvPicPr>
              <p:cNvPr id="3" name="Vista general de sección 2">
                <a:hlinkClick r:id="rId6" action="ppaction://hlinksldjump"/>
                <a:extLst>
                  <a:ext uri="{FF2B5EF4-FFF2-40B4-BE49-F238E27FC236}">
                    <a16:creationId xmlns:a16="http://schemas.microsoft.com/office/drawing/2014/main" id="{6CB53E11-A9AE-2BDE-39A3-59F8FCF14B6A}"/>
                  </a:ext>
                </a:extLst>
              </p:cNvPr>
              <p:cNvPicPr>
                <a:picLocks noGrp="1" noRot="1" noChangeAspect="1" noMove="1" noResize="1" noEditPoints="1" noAdjustHandles="1" noChangeArrowheads="1" noChangeShapeType="1"/>
              </p:cNvPicPr>
              <p:nvPr/>
            </p:nvPicPr>
            <p:blipFill>
              <a:blip r:embed="rId5"/>
              <a:stretch>
                <a:fillRect/>
              </a:stretch>
            </p:blipFill>
            <p:spPr>
              <a:xfrm>
                <a:off x="4047377" y="1066800"/>
                <a:ext cx="3149835" cy="1771782"/>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6" name="Vista general de sección 5">
                <a:extLst>
                  <a:ext uri="{FF2B5EF4-FFF2-40B4-BE49-F238E27FC236}">
                    <a16:creationId xmlns:a16="http://schemas.microsoft.com/office/drawing/2014/main" id="{44D62D3C-4EA8-CB08-87BC-D4C9D511A2D2}"/>
                  </a:ext>
                </a:extLst>
              </p:cNvPr>
              <p:cNvGraphicFramePr>
                <a:graphicFrameLocks noChangeAspect="1"/>
              </p:cNvGraphicFramePr>
              <p:nvPr>
                <p:extLst>
                  <p:ext uri="{D42A27DB-BD31-4B8C-83A1-F6EECF244321}">
                    <p14:modId xmlns:p14="http://schemas.microsoft.com/office/powerpoint/2010/main" val="4200691404"/>
                  </p:ext>
                </p:extLst>
              </p:nvPr>
            </p:nvGraphicFramePr>
            <p:xfrm>
              <a:off x="6855891" y="988756"/>
              <a:ext cx="3288580" cy="1849826"/>
            </p:xfrm>
            <a:graphic>
              <a:graphicData uri="http://schemas.microsoft.com/office/powerpoint/2016/sectionzoom">
                <psez:sectionZm>
                  <psez:sectionZmObj sectionId="{CD661806-3F76-46D4-AD5C-C230B3A2E882}">
                    <psez:zmPr id="{115507CC-2328-448F-B472-539C6519B3C5}" transitionDur="1000" showBg="0">
                      <p166:blipFill xmlns:p166="http://schemas.microsoft.com/office/powerpoint/2016/6/main">
                        <a:blip r:embed="rId7"/>
                        <a:stretch>
                          <a:fillRect/>
                        </a:stretch>
                      </p166:blipFill>
                      <p166:spPr xmlns:p166="http://schemas.microsoft.com/office/powerpoint/2016/6/main">
                        <a:xfrm>
                          <a:off x="0" y="0"/>
                          <a:ext cx="3288580" cy="1849826"/>
                        </a:xfrm>
                        <a:prstGeom prst="rect">
                          <a:avLst/>
                        </a:prstGeom>
                      </p166:spPr>
                    </psez:zmPr>
                  </psez:sectionZmObj>
                </psez:sectionZm>
              </a:graphicData>
            </a:graphic>
          </p:graphicFrame>
        </mc:Choice>
        <mc:Fallback>
          <p:pic>
            <p:nvPicPr>
              <p:cNvPr id="6" name="Vista general de sección 5">
                <a:hlinkClick r:id="rId8" action="ppaction://hlinksldjump"/>
                <a:extLst>
                  <a:ext uri="{FF2B5EF4-FFF2-40B4-BE49-F238E27FC236}">
                    <a16:creationId xmlns:a16="http://schemas.microsoft.com/office/drawing/2014/main" id="{44D62D3C-4EA8-CB08-87BC-D4C9D511A2D2}"/>
                  </a:ext>
                </a:extLst>
              </p:cNvPr>
              <p:cNvPicPr>
                <a:picLocks noGrp="1" noRot="1" noChangeAspect="1" noMove="1" noResize="1" noEditPoints="1" noAdjustHandles="1" noChangeArrowheads="1" noChangeShapeType="1"/>
              </p:cNvPicPr>
              <p:nvPr/>
            </p:nvPicPr>
            <p:blipFill>
              <a:blip r:embed="rId7"/>
              <a:stretch>
                <a:fillRect/>
              </a:stretch>
            </p:blipFill>
            <p:spPr>
              <a:xfrm>
                <a:off x="6855891" y="988756"/>
                <a:ext cx="3288580" cy="1849826"/>
              </a:xfrm>
              <a:prstGeom prst="rect">
                <a:avLst/>
              </a:prstGeom>
            </p:spPr>
          </p:pic>
        </mc:Fallback>
      </mc:AlternateContent>
    </p:spTree>
    <p:extLst>
      <p:ext uri="{BB962C8B-B14F-4D97-AF65-F5344CB8AC3E}">
        <p14:creationId xmlns:p14="http://schemas.microsoft.com/office/powerpoint/2010/main" val="187337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04CFA22F-5B3B-DDF7-E993-8C0BDEFA9BB3}"/>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Address Book contorno">
            <a:extLst>
              <a:ext uri="{FF2B5EF4-FFF2-40B4-BE49-F238E27FC236}">
                <a16:creationId xmlns:a16="http://schemas.microsoft.com/office/drawing/2014/main" id="{E16C7E79-C014-F878-9BC1-9AC96E2B67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2860" y="1021001"/>
            <a:ext cx="1746279" cy="1746279"/>
          </a:xfrm>
          <a:prstGeom prst="rect">
            <a:avLst/>
          </a:prstGeom>
        </p:spPr>
      </p:pic>
      <p:sp>
        <p:nvSpPr>
          <p:cNvPr id="7" name="CuadroTexto 6">
            <a:extLst>
              <a:ext uri="{FF2B5EF4-FFF2-40B4-BE49-F238E27FC236}">
                <a16:creationId xmlns:a16="http://schemas.microsoft.com/office/drawing/2014/main" id="{FE92F4F6-5907-83DA-C869-4D33812BE313}"/>
              </a:ext>
            </a:extLst>
          </p:cNvPr>
          <p:cNvSpPr txBox="1"/>
          <p:nvPr/>
        </p:nvSpPr>
        <p:spPr>
          <a:xfrm>
            <a:off x="3109452" y="2767280"/>
            <a:ext cx="6644148" cy="1323439"/>
          </a:xfrm>
          <a:prstGeom prst="rect">
            <a:avLst/>
          </a:prstGeom>
          <a:noFill/>
        </p:spPr>
        <p:txBody>
          <a:bodyPr wrap="square" rtlCol="0">
            <a:spAutoFit/>
          </a:bodyPr>
          <a:lstStyle/>
          <a:p>
            <a:r>
              <a:rPr lang="es-MX" sz="8000" b="1" dirty="0">
                <a:solidFill>
                  <a:schemeClr val="bg1"/>
                </a:solidFill>
              </a:rPr>
              <a:t>Introducción</a:t>
            </a:r>
            <a:endParaRPr lang="es-GT" sz="8000" b="1" dirty="0">
              <a:solidFill>
                <a:schemeClr val="bg1"/>
              </a:solidFill>
            </a:endParaRPr>
          </a:p>
        </p:txBody>
      </p:sp>
    </p:spTree>
    <p:extLst>
      <p:ext uri="{BB962C8B-B14F-4D97-AF65-F5344CB8AC3E}">
        <p14:creationId xmlns:p14="http://schemas.microsoft.com/office/powerpoint/2010/main" val="338913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3A6A136D-3F59-8A00-2FE7-B038E02D8D5F}"/>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5" name="Gráfico 4" descr="Address Book contorno">
            <a:extLst>
              <a:ext uri="{FF2B5EF4-FFF2-40B4-BE49-F238E27FC236}">
                <a16:creationId xmlns:a16="http://schemas.microsoft.com/office/drawing/2014/main" id="{6807D31C-030B-8FD7-2C1A-642566ECEA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433" y="607757"/>
            <a:ext cx="914400" cy="914400"/>
          </a:xfrm>
          <a:prstGeom prst="rect">
            <a:avLst/>
          </a:prstGeom>
        </p:spPr>
      </p:pic>
      <p:sp>
        <p:nvSpPr>
          <p:cNvPr id="6" name="CuadroTexto 5">
            <a:extLst>
              <a:ext uri="{FF2B5EF4-FFF2-40B4-BE49-F238E27FC236}">
                <a16:creationId xmlns:a16="http://schemas.microsoft.com/office/drawing/2014/main" id="{FD9BD8CC-6D41-00E2-A645-18226038968F}"/>
              </a:ext>
            </a:extLst>
          </p:cNvPr>
          <p:cNvSpPr txBox="1"/>
          <p:nvPr/>
        </p:nvSpPr>
        <p:spPr>
          <a:xfrm>
            <a:off x="4328652" y="607757"/>
            <a:ext cx="3534696" cy="707886"/>
          </a:xfrm>
          <a:prstGeom prst="rect">
            <a:avLst/>
          </a:prstGeom>
          <a:noFill/>
        </p:spPr>
        <p:txBody>
          <a:bodyPr wrap="square" rtlCol="0">
            <a:spAutoFit/>
          </a:bodyPr>
          <a:lstStyle/>
          <a:p>
            <a:r>
              <a:rPr lang="es-MX" sz="4000" b="1" dirty="0">
                <a:solidFill>
                  <a:schemeClr val="bg1"/>
                </a:solidFill>
              </a:rPr>
              <a:t>Introducción</a:t>
            </a:r>
            <a:endParaRPr lang="es-GT" sz="4000" b="1" dirty="0">
              <a:solidFill>
                <a:schemeClr val="bg1"/>
              </a:solidFill>
            </a:endParaRPr>
          </a:p>
        </p:txBody>
      </p:sp>
      <p:sp>
        <p:nvSpPr>
          <p:cNvPr id="7" name="CuadroTexto 6">
            <a:extLst>
              <a:ext uri="{FF2B5EF4-FFF2-40B4-BE49-F238E27FC236}">
                <a16:creationId xmlns:a16="http://schemas.microsoft.com/office/drawing/2014/main" id="{6BAEA73F-4636-6334-8349-20F670E7D409}"/>
              </a:ext>
            </a:extLst>
          </p:cNvPr>
          <p:cNvSpPr txBox="1"/>
          <p:nvPr/>
        </p:nvSpPr>
        <p:spPr>
          <a:xfrm>
            <a:off x="1676400" y="1850572"/>
            <a:ext cx="9383486" cy="3139321"/>
          </a:xfrm>
          <a:prstGeom prst="rect">
            <a:avLst/>
          </a:prstGeom>
          <a:noFill/>
        </p:spPr>
        <p:txBody>
          <a:bodyPr wrap="square" rtlCol="0">
            <a:spAutoFit/>
          </a:bodyPr>
          <a:lstStyle/>
          <a:p>
            <a:r>
              <a:rPr lang="es-MX" dirty="0">
                <a:solidFill>
                  <a:schemeClr val="bg1"/>
                </a:solidFill>
              </a:rPr>
              <a:t>En la actualidad, los negocios locales de San José Pinula enfrentan desafíos significativos en la gestión y seguimiento de sus pedidos a domicilio.</a:t>
            </a:r>
          </a:p>
          <a:p>
            <a:endParaRPr lang="es-MX" dirty="0">
              <a:solidFill>
                <a:schemeClr val="bg1"/>
              </a:solidFill>
            </a:endParaRPr>
          </a:p>
          <a:p>
            <a:r>
              <a:rPr lang="es-MX" dirty="0">
                <a:solidFill>
                  <a:schemeClr val="bg1"/>
                </a:solidFill>
              </a:rPr>
              <a:t>En este contexto, surge la aplicación móvil Rastreo GT como una solución innovadora para abordar estos desafíos. Desarrollada inicialmente para los negocios de San José Pinula, esta aplicación aprovecha tecnologías modernas como Flutter y Firebase para ofrecer una plataforma integral de gestión y seguimiento de pedidos.</a:t>
            </a:r>
          </a:p>
          <a:p>
            <a:endParaRPr lang="es-MX" dirty="0">
              <a:solidFill>
                <a:schemeClr val="bg1"/>
              </a:solidFill>
            </a:endParaRPr>
          </a:p>
          <a:p>
            <a:r>
              <a:rPr lang="es-MX" dirty="0">
                <a:solidFill>
                  <a:schemeClr val="bg1"/>
                </a:solidFill>
              </a:rPr>
              <a:t>Además, se va a mostrar el proceso de desarrollo de Rastreo GT, destacando sus funcionalidades clave y los beneficios que ofrece tanto a los negocios locales como a sus clientes</a:t>
            </a:r>
            <a:endParaRPr lang="es-GT" dirty="0">
              <a:solidFill>
                <a:schemeClr val="bg1"/>
              </a:solidFill>
            </a:endParaRPr>
          </a:p>
        </p:txBody>
      </p:sp>
    </p:spTree>
    <p:extLst>
      <p:ext uri="{BB962C8B-B14F-4D97-AF65-F5344CB8AC3E}">
        <p14:creationId xmlns:p14="http://schemas.microsoft.com/office/powerpoint/2010/main" val="243123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CF610-75FB-E627-914E-02D50DEDDA5F}"/>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42FCC95C-7B62-B910-D68A-5494FB22FDEC}"/>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Magnifying glass con relleno sólido">
            <a:extLst>
              <a:ext uri="{FF2B5EF4-FFF2-40B4-BE49-F238E27FC236}">
                <a16:creationId xmlns:a16="http://schemas.microsoft.com/office/drawing/2014/main" id="{59717D1C-AED0-19BE-7582-670E2F72BE6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60" y="825378"/>
            <a:ext cx="1746279" cy="1746279"/>
          </a:xfrm>
          <a:prstGeom prst="rect">
            <a:avLst/>
          </a:prstGeom>
        </p:spPr>
      </p:pic>
      <p:sp>
        <p:nvSpPr>
          <p:cNvPr id="7" name="CuadroTexto 6">
            <a:extLst>
              <a:ext uri="{FF2B5EF4-FFF2-40B4-BE49-F238E27FC236}">
                <a16:creationId xmlns:a16="http://schemas.microsoft.com/office/drawing/2014/main" id="{D499042A-0E52-F60C-C411-43BCE007FCB6}"/>
              </a:ext>
            </a:extLst>
          </p:cNvPr>
          <p:cNvSpPr txBox="1"/>
          <p:nvPr/>
        </p:nvSpPr>
        <p:spPr>
          <a:xfrm>
            <a:off x="2625213" y="2767281"/>
            <a:ext cx="6644148" cy="1323439"/>
          </a:xfrm>
          <a:prstGeom prst="rect">
            <a:avLst/>
          </a:prstGeom>
          <a:noFill/>
        </p:spPr>
        <p:txBody>
          <a:bodyPr wrap="square" rtlCol="0">
            <a:spAutoFit/>
          </a:bodyPr>
          <a:lstStyle/>
          <a:p>
            <a:pPr algn="ctr"/>
            <a:r>
              <a:rPr lang="es-MX" sz="8000" b="1" dirty="0">
                <a:solidFill>
                  <a:schemeClr val="bg1"/>
                </a:solidFill>
              </a:rPr>
              <a:t>Objetivos</a:t>
            </a:r>
            <a:endParaRPr lang="es-GT" sz="8000" b="1" dirty="0">
              <a:solidFill>
                <a:schemeClr val="bg1"/>
              </a:solidFill>
            </a:endParaRPr>
          </a:p>
        </p:txBody>
      </p:sp>
    </p:spTree>
    <p:extLst>
      <p:ext uri="{BB962C8B-B14F-4D97-AF65-F5344CB8AC3E}">
        <p14:creationId xmlns:p14="http://schemas.microsoft.com/office/powerpoint/2010/main" val="420252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B5E36-0C2A-4E79-B823-A9F6DB11907C}"/>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C08CAEDC-89AD-DD72-23E4-207806EF253C}"/>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5" name="Gráfico 4" descr="Magnifying glass con relleno sólido">
            <a:extLst>
              <a:ext uri="{FF2B5EF4-FFF2-40B4-BE49-F238E27FC236}">
                <a16:creationId xmlns:a16="http://schemas.microsoft.com/office/drawing/2014/main" id="{3371815E-43E4-37E7-2E55-9A89B180098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00433" y="607757"/>
            <a:ext cx="914400" cy="914400"/>
          </a:xfrm>
          <a:prstGeom prst="rect">
            <a:avLst/>
          </a:prstGeom>
        </p:spPr>
      </p:pic>
      <p:sp>
        <p:nvSpPr>
          <p:cNvPr id="6" name="CuadroTexto 5">
            <a:extLst>
              <a:ext uri="{FF2B5EF4-FFF2-40B4-BE49-F238E27FC236}">
                <a16:creationId xmlns:a16="http://schemas.microsoft.com/office/drawing/2014/main" id="{3F010715-1BD0-20C7-B76D-39A473114EB9}"/>
              </a:ext>
            </a:extLst>
          </p:cNvPr>
          <p:cNvSpPr txBox="1"/>
          <p:nvPr/>
        </p:nvSpPr>
        <p:spPr>
          <a:xfrm>
            <a:off x="4328652" y="607757"/>
            <a:ext cx="3534696" cy="707886"/>
          </a:xfrm>
          <a:prstGeom prst="rect">
            <a:avLst/>
          </a:prstGeom>
          <a:noFill/>
        </p:spPr>
        <p:txBody>
          <a:bodyPr wrap="square" rtlCol="0">
            <a:spAutoFit/>
          </a:bodyPr>
          <a:lstStyle/>
          <a:p>
            <a:r>
              <a:rPr lang="es-MX" sz="4000" b="1" dirty="0">
                <a:solidFill>
                  <a:schemeClr val="bg1"/>
                </a:solidFill>
              </a:rPr>
              <a:t>Objetivos</a:t>
            </a:r>
            <a:endParaRPr lang="es-GT" sz="4000" b="1" dirty="0">
              <a:solidFill>
                <a:schemeClr val="bg1"/>
              </a:solidFill>
            </a:endParaRPr>
          </a:p>
        </p:txBody>
      </p:sp>
      <p:sp>
        <p:nvSpPr>
          <p:cNvPr id="7" name="CuadroTexto 6">
            <a:extLst>
              <a:ext uri="{FF2B5EF4-FFF2-40B4-BE49-F238E27FC236}">
                <a16:creationId xmlns:a16="http://schemas.microsoft.com/office/drawing/2014/main" id="{D5E0F2CC-6680-A6DD-858F-4EBA6EC3C9BB}"/>
              </a:ext>
            </a:extLst>
          </p:cNvPr>
          <p:cNvSpPr txBox="1"/>
          <p:nvPr/>
        </p:nvSpPr>
        <p:spPr>
          <a:xfrm>
            <a:off x="1676400" y="1850572"/>
            <a:ext cx="9383486" cy="4801314"/>
          </a:xfrm>
          <a:prstGeom prst="rect">
            <a:avLst/>
          </a:prstGeom>
          <a:noFill/>
        </p:spPr>
        <p:txBody>
          <a:bodyPr wrap="square" rtlCol="0">
            <a:spAutoFit/>
          </a:bodyPr>
          <a:lstStyle/>
          <a:p>
            <a:r>
              <a:rPr lang="es-MX" b="1" dirty="0">
                <a:solidFill>
                  <a:schemeClr val="bg1"/>
                </a:solidFill>
              </a:rPr>
              <a:t>Objetivo General:</a:t>
            </a:r>
          </a:p>
          <a:p>
            <a:endParaRPr lang="es-MX" dirty="0">
              <a:solidFill>
                <a:schemeClr val="bg1"/>
              </a:solidFill>
            </a:endParaRPr>
          </a:p>
          <a:p>
            <a:r>
              <a:rPr lang="es-MX" dirty="0">
                <a:solidFill>
                  <a:schemeClr val="bg1"/>
                </a:solidFill>
              </a:rPr>
              <a:t>Desarrollar una aplicación móvil que permita el seguimiento de paquetería para uso de tiendas de barrio y pequeños emprendimientos en San José Pinula, Guatemala, especialmente en las residenciales San José y zonas aledañas.</a:t>
            </a:r>
          </a:p>
          <a:p>
            <a:endParaRPr lang="es-MX" dirty="0">
              <a:solidFill>
                <a:schemeClr val="bg1"/>
              </a:solidFill>
            </a:endParaRPr>
          </a:p>
          <a:p>
            <a:r>
              <a:rPr lang="es-MX" b="1" dirty="0">
                <a:solidFill>
                  <a:schemeClr val="bg1"/>
                </a:solidFill>
              </a:rPr>
              <a:t>Objetivos Específicos:</a:t>
            </a:r>
          </a:p>
          <a:p>
            <a:endParaRPr lang="es-MX" dirty="0">
              <a:solidFill>
                <a:schemeClr val="bg1"/>
              </a:solidFill>
            </a:endParaRPr>
          </a:p>
          <a:p>
            <a:pPr marL="285750" indent="-285750">
              <a:buFontTx/>
              <a:buChar char="-"/>
            </a:pPr>
            <a:r>
              <a:rPr lang="es-MX" dirty="0">
                <a:solidFill>
                  <a:schemeClr val="bg1"/>
                </a:solidFill>
              </a:rPr>
              <a:t>Implementar un sistema de bitácora para residentes y propietarios.</a:t>
            </a:r>
          </a:p>
          <a:p>
            <a:pPr marL="285750" indent="-285750">
              <a:buFontTx/>
              <a:buChar char="-"/>
            </a:pPr>
            <a:r>
              <a:rPr lang="es-MX" dirty="0">
                <a:solidFill>
                  <a:schemeClr val="bg1"/>
                </a:solidFill>
              </a:rPr>
              <a:t>Integrar servicios de geolocalización para proporcionar información precisa.</a:t>
            </a:r>
          </a:p>
          <a:p>
            <a:pPr marL="285750" indent="-285750">
              <a:buFontTx/>
              <a:buChar char="-"/>
            </a:pPr>
            <a:r>
              <a:rPr lang="es-MX" dirty="0">
                <a:solidFill>
                  <a:schemeClr val="bg1"/>
                </a:solidFill>
              </a:rPr>
              <a:t>Implementar un sistema de notificaciones que informe sobre el cambio de estatus del pedido.</a:t>
            </a:r>
          </a:p>
          <a:p>
            <a:pPr marL="285750" indent="-285750">
              <a:buFontTx/>
              <a:buChar char="-"/>
            </a:pPr>
            <a:endParaRPr lang="es-MX" dirty="0">
              <a:solidFill>
                <a:schemeClr val="bg1"/>
              </a:solidFill>
            </a:endParaRPr>
          </a:p>
          <a:p>
            <a:endParaRPr lang="es-MX" dirty="0">
              <a:solidFill>
                <a:schemeClr val="bg1"/>
              </a:solidFill>
            </a:endParaRPr>
          </a:p>
          <a:p>
            <a:endParaRPr lang="es-GT" dirty="0">
              <a:solidFill>
                <a:schemeClr val="bg1"/>
              </a:solidFill>
            </a:endParaRPr>
          </a:p>
          <a:p>
            <a:endParaRPr lang="es-GT" dirty="0">
              <a:solidFill>
                <a:schemeClr val="bg1"/>
              </a:solidFill>
            </a:endParaRPr>
          </a:p>
          <a:p>
            <a:endParaRPr lang="es-GT" dirty="0">
              <a:solidFill>
                <a:schemeClr val="bg1"/>
              </a:solidFill>
            </a:endParaRPr>
          </a:p>
        </p:txBody>
      </p:sp>
    </p:spTree>
    <p:extLst>
      <p:ext uri="{BB962C8B-B14F-4D97-AF65-F5344CB8AC3E}">
        <p14:creationId xmlns:p14="http://schemas.microsoft.com/office/powerpoint/2010/main" val="271891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409C5-44AA-2C85-FCD4-B7537AAB7A31}"/>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3F9CDE62-522E-FA36-6EDD-B6325AE51D54}"/>
              </a:ext>
            </a:extLst>
          </p:cNvPr>
          <p:cNvSpPr/>
          <p:nvPr/>
        </p:nvSpPr>
        <p:spPr>
          <a:xfrm>
            <a:off x="2625213" y="0"/>
            <a:ext cx="6941574" cy="6858000"/>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dirty="0"/>
          </a:p>
        </p:txBody>
      </p:sp>
      <p:pic>
        <p:nvPicPr>
          <p:cNvPr id="6" name="Gráfico 5" descr="Brainstorm contorno">
            <a:extLst>
              <a:ext uri="{FF2B5EF4-FFF2-40B4-BE49-F238E27FC236}">
                <a16:creationId xmlns:a16="http://schemas.microsoft.com/office/drawing/2014/main" id="{5A2591AF-7806-64A0-6FBB-A9FD3C04F5C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222860" y="825378"/>
            <a:ext cx="1746279" cy="1746279"/>
          </a:xfrm>
          <a:prstGeom prst="rect">
            <a:avLst/>
          </a:prstGeom>
        </p:spPr>
      </p:pic>
      <p:sp>
        <p:nvSpPr>
          <p:cNvPr id="7" name="CuadroTexto 6">
            <a:extLst>
              <a:ext uri="{FF2B5EF4-FFF2-40B4-BE49-F238E27FC236}">
                <a16:creationId xmlns:a16="http://schemas.microsoft.com/office/drawing/2014/main" id="{4F7611C9-6380-3DDF-67D1-C9D03B41E2FE}"/>
              </a:ext>
            </a:extLst>
          </p:cNvPr>
          <p:cNvSpPr txBox="1"/>
          <p:nvPr/>
        </p:nvSpPr>
        <p:spPr>
          <a:xfrm>
            <a:off x="2625213" y="2767281"/>
            <a:ext cx="6644148" cy="2308324"/>
          </a:xfrm>
          <a:prstGeom prst="rect">
            <a:avLst/>
          </a:prstGeom>
          <a:noFill/>
        </p:spPr>
        <p:txBody>
          <a:bodyPr wrap="square" rtlCol="0">
            <a:spAutoFit/>
          </a:bodyPr>
          <a:lstStyle/>
          <a:p>
            <a:pPr algn="ctr"/>
            <a:r>
              <a:rPr lang="es-MX" sz="4800" b="1" dirty="0">
                <a:solidFill>
                  <a:schemeClr val="bg1"/>
                </a:solidFill>
              </a:rPr>
              <a:t>Importancia de la digitalización en los negocios</a:t>
            </a:r>
            <a:endParaRPr lang="es-GT" sz="4800" b="1" dirty="0">
              <a:solidFill>
                <a:schemeClr val="bg1"/>
              </a:solidFill>
            </a:endParaRPr>
          </a:p>
        </p:txBody>
      </p:sp>
    </p:spTree>
    <p:extLst>
      <p:ext uri="{BB962C8B-B14F-4D97-AF65-F5344CB8AC3E}">
        <p14:creationId xmlns:p14="http://schemas.microsoft.com/office/powerpoint/2010/main" val="121119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144F7-3DFF-D3AF-6765-1CFF748CDA71}"/>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95A960CE-83C0-778A-B342-A5196930F22A}"/>
              </a:ext>
            </a:extLst>
          </p:cNvPr>
          <p:cNvSpPr/>
          <p:nvPr/>
        </p:nvSpPr>
        <p:spPr>
          <a:xfrm>
            <a:off x="-1104900" y="-3685203"/>
            <a:ext cx="14401800" cy="14228406"/>
          </a:xfrm>
          <a:prstGeom prst="ellipse">
            <a:avLst/>
          </a:prstGeom>
          <a:solidFill>
            <a:schemeClr val="accent1">
              <a:lumMod val="50000"/>
              <a:alpha val="90000"/>
            </a:scheme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sz="1600" dirty="0"/>
          </a:p>
        </p:txBody>
      </p:sp>
      <p:sp>
        <p:nvSpPr>
          <p:cNvPr id="6" name="CuadroTexto 5">
            <a:extLst>
              <a:ext uri="{FF2B5EF4-FFF2-40B4-BE49-F238E27FC236}">
                <a16:creationId xmlns:a16="http://schemas.microsoft.com/office/drawing/2014/main" id="{FABC9C34-756C-F016-7311-D15D0D172F7E}"/>
              </a:ext>
            </a:extLst>
          </p:cNvPr>
          <p:cNvSpPr txBox="1"/>
          <p:nvPr/>
        </p:nvSpPr>
        <p:spPr>
          <a:xfrm>
            <a:off x="3296265" y="391448"/>
            <a:ext cx="5287296" cy="954107"/>
          </a:xfrm>
          <a:prstGeom prst="rect">
            <a:avLst/>
          </a:prstGeom>
          <a:noFill/>
        </p:spPr>
        <p:txBody>
          <a:bodyPr wrap="square" rtlCol="0">
            <a:spAutoFit/>
          </a:bodyPr>
          <a:lstStyle/>
          <a:p>
            <a:pPr algn="ctr"/>
            <a:r>
              <a:rPr lang="es-MX" sz="2800" b="1" dirty="0">
                <a:solidFill>
                  <a:schemeClr val="bg1"/>
                </a:solidFill>
              </a:rPr>
              <a:t>Importancia de la digitalización en los negocios</a:t>
            </a:r>
            <a:endParaRPr lang="es-GT" sz="2800" b="1" dirty="0">
              <a:solidFill>
                <a:schemeClr val="bg1"/>
              </a:solidFill>
            </a:endParaRPr>
          </a:p>
        </p:txBody>
      </p:sp>
      <p:sp>
        <p:nvSpPr>
          <p:cNvPr id="7" name="CuadroTexto 6">
            <a:extLst>
              <a:ext uri="{FF2B5EF4-FFF2-40B4-BE49-F238E27FC236}">
                <a16:creationId xmlns:a16="http://schemas.microsoft.com/office/drawing/2014/main" id="{879DBA12-39D4-C011-C6A6-74A74BF33749}"/>
              </a:ext>
            </a:extLst>
          </p:cNvPr>
          <p:cNvSpPr txBox="1"/>
          <p:nvPr/>
        </p:nvSpPr>
        <p:spPr>
          <a:xfrm>
            <a:off x="1676400" y="1850572"/>
            <a:ext cx="9383486" cy="2585323"/>
          </a:xfrm>
          <a:prstGeom prst="rect">
            <a:avLst/>
          </a:prstGeom>
          <a:noFill/>
        </p:spPr>
        <p:txBody>
          <a:bodyPr wrap="square" rtlCol="0">
            <a:spAutoFit/>
          </a:bodyPr>
          <a:lstStyle/>
          <a:p>
            <a:pPr marL="285750" indent="-285750">
              <a:buFont typeface="Arial" panose="020B0604020202020204" pitchFamily="34" charset="0"/>
              <a:buChar char="•"/>
            </a:pPr>
            <a:r>
              <a:rPr lang="es-MX" b="1" dirty="0">
                <a:solidFill>
                  <a:schemeClr val="bg1"/>
                </a:solidFill>
              </a:rPr>
              <a:t>La digitalización es esencial para mantenerse competitivo en el mercado actual.</a:t>
            </a:r>
          </a:p>
          <a:p>
            <a:endParaRPr lang="es-MX" b="1" dirty="0">
              <a:solidFill>
                <a:schemeClr val="bg1"/>
              </a:solidFill>
            </a:endParaRPr>
          </a:p>
          <a:p>
            <a:pPr marL="285750" indent="-285750">
              <a:buFont typeface="Arial" panose="020B0604020202020204" pitchFamily="34" charset="0"/>
              <a:buChar char="•"/>
            </a:pPr>
            <a:r>
              <a:rPr lang="es-MX" b="1" dirty="0">
                <a:solidFill>
                  <a:schemeClr val="bg1"/>
                </a:solidFill>
              </a:rPr>
              <a:t>Permite optimizar procesos, reducir costos y mejorar la experiencia del cliente.</a:t>
            </a:r>
          </a:p>
          <a:p>
            <a:endParaRPr lang="es-MX" b="1" dirty="0">
              <a:solidFill>
                <a:schemeClr val="bg1"/>
              </a:solidFill>
            </a:endParaRPr>
          </a:p>
          <a:p>
            <a:pPr marL="285750" indent="-285750">
              <a:buFont typeface="Arial" panose="020B0604020202020204" pitchFamily="34" charset="0"/>
              <a:buChar char="•"/>
            </a:pPr>
            <a:r>
              <a:rPr lang="es-MX" b="1" dirty="0">
                <a:solidFill>
                  <a:schemeClr val="bg1"/>
                </a:solidFill>
              </a:rPr>
              <a:t>Facilita la adaptación a los cambios en el comportamiento del consumidor.</a:t>
            </a:r>
            <a:endParaRPr lang="es-MX" dirty="0">
              <a:solidFill>
                <a:schemeClr val="bg1"/>
              </a:solidFill>
            </a:endParaRPr>
          </a:p>
          <a:p>
            <a:endParaRPr lang="es-MX" dirty="0">
              <a:solidFill>
                <a:schemeClr val="bg1"/>
              </a:solidFill>
            </a:endParaRPr>
          </a:p>
          <a:p>
            <a:endParaRPr lang="es-GT" dirty="0">
              <a:solidFill>
                <a:schemeClr val="bg1"/>
              </a:solidFill>
            </a:endParaRPr>
          </a:p>
          <a:p>
            <a:endParaRPr lang="es-GT" dirty="0">
              <a:solidFill>
                <a:schemeClr val="bg1"/>
              </a:solidFill>
            </a:endParaRPr>
          </a:p>
          <a:p>
            <a:endParaRPr lang="es-GT" dirty="0">
              <a:solidFill>
                <a:schemeClr val="bg1"/>
              </a:solidFill>
            </a:endParaRPr>
          </a:p>
        </p:txBody>
      </p:sp>
      <p:pic>
        <p:nvPicPr>
          <p:cNvPr id="2" name="Gráfico 1" descr="Brainstorm contorno">
            <a:extLst>
              <a:ext uri="{FF2B5EF4-FFF2-40B4-BE49-F238E27FC236}">
                <a16:creationId xmlns:a16="http://schemas.microsoft.com/office/drawing/2014/main" id="{880ED745-7725-14AA-21CA-C00ED67DDAF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11389" y="198426"/>
            <a:ext cx="1040198" cy="1040198"/>
          </a:xfrm>
          <a:prstGeom prst="rect">
            <a:avLst/>
          </a:prstGeom>
        </p:spPr>
      </p:pic>
    </p:spTree>
    <p:extLst>
      <p:ext uri="{BB962C8B-B14F-4D97-AF65-F5344CB8AC3E}">
        <p14:creationId xmlns:p14="http://schemas.microsoft.com/office/powerpoint/2010/main" val="379531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TotalTime>
  <Words>238</Words>
  <Application>Microsoft Office PowerPoint</Application>
  <PresentationFormat>Panorámica</PresentationFormat>
  <Paragraphs>30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163835 - JAIRO DANILO CRUZ PEREZ</dc:creator>
  <cp:lastModifiedBy>163835 - JAIRO DANILO CRUZ PEREZ</cp:lastModifiedBy>
  <cp:revision>2</cp:revision>
  <dcterms:created xsi:type="dcterms:W3CDTF">2024-10-18T03:34:19Z</dcterms:created>
  <dcterms:modified xsi:type="dcterms:W3CDTF">2024-10-18T15:32:51Z</dcterms:modified>
</cp:coreProperties>
</file>