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A5DDABD-80DC-411E-BEB8-732727175DE2}">
          <p14:sldIdLst>
            <p14:sldId id="256"/>
          </p14:sldIdLst>
        </p14:section>
        <p14:section name="Capitulo 1" id="{B58FC8E7-7FB4-489D-A388-36A7A57E0FFC}">
          <p14:sldIdLst>
            <p14:sldId id="257"/>
            <p14:sldId id="258"/>
          </p14:sldIdLst>
        </p14:section>
        <p14:section name="Capitulo 2" id="{5A9A5E7B-47B0-48B1-AC5B-E6D8EBA5CD18}">
          <p14:sldIdLst>
            <p14:sldId id="259"/>
            <p14:sldId id="260"/>
          </p14:sldIdLst>
        </p14:section>
        <p14:section name="Capitulo 3" id="{CD661806-3F76-46D4-AD5C-C230B3A2E882}">
          <p14:sldIdLst>
            <p14:sldId id="261"/>
            <p14:sldId id="262"/>
            <p14:sldId id="263"/>
          </p14:sldIdLst>
        </p14:section>
        <p14:section name="Capitulo 4" id="{E83A8F7D-644E-4AF5-AE4A-627DE7ABB79D}">
          <p14:sldIdLst>
            <p14:sldId id="264"/>
            <p14:sldId id="265"/>
            <p14:sldId id="266"/>
          </p14:sldIdLst>
        </p14:section>
        <p14:section name="Capitulo 5" id="{44CA5F7F-A7F9-413B-9D56-55A9043FC6F6}">
          <p14:sldIdLst>
            <p14:sldId id="267"/>
          </p14:sldIdLst>
        </p14:section>
        <p14:section name="Capitulo 6" id="{4D53DACB-40B6-426F-96AF-89ADEC2F8BB3}">
          <p14:sldIdLst>
            <p14:sldId id="268"/>
            <p14:sldId id="269"/>
          </p14:sldIdLst>
        </p14:section>
        <p14:section name="Capitulo 7" id="{A0440263-6893-4152-8773-97F4540B4F82}">
          <p14:sldIdLst>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89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1F4D7-95F2-7C1A-8998-57C33CF21C1E}"/>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GT"/>
          </a:p>
        </p:txBody>
      </p:sp>
      <p:sp>
        <p:nvSpPr>
          <p:cNvPr id="3" name="Subtítulo 2">
            <a:extLst>
              <a:ext uri="{FF2B5EF4-FFF2-40B4-BE49-F238E27FC236}">
                <a16:creationId xmlns:a16="http://schemas.microsoft.com/office/drawing/2014/main" id="{D2361C29-75E0-D7AE-301E-F14265129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GT"/>
          </a:p>
        </p:txBody>
      </p:sp>
      <p:sp>
        <p:nvSpPr>
          <p:cNvPr id="4" name="Marcador de fecha 3">
            <a:extLst>
              <a:ext uri="{FF2B5EF4-FFF2-40B4-BE49-F238E27FC236}">
                <a16:creationId xmlns:a16="http://schemas.microsoft.com/office/drawing/2014/main" id="{E071E800-A5E6-5543-51BB-B81F46670566}"/>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3B002ECE-2351-470A-6CEB-B9F51894F698}"/>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A4CDC9B4-0EBD-72BA-21A7-832FF503DA97}"/>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1344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3C174-877A-0779-41A3-C772F8781356}"/>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texto vertical 2">
            <a:extLst>
              <a:ext uri="{FF2B5EF4-FFF2-40B4-BE49-F238E27FC236}">
                <a16:creationId xmlns:a16="http://schemas.microsoft.com/office/drawing/2014/main" id="{4F0CC303-7550-380F-9918-7521F0520B38}"/>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CD37F3C2-68C3-A95D-B87A-EC0C0EE6CF6B}"/>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C0689B4F-7FE3-5083-9E04-6347DA690AEC}"/>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9079F44B-B786-16F5-462D-2DD46102FD50}"/>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99450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E6EC54E-F728-2948-A277-AEF1184B52DC}"/>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GT"/>
          </a:p>
        </p:txBody>
      </p:sp>
      <p:sp>
        <p:nvSpPr>
          <p:cNvPr id="3" name="Marcador de texto vertical 2">
            <a:extLst>
              <a:ext uri="{FF2B5EF4-FFF2-40B4-BE49-F238E27FC236}">
                <a16:creationId xmlns:a16="http://schemas.microsoft.com/office/drawing/2014/main" id="{35C0C1CE-7E33-BD4B-F470-43E2072D49D1}"/>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FC985F3E-62C9-AE21-513D-83018A8D9484}"/>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3E2DADDE-83BD-E86A-ACE0-B1CD6C29AB24}"/>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DBBD051C-96AE-6C5D-BA0D-F928F6DF19B3}"/>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23628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12F20-E74B-1165-EBC7-94BBAD6ED5D8}"/>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92778C08-CF8B-3D00-12F9-B04BE8DD9D8E}"/>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98622384-68EA-AD44-B3FE-585C618B6ED1}"/>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AAA72B91-AFED-04DC-F6C5-BA97D4365B7B}"/>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9DC14E2B-6D77-092B-29C9-0772864B1E9C}"/>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13421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BCBC0-F709-B755-D71D-B06CC00E8A0F}"/>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C4DEF474-B865-FA6B-552B-C38EF9CBD6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7EAFBA47-D9D6-2D5D-5DB8-788C77C5E35A}"/>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969967C5-7A22-AA66-5335-CB05FFE36D07}"/>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CE712121-8002-B1A1-AFFB-1F65A61444DE}"/>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179603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0C846-A779-D5BC-0000-7E89489CD52D}"/>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5E6CB706-DF0E-7D2F-0674-FEF1CC0D112D}"/>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contenido 3">
            <a:extLst>
              <a:ext uri="{FF2B5EF4-FFF2-40B4-BE49-F238E27FC236}">
                <a16:creationId xmlns:a16="http://schemas.microsoft.com/office/drawing/2014/main" id="{B14F66DE-FC59-46F9-9C59-CF3DB9DDF28D}"/>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5" name="Marcador de fecha 4">
            <a:extLst>
              <a:ext uri="{FF2B5EF4-FFF2-40B4-BE49-F238E27FC236}">
                <a16:creationId xmlns:a16="http://schemas.microsoft.com/office/drawing/2014/main" id="{E6D7B6B7-B058-6201-FB32-7213C20E09FA}"/>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6" name="Marcador de pie de página 5">
            <a:extLst>
              <a:ext uri="{FF2B5EF4-FFF2-40B4-BE49-F238E27FC236}">
                <a16:creationId xmlns:a16="http://schemas.microsoft.com/office/drawing/2014/main" id="{9989A6A6-EFAC-E561-735B-CE57F6EDE745}"/>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3100D619-2F8C-CB76-DE5E-0CF4C9316B66}"/>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376469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15E87-DDE2-EC3C-C483-5C39C8FCDA5C}"/>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2D914753-1FF0-3C99-B315-3E42C2894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0C8AD33F-7F56-317C-789B-B1D04F08DA0F}"/>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5" name="Marcador de texto 4">
            <a:extLst>
              <a:ext uri="{FF2B5EF4-FFF2-40B4-BE49-F238E27FC236}">
                <a16:creationId xmlns:a16="http://schemas.microsoft.com/office/drawing/2014/main" id="{13808090-D27F-207E-88E0-653A383C6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7DE6A4B6-2B1A-3079-0BE1-A10FDFC6805D}"/>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7" name="Marcador de fecha 6">
            <a:extLst>
              <a:ext uri="{FF2B5EF4-FFF2-40B4-BE49-F238E27FC236}">
                <a16:creationId xmlns:a16="http://schemas.microsoft.com/office/drawing/2014/main" id="{79D32404-8C8D-443B-3A8C-48B2DE52227E}"/>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8" name="Marcador de pie de página 7">
            <a:extLst>
              <a:ext uri="{FF2B5EF4-FFF2-40B4-BE49-F238E27FC236}">
                <a16:creationId xmlns:a16="http://schemas.microsoft.com/office/drawing/2014/main" id="{BA0A6161-EBF4-81F4-5E1A-7405DAE4CB5D}"/>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257B8CE3-F982-CC02-0223-88A20A0A29E7}"/>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341090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EBA7E-07C4-1F84-E4FE-ED3E9E6E101E}"/>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fecha 2">
            <a:extLst>
              <a:ext uri="{FF2B5EF4-FFF2-40B4-BE49-F238E27FC236}">
                <a16:creationId xmlns:a16="http://schemas.microsoft.com/office/drawing/2014/main" id="{F64D4D1C-1313-61A5-23FE-91EB4195233F}"/>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4" name="Marcador de pie de página 3">
            <a:extLst>
              <a:ext uri="{FF2B5EF4-FFF2-40B4-BE49-F238E27FC236}">
                <a16:creationId xmlns:a16="http://schemas.microsoft.com/office/drawing/2014/main" id="{EE014A82-4CEE-1F5C-B02A-84BAD8EB6E01}"/>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44DA75F9-EA96-6039-D024-6A181127DE98}"/>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363548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635EF2F-949A-CD14-99FA-CB58DC8F679A}"/>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3" name="Marcador de pie de página 2">
            <a:extLst>
              <a:ext uri="{FF2B5EF4-FFF2-40B4-BE49-F238E27FC236}">
                <a16:creationId xmlns:a16="http://schemas.microsoft.com/office/drawing/2014/main" id="{13375A49-AE9B-218E-E35F-BFA5F2DAF118}"/>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3FB9466D-196C-CB9F-72B2-019653E75FE0}"/>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21427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F6F33-F152-B2AB-2C81-89A0878B8A5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D037683D-C641-7530-122A-2E1514781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texto 3">
            <a:extLst>
              <a:ext uri="{FF2B5EF4-FFF2-40B4-BE49-F238E27FC236}">
                <a16:creationId xmlns:a16="http://schemas.microsoft.com/office/drawing/2014/main" id="{6CC31A82-3AC7-0F61-33E5-F74AEEC23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3F4DEB8-F44C-7275-354E-761BE70B5667}"/>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6" name="Marcador de pie de página 5">
            <a:extLst>
              <a:ext uri="{FF2B5EF4-FFF2-40B4-BE49-F238E27FC236}">
                <a16:creationId xmlns:a16="http://schemas.microsoft.com/office/drawing/2014/main" id="{7DF75681-3C1C-2C07-7AE3-8D40A8975EB8}"/>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B9FD904A-6DEB-8C78-D01E-7BED8A806DF7}"/>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414755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93B32-1678-22A1-971C-FE6A1244CB0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GT"/>
          </a:p>
        </p:txBody>
      </p:sp>
      <p:sp>
        <p:nvSpPr>
          <p:cNvPr id="3" name="Marcador de posición de imagen 2">
            <a:extLst>
              <a:ext uri="{FF2B5EF4-FFF2-40B4-BE49-F238E27FC236}">
                <a16:creationId xmlns:a16="http://schemas.microsoft.com/office/drawing/2014/main" id="{B89C75B8-20AC-90FD-D22E-113493B2D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7779346B-1021-60C5-B28C-B75A572FC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23F225C-F9CE-8515-20F8-92DBF8F62757}"/>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6" name="Marcador de pie de página 5">
            <a:extLst>
              <a:ext uri="{FF2B5EF4-FFF2-40B4-BE49-F238E27FC236}">
                <a16:creationId xmlns:a16="http://schemas.microsoft.com/office/drawing/2014/main" id="{1BACBB65-3ACD-B057-0D50-DF1D55ECB796}"/>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CE7935BE-FFF4-B3C5-0984-0AC082BEC962}"/>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46741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2000"/>
            <a:lum/>
          </a:blip>
          <a:srcRect/>
          <a:stretch>
            <a:fillRect t="-39000" b="-3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A4DBBCB-FFFC-A758-BD35-B47D639F85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462EB6C6-0C9F-D2C0-4180-61583E658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2E2D4B6B-E025-EE95-4D91-BF2EDB47B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25D9DAAE-5BE3-E43B-2851-7D2DD65B9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GT"/>
          </a:p>
        </p:txBody>
      </p:sp>
      <p:sp>
        <p:nvSpPr>
          <p:cNvPr id="6" name="Marcador de número de diapositiva 5">
            <a:extLst>
              <a:ext uri="{FF2B5EF4-FFF2-40B4-BE49-F238E27FC236}">
                <a16:creationId xmlns:a16="http://schemas.microsoft.com/office/drawing/2014/main" id="{55E6CBF3-1CE0-E45C-198E-8B52AB082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470EB8-6AD2-4AA6-9003-9FCDF49CBFB9}" type="slidenum">
              <a:rPr lang="es-GT" smtClean="0"/>
              <a:t>‹Nº›</a:t>
            </a:fld>
            <a:endParaRPr lang="es-GT"/>
          </a:p>
        </p:txBody>
      </p:sp>
    </p:spTree>
    <p:extLst>
      <p:ext uri="{BB962C8B-B14F-4D97-AF65-F5344CB8AC3E}">
        <p14:creationId xmlns:p14="http://schemas.microsoft.com/office/powerpoint/2010/main" val="420077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18" Type="http://schemas.openxmlformats.org/officeDocument/2006/relationships/image" Target="../media/image8.png"/><Relationship Id="rId3" Type="http://schemas.openxmlformats.org/officeDocument/2006/relationships/slide" Target="slide2.xml"/><Relationship Id="rId7" Type="http://schemas.openxmlformats.org/officeDocument/2006/relationships/image" Target="../media/image30.png"/><Relationship Id="rId12" Type="http://schemas.openxmlformats.org/officeDocument/2006/relationships/slide" Target="slide9.xml"/><Relationship Id="rId17" Type="http://schemas.openxmlformats.org/officeDocument/2006/relationships/slide" Target="slide13.xml"/><Relationship Id="rId2" Type="http://schemas.openxmlformats.org/officeDocument/2006/relationships/image" Target="../media/image2.png"/><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slide" Target="slide12.xml"/><Relationship Id="rId10" Type="http://schemas.openxmlformats.org/officeDocument/2006/relationships/image" Target="../media/image40.png"/><Relationship Id="rId19" Type="http://schemas.openxmlformats.org/officeDocument/2006/relationships/slide" Target="slide15.xml"/><Relationship Id="rId4" Type="http://schemas.openxmlformats.org/officeDocument/2006/relationships/image" Target="../media/image20.png"/><Relationship Id="rId9" Type="http://schemas.openxmlformats.org/officeDocument/2006/relationships/slide" Target="slide6.xml"/><Relationship Id="rId1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flutter.dev/" TargetMode="Externa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5F4C17D-6EC3-22F7-AE38-B70DE952F026}"/>
              </a:ext>
            </a:extLst>
          </p:cNvPr>
          <p:cNvSpPr/>
          <p:nvPr/>
        </p:nvSpPr>
        <p:spPr>
          <a:xfrm>
            <a:off x="0" y="0"/>
            <a:ext cx="12192000" cy="6858000"/>
          </a:xfrm>
          <a:prstGeom prst="rect">
            <a:avLst/>
          </a:prstGeom>
          <a:solidFill>
            <a:schemeClr val="accent4">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mc:AlternateContent xmlns:mc="http://schemas.openxmlformats.org/markup-compatibility/2006" xmlns:psez="http://schemas.microsoft.com/office/powerpoint/2016/sectionzoom">
        <mc:Choice Requires="psez">
          <p:graphicFrame>
            <p:nvGraphicFramePr>
              <p:cNvPr id="8" name="Vista general de sección 7">
                <a:extLst>
                  <a:ext uri="{FF2B5EF4-FFF2-40B4-BE49-F238E27FC236}">
                    <a16:creationId xmlns:a16="http://schemas.microsoft.com/office/drawing/2014/main" id="{5F634569-FCDA-785B-568B-EA1C0A4E4573}"/>
                  </a:ext>
                </a:extLst>
              </p:cNvPr>
              <p:cNvGraphicFramePr>
                <a:graphicFrameLocks noChangeAspect="1"/>
              </p:cNvGraphicFramePr>
              <p:nvPr>
                <p:extLst>
                  <p:ext uri="{D42A27DB-BD31-4B8C-83A1-F6EECF244321}">
                    <p14:modId xmlns:p14="http://schemas.microsoft.com/office/powerpoint/2010/main" val="1843411261"/>
                  </p:ext>
                </p:extLst>
              </p:nvPr>
            </p:nvGraphicFramePr>
            <p:xfrm>
              <a:off x="197925" y="1469255"/>
              <a:ext cx="3288580" cy="1849826"/>
            </p:xfrm>
            <a:graphic>
              <a:graphicData uri="http://schemas.microsoft.com/office/powerpoint/2016/sectionzoom">
                <psez:sectionZm>
                  <psez:sectionZmObj sectionId="{B58FC8E7-7FB4-489D-A388-36A7A57E0FFC}">
                    <psez:zmPr id="{22613EEF-3EE9-473C-98CB-6CBDCBE7E3E4}" transitionDur="1000" showBg="0">
                      <p166:blipFill xmlns:p166="http://schemas.microsoft.com/office/powerpoint/2016/6/main">
                        <a:blip r:embed="rId2"/>
                        <a:stretch>
                          <a:fillRect/>
                        </a:stretch>
                      </p166:blipFill>
                      <p166:spPr xmlns:p166="http://schemas.microsoft.com/office/powerpoint/2016/6/main">
                        <a:xfrm>
                          <a:off x="0" y="0"/>
                          <a:ext cx="3288580" cy="1849826"/>
                        </a:xfrm>
                        <a:prstGeom prst="rect">
                          <a:avLst/>
                        </a:prstGeom>
                      </p166:spPr>
                    </psez:zmPr>
                  </psez:sectionZmObj>
                </psez:sectionZm>
              </a:graphicData>
            </a:graphic>
          </p:graphicFrame>
        </mc:Choice>
        <mc:Fallback xmlns="">
          <p:pic>
            <p:nvPicPr>
              <p:cNvPr id="8" name="Vista general de sección 7">
                <a:hlinkClick r:id="rId3" action="ppaction://hlinksldjump"/>
                <a:extLst>
                  <a:ext uri="{FF2B5EF4-FFF2-40B4-BE49-F238E27FC236}">
                    <a16:creationId xmlns:a16="http://schemas.microsoft.com/office/drawing/2014/main" id="{5F634569-FCDA-785B-568B-EA1C0A4E4573}"/>
                  </a:ext>
                </a:extLst>
              </p:cNvPr>
              <p:cNvPicPr>
                <a:picLocks noGrp="1" noRot="1" noChangeAspect="1" noMove="1" noResize="1" noEditPoints="1" noAdjustHandles="1" noChangeArrowheads="1" noChangeShapeType="1"/>
              </p:cNvPicPr>
              <p:nvPr/>
            </p:nvPicPr>
            <p:blipFill>
              <a:blip r:embed="rId4"/>
              <a:stretch>
                <a:fillRect/>
              </a:stretch>
            </p:blipFill>
            <p:spPr>
              <a:xfrm>
                <a:off x="197925" y="1469255"/>
                <a:ext cx="3288580" cy="184982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 name="Vista general de sección 2">
                <a:extLst>
                  <a:ext uri="{FF2B5EF4-FFF2-40B4-BE49-F238E27FC236}">
                    <a16:creationId xmlns:a16="http://schemas.microsoft.com/office/drawing/2014/main" id="{6CB53E11-A9AE-2BDE-39A3-59F8FCF14B6A}"/>
                  </a:ext>
                </a:extLst>
              </p:cNvPr>
              <p:cNvGraphicFramePr>
                <a:graphicFrameLocks noChangeAspect="1"/>
              </p:cNvGraphicFramePr>
              <p:nvPr>
                <p:extLst>
                  <p:ext uri="{D42A27DB-BD31-4B8C-83A1-F6EECF244321}">
                    <p14:modId xmlns:p14="http://schemas.microsoft.com/office/powerpoint/2010/main" val="2500330528"/>
                  </p:ext>
                </p:extLst>
              </p:nvPr>
            </p:nvGraphicFramePr>
            <p:xfrm>
              <a:off x="2755304" y="1534695"/>
              <a:ext cx="3288580" cy="1849826"/>
            </p:xfrm>
            <a:graphic>
              <a:graphicData uri="http://schemas.microsoft.com/office/powerpoint/2016/sectionzoom">
                <psez:sectionZm>
                  <psez:sectionZmObj sectionId="{5A9A5E7B-47B0-48B1-AC5B-E6D8EBA5CD18}">
                    <psez:zmPr id="{0C137769-B355-48DF-A264-4A61FB97A92E}" transitionDur="1000" showBg="0">
                      <p166:blipFill xmlns:p166="http://schemas.microsoft.com/office/powerpoint/2016/6/main">
                        <a:blip r:embed="rId5"/>
                        <a:stretch>
                          <a:fillRect/>
                        </a:stretch>
                      </p166:blipFill>
                      <p166:spPr xmlns:p166="http://schemas.microsoft.com/office/powerpoint/2016/6/main">
                        <a:xfrm>
                          <a:off x="0" y="0"/>
                          <a:ext cx="3288580" cy="1849826"/>
                        </a:xfrm>
                        <a:prstGeom prst="rect">
                          <a:avLst/>
                        </a:prstGeom>
                      </p166:spPr>
                    </psez:zmPr>
                  </psez:sectionZmObj>
                </psez:sectionZm>
              </a:graphicData>
            </a:graphic>
          </p:graphicFrame>
        </mc:Choice>
        <mc:Fallback xmlns="">
          <p:pic>
            <p:nvPicPr>
              <p:cNvPr id="3" name="Vista general de sección 2">
                <a:hlinkClick r:id="rId6" action="ppaction://hlinksldjump"/>
                <a:extLst>
                  <a:ext uri="{FF2B5EF4-FFF2-40B4-BE49-F238E27FC236}">
                    <a16:creationId xmlns:a16="http://schemas.microsoft.com/office/drawing/2014/main" id="{6CB53E11-A9AE-2BDE-39A3-59F8FCF14B6A}"/>
                  </a:ext>
                </a:extLst>
              </p:cNvPr>
              <p:cNvPicPr>
                <a:picLocks noGrp="1" noRot="1" noChangeAspect="1" noMove="1" noResize="1" noEditPoints="1" noAdjustHandles="1" noChangeArrowheads="1" noChangeShapeType="1"/>
              </p:cNvPicPr>
              <p:nvPr/>
            </p:nvPicPr>
            <p:blipFill>
              <a:blip r:embed="rId7"/>
              <a:stretch>
                <a:fillRect/>
              </a:stretch>
            </p:blipFill>
            <p:spPr>
              <a:xfrm>
                <a:off x="2755304" y="1534695"/>
                <a:ext cx="3288580" cy="184982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6" name="Vista general de sección 5">
                <a:extLst>
                  <a:ext uri="{FF2B5EF4-FFF2-40B4-BE49-F238E27FC236}">
                    <a16:creationId xmlns:a16="http://schemas.microsoft.com/office/drawing/2014/main" id="{44D62D3C-4EA8-CB08-87BC-D4C9D511A2D2}"/>
                  </a:ext>
                </a:extLst>
              </p:cNvPr>
              <p:cNvGraphicFramePr>
                <a:graphicFrameLocks noChangeAspect="1"/>
              </p:cNvGraphicFramePr>
              <p:nvPr>
                <p:extLst>
                  <p:ext uri="{D42A27DB-BD31-4B8C-83A1-F6EECF244321}">
                    <p14:modId xmlns:p14="http://schemas.microsoft.com/office/powerpoint/2010/main" val="1424315266"/>
                  </p:ext>
                </p:extLst>
              </p:nvPr>
            </p:nvGraphicFramePr>
            <p:xfrm>
              <a:off x="5433634" y="1311237"/>
              <a:ext cx="3288580" cy="1849826"/>
            </p:xfrm>
            <a:graphic>
              <a:graphicData uri="http://schemas.microsoft.com/office/powerpoint/2016/sectionzoom">
                <psez:sectionZm>
                  <psez:sectionZmObj sectionId="{CD661806-3F76-46D4-AD5C-C230B3A2E882}">
                    <psez:zmPr id="{115507CC-2328-448F-B472-539C6519B3C5}" transitionDur="1000" showBg="0">
                      <p166:blipFill xmlns:p166="http://schemas.microsoft.com/office/powerpoint/2016/6/main">
                        <a:blip r:embed="rId8"/>
                        <a:stretch>
                          <a:fillRect/>
                        </a:stretch>
                      </p166:blipFill>
                      <p166:spPr xmlns:p166="http://schemas.microsoft.com/office/powerpoint/2016/6/main">
                        <a:xfrm>
                          <a:off x="0" y="0"/>
                          <a:ext cx="3288580" cy="1849826"/>
                        </a:xfrm>
                        <a:prstGeom prst="rect">
                          <a:avLst/>
                        </a:prstGeom>
                      </p166:spPr>
                    </psez:zmPr>
                  </psez:sectionZmObj>
                </psez:sectionZm>
              </a:graphicData>
            </a:graphic>
          </p:graphicFrame>
        </mc:Choice>
        <mc:Fallback xmlns="">
          <p:pic>
            <p:nvPicPr>
              <p:cNvPr id="6" name="Vista general de sección 5">
                <a:hlinkClick r:id="rId9" action="ppaction://hlinksldjump"/>
                <a:extLst>
                  <a:ext uri="{FF2B5EF4-FFF2-40B4-BE49-F238E27FC236}">
                    <a16:creationId xmlns:a16="http://schemas.microsoft.com/office/drawing/2014/main" id="{44D62D3C-4EA8-CB08-87BC-D4C9D511A2D2}"/>
                  </a:ext>
                </a:extLst>
              </p:cNvPr>
              <p:cNvPicPr>
                <a:picLocks noGrp="1" noRot="1" noChangeAspect="1" noMove="1" noResize="1" noEditPoints="1" noAdjustHandles="1" noChangeArrowheads="1" noChangeShapeType="1"/>
              </p:cNvPicPr>
              <p:nvPr/>
            </p:nvPicPr>
            <p:blipFill>
              <a:blip r:embed="rId10"/>
              <a:stretch>
                <a:fillRect/>
              </a:stretch>
            </p:blipFill>
            <p:spPr>
              <a:xfrm>
                <a:off x="5433634" y="1311237"/>
                <a:ext cx="3288580" cy="184982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5" name="Vista general de sección 4">
                <a:extLst>
                  <a:ext uri="{FF2B5EF4-FFF2-40B4-BE49-F238E27FC236}">
                    <a16:creationId xmlns:a16="http://schemas.microsoft.com/office/drawing/2014/main" id="{56B5B04A-B59C-4050-B8D0-C44D442EFBDD}"/>
                  </a:ext>
                </a:extLst>
              </p:cNvPr>
              <p:cNvGraphicFramePr>
                <a:graphicFrameLocks noChangeAspect="1"/>
              </p:cNvGraphicFramePr>
              <p:nvPr>
                <p:extLst>
                  <p:ext uri="{D42A27DB-BD31-4B8C-83A1-F6EECF244321}">
                    <p14:modId xmlns:p14="http://schemas.microsoft.com/office/powerpoint/2010/main" val="1750051442"/>
                  </p:ext>
                </p:extLst>
              </p:nvPr>
            </p:nvGraphicFramePr>
            <p:xfrm>
              <a:off x="8128438" y="1271196"/>
              <a:ext cx="3865637" cy="2174421"/>
            </p:xfrm>
            <a:graphic>
              <a:graphicData uri="http://schemas.microsoft.com/office/powerpoint/2016/sectionzoom">
                <psez:sectionZm>
                  <psez:sectionZmObj sectionId="{E83A8F7D-644E-4AF5-AE4A-627DE7ABB79D}">
                    <psez:zmPr id="{38CE0911-0B07-4B33-AF0C-79CD76DF5CC2}" transitionDur="1000" showBg="0">
                      <p166:blipFill xmlns:p166="http://schemas.microsoft.com/office/powerpoint/2016/6/main">
                        <a:blip r:embed="rId11"/>
                        <a:stretch>
                          <a:fillRect/>
                        </a:stretch>
                      </p166:blipFill>
                      <p166:spPr xmlns:p166="http://schemas.microsoft.com/office/powerpoint/2016/6/main">
                        <a:xfrm>
                          <a:off x="0" y="0"/>
                          <a:ext cx="3865637" cy="2174421"/>
                        </a:xfrm>
                        <a:prstGeom prst="rect">
                          <a:avLst/>
                        </a:prstGeom>
                      </p166:spPr>
                    </psez:zmPr>
                  </psez:sectionZmObj>
                </psez:sectionZm>
              </a:graphicData>
            </a:graphic>
          </p:graphicFrame>
        </mc:Choice>
        <mc:Fallback xmlns="">
          <p:pic>
            <p:nvPicPr>
              <p:cNvPr id="5" name="Vista general de sección 4">
                <a:hlinkClick r:id="rId12" action="ppaction://hlinksldjump"/>
                <a:extLst>
                  <a:ext uri="{FF2B5EF4-FFF2-40B4-BE49-F238E27FC236}">
                    <a16:creationId xmlns:a16="http://schemas.microsoft.com/office/drawing/2014/main" id="{56B5B04A-B59C-4050-B8D0-C44D442EFBDD}"/>
                  </a:ext>
                </a:extLst>
              </p:cNvPr>
              <p:cNvPicPr>
                <a:picLocks noGrp="1" noRot="1" noChangeAspect="1" noMove="1" noResize="1" noEditPoints="1" noAdjustHandles="1" noChangeArrowheads="1" noChangeShapeType="1"/>
              </p:cNvPicPr>
              <p:nvPr/>
            </p:nvPicPr>
            <p:blipFill>
              <a:blip r:embed="rId13"/>
              <a:stretch>
                <a:fillRect/>
              </a:stretch>
            </p:blipFill>
            <p:spPr>
              <a:xfrm>
                <a:off x="8128438" y="1271196"/>
                <a:ext cx="3865637" cy="2174421"/>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9" name="Vista general de sección 8">
                <a:extLst>
                  <a:ext uri="{FF2B5EF4-FFF2-40B4-BE49-F238E27FC236}">
                    <a16:creationId xmlns:a16="http://schemas.microsoft.com/office/drawing/2014/main" id="{0A2FACF7-C4ED-99CB-CD55-E3B959540AC5}"/>
                  </a:ext>
                </a:extLst>
              </p:cNvPr>
              <p:cNvGraphicFramePr>
                <a:graphicFrameLocks noChangeAspect="1"/>
              </p:cNvGraphicFramePr>
              <p:nvPr>
                <p:extLst>
                  <p:ext uri="{D42A27DB-BD31-4B8C-83A1-F6EECF244321}">
                    <p14:modId xmlns:p14="http://schemas.microsoft.com/office/powerpoint/2010/main" val="2222019837"/>
                  </p:ext>
                </p:extLst>
              </p:nvPr>
            </p:nvGraphicFramePr>
            <p:xfrm>
              <a:off x="5367574" y="3733265"/>
              <a:ext cx="3607605" cy="2029278"/>
            </p:xfrm>
            <a:graphic>
              <a:graphicData uri="http://schemas.microsoft.com/office/powerpoint/2016/sectionzoom">
                <psez:sectionZm>
                  <psez:sectionZmObj sectionId="{44CA5F7F-A7F9-413B-9D56-55A9043FC6F6}">
                    <psez:zmPr id="{455B4718-F616-40AE-895E-49B0A18A6C66}" transitionDur="1000" showBg="0">
                      <p166:blipFill xmlns:p166="http://schemas.microsoft.com/office/powerpoint/2016/6/main">
                        <a:blip r:embed="rId14"/>
                        <a:stretch>
                          <a:fillRect/>
                        </a:stretch>
                      </p166:blipFill>
                      <p166:spPr xmlns:p166="http://schemas.microsoft.com/office/powerpoint/2016/6/main">
                        <a:xfrm>
                          <a:off x="0" y="0"/>
                          <a:ext cx="3607605" cy="2029278"/>
                        </a:xfrm>
                        <a:prstGeom prst="rect">
                          <a:avLst/>
                        </a:prstGeom>
                      </p166:spPr>
                    </psez:zmPr>
                  </psez:sectionZmObj>
                </psez:sectionZm>
              </a:graphicData>
            </a:graphic>
          </p:graphicFrame>
        </mc:Choice>
        <mc:Fallback>
          <p:pic>
            <p:nvPicPr>
              <p:cNvPr id="9" name="Vista general de sección 8">
                <a:hlinkClick r:id="rId15" action="ppaction://hlinksldjump"/>
                <a:extLst>
                  <a:ext uri="{FF2B5EF4-FFF2-40B4-BE49-F238E27FC236}">
                    <a16:creationId xmlns:a16="http://schemas.microsoft.com/office/drawing/2014/main" id="{0A2FACF7-C4ED-99CB-CD55-E3B959540AC5}"/>
                  </a:ext>
                </a:extLst>
              </p:cNvPr>
              <p:cNvPicPr>
                <a:picLocks noGrp="1" noRot="1" noChangeAspect="1" noMove="1" noResize="1" noEditPoints="1" noAdjustHandles="1" noChangeArrowheads="1" noChangeShapeType="1"/>
              </p:cNvPicPr>
              <p:nvPr/>
            </p:nvPicPr>
            <p:blipFill>
              <a:blip r:embed="rId14"/>
              <a:stretch>
                <a:fillRect/>
              </a:stretch>
            </p:blipFill>
            <p:spPr>
              <a:xfrm>
                <a:off x="5367574" y="3733265"/>
                <a:ext cx="3607605" cy="2029278"/>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2" name="Vista general de sección 11">
                <a:extLst>
                  <a:ext uri="{FF2B5EF4-FFF2-40B4-BE49-F238E27FC236}">
                    <a16:creationId xmlns:a16="http://schemas.microsoft.com/office/drawing/2014/main" id="{17DB4A73-1006-45C1-0B90-701B0D82A7C2}"/>
                  </a:ext>
                </a:extLst>
              </p:cNvPr>
              <p:cNvGraphicFramePr>
                <a:graphicFrameLocks noChangeAspect="1"/>
              </p:cNvGraphicFramePr>
              <p:nvPr>
                <p:extLst>
                  <p:ext uri="{D42A27DB-BD31-4B8C-83A1-F6EECF244321}">
                    <p14:modId xmlns:p14="http://schemas.microsoft.com/office/powerpoint/2010/main" val="408689849"/>
                  </p:ext>
                </p:extLst>
              </p:nvPr>
            </p:nvGraphicFramePr>
            <p:xfrm>
              <a:off x="2755304" y="3871646"/>
              <a:ext cx="3464571" cy="1948821"/>
            </p:xfrm>
            <a:graphic>
              <a:graphicData uri="http://schemas.microsoft.com/office/powerpoint/2016/sectionzoom">
                <psez:sectionZm>
                  <psez:sectionZmObj sectionId="{4D53DACB-40B6-426F-96AF-89ADEC2F8BB3}">
                    <psez:zmPr id="{2AC7E9DD-D39D-489D-AEE0-8BA0459F85F0}" transitionDur="1000" showBg="0">
                      <p166:blipFill xmlns:p166="http://schemas.microsoft.com/office/powerpoint/2016/6/main">
                        <a:blip r:embed="rId16"/>
                        <a:stretch>
                          <a:fillRect/>
                        </a:stretch>
                      </p166:blipFill>
                      <p166:spPr xmlns:p166="http://schemas.microsoft.com/office/powerpoint/2016/6/main">
                        <a:xfrm>
                          <a:off x="0" y="0"/>
                          <a:ext cx="3464571" cy="1948821"/>
                        </a:xfrm>
                        <a:prstGeom prst="rect">
                          <a:avLst/>
                        </a:prstGeom>
                      </p166:spPr>
                    </psez:zmPr>
                  </psez:sectionZmObj>
                </psez:sectionZm>
              </a:graphicData>
            </a:graphic>
          </p:graphicFrame>
        </mc:Choice>
        <mc:Fallback>
          <p:pic>
            <p:nvPicPr>
              <p:cNvPr id="12" name="Vista general de sección 11">
                <a:hlinkClick r:id="rId17" action="ppaction://hlinksldjump"/>
                <a:extLst>
                  <a:ext uri="{FF2B5EF4-FFF2-40B4-BE49-F238E27FC236}">
                    <a16:creationId xmlns:a16="http://schemas.microsoft.com/office/drawing/2014/main" id="{17DB4A73-1006-45C1-0B90-701B0D82A7C2}"/>
                  </a:ext>
                </a:extLst>
              </p:cNvPr>
              <p:cNvPicPr>
                <a:picLocks noGrp="1" noRot="1" noChangeAspect="1" noMove="1" noResize="1" noEditPoints="1" noAdjustHandles="1" noChangeArrowheads="1" noChangeShapeType="1"/>
              </p:cNvPicPr>
              <p:nvPr/>
            </p:nvPicPr>
            <p:blipFill>
              <a:blip r:embed="rId16"/>
              <a:stretch>
                <a:fillRect/>
              </a:stretch>
            </p:blipFill>
            <p:spPr>
              <a:xfrm>
                <a:off x="2755304" y="3871646"/>
                <a:ext cx="3464571" cy="1948821"/>
              </a:xfrm>
              <a:prstGeom prst="rect">
                <a:avLst/>
              </a:prstGeom>
            </p:spPr>
          </p:pic>
        </mc:Fallback>
      </mc:AlternateContent>
      <p:sp>
        <p:nvSpPr>
          <p:cNvPr id="13" name="Rectángulo 12">
            <a:extLst>
              <a:ext uri="{FF2B5EF4-FFF2-40B4-BE49-F238E27FC236}">
                <a16:creationId xmlns:a16="http://schemas.microsoft.com/office/drawing/2014/main" id="{2FD4A236-E6A6-B4BF-7C07-80BF0F9FF6A7}"/>
              </a:ext>
            </a:extLst>
          </p:cNvPr>
          <p:cNvSpPr/>
          <p:nvPr/>
        </p:nvSpPr>
        <p:spPr>
          <a:xfrm>
            <a:off x="3992085" y="233458"/>
            <a:ext cx="3674789" cy="923330"/>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Rastreo GT</a:t>
            </a:r>
          </a:p>
        </p:txBody>
      </p:sp>
      <mc:AlternateContent xmlns:mc="http://schemas.openxmlformats.org/markup-compatibility/2006">
        <mc:Choice xmlns:psez="http://schemas.microsoft.com/office/powerpoint/2016/sectionzoom" Requires="psez">
          <p:graphicFrame>
            <p:nvGraphicFramePr>
              <p:cNvPr id="7" name="Vista general de sección 6">
                <a:extLst>
                  <a:ext uri="{FF2B5EF4-FFF2-40B4-BE49-F238E27FC236}">
                    <a16:creationId xmlns:a16="http://schemas.microsoft.com/office/drawing/2014/main" id="{54DFF24F-83EC-55E7-A0CA-D6B3EF0DA821}"/>
                  </a:ext>
                </a:extLst>
              </p:cNvPr>
              <p:cNvGraphicFramePr>
                <a:graphicFrameLocks noChangeAspect="1"/>
              </p:cNvGraphicFramePr>
              <p:nvPr>
                <p:extLst>
                  <p:ext uri="{D42A27DB-BD31-4B8C-83A1-F6EECF244321}">
                    <p14:modId xmlns:p14="http://schemas.microsoft.com/office/powerpoint/2010/main" val="537846438"/>
                  </p:ext>
                </p:extLst>
              </p:nvPr>
            </p:nvGraphicFramePr>
            <p:xfrm>
              <a:off x="294282" y="4095104"/>
              <a:ext cx="3313323" cy="1863744"/>
            </p:xfrm>
            <a:graphic>
              <a:graphicData uri="http://schemas.microsoft.com/office/powerpoint/2016/sectionzoom">
                <psez:sectionZm>
                  <psez:sectionZmObj sectionId="{A0440263-6893-4152-8773-97F4540B4F82}">
                    <psez:zmPr id="{77EFD8EE-5077-44BE-8764-9328EE84F5E9}" transitionDur="1000" showBg="0">
                      <p166:blipFill xmlns:p166="http://schemas.microsoft.com/office/powerpoint/2016/6/main">
                        <a:blip r:embed="rId18"/>
                        <a:stretch>
                          <a:fillRect/>
                        </a:stretch>
                      </p166:blipFill>
                      <p166:spPr xmlns:p166="http://schemas.microsoft.com/office/powerpoint/2016/6/main">
                        <a:xfrm>
                          <a:off x="0" y="0"/>
                          <a:ext cx="3313323" cy="1863744"/>
                        </a:xfrm>
                        <a:prstGeom prst="rect">
                          <a:avLst/>
                        </a:prstGeom>
                      </p166:spPr>
                    </psez:zmPr>
                  </psez:sectionZmObj>
                </psez:sectionZm>
              </a:graphicData>
            </a:graphic>
          </p:graphicFrame>
        </mc:Choice>
        <mc:Fallback>
          <p:pic>
            <p:nvPicPr>
              <p:cNvPr id="7" name="Vista general de sección 6">
                <a:hlinkClick r:id="rId19" action="ppaction://hlinksldjump"/>
                <a:extLst>
                  <a:ext uri="{FF2B5EF4-FFF2-40B4-BE49-F238E27FC236}">
                    <a16:creationId xmlns:a16="http://schemas.microsoft.com/office/drawing/2014/main" id="{54DFF24F-83EC-55E7-A0CA-D6B3EF0DA821}"/>
                  </a:ext>
                </a:extLst>
              </p:cNvPr>
              <p:cNvPicPr>
                <a:picLocks noGrp="1" noRot="1" noChangeAspect="1" noMove="1" noResize="1" noEditPoints="1" noAdjustHandles="1" noChangeArrowheads="1" noChangeShapeType="1"/>
              </p:cNvPicPr>
              <p:nvPr/>
            </p:nvPicPr>
            <p:blipFill>
              <a:blip r:embed="rId18"/>
              <a:stretch>
                <a:fillRect/>
              </a:stretch>
            </p:blipFill>
            <p:spPr>
              <a:xfrm>
                <a:off x="294282" y="4095104"/>
                <a:ext cx="3313323" cy="1863744"/>
              </a:xfrm>
              <a:prstGeom prst="rect">
                <a:avLst/>
              </a:prstGeom>
            </p:spPr>
          </p:pic>
        </mc:Fallback>
      </mc:AlternateContent>
    </p:spTree>
    <p:extLst>
      <p:ext uri="{BB962C8B-B14F-4D97-AF65-F5344CB8AC3E}">
        <p14:creationId xmlns:p14="http://schemas.microsoft.com/office/powerpoint/2010/main" val="187337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0519E-E586-7563-7D11-5D671F1BC837}"/>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B4D2D73A-C101-B081-9F0B-1B5D0806D305}"/>
              </a:ext>
            </a:extLst>
          </p:cNvPr>
          <p:cNvSpPr/>
          <p:nvPr/>
        </p:nvSpPr>
        <p:spPr>
          <a:xfrm>
            <a:off x="-1104900" y="-3685203"/>
            <a:ext cx="14401800" cy="14228406"/>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sz="1600" dirty="0"/>
          </a:p>
        </p:txBody>
      </p:sp>
      <p:sp>
        <p:nvSpPr>
          <p:cNvPr id="7" name="CuadroTexto 6">
            <a:extLst>
              <a:ext uri="{FF2B5EF4-FFF2-40B4-BE49-F238E27FC236}">
                <a16:creationId xmlns:a16="http://schemas.microsoft.com/office/drawing/2014/main" id="{ABCC2EEC-5011-3915-7A61-47C51AA3816C}"/>
              </a:ext>
            </a:extLst>
          </p:cNvPr>
          <p:cNvSpPr txBox="1"/>
          <p:nvPr/>
        </p:nvSpPr>
        <p:spPr>
          <a:xfrm>
            <a:off x="1676400" y="1850572"/>
            <a:ext cx="9383486" cy="2585323"/>
          </a:xfrm>
          <a:prstGeom prst="rect">
            <a:avLst/>
          </a:prstGeom>
          <a:noFill/>
        </p:spPr>
        <p:txBody>
          <a:bodyPr wrap="square" rtlCol="0">
            <a:spAutoFit/>
          </a:bodyPr>
          <a:lstStyle/>
          <a:p>
            <a:pPr marL="285750" indent="-285750">
              <a:buFont typeface="Arial" panose="020B0604020202020204" pitchFamily="34" charset="0"/>
              <a:buChar char="•"/>
            </a:pPr>
            <a:r>
              <a:rPr lang="es-MX" b="1" dirty="0" err="1">
                <a:solidFill>
                  <a:schemeClr val="bg1"/>
                </a:solidFill>
              </a:rPr>
              <a:t>Flutter</a:t>
            </a:r>
            <a:r>
              <a:rPr lang="es-MX" b="1" dirty="0">
                <a:solidFill>
                  <a:schemeClr val="bg1"/>
                </a:solidFill>
              </a:rPr>
              <a:t>:  Es un Framework de código abierto desarrollado y compatible con Google.</a:t>
            </a:r>
          </a:p>
          <a:p>
            <a:endParaRPr lang="es-MX" b="1" dirty="0">
              <a:solidFill>
                <a:schemeClr val="bg1"/>
              </a:solidFill>
            </a:endParaRPr>
          </a:p>
          <a:p>
            <a:pPr marL="285750" indent="-285750">
              <a:buFont typeface="Arial" panose="020B0604020202020204" pitchFamily="34" charset="0"/>
              <a:buChar char="•"/>
            </a:pPr>
            <a:r>
              <a:rPr lang="es-MX" b="1" dirty="0" err="1">
                <a:solidFill>
                  <a:schemeClr val="bg1"/>
                </a:solidFill>
              </a:rPr>
              <a:t>Firebase</a:t>
            </a:r>
            <a:r>
              <a:rPr lang="es-MX" b="1" dirty="0">
                <a:solidFill>
                  <a:schemeClr val="bg1"/>
                </a:solidFill>
              </a:rPr>
              <a:t>:  Es una plataforma de Google que proporciona herramientas y servicios para desarrollar aplicaciones web y móviles. Ofrece soluciones como bases de datos en tiempo real, autenticación de usuarios, almacenamiento, notificaciones </a:t>
            </a:r>
            <a:r>
              <a:rPr lang="es-MX" b="1" dirty="0" err="1">
                <a:solidFill>
                  <a:schemeClr val="bg1"/>
                </a:solidFill>
              </a:rPr>
              <a:t>push</a:t>
            </a:r>
            <a:r>
              <a:rPr lang="es-MX" b="1" dirty="0">
                <a:solidFill>
                  <a:schemeClr val="bg1"/>
                </a:solidFill>
              </a:rPr>
              <a:t> y análisis, todo integrado y fácil de usar para los desarrolladores.</a:t>
            </a:r>
            <a:endParaRPr lang="es-MX" dirty="0">
              <a:solidFill>
                <a:schemeClr val="bg1"/>
              </a:solidFill>
            </a:endParaRPr>
          </a:p>
          <a:p>
            <a:endParaRPr lang="es-GT" dirty="0">
              <a:solidFill>
                <a:schemeClr val="bg1"/>
              </a:solidFill>
            </a:endParaRPr>
          </a:p>
          <a:p>
            <a:endParaRPr lang="es-GT" dirty="0">
              <a:solidFill>
                <a:schemeClr val="bg1"/>
              </a:solidFill>
            </a:endParaRPr>
          </a:p>
          <a:p>
            <a:endParaRPr lang="es-GT" dirty="0">
              <a:solidFill>
                <a:schemeClr val="bg1"/>
              </a:solidFill>
            </a:endParaRPr>
          </a:p>
        </p:txBody>
      </p:sp>
      <p:pic>
        <p:nvPicPr>
          <p:cNvPr id="3" name="Gráfico 2" descr="Smartphone contorno">
            <a:extLst>
              <a:ext uri="{FF2B5EF4-FFF2-40B4-BE49-F238E27FC236}">
                <a16:creationId xmlns:a16="http://schemas.microsoft.com/office/drawing/2014/main" id="{6AA40782-09ED-9410-FA96-810BD3C5CA5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676400" y="391448"/>
            <a:ext cx="1154468" cy="1154468"/>
          </a:xfrm>
          <a:prstGeom prst="rect">
            <a:avLst/>
          </a:prstGeom>
        </p:spPr>
      </p:pic>
      <p:sp>
        <p:nvSpPr>
          <p:cNvPr id="8" name="CuadroTexto 7">
            <a:extLst>
              <a:ext uri="{FF2B5EF4-FFF2-40B4-BE49-F238E27FC236}">
                <a16:creationId xmlns:a16="http://schemas.microsoft.com/office/drawing/2014/main" id="{24F3F43C-0329-ED64-0700-817DBFA7F275}"/>
              </a:ext>
            </a:extLst>
          </p:cNvPr>
          <p:cNvSpPr txBox="1"/>
          <p:nvPr/>
        </p:nvSpPr>
        <p:spPr>
          <a:xfrm>
            <a:off x="1719943" y="0"/>
            <a:ext cx="8795657" cy="1569660"/>
          </a:xfrm>
          <a:prstGeom prst="rect">
            <a:avLst/>
          </a:prstGeom>
          <a:noFill/>
        </p:spPr>
        <p:txBody>
          <a:bodyPr wrap="square" rtlCol="0">
            <a:spAutoFit/>
          </a:bodyPr>
          <a:lstStyle/>
          <a:p>
            <a:pPr algn="ctr"/>
            <a:r>
              <a:rPr lang="es-MX" sz="4800" b="1" dirty="0">
                <a:solidFill>
                  <a:schemeClr val="bg1"/>
                </a:solidFill>
              </a:rPr>
              <a:t>Tecnologías </a:t>
            </a:r>
          </a:p>
          <a:p>
            <a:pPr algn="ctr"/>
            <a:r>
              <a:rPr lang="es-MX" sz="4800" b="1" dirty="0">
                <a:solidFill>
                  <a:schemeClr val="bg1"/>
                </a:solidFill>
              </a:rPr>
              <a:t>Utilizadas</a:t>
            </a:r>
            <a:endParaRPr lang="es-GT" sz="4800" b="1" dirty="0">
              <a:solidFill>
                <a:schemeClr val="bg1"/>
              </a:solidFill>
            </a:endParaRPr>
          </a:p>
        </p:txBody>
      </p:sp>
    </p:spTree>
    <p:extLst>
      <p:ext uri="{BB962C8B-B14F-4D97-AF65-F5344CB8AC3E}">
        <p14:creationId xmlns:p14="http://schemas.microsoft.com/office/powerpoint/2010/main" val="476214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99D72-7021-EFA6-DD8C-9FFC812DB529}"/>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10374841-7F9D-9325-7E85-C172F8B91F8E}"/>
              </a:ext>
            </a:extLst>
          </p:cNvPr>
          <p:cNvSpPr/>
          <p:nvPr/>
        </p:nvSpPr>
        <p:spPr>
          <a:xfrm>
            <a:off x="-552450" y="-3360523"/>
            <a:ext cx="13296900" cy="13136809"/>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sz="1600" dirty="0"/>
          </a:p>
        </p:txBody>
      </p:sp>
      <p:sp>
        <p:nvSpPr>
          <p:cNvPr id="6" name="CuadroTexto 5">
            <a:extLst>
              <a:ext uri="{FF2B5EF4-FFF2-40B4-BE49-F238E27FC236}">
                <a16:creationId xmlns:a16="http://schemas.microsoft.com/office/drawing/2014/main" id="{563D94B0-03C3-558A-2623-BFDD66F5A0BD}"/>
              </a:ext>
            </a:extLst>
          </p:cNvPr>
          <p:cNvSpPr txBox="1"/>
          <p:nvPr/>
        </p:nvSpPr>
        <p:spPr>
          <a:xfrm>
            <a:off x="3724495" y="1025450"/>
            <a:ext cx="5287296" cy="523220"/>
          </a:xfrm>
          <a:prstGeom prst="rect">
            <a:avLst/>
          </a:prstGeom>
          <a:noFill/>
        </p:spPr>
        <p:txBody>
          <a:bodyPr wrap="square" rtlCol="0">
            <a:spAutoFit/>
          </a:bodyPr>
          <a:lstStyle/>
          <a:p>
            <a:pPr algn="ctr"/>
            <a:r>
              <a:rPr lang="es-MX" sz="2800" b="1" dirty="0">
                <a:solidFill>
                  <a:schemeClr val="bg1"/>
                </a:solidFill>
              </a:rPr>
              <a:t>Servicios Utilizados</a:t>
            </a:r>
            <a:endParaRPr lang="es-GT" sz="2800" b="1" dirty="0">
              <a:solidFill>
                <a:schemeClr val="bg1"/>
              </a:solidFill>
            </a:endParaRPr>
          </a:p>
        </p:txBody>
      </p:sp>
      <p:sp>
        <p:nvSpPr>
          <p:cNvPr id="7" name="CuadroTexto 6">
            <a:extLst>
              <a:ext uri="{FF2B5EF4-FFF2-40B4-BE49-F238E27FC236}">
                <a16:creationId xmlns:a16="http://schemas.microsoft.com/office/drawing/2014/main" id="{EAB5B84A-4656-36D7-8C6D-3E600C21D3B5}"/>
              </a:ext>
            </a:extLst>
          </p:cNvPr>
          <p:cNvSpPr txBox="1"/>
          <p:nvPr/>
        </p:nvSpPr>
        <p:spPr>
          <a:xfrm>
            <a:off x="1676400" y="1850572"/>
            <a:ext cx="9383486" cy="2031325"/>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chemeClr val="bg1"/>
                </a:solidFill>
              </a:rPr>
              <a:t>Base de datos  Cloud </a:t>
            </a:r>
            <a:r>
              <a:rPr lang="es-MX" dirty="0" err="1">
                <a:solidFill>
                  <a:schemeClr val="bg1"/>
                </a:solidFill>
              </a:rPr>
              <a:t>Firestore</a:t>
            </a:r>
            <a:endParaRPr lang="es-MX" dirty="0">
              <a:solidFill>
                <a:schemeClr val="bg1"/>
              </a:solidFill>
            </a:endParaRPr>
          </a:p>
          <a:p>
            <a:endParaRPr lang="es-MX" dirty="0">
              <a:solidFill>
                <a:schemeClr val="bg1"/>
              </a:solidFill>
            </a:endParaRPr>
          </a:p>
          <a:p>
            <a:pPr marL="285750" indent="-285750">
              <a:buFont typeface="Arial" panose="020B0604020202020204" pitchFamily="34" charset="0"/>
              <a:buChar char="•"/>
            </a:pPr>
            <a:r>
              <a:rPr lang="es-MX" dirty="0" err="1">
                <a:solidFill>
                  <a:schemeClr val="bg1"/>
                </a:solidFill>
              </a:rPr>
              <a:t>Firebase</a:t>
            </a:r>
            <a:r>
              <a:rPr lang="es-MX" dirty="0">
                <a:solidFill>
                  <a:schemeClr val="bg1"/>
                </a:solidFill>
              </a:rPr>
              <a:t> Cloud </a:t>
            </a:r>
            <a:r>
              <a:rPr lang="es-MX" dirty="0" err="1">
                <a:solidFill>
                  <a:schemeClr val="bg1"/>
                </a:solidFill>
              </a:rPr>
              <a:t>Messaging</a:t>
            </a:r>
            <a:r>
              <a:rPr lang="es-MX" dirty="0">
                <a:solidFill>
                  <a:schemeClr val="bg1"/>
                </a:solidFill>
              </a:rPr>
              <a:t>.</a:t>
            </a:r>
          </a:p>
          <a:p>
            <a:endParaRPr lang="es-MX" dirty="0">
              <a:solidFill>
                <a:schemeClr val="bg1"/>
              </a:solidFill>
            </a:endParaRPr>
          </a:p>
          <a:p>
            <a:pPr marL="285750" indent="-285750">
              <a:buFont typeface="Arial" panose="020B0604020202020204" pitchFamily="34" charset="0"/>
              <a:buChar char="•"/>
            </a:pPr>
            <a:r>
              <a:rPr lang="es-MX" dirty="0">
                <a:solidFill>
                  <a:schemeClr val="bg1"/>
                </a:solidFill>
              </a:rPr>
              <a:t>Cloud </a:t>
            </a:r>
            <a:r>
              <a:rPr lang="es-MX" dirty="0" err="1">
                <a:solidFill>
                  <a:schemeClr val="bg1"/>
                </a:solidFill>
              </a:rPr>
              <a:t>Functions</a:t>
            </a:r>
            <a:endParaRPr lang="es-MX" dirty="0">
              <a:solidFill>
                <a:schemeClr val="bg1"/>
              </a:solidFill>
            </a:endParaRPr>
          </a:p>
          <a:p>
            <a:endParaRPr lang="es-MX" dirty="0">
              <a:solidFill>
                <a:schemeClr val="bg1"/>
              </a:solidFill>
            </a:endParaRPr>
          </a:p>
          <a:p>
            <a:pPr marL="285750" indent="-285750">
              <a:buFont typeface="Arial" panose="020B0604020202020204" pitchFamily="34" charset="0"/>
              <a:buChar char="•"/>
            </a:pPr>
            <a:r>
              <a:rPr lang="es-MX" dirty="0" err="1">
                <a:solidFill>
                  <a:schemeClr val="bg1"/>
                </a:solidFill>
              </a:rPr>
              <a:t>Firebase</a:t>
            </a:r>
            <a:r>
              <a:rPr lang="es-MX" dirty="0">
                <a:solidFill>
                  <a:schemeClr val="bg1"/>
                </a:solidFill>
              </a:rPr>
              <a:t> </a:t>
            </a:r>
            <a:r>
              <a:rPr lang="es-MX" dirty="0" err="1">
                <a:solidFill>
                  <a:schemeClr val="bg1"/>
                </a:solidFill>
              </a:rPr>
              <a:t>Authentication</a:t>
            </a:r>
            <a:endParaRPr lang="es-MX" dirty="0">
              <a:solidFill>
                <a:schemeClr val="bg1"/>
              </a:solidFill>
            </a:endParaRPr>
          </a:p>
        </p:txBody>
      </p:sp>
      <p:pic>
        <p:nvPicPr>
          <p:cNvPr id="3" name="Gráfico 2" descr="Smartphone contorno">
            <a:extLst>
              <a:ext uri="{FF2B5EF4-FFF2-40B4-BE49-F238E27FC236}">
                <a16:creationId xmlns:a16="http://schemas.microsoft.com/office/drawing/2014/main" id="{21CE8DDC-6CF8-D94B-8CBC-6D99F244AEC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648589" y="130629"/>
            <a:ext cx="894821" cy="894821"/>
          </a:xfrm>
          <a:prstGeom prst="rect">
            <a:avLst/>
          </a:prstGeom>
        </p:spPr>
      </p:pic>
    </p:spTree>
    <p:extLst>
      <p:ext uri="{BB962C8B-B14F-4D97-AF65-F5344CB8AC3E}">
        <p14:creationId xmlns:p14="http://schemas.microsoft.com/office/powerpoint/2010/main" val="2395429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9B42-3CCE-13A8-868B-79A9DB64FCCC}"/>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5B29E8DA-E88B-4B13-482E-ABB0F0AEAF87}"/>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Marca de escudo contorno">
            <a:extLst>
              <a:ext uri="{FF2B5EF4-FFF2-40B4-BE49-F238E27FC236}">
                <a16:creationId xmlns:a16="http://schemas.microsoft.com/office/drawing/2014/main" id="{026454A9-4FAA-104C-F77C-8A6E5552E76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222859" y="796349"/>
            <a:ext cx="1746279" cy="1746279"/>
          </a:xfrm>
          <a:prstGeom prst="rect">
            <a:avLst/>
          </a:prstGeom>
        </p:spPr>
      </p:pic>
      <p:sp>
        <p:nvSpPr>
          <p:cNvPr id="7" name="CuadroTexto 6">
            <a:extLst>
              <a:ext uri="{FF2B5EF4-FFF2-40B4-BE49-F238E27FC236}">
                <a16:creationId xmlns:a16="http://schemas.microsoft.com/office/drawing/2014/main" id="{038C9C99-BADA-54A4-FDA2-281B3F6E640A}"/>
              </a:ext>
            </a:extLst>
          </p:cNvPr>
          <p:cNvSpPr txBox="1"/>
          <p:nvPr/>
        </p:nvSpPr>
        <p:spPr>
          <a:xfrm>
            <a:off x="2773925" y="2716684"/>
            <a:ext cx="6644148" cy="830997"/>
          </a:xfrm>
          <a:prstGeom prst="rect">
            <a:avLst/>
          </a:prstGeom>
          <a:noFill/>
        </p:spPr>
        <p:txBody>
          <a:bodyPr wrap="square" rtlCol="0">
            <a:spAutoFit/>
          </a:bodyPr>
          <a:lstStyle/>
          <a:p>
            <a:pPr algn="ctr"/>
            <a:r>
              <a:rPr lang="es-MX" sz="4800" b="1" dirty="0">
                <a:solidFill>
                  <a:schemeClr val="bg1"/>
                </a:solidFill>
              </a:rPr>
              <a:t>Demo</a:t>
            </a:r>
          </a:p>
        </p:txBody>
      </p:sp>
    </p:spTree>
    <p:extLst>
      <p:ext uri="{BB962C8B-B14F-4D97-AF65-F5344CB8AC3E}">
        <p14:creationId xmlns:p14="http://schemas.microsoft.com/office/powerpoint/2010/main" val="300435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A0772-3520-7890-918B-AD2DFEA3CE9C}"/>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45A5C59-8366-215A-DAE2-D50D5DE82811}"/>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Portapapeles comprobado contorno">
            <a:extLst>
              <a:ext uri="{FF2B5EF4-FFF2-40B4-BE49-F238E27FC236}">
                <a16:creationId xmlns:a16="http://schemas.microsoft.com/office/drawing/2014/main" id="{F1556C61-14B6-6B9E-8CA7-0BC9D143245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222859" y="796349"/>
            <a:ext cx="1746279" cy="1746279"/>
          </a:xfrm>
          <a:prstGeom prst="rect">
            <a:avLst/>
          </a:prstGeom>
        </p:spPr>
      </p:pic>
      <p:sp>
        <p:nvSpPr>
          <p:cNvPr id="7" name="CuadroTexto 6">
            <a:extLst>
              <a:ext uri="{FF2B5EF4-FFF2-40B4-BE49-F238E27FC236}">
                <a16:creationId xmlns:a16="http://schemas.microsoft.com/office/drawing/2014/main" id="{C22C039B-9C5C-7A58-4E8C-C849D20E38CA}"/>
              </a:ext>
            </a:extLst>
          </p:cNvPr>
          <p:cNvSpPr txBox="1"/>
          <p:nvPr/>
        </p:nvSpPr>
        <p:spPr>
          <a:xfrm>
            <a:off x="2773925" y="2716684"/>
            <a:ext cx="6644148" cy="830997"/>
          </a:xfrm>
          <a:prstGeom prst="rect">
            <a:avLst/>
          </a:prstGeom>
          <a:noFill/>
        </p:spPr>
        <p:txBody>
          <a:bodyPr wrap="square" rtlCol="0">
            <a:spAutoFit/>
          </a:bodyPr>
          <a:lstStyle/>
          <a:p>
            <a:pPr algn="ctr"/>
            <a:r>
              <a:rPr lang="es-MX" sz="4800" b="1" dirty="0">
                <a:solidFill>
                  <a:schemeClr val="bg1"/>
                </a:solidFill>
              </a:rPr>
              <a:t>Recomendaciones</a:t>
            </a:r>
            <a:endParaRPr lang="es-GT" sz="4800" b="1" dirty="0">
              <a:solidFill>
                <a:schemeClr val="bg1"/>
              </a:solidFill>
            </a:endParaRPr>
          </a:p>
        </p:txBody>
      </p:sp>
    </p:spTree>
    <p:extLst>
      <p:ext uri="{BB962C8B-B14F-4D97-AF65-F5344CB8AC3E}">
        <p14:creationId xmlns:p14="http://schemas.microsoft.com/office/powerpoint/2010/main" val="144482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95411-2702-6F1A-E6AE-ABE04412F797}"/>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3422F78B-B286-976F-2D57-CC9438D66149}"/>
              </a:ext>
            </a:extLst>
          </p:cNvPr>
          <p:cNvSpPr/>
          <p:nvPr/>
        </p:nvSpPr>
        <p:spPr>
          <a:xfrm>
            <a:off x="-1104900" y="-3685203"/>
            <a:ext cx="14401800" cy="14228406"/>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sz="1600" dirty="0"/>
          </a:p>
        </p:txBody>
      </p:sp>
      <p:sp>
        <p:nvSpPr>
          <p:cNvPr id="7" name="CuadroTexto 6">
            <a:extLst>
              <a:ext uri="{FF2B5EF4-FFF2-40B4-BE49-F238E27FC236}">
                <a16:creationId xmlns:a16="http://schemas.microsoft.com/office/drawing/2014/main" id="{DD959DEE-981E-C57A-D4E8-5651C1729926}"/>
              </a:ext>
            </a:extLst>
          </p:cNvPr>
          <p:cNvSpPr txBox="1"/>
          <p:nvPr/>
        </p:nvSpPr>
        <p:spPr>
          <a:xfrm>
            <a:off x="1676400" y="1850572"/>
            <a:ext cx="9383486" cy="3416320"/>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chemeClr val="bg1"/>
                </a:solidFill>
              </a:rPr>
              <a:t>Desarrollo de una versión para iOS.</a:t>
            </a:r>
          </a:p>
          <a:p>
            <a:endParaRPr lang="es-MX" dirty="0">
              <a:solidFill>
                <a:schemeClr val="bg1"/>
              </a:solidFill>
            </a:endParaRPr>
          </a:p>
          <a:p>
            <a:pPr marL="285750" indent="-285750">
              <a:buFont typeface="Arial" panose="020B0604020202020204" pitchFamily="34" charset="0"/>
              <a:buChar char="•"/>
            </a:pPr>
            <a:r>
              <a:rPr lang="es-MX" dirty="0">
                <a:solidFill>
                  <a:schemeClr val="bg1"/>
                </a:solidFill>
              </a:rPr>
              <a:t>Implementación de una plataforma web complementaria.</a:t>
            </a:r>
          </a:p>
          <a:p>
            <a:endParaRPr lang="es-MX" dirty="0">
              <a:solidFill>
                <a:schemeClr val="bg1"/>
              </a:solidFill>
            </a:endParaRPr>
          </a:p>
          <a:p>
            <a:pPr marL="285750" indent="-285750">
              <a:buFont typeface="Arial" panose="020B0604020202020204" pitchFamily="34" charset="0"/>
              <a:buChar char="•"/>
            </a:pPr>
            <a:r>
              <a:rPr lang="es-MX" dirty="0">
                <a:solidFill>
                  <a:schemeClr val="bg1"/>
                </a:solidFill>
              </a:rPr>
              <a:t>Integración de pagos en línea y módulos de inteligencia artificial para recomendaciones al cliente.</a:t>
            </a:r>
          </a:p>
          <a:p>
            <a:endParaRPr lang="es-MX" dirty="0">
              <a:solidFill>
                <a:schemeClr val="bg1"/>
              </a:solidFill>
            </a:endParaRPr>
          </a:p>
          <a:p>
            <a:pPr marL="285750" indent="-285750">
              <a:buFont typeface="Arial" panose="020B0604020202020204" pitchFamily="34" charset="0"/>
              <a:buChar char="•"/>
            </a:pPr>
            <a:r>
              <a:rPr lang="es-MX" dirty="0">
                <a:solidFill>
                  <a:schemeClr val="bg1"/>
                </a:solidFill>
              </a:rPr>
              <a:t>Expansión a nuevas regiones y sectores.</a:t>
            </a:r>
          </a:p>
          <a:p>
            <a:pPr marL="285750" indent="-285750">
              <a:buFont typeface="Arial" panose="020B0604020202020204" pitchFamily="34" charset="0"/>
              <a:buChar char="•"/>
            </a:pPr>
            <a:endParaRPr lang="es-MX" dirty="0">
              <a:solidFill>
                <a:schemeClr val="bg1"/>
              </a:solidFill>
            </a:endParaRPr>
          </a:p>
          <a:p>
            <a:pPr marL="285750" indent="-285750">
              <a:buFont typeface="Arial" panose="020B0604020202020204" pitchFamily="34" charset="0"/>
              <a:buChar char="•"/>
            </a:pPr>
            <a:r>
              <a:rPr lang="es-MX" dirty="0">
                <a:solidFill>
                  <a:schemeClr val="bg1"/>
                </a:solidFill>
              </a:rPr>
              <a:t>Agregar funcionalidad de reseñas para los negocios para conocer la experiencia del usuario.</a:t>
            </a:r>
            <a:endParaRPr lang="es-GT" dirty="0">
              <a:solidFill>
                <a:schemeClr val="bg1"/>
              </a:solidFill>
            </a:endParaRPr>
          </a:p>
          <a:p>
            <a:endParaRPr lang="es-GT" dirty="0">
              <a:solidFill>
                <a:schemeClr val="bg1"/>
              </a:solidFill>
            </a:endParaRPr>
          </a:p>
        </p:txBody>
      </p:sp>
      <p:sp>
        <p:nvSpPr>
          <p:cNvPr id="8" name="CuadroTexto 7">
            <a:extLst>
              <a:ext uri="{FF2B5EF4-FFF2-40B4-BE49-F238E27FC236}">
                <a16:creationId xmlns:a16="http://schemas.microsoft.com/office/drawing/2014/main" id="{077DCDE8-D9B7-3AAF-8DD8-ECE00BCD81BE}"/>
              </a:ext>
            </a:extLst>
          </p:cNvPr>
          <p:cNvSpPr txBox="1"/>
          <p:nvPr/>
        </p:nvSpPr>
        <p:spPr>
          <a:xfrm>
            <a:off x="2888343" y="0"/>
            <a:ext cx="7381096" cy="830997"/>
          </a:xfrm>
          <a:prstGeom prst="rect">
            <a:avLst/>
          </a:prstGeom>
          <a:noFill/>
        </p:spPr>
        <p:txBody>
          <a:bodyPr wrap="square" rtlCol="0">
            <a:spAutoFit/>
          </a:bodyPr>
          <a:lstStyle/>
          <a:p>
            <a:pPr algn="ctr"/>
            <a:r>
              <a:rPr lang="es-MX" sz="4800" b="1" dirty="0">
                <a:solidFill>
                  <a:schemeClr val="bg1"/>
                </a:solidFill>
              </a:rPr>
              <a:t>Recomendaciones</a:t>
            </a:r>
            <a:endParaRPr lang="es-GT" sz="4800" b="1" dirty="0">
              <a:solidFill>
                <a:schemeClr val="bg1"/>
              </a:solidFill>
            </a:endParaRPr>
          </a:p>
        </p:txBody>
      </p:sp>
      <p:pic>
        <p:nvPicPr>
          <p:cNvPr id="2" name="Gráfico 1" descr="Portapapeles comprobado contorno">
            <a:extLst>
              <a:ext uri="{FF2B5EF4-FFF2-40B4-BE49-F238E27FC236}">
                <a16:creationId xmlns:a16="http://schemas.microsoft.com/office/drawing/2014/main" id="{53C9D426-FD52-E6C2-A438-489F867755C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676400" y="-176619"/>
            <a:ext cx="1429657" cy="1429657"/>
          </a:xfrm>
          <a:prstGeom prst="rect">
            <a:avLst/>
          </a:prstGeom>
        </p:spPr>
      </p:pic>
    </p:spTree>
    <p:extLst>
      <p:ext uri="{BB962C8B-B14F-4D97-AF65-F5344CB8AC3E}">
        <p14:creationId xmlns:p14="http://schemas.microsoft.com/office/powerpoint/2010/main" val="1431943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1D073-6315-3A92-1649-9226F5DD6A64}"/>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A25175D2-1D6E-54D9-A148-8D27AC569D51}"/>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Blackboard contorno">
            <a:extLst>
              <a:ext uri="{FF2B5EF4-FFF2-40B4-BE49-F238E27FC236}">
                <a16:creationId xmlns:a16="http://schemas.microsoft.com/office/drawing/2014/main" id="{F6F63A34-2A8C-5227-2C35-7A6DF6BC588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222859" y="796349"/>
            <a:ext cx="1746279" cy="1746279"/>
          </a:xfrm>
          <a:prstGeom prst="rect">
            <a:avLst/>
          </a:prstGeom>
        </p:spPr>
      </p:pic>
      <p:sp>
        <p:nvSpPr>
          <p:cNvPr id="7" name="CuadroTexto 6">
            <a:extLst>
              <a:ext uri="{FF2B5EF4-FFF2-40B4-BE49-F238E27FC236}">
                <a16:creationId xmlns:a16="http://schemas.microsoft.com/office/drawing/2014/main" id="{2872C1D2-119C-9370-DD11-7D186AE915E1}"/>
              </a:ext>
            </a:extLst>
          </p:cNvPr>
          <p:cNvSpPr txBox="1"/>
          <p:nvPr/>
        </p:nvSpPr>
        <p:spPr>
          <a:xfrm>
            <a:off x="2773925" y="2716684"/>
            <a:ext cx="6644148" cy="830997"/>
          </a:xfrm>
          <a:prstGeom prst="rect">
            <a:avLst/>
          </a:prstGeom>
          <a:noFill/>
        </p:spPr>
        <p:txBody>
          <a:bodyPr wrap="square" rtlCol="0">
            <a:spAutoFit/>
          </a:bodyPr>
          <a:lstStyle/>
          <a:p>
            <a:pPr algn="ctr"/>
            <a:r>
              <a:rPr lang="es-MX" sz="4800" b="1" dirty="0" err="1">
                <a:solidFill>
                  <a:schemeClr val="bg1"/>
                </a:solidFill>
              </a:rPr>
              <a:t>Bibliografia</a:t>
            </a:r>
            <a:endParaRPr lang="es-GT" sz="4800" b="1" dirty="0">
              <a:solidFill>
                <a:schemeClr val="bg1"/>
              </a:solidFill>
            </a:endParaRPr>
          </a:p>
        </p:txBody>
      </p:sp>
    </p:spTree>
    <p:extLst>
      <p:ext uri="{BB962C8B-B14F-4D97-AF65-F5344CB8AC3E}">
        <p14:creationId xmlns:p14="http://schemas.microsoft.com/office/powerpoint/2010/main" val="326994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1C924-8FCD-33CA-659F-36E81FC0B76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40C3321E-9A51-D35D-03A7-09D8CB465888}"/>
              </a:ext>
            </a:extLst>
          </p:cNvPr>
          <p:cNvSpPr/>
          <p:nvPr/>
        </p:nvSpPr>
        <p:spPr>
          <a:xfrm>
            <a:off x="-1104900" y="-3685203"/>
            <a:ext cx="14401800" cy="14228406"/>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sz="1600" dirty="0"/>
          </a:p>
        </p:txBody>
      </p:sp>
      <p:sp>
        <p:nvSpPr>
          <p:cNvPr id="7" name="CuadroTexto 6">
            <a:extLst>
              <a:ext uri="{FF2B5EF4-FFF2-40B4-BE49-F238E27FC236}">
                <a16:creationId xmlns:a16="http://schemas.microsoft.com/office/drawing/2014/main" id="{9A1994D4-AD7A-D5DF-7D24-57754ED3EF9B}"/>
              </a:ext>
            </a:extLst>
          </p:cNvPr>
          <p:cNvSpPr txBox="1"/>
          <p:nvPr/>
        </p:nvSpPr>
        <p:spPr>
          <a:xfrm>
            <a:off x="1676400" y="1850572"/>
            <a:ext cx="9383486" cy="1200329"/>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chemeClr val="bg1"/>
                </a:solidFill>
                <a:hlinkClick r:id="rId2"/>
              </a:rPr>
              <a:t>https://flutter.dev/</a:t>
            </a:r>
            <a:endParaRPr lang="es-MX" dirty="0">
              <a:solidFill>
                <a:schemeClr val="bg1"/>
              </a:solidFill>
            </a:endParaRPr>
          </a:p>
          <a:p>
            <a:endParaRPr lang="es-MX" dirty="0">
              <a:solidFill>
                <a:schemeClr val="bg1"/>
              </a:solidFill>
            </a:endParaRPr>
          </a:p>
          <a:p>
            <a:pPr marL="285750" indent="-285750">
              <a:buFont typeface="Arial" panose="020B0604020202020204" pitchFamily="34" charset="0"/>
              <a:buChar char="•"/>
            </a:pPr>
            <a:r>
              <a:rPr lang="es-MX" dirty="0">
                <a:solidFill>
                  <a:schemeClr val="bg1"/>
                </a:solidFill>
              </a:rPr>
              <a:t>https://firebase.google.com/</a:t>
            </a:r>
          </a:p>
          <a:p>
            <a:endParaRPr lang="es-GT" dirty="0">
              <a:solidFill>
                <a:schemeClr val="bg1"/>
              </a:solidFill>
            </a:endParaRPr>
          </a:p>
        </p:txBody>
      </p:sp>
      <p:sp>
        <p:nvSpPr>
          <p:cNvPr id="8" name="CuadroTexto 7">
            <a:extLst>
              <a:ext uri="{FF2B5EF4-FFF2-40B4-BE49-F238E27FC236}">
                <a16:creationId xmlns:a16="http://schemas.microsoft.com/office/drawing/2014/main" id="{0F29C743-8429-FCB5-315C-BE2360C71DA1}"/>
              </a:ext>
            </a:extLst>
          </p:cNvPr>
          <p:cNvSpPr txBox="1"/>
          <p:nvPr/>
        </p:nvSpPr>
        <p:spPr>
          <a:xfrm>
            <a:off x="2888343" y="0"/>
            <a:ext cx="7381096" cy="830997"/>
          </a:xfrm>
          <a:prstGeom prst="rect">
            <a:avLst/>
          </a:prstGeom>
          <a:noFill/>
        </p:spPr>
        <p:txBody>
          <a:bodyPr wrap="square" rtlCol="0">
            <a:spAutoFit/>
          </a:bodyPr>
          <a:lstStyle/>
          <a:p>
            <a:pPr algn="ctr"/>
            <a:r>
              <a:rPr lang="es-MX" sz="4800" b="1" dirty="0" err="1">
                <a:solidFill>
                  <a:schemeClr val="bg1"/>
                </a:solidFill>
              </a:rPr>
              <a:t>Bibliografia</a:t>
            </a:r>
            <a:endParaRPr lang="es-GT" sz="4800" b="1" dirty="0">
              <a:solidFill>
                <a:schemeClr val="bg1"/>
              </a:solidFill>
            </a:endParaRPr>
          </a:p>
        </p:txBody>
      </p:sp>
      <p:pic>
        <p:nvPicPr>
          <p:cNvPr id="2" name="Gráfico 1" descr="Portapapeles comprobado contorno">
            <a:extLst>
              <a:ext uri="{FF2B5EF4-FFF2-40B4-BE49-F238E27FC236}">
                <a16:creationId xmlns:a16="http://schemas.microsoft.com/office/drawing/2014/main" id="{3F001620-14C6-9FA5-C09B-122ABA668A7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676400" y="-176619"/>
            <a:ext cx="1429657" cy="1429657"/>
          </a:xfrm>
          <a:prstGeom prst="rect">
            <a:avLst/>
          </a:prstGeom>
        </p:spPr>
      </p:pic>
    </p:spTree>
    <p:extLst>
      <p:ext uri="{BB962C8B-B14F-4D97-AF65-F5344CB8AC3E}">
        <p14:creationId xmlns:p14="http://schemas.microsoft.com/office/powerpoint/2010/main" val="85997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04CFA22F-5B3B-DDF7-E993-8C0BDEFA9BB3}"/>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Address Book contorno">
            <a:extLst>
              <a:ext uri="{FF2B5EF4-FFF2-40B4-BE49-F238E27FC236}">
                <a16:creationId xmlns:a16="http://schemas.microsoft.com/office/drawing/2014/main" id="{E16C7E79-C014-F878-9BC1-9AC96E2B67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2860" y="1021001"/>
            <a:ext cx="1746279" cy="1746279"/>
          </a:xfrm>
          <a:prstGeom prst="rect">
            <a:avLst/>
          </a:prstGeom>
        </p:spPr>
      </p:pic>
      <p:sp>
        <p:nvSpPr>
          <p:cNvPr id="7" name="CuadroTexto 6">
            <a:extLst>
              <a:ext uri="{FF2B5EF4-FFF2-40B4-BE49-F238E27FC236}">
                <a16:creationId xmlns:a16="http://schemas.microsoft.com/office/drawing/2014/main" id="{FE92F4F6-5907-83DA-C869-4D33812BE313}"/>
              </a:ext>
            </a:extLst>
          </p:cNvPr>
          <p:cNvSpPr txBox="1"/>
          <p:nvPr/>
        </p:nvSpPr>
        <p:spPr>
          <a:xfrm>
            <a:off x="3109452" y="2767280"/>
            <a:ext cx="6644148" cy="1323439"/>
          </a:xfrm>
          <a:prstGeom prst="rect">
            <a:avLst/>
          </a:prstGeom>
          <a:noFill/>
        </p:spPr>
        <p:txBody>
          <a:bodyPr wrap="square" rtlCol="0">
            <a:spAutoFit/>
          </a:bodyPr>
          <a:lstStyle/>
          <a:p>
            <a:r>
              <a:rPr lang="es-MX" sz="8000" b="1" dirty="0">
                <a:solidFill>
                  <a:schemeClr val="bg1"/>
                </a:solidFill>
              </a:rPr>
              <a:t>Introducción</a:t>
            </a:r>
            <a:endParaRPr lang="es-GT" sz="8000" b="1" dirty="0">
              <a:solidFill>
                <a:schemeClr val="bg1"/>
              </a:solidFill>
            </a:endParaRPr>
          </a:p>
        </p:txBody>
      </p:sp>
    </p:spTree>
    <p:extLst>
      <p:ext uri="{BB962C8B-B14F-4D97-AF65-F5344CB8AC3E}">
        <p14:creationId xmlns:p14="http://schemas.microsoft.com/office/powerpoint/2010/main" val="338913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3A6A136D-3F59-8A00-2FE7-B038E02D8D5F}"/>
              </a:ext>
            </a:extLst>
          </p:cNvPr>
          <p:cNvSpPr/>
          <p:nvPr/>
        </p:nvSpPr>
        <p:spPr>
          <a:xfrm>
            <a:off x="-1104900" y="-3685203"/>
            <a:ext cx="14401800" cy="14228406"/>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5" name="Gráfico 4" descr="Address Book contorno">
            <a:extLst>
              <a:ext uri="{FF2B5EF4-FFF2-40B4-BE49-F238E27FC236}">
                <a16:creationId xmlns:a16="http://schemas.microsoft.com/office/drawing/2014/main" id="{6807D31C-030B-8FD7-2C1A-642566ECEA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433" y="607757"/>
            <a:ext cx="914400" cy="914400"/>
          </a:xfrm>
          <a:prstGeom prst="rect">
            <a:avLst/>
          </a:prstGeom>
        </p:spPr>
      </p:pic>
      <p:sp>
        <p:nvSpPr>
          <p:cNvPr id="6" name="CuadroTexto 5">
            <a:extLst>
              <a:ext uri="{FF2B5EF4-FFF2-40B4-BE49-F238E27FC236}">
                <a16:creationId xmlns:a16="http://schemas.microsoft.com/office/drawing/2014/main" id="{FD9BD8CC-6D41-00E2-A645-18226038968F}"/>
              </a:ext>
            </a:extLst>
          </p:cNvPr>
          <p:cNvSpPr txBox="1"/>
          <p:nvPr/>
        </p:nvSpPr>
        <p:spPr>
          <a:xfrm>
            <a:off x="4328652" y="607757"/>
            <a:ext cx="3534696" cy="707886"/>
          </a:xfrm>
          <a:prstGeom prst="rect">
            <a:avLst/>
          </a:prstGeom>
          <a:noFill/>
        </p:spPr>
        <p:txBody>
          <a:bodyPr wrap="square" rtlCol="0">
            <a:spAutoFit/>
          </a:bodyPr>
          <a:lstStyle/>
          <a:p>
            <a:r>
              <a:rPr lang="es-MX" sz="4000" b="1" dirty="0">
                <a:solidFill>
                  <a:schemeClr val="bg1"/>
                </a:solidFill>
              </a:rPr>
              <a:t>Introducción</a:t>
            </a:r>
            <a:endParaRPr lang="es-GT" sz="4000" b="1" dirty="0">
              <a:solidFill>
                <a:schemeClr val="bg1"/>
              </a:solidFill>
            </a:endParaRPr>
          </a:p>
        </p:txBody>
      </p:sp>
      <p:sp>
        <p:nvSpPr>
          <p:cNvPr id="7" name="CuadroTexto 6">
            <a:extLst>
              <a:ext uri="{FF2B5EF4-FFF2-40B4-BE49-F238E27FC236}">
                <a16:creationId xmlns:a16="http://schemas.microsoft.com/office/drawing/2014/main" id="{6BAEA73F-4636-6334-8349-20F670E7D409}"/>
              </a:ext>
            </a:extLst>
          </p:cNvPr>
          <p:cNvSpPr txBox="1"/>
          <p:nvPr/>
        </p:nvSpPr>
        <p:spPr>
          <a:xfrm>
            <a:off x="1676400" y="1850572"/>
            <a:ext cx="9383486" cy="3139321"/>
          </a:xfrm>
          <a:prstGeom prst="rect">
            <a:avLst/>
          </a:prstGeom>
          <a:noFill/>
        </p:spPr>
        <p:txBody>
          <a:bodyPr wrap="square" rtlCol="0">
            <a:spAutoFit/>
          </a:bodyPr>
          <a:lstStyle/>
          <a:p>
            <a:r>
              <a:rPr lang="es-MX" dirty="0">
                <a:solidFill>
                  <a:schemeClr val="bg1"/>
                </a:solidFill>
              </a:rPr>
              <a:t>En la actualidad, los negocios locales de San José Pinula enfrentan desafíos significativos en la gestión y seguimiento de sus pedidos a domicilio.</a:t>
            </a:r>
          </a:p>
          <a:p>
            <a:endParaRPr lang="es-MX" dirty="0">
              <a:solidFill>
                <a:schemeClr val="bg1"/>
              </a:solidFill>
            </a:endParaRPr>
          </a:p>
          <a:p>
            <a:r>
              <a:rPr lang="es-MX" dirty="0">
                <a:solidFill>
                  <a:schemeClr val="bg1"/>
                </a:solidFill>
              </a:rPr>
              <a:t>En este contexto, surge la aplicación móvil Rastreo GT como una solución innovadora para abordar estos desafíos. Desarrollada inicialmente para los negocios de San José Pinula, esta aplicación aprovecha tecnologías modernas como Flutter y Firebase para ofrecer una plataforma integral de gestión y seguimiento de pedidos.</a:t>
            </a:r>
          </a:p>
          <a:p>
            <a:endParaRPr lang="es-MX" dirty="0">
              <a:solidFill>
                <a:schemeClr val="bg1"/>
              </a:solidFill>
            </a:endParaRPr>
          </a:p>
          <a:p>
            <a:r>
              <a:rPr lang="es-MX" dirty="0">
                <a:solidFill>
                  <a:schemeClr val="bg1"/>
                </a:solidFill>
              </a:rPr>
              <a:t>Además, se va a mostrar el proceso de desarrollo de Rastreo GT, destacando sus funcionalidades clave y los beneficios que ofrece tanto a los negocios locales como a sus clientes</a:t>
            </a:r>
            <a:endParaRPr lang="es-GT" dirty="0">
              <a:solidFill>
                <a:schemeClr val="bg1"/>
              </a:solidFill>
            </a:endParaRPr>
          </a:p>
        </p:txBody>
      </p:sp>
    </p:spTree>
    <p:extLst>
      <p:ext uri="{BB962C8B-B14F-4D97-AF65-F5344CB8AC3E}">
        <p14:creationId xmlns:p14="http://schemas.microsoft.com/office/powerpoint/2010/main" val="243123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CF610-75FB-E627-914E-02D50DEDDA5F}"/>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42FCC95C-7B62-B910-D68A-5494FB22FDEC}"/>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Magnifying glass con relleno sólido">
            <a:extLst>
              <a:ext uri="{FF2B5EF4-FFF2-40B4-BE49-F238E27FC236}">
                <a16:creationId xmlns:a16="http://schemas.microsoft.com/office/drawing/2014/main" id="{59717D1C-AED0-19BE-7582-670E2F72BE6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222860" y="825378"/>
            <a:ext cx="1746279" cy="1746279"/>
          </a:xfrm>
          <a:prstGeom prst="rect">
            <a:avLst/>
          </a:prstGeom>
        </p:spPr>
      </p:pic>
      <p:sp>
        <p:nvSpPr>
          <p:cNvPr id="7" name="CuadroTexto 6">
            <a:extLst>
              <a:ext uri="{FF2B5EF4-FFF2-40B4-BE49-F238E27FC236}">
                <a16:creationId xmlns:a16="http://schemas.microsoft.com/office/drawing/2014/main" id="{D499042A-0E52-F60C-C411-43BCE007FCB6}"/>
              </a:ext>
            </a:extLst>
          </p:cNvPr>
          <p:cNvSpPr txBox="1"/>
          <p:nvPr/>
        </p:nvSpPr>
        <p:spPr>
          <a:xfrm>
            <a:off x="2625213" y="2767281"/>
            <a:ext cx="6644148" cy="1323439"/>
          </a:xfrm>
          <a:prstGeom prst="rect">
            <a:avLst/>
          </a:prstGeom>
          <a:noFill/>
        </p:spPr>
        <p:txBody>
          <a:bodyPr wrap="square" rtlCol="0">
            <a:spAutoFit/>
          </a:bodyPr>
          <a:lstStyle/>
          <a:p>
            <a:pPr algn="ctr"/>
            <a:r>
              <a:rPr lang="es-MX" sz="8000" b="1" dirty="0">
                <a:solidFill>
                  <a:schemeClr val="bg1"/>
                </a:solidFill>
              </a:rPr>
              <a:t>Objetivos</a:t>
            </a:r>
            <a:endParaRPr lang="es-GT" sz="8000" b="1" dirty="0">
              <a:solidFill>
                <a:schemeClr val="bg1"/>
              </a:solidFill>
            </a:endParaRPr>
          </a:p>
        </p:txBody>
      </p:sp>
    </p:spTree>
    <p:extLst>
      <p:ext uri="{BB962C8B-B14F-4D97-AF65-F5344CB8AC3E}">
        <p14:creationId xmlns:p14="http://schemas.microsoft.com/office/powerpoint/2010/main" val="420252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B5E36-0C2A-4E79-B823-A9F6DB11907C}"/>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C08CAEDC-89AD-DD72-23E4-207806EF253C}"/>
              </a:ext>
            </a:extLst>
          </p:cNvPr>
          <p:cNvSpPr/>
          <p:nvPr/>
        </p:nvSpPr>
        <p:spPr>
          <a:xfrm>
            <a:off x="-1104900" y="-3685203"/>
            <a:ext cx="14401800" cy="14228406"/>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5" name="Gráfico 4" descr="Magnifying glass con relleno sólido">
            <a:extLst>
              <a:ext uri="{FF2B5EF4-FFF2-40B4-BE49-F238E27FC236}">
                <a16:creationId xmlns:a16="http://schemas.microsoft.com/office/drawing/2014/main" id="{3371815E-43E4-37E7-2E55-9A89B180098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00433" y="607757"/>
            <a:ext cx="914400" cy="914400"/>
          </a:xfrm>
          <a:prstGeom prst="rect">
            <a:avLst/>
          </a:prstGeom>
        </p:spPr>
      </p:pic>
      <p:sp>
        <p:nvSpPr>
          <p:cNvPr id="6" name="CuadroTexto 5">
            <a:extLst>
              <a:ext uri="{FF2B5EF4-FFF2-40B4-BE49-F238E27FC236}">
                <a16:creationId xmlns:a16="http://schemas.microsoft.com/office/drawing/2014/main" id="{3F010715-1BD0-20C7-B76D-39A473114EB9}"/>
              </a:ext>
            </a:extLst>
          </p:cNvPr>
          <p:cNvSpPr txBox="1"/>
          <p:nvPr/>
        </p:nvSpPr>
        <p:spPr>
          <a:xfrm>
            <a:off x="4328652" y="607757"/>
            <a:ext cx="3534696" cy="707886"/>
          </a:xfrm>
          <a:prstGeom prst="rect">
            <a:avLst/>
          </a:prstGeom>
          <a:noFill/>
        </p:spPr>
        <p:txBody>
          <a:bodyPr wrap="square" rtlCol="0">
            <a:spAutoFit/>
          </a:bodyPr>
          <a:lstStyle/>
          <a:p>
            <a:r>
              <a:rPr lang="es-MX" sz="4000" b="1" dirty="0">
                <a:solidFill>
                  <a:schemeClr val="bg1"/>
                </a:solidFill>
              </a:rPr>
              <a:t>Objetivos</a:t>
            </a:r>
            <a:endParaRPr lang="es-GT" sz="4000" b="1" dirty="0">
              <a:solidFill>
                <a:schemeClr val="bg1"/>
              </a:solidFill>
            </a:endParaRPr>
          </a:p>
        </p:txBody>
      </p:sp>
      <p:sp>
        <p:nvSpPr>
          <p:cNvPr id="7" name="CuadroTexto 6">
            <a:extLst>
              <a:ext uri="{FF2B5EF4-FFF2-40B4-BE49-F238E27FC236}">
                <a16:creationId xmlns:a16="http://schemas.microsoft.com/office/drawing/2014/main" id="{D5E0F2CC-6680-A6DD-858F-4EBA6EC3C9BB}"/>
              </a:ext>
            </a:extLst>
          </p:cNvPr>
          <p:cNvSpPr txBox="1"/>
          <p:nvPr/>
        </p:nvSpPr>
        <p:spPr>
          <a:xfrm>
            <a:off x="1676400" y="1850572"/>
            <a:ext cx="9383486" cy="4801314"/>
          </a:xfrm>
          <a:prstGeom prst="rect">
            <a:avLst/>
          </a:prstGeom>
          <a:noFill/>
        </p:spPr>
        <p:txBody>
          <a:bodyPr wrap="square" rtlCol="0">
            <a:spAutoFit/>
          </a:bodyPr>
          <a:lstStyle/>
          <a:p>
            <a:r>
              <a:rPr lang="es-MX" b="1" dirty="0">
                <a:solidFill>
                  <a:schemeClr val="bg1"/>
                </a:solidFill>
              </a:rPr>
              <a:t>Objetivo General:</a:t>
            </a:r>
          </a:p>
          <a:p>
            <a:endParaRPr lang="es-MX" dirty="0">
              <a:solidFill>
                <a:schemeClr val="bg1"/>
              </a:solidFill>
            </a:endParaRPr>
          </a:p>
          <a:p>
            <a:r>
              <a:rPr lang="es-MX" dirty="0">
                <a:solidFill>
                  <a:schemeClr val="bg1"/>
                </a:solidFill>
              </a:rPr>
              <a:t>Desarrollar una aplicación móvil que permita el seguimiento de paquetería para uso de tiendas de barrio y pequeños emprendimientos en San José Pinula, Guatemala, especialmente en las residenciales San José y zonas aledañas.</a:t>
            </a:r>
          </a:p>
          <a:p>
            <a:endParaRPr lang="es-MX" dirty="0">
              <a:solidFill>
                <a:schemeClr val="bg1"/>
              </a:solidFill>
            </a:endParaRPr>
          </a:p>
          <a:p>
            <a:r>
              <a:rPr lang="es-MX" b="1" dirty="0">
                <a:solidFill>
                  <a:schemeClr val="bg1"/>
                </a:solidFill>
              </a:rPr>
              <a:t>Objetivos Específicos:</a:t>
            </a:r>
          </a:p>
          <a:p>
            <a:endParaRPr lang="es-MX" dirty="0">
              <a:solidFill>
                <a:schemeClr val="bg1"/>
              </a:solidFill>
            </a:endParaRPr>
          </a:p>
          <a:p>
            <a:pPr marL="285750" indent="-285750">
              <a:buFontTx/>
              <a:buChar char="-"/>
            </a:pPr>
            <a:r>
              <a:rPr lang="es-MX" dirty="0">
                <a:solidFill>
                  <a:schemeClr val="bg1"/>
                </a:solidFill>
              </a:rPr>
              <a:t>Implementar un sistema de bitácora para residentes y propietarios.</a:t>
            </a:r>
          </a:p>
          <a:p>
            <a:pPr marL="285750" indent="-285750">
              <a:buFontTx/>
              <a:buChar char="-"/>
            </a:pPr>
            <a:r>
              <a:rPr lang="es-MX" dirty="0">
                <a:solidFill>
                  <a:schemeClr val="bg1"/>
                </a:solidFill>
              </a:rPr>
              <a:t>Integrar servicios de geolocalización para proporcionar información precisa.</a:t>
            </a:r>
          </a:p>
          <a:p>
            <a:pPr marL="285750" indent="-285750">
              <a:buFontTx/>
              <a:buChar char="-"/>
            </a:pPr>
            <a:r>
              <a:rPr lang="es-MX" dirty="0">
                <a:solidFill>
                  <a:schemeClr val="bg1"/>
                </a:solidFill>
              </a:rPr>
              <a:t>Implementar un sistema de notificaciones que informe sobre el cambio de estatus del pedido.</a:t>
            </a:r>
          </a:p>
          <a:p>
            <a:pPr marL="285750" indent="-285750">
              <a:buFontTx/>
              <a:buChar char="-"/>
            </a:pPr>
            <a:endParaRPr lang="es-MX" dirty="0">
              <a:solidFill>
                <a:schemeClr val="bg1"/>
              </a:solidFill>
            </a:endParaRPr>
          </a:p>
          <a:p>
            <a:endParaRPr lang="es-MX" dirty="0">
              <a:solidFill>
                <a:schemeClr val="bg1"/>
              </a:solidFill>
            </a:endParaRPr>
          </a:p>
          <a:p>
            <a:endParaRPr lang="es-GT" dirty="0">
              <a:solidFill>
                <a:schemeClr val="bg1"/>
              </a:solidFill>
            </a:endParaRPr>
          </a:p>
          <a:p>
            <a:endParaRPr lang="es-GT" dirty="0">
              <a:solidFill>
                <a:schemeClr val="bg1"/>
              </a:solidFill>
            </a:endParaRPr>
          </a:p>
          <a:p>
            <a:endParaRPr lang="es-GT" dirty="0">
              <a:solidFill>
                <a:schemeClr val="bg1"/>
              </a:solidFill>
            </a:endParaRPr>
          </a:p>
        </p:txBody>
      </p:sp>
    </p:spTree>
    <p:extLst>
      <p:ext uri="{BB962C8B-B14F-4D97-AF65-F5344CB8AC3E}">
        <p14:creationId xmlns:p14="http://schemas.microsoft.com/office/powerpoint/2010/main" val="2718912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409C5-44AA-2C85-FCD4-B7537AAB7A31}"/>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3F9CDE62-522E-FA36-6EDD-B6325AE51D54}"/>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Brainstorm contorno">
            <a:extLst>
              <a:ext uri="{FF2B5EF4-FFF2-40B4-BE49-F238E27FC236}">
                <a16:creationId xmlns:a16="http://schemas.microsoft.com/office/drawing/2014/main" id="{5A2591AF-7806-64A0-6FBB-A9FD3C04F5C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222860" y="825378"/>
            <a:ext cx="1746279" cy="1746279"/>
          </a:xfrm>
          <a:prstGeom prst="rect">
            <a:avLst/>
          </a:prstGeom>
        </p:spPr>
      </p:pic>
      <p:sp>
        <p:nvSpPr>
          <p:cNvPr id="7" name="CuadroTexto 6">
            <a:extLst>
              <a:ext uri="{FF2B5EF4-FFF2-40B4-BE49-F238E27FC236}">
                <a16:creationId xmlns:a16="http://schemas.microsoft.com/office/drawing/2014/main" id="{4F7611C9-6380-3DDF-67D1-C9D03B41E2FE}"/>
              </a:ext>
            </a:extLst>
          </p:cNvPr>
          <p:cNvSpPr txBox="1"/>
          <p:nvPr/>
        </p:nvSpPr>
        <p:spPr>
          <a:xfrm>
            <a:off x="2625213" y="2767281"/>
            <a:ext cx="6644148" cy="2308324"/>
          </a:xfrm>
          <a:prstGeom prst="rect">
            <a:avLst/>
          </a:prstGeom>
          <a:noFill/>
        </p:spPr>
        <p:txBody>
          <a:bodyPr wrap="square" rtlCol="0">
            <a:spAutoFit/>
          </a:bodyPr>
          <a:lstStyle/>
          <a:p>
            <a:pPr algn="ctr"/>
            <a:r>
              <a:rPr lang="es-MX" sz="4800" b="1" dirty="0">
                <a:solidFill>
                  <a:schemeClr val="bg1"/>
                </a:solidFill>
              </a:rPr>
              <a:t>Importancia de la digitalización en los negocios</a:t>
            </a:r>
            <a:endParaRPr lang="es-GT" sz="4800" b="1" dirty="0">
              <a:solidFill>
                <a:schemeClr val="bg1"/>
              </a:solidFill>
            </a:endParaRPr>
          </a:p>
        </p:txBody>
      </p:sp>
    </p:spTree>
    <p:extLst>
      <p:ext uri="{BB962C8B-B14F-4D97-AF65-F5344CB8AC3E}">
        <p14:creationId xmlns:p14="http://schemas.microsoft.com/office/powerpoint/2010/main" val="121119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144F7-3DFF-D3AF-6765-1CFF748CDA71}"/>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95A960CE-83C0-778A-B342-A5196930F22A}"/>
              </a:ext>
            </a:extLst>
          </p:cNvPr>
          <p:cNvSpPr/>
          <p:nvPr/>
        </p:nvSpPr>
        <p:spPr>
          <a:xfrm>
            <a:off x="-1104900" y="-3685203"/>
            <a:ext cx="14401800" cy="14228406"/>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sz="1600" dirty="0"/>
          </a:p>
        </p:txBody>
      </p:sp>
      <p:sp>
        <p:nvSpPr>
          <p:cNvPr id="6" name="CuadroTexto 5">
            <a:extLst>
              <a:ext uri="{FF2B5EF4-FFF2-40B4-BE49-F238E27FC236}">
                <a16:creationId xmlns:a16="http://schemas.microsoft.com/office/drawing/2014/main" id="{FABC9C34-756C-F016-7311-D15D0D172F7E}"/>
              </a:ext>
            </a:extLst>
          </p:cNvPr>
          <p:cNvSpPr txBox="1"/>
          <p:nvPr/>
        </p:nvSpPr>
        <p:spPr>
          <a:xfrm>
            <a:off x="3296265" y="391448"/>
            <a:ext cx="5287296" cy="954107"/>
          </a:xfrm>
          <a:prstGeom prst="rect">
            <a:avLst/>
          </a:prstGeom>
          <a:noFill/>
        </p:spPr>
        <p:txBody>
          <a:bodyPr wrap="square" rtlCol="0">
            <a:spAutoFit/>
          </a:bodyPr>
          <a:lstStyle/>
          <a:p>
            <a:pPr algn="ctr"/>
            <a:r>
              <a:rPr lang="es-MX" sz="2800" b="1" dirty="0">
                <a:solidFill>
                  <a:schemeClr val="bg1"/>
                </a:solidFill>
              </a:rPr>
              <a:t>Importancia de la digitalización en los negocios</a:t>
            </a:r>
            <a:endParaRPr lang="es-GT" sz="2800" b="1" dirty="0">
              <a:solidFill>
                <a:schemeClr val="bg1"/>
              </a:solidFill>
            </a:endParaRPr>
          </a:p>
        </p:txBody>
      </p:sp>
      <p:sp>
        <p:nvSpPr>
          <p:cNvPr id="7" name="CuadroTexto 6">
            <a:extLst>
              <a:ext uri="{FF2B5EF4-FFF2-40B4-BE49-F238E27FC236}">
                <a16:creationId xmlns:a16="http://schemas.microsoft.com/office/drawing/2014/main" id="{879DBA12-39D4-C011-C6A6-74A74BF33749}"/>
              </a:ext>
            </a:extLst>
          </p:cNvPr>
          <p:cNvSpPr txBox="1"/>
          <p:nvPr/>
        </p:nvSpPr>
        <p:spPr>
          <a:xfrm>
            <a:off x="1676400" y="1850572"/>
            <a:ext cx="9383486" cy="2585323"/>
          </a:xfrm>
          <a:prstGeom prst="rect">
            <a:avLst/>
          </a:prstGeom>
          <a:noFill/>
        </p:spPr>
        <p:txBody>
          <a:bodyPr wrap="square" rtlCol="0">
            <a:spAutoFit/>
          </a:bodyPr>
          <a:lstStyle/>
          <a:p>
            <a:pPr marL="285750" indent="-285750">
              <a:buFont typeface="Arial" panose="020B0604020202020204" pitchFamily="34" charset="0"/>
              <a:buChar char="•"/>
            </a:pPr>
            <a:r>
              <a:rPr lang="es-MX" b="1" dirty="0">
                <a:solidFill>
                  <a:schemeClr val="bg1"/>
                </a:solidFill>
              </a:rPr>
              <a:t>La digitalización es esencial para mantenerse competitivo en el mercado actual.</a:t>
            </a:r>
          </a:p>
          <a:p>
            <a:endParaRPr lang="es-MX" b="1" dirty="0">
              <a:solidFill>
                <a:schemeClr val="bg1"/>
              </a:solidFill>
            </a:endParaRPr>
          </a:p>
          <a:p>
            <a:pPr marL="285750" indent="-285750">
              <a:buFont typeface="Arial" panose="020B0604020202020204" pitchFamily="34" charset="0"/>
              <a:buChar char="•"/>
            </a:pPr>
            <a:r>
              <a:rPr lang="es-MX" b="1" dirty="0">
                <a:solidFill>
                  <a:schemeClr val="bg1"/>
                </a:solidFill>
              </a:rPr>
              <a:t>Permite optimizar procesos, reducir costos y mejorar la experiencia del cliente.</a:t>
            </a:r>
          </a:p>
          <a:p>
            <a:endParaRPr lang="es-MX" b="1" dirty="0">
              <a:solidFill>
                <a:schemeClr val="bg1"/>
              </a:solidFill>
            </a:endParaRPr>
          </a:p>
          <a:p>
            <a:pPr marL="285750" indent="-285750">
              <a:buFont typeface="Arial" panose="020B0604020202020204" pitchFamily="34" charset="0"/>
              <a:buChar char="•"/>
            </a:pPr>
            <a:r>
              <a:rPr lang="es-MX" b="1" dirty="0">
                <a:solidFill>
                  <a:schemeClr val="bg1"/>
                </a:solidFill>
              </a:rPr>
              <a:t>Facilita la adaptación a los cambios en el comportamiento del consumidor.</a:t>
            </a:r>
            <a:endParaRPr lang="es-MX" dirty="0">
              <a:solidFill>
                <a:schemeClr val="bg1"/>
              </a:solidFill>
            </a:endParaRPr>
          </a:p>
          <a:p>
            <a:endParaRPr lang="es-MX" dirty="0">
              <a:solidFill>
                <a:schemeClr val="bg1"/>
              </a:solidFill>
            </a:endParaRPr>
          </a:p>
          <a:p>
            <a:endParaRPr lang="es-GT" dirty="0">
              <a:solidFill>
                <a:schemeClr val="bg1"/>
              </a:solidFill>
            </a:endParaRPr>
          </a:p>
          <a:p>
            <a:endParaRPr lang="es-GT" dirty="0">
              <a:solidFill>
                <a:schemeClr val="bg1"/>
              </a:solidFill>
            </a:endParaRPr>
          </a:p>
          <a:p>
            <a:endParaRPr lang="es-GT" dirty="0">
              <a:solidFill>
                <a:schemeClr val="bg1"/>
              </a:solidFill>
            </a:endParaRPr>
          </a:p>
        </p:txBody>
      </p:sp>
      <p:pic>
        <p:nvPicPr>
          <p:cNvPr id="2" name="Gráfico 1" descr="Brainstorm contorno">
            <a:extLst>
              <a:ext uri="{FF2B5EF4-FFF2-40B4-BE49-F238E27FC236}">
                <a16:creationId xmlns:a16="http://schemas.microsoft.com/office/drawing/2014/main" id="{880ED745-7725-14AA-21CA-C00ED67DDAF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11389" y="198426"/>
            <a:ext cx="1040198" cy="1040198"/>
          </a:xfrm>
          <a:prstGeom prst="rect">
            <a:avLst/>
          </a:prstGeom>
        </p:spPr>
      </p:pic>
    </p:spTree>
    <p:extLst>
      <p:ext uri="{BB962C8B-B14F-4D97-AF65-F5344CB8AC3E}">
        <p14:creationId xmlns:p14="http://schemas.microsoft.com/office/powerpoint/2010/main" val="3795310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BA555-93D5-C9DA-D09D-4FC8B8EBA1B7}"/>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D4FA2FB6-2BEE-13EB-A152-7DB27D183EA3}"/>
              </a:ext>
            </a:extLst>
          </p:cNvPr>
          <p:cNvSpPr/>
          <p:nvPr/>
        </p:nvSpPr>
        <p:spPr>
          <a:xfrm>
            <a:off x="-552450" y="-3360523"/>
            <a:ext cx="13296900" cy="13136809"/>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sz="1600" dirty="0"/>
          </a:p>
        </p:txBody>
      </p:sp>
      <p:sp>
        <p:nvSpPr>
          <p:cNvPr id="6" name="CuadroTexto 5">
            <a:extLst>
              <a:ext uri="{FF2B5EF4-FFF2-40B4-BE49-F238E27FC236}">
                <a16:creationId xmlns:a16="http://schemas.microsoft.com/office/drawing/2014/main" id="{84325D0C-5332-33A2-6B35-FFCADB10437C}"/>
              </a:ext>
            </a:extLst>
          </p:cNvPr>
          <p:cNvSpPr txBox="1"/>
          <p:nvPr/>
        </p:nvSpPr>
        <p:spPr>
          <a:xfrm>
            <a:off x="3296265" y="391448"/>
            <a:ext cx="5287296" cy="523220"/>
          </a:xfrm>
          <a:prstGeom prst="rect">
            <a:avLst/>
          </a:prstGeom>
          <a:noFill/>
        </p:spPr>
        <p:txBody>
          <a:bodyPr wrap="square" rtlCol="0">
            <a:spAutoFit/>
          </a:bodyPr>
          <a:lstStyle/>
          <a:p>
            <a:pPr algn="ctr"/>
            <a:r>
              <a:rPr lang="es-MX" sz="2800" b="1" dirty="0">
                <a:solidFill>
                  <a:schemeClr val="bg1"/>
                </a:solidFill>
              </a:rPr>
              <a:t>Beneficios</a:t>
            </a:r>
            <a:endParaRPr lang="es-GT" sz="2800" b="1" dirty="0">
              <a:solidFill>
                <a:schemeClr val="bg1"/>
              </a:solidFill>
            </a:endParaRPr>
          </a:p>
        </p:txBody>
      </p:sp>
      <p:sp>
        <p:nvSpPr>
          <p:cNvPr id="7" name="CuadroTexto 6">
            <a:extLst>
              <a:ext uri="{FF2B5EF4-FFF2-40B4-BE49-F238E27FC236}">
                <a16:creationId xmlns:a16="http://schemas.microsoft.com/office/drawing/2014/main" id="{659AB9B2-7F49-C956-5BD5-FEB2C20FFD54}"/>
              </a:ext>
            </a:extLst>
          </p:cNvPr>
          <p:cNvSpPr txBox="1"/>
          <p:nvPr/>
        </p:nvSpPr>
        <p:spPr>
          <a:xfrm>
            <a:off x="1676400" y="1850572"/>
            <a:ext cx="9383486" cy="2585323"/>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chemeClr val="bg1"/>
                </a:solidFill>
              </a:rPr>
              <a:t>Mejoran la eficiencia y la precisión en el seguimiento de pedidos.</a:t>
            </a:r>
          </a:p>
          <a:p>
            <a:endParaRPr lang="es-MX" dirty="0">
              <a:solidFill>
                <a:schemeClr val="bg1"/>
              </a:solidFill>
            </a:endParaRPr>
          </a:p>
          <a:p>
            <a:pPr marL="285750" indent="-285750">
              <a:buFont typeface="Arial" panose="020B0604020202020204" pitchFamily="34" charset="0"/>
              <a:buChar char="•"/>
            </a:pPr>
            <a:r>
              <a:rPr lang="es-MX" dirty="0">
                <a:solidFill>
                  <a:schemeClr val="bg1"/>
                </a:solidFill>
              </a:rPr>
              <a:t>Permiten tener un canal de información en tiempo real entre clientes, repartidores y negocios.</a:t>
            </a:r>
          </a:p>
          <a:p>
            <a:endParaRPr lang="es-MX" dirty="0">
              <a:solidFill>
                <a:schemeClr val="bg1"/>
              </a:solidFill>
            </a:endParaRPr>
          </a:p>
          <a:p>
            <a:pPr marL="285750" indent="-285750">
              <a:buFont typeface="Arial" panose="020B0604020202020204" pitchFamily="34" charset="0"/>
              <a:buChar char="•"/>
            </a:pPr>
            <a:r>
              <a:rPr lang="es-MX" dirty="0">
                <a:solidFill>
                  <a:schemeClr val="bg1"/>
                </a:solidFill>
              </a:rPr>
              <a:t>Reducen los errores humanos y agilizan la toma de decisiones.</a:t>
            </a:r>
          </a:p>
          <a:p>
            <a:endParaRPr lang="es-MX" dirty="0">
              <a:solidFill>
                <a:schemeClr val="bg1"/>
              </a:solidFill>
            </a:endParaRPr>
          </a:p>
          <a:p>
            <a:pPr marL="285750" indent="-285750">
              <a:buFont typeface="Arial" panose="020B0604020202020204" pitchFamily="34" charset="0"/>
              <a:buChar char="•"/>
            </a:pPr>
            <a:r>
              <a:rPr lang="es-MX" dirty="0">
                <a:solidFill>
                  <a:schemeClr val="bg1"/>
                </a:solidFill>
              </a:rPr>
              <a:t>Permite dar un salto en el área tecnológica a los pequeños negocios y tiendas de conveniencia</a:t>
            </a:r>
          </a:p>
        </p:txBody>
      </p:sp>
      <p:pic>
        <p:nvPicPr>
          <p:cNvPr id="2" name="Gráfico 1" descr="Brainstorm contorno">
            <a:extLst>
              <a:ext uri="{FF2B5EF4-FFF2-40B4-BE49-F238E27FC236}">
                <a16:creationId xmlns:a16="http://schemas.microsoft.com/office/drawing/2014/main" id="{59BF0401-D1EC-80C2-98AD-F6CBF2A69FC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flipH="1">
            <a:off x="9847389" y="246862"/>
            <a:ext cx="1040198" cy="1040198"/>
          </a:xfrm>
          <a:prstGeom prst="rect">
            <a:avLst/>
          </a:prstGeom>
        </p:spPr>
      </p:pic>
    </p:spTree>
    <p:extLst>
      <p:ext uri="{BB962C8B-B14F-4D97-AF65-F5344CB8AC3E}">
        <p14:creationId xmlns:p14="http://schemas.microsoft.com/office/powerpoint/2010/main" val="1584715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6DAAE-5E2F-9D3A-2E30-4A9215F4C5B0}"/>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65387F4A-B5DF-1CFF-0FDE-309725BAF37E}"/>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Smartphone contorno">
            <a:extLst>
              <a:ext uri="{FF2B5EF4-FFF2-40B4-BE49-F238E27FC236}">
                <a16:creationId xmlns:a16="http://schemas.microsoft.com/office/drawing/2014/main" id="{ADD5B496-7612-242F-FF20-0B873ED5FCC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222859" y="796349"/>
            <a:ext cx="1746279" cy="1746279"/>
          </a:xfrm>
          <a:prstGeom prst="rect">
            <a:avLst/>
          </a:prstGeom>
        </p:spPr>
      </p:pic>
      <p:sp>
        <p:nvSpPr>
          <p:cNvPr id="7" name="CuadroTexto 6">
            <a:extLst>
              <a:ext uri="{FF2B5EF4-FFF2-40B4-BE49-F238E27FC236}">
                <a16:creationId xmlns:a16="http://schemas.microsoft.com/office/drawing/2014/main" id="{9F1B88C2-FF9E-B9DE-D650-059B590195F8}"/>
              </a:ext>
            </a:extLst>
          </p:cNvPr>
          <p:cNvSpPr txBox="1"/>
          <p:nvPr/>
        </p:nvSpPr>
        <p:spPr>
          <a:xfrm>
            <a:off x="2773925" y="2716684"/>
            <a:ext cx="6644148" cy="1569660"/>
          </a:xfrm>
          <a:prstGeom prst="rect">
            <a:avLst/>
          </a:prstGeom>
          <a:noFill/>
        </p:spPr>
        <p:txBody>
          <a:bodyPr wrap="square" rtlCol="0">
            <a:spAutoFit/>
          </a:bodyPr>
          <a:lstStyle/>
          <a:p>
            <a:pPr algn="ctr"/>
            <a:r>
              <a:rPr lang="es-MX" sz="4800" b="1" dirty="0">
                <a:solidFill>
                  <a:schemeClr val="bg1"/>
                </a:solidFill>
              </a:rPr>
              <a:t>Tecnologías </a:t>
            </a:r>
          </a:p>
          <a:p>
            <a:pPr algn="ctr"/>
            <a:r>
              <a:rPr lang="es-MX" sz="4800" b="1" dirty="0">
                <a:solidFill>
                  <a:schemeClr val="bg1"/>
                </a:solidFill>
              </a:rPr>
              <a:t>Utilizadas</a:t>
            </a:r>
            <a:endParaRPr lang="es-GT" sz="4800" b="1" dirty="0">
              <a:solidFill>
                <a:schemeClr val="bg1"/>
              </a:solidFill>
            </a:endParaRPr>
          </a:p>
        </p:txBody>
      </p:sp>
    </p:spTree>
    <p:extLst>
      <p:ext uri="{BB962C8B-B14F-4D97-AF65-F5344CB8AC3E}">
        <p14:creationId xmlns:p14="http://schemas.microsoft.com/office/powerpoint/2010/main" val="42490650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693</TotalTime>
  <Words>448</Words>
  <Application>Microsoft Office PowerPoint</Application>
  <PresentationFormat>Panorámica</PresentationFormat>
  <Paragraphs>72</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163835 - JAIRO DANILO CRUZ PEREZ</dc:creator>
  <cp:lastModifiedBy>163835 - JAIRO DANILO CRUZ PEREZ</cp:lastModifiedBy>
  <cp:revision>8</cp:revision>
  <dcterms:created xsi:type="dcterms:W3CDTF">2024-10-18T03:34:19Z</dcterms:created>
  <dcterms:modified xsi:type="dcterms:W3CDTF">2024-10-19T05:51:23Z</dcterms:modified>
</cp:coreProperties>
</file>