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088BA-6569-4CE9-B9DB-F33E8FEE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Clou</a:t>
            </a:r>
            <a:r>
              <a:rPr lang="es-CO" dirty="0" err="1">
                <a:solidFill>
                  <a:srgbClr val="0070C0"/>
                </a:solidFill>
              </a:rPr>
              <a:t>data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DD0CE5-0F08-45B4-99B9-6007AB59E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SmartBook</a:t>
            </a:r>
            <a:endParaRPr lang="es-CO" dirty="0"/>
          </a:p>
          <a:p>
            <a:r>
              <a:rPr lang="es-CO" sz="2000" i="1" dirty="0"/>
              <a:t>Buscador de libros universal</a:t>
            </a:r>
          </a:p>
        </p:txBody>
      </p:sp>
      <p:pic>
        <p:nvPicPr>
          <p:cNvPr id="5" name="Gráfico 4" descr="Libros">
            <a:extLst>
              <a:ext uri="{FF2B5EF4-FFF2-40B4-BE49-F238E27FC236}">
                <a16:creationId xmlns:a16="http://schemas.microsoft.com/office/drawing/2014/main" id="{D94959F7-455F-4E9A-9D46-BBDF6FAC3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4073" y="4082471"/>
            <a:ext cx="914400" cy="914400"/>
          </a:xfrm>
          <a:prstGeom prst="rect">
            <a:avLst/>
          </a:prstGeom>
        </p:spPr>
      </p:pic>
      <p:pic>
        <p:nvPicPr>
          <p:cNvPr id="6" name="Gráfico 5" descr="Libros">
            <a:extLst>
              <a:ext uri="{FF2B5EF4-FFF2-40B4-BE49-F238E27FC236}">
                <a16:creationId xmlns:a16="http://schemas.microsoft.com/office/drawing/2014/main" id="{5905178F-3DC4-4838-9A95-38FB259F3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800" y="4620579"/>
            <a:ext cx="914400" cy="914400"/>
          </a:xfrm>
          <a:prstGeom prst="rect">
            <a:avLst/>
          </a:prstGeom>
        </p:spPr>
      </p:pic>
      <p:pic>
        <p:nvPicPr>
          <p:cNvPr id="7" name="Gráfico 6" descr="Libros">
            <a:extLst>
              <a:ext uri="{FF2B5EF4-FFF2-40B4-BE49-F238E27FC236}">
                <a16:creationId xmlns:a16="http://schemas.microsoft.com/office/drawing/2014/main" id="{F4E59F63-D583-479B-8357-94E2B5292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4864" y="3615989"/>
            <a:ext cx="914400" cy="914400"/>
          </a:xfrm>
          <a:prstGeom prst="rect">
            <a:avLst/>
          </a:prstGeom>
        </p:spPr>
      </p:pic>
      <p:pic>
        <p:nvPicPr>
          <p:cNvPr id="8" name="Gráfico 7" descr="Libros">
            <a:extLst>
              <a:ext uri="{FF2B5EF4-FFF2-40B4-BE49-F238E27FC236}">
                <a16:creationId xmlns:a16="http://schemas.microsoft.com/office/drawing/2014/main" id="{7862201D-4620-4765-9042-B19AADFB2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3533" y="30198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4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1C5AF-4E6A-4D6D-BC40-8EEB3CE7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Descripción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7804D-070D-4DFB-AE9F-BBB61193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En el ministerio de educación se ha creado la iniciativa de tener un repositorio global que almacene la información de los libros actuales y futuros, teniéndola mucho más accesible, eficiente en su búsqueda y descarga para los estudiantes y profesores.</a:t>
            </a:r>
          </a:p>
          <a:p>
            <a:r>
              <a:rPr lang="es-CO" dirty="0"/>
              <a:t>Requiere solución para almacenar un gran número de documentos en diferentes formatos y tamaños.</a:t>
            </a:r>
          </a:p>
          <a:p>
            <a:r>
              <a:rPr lang="es-CO" dirty="0"/>
              <a:t>Realizar búsquedas por palabras claves.</a:t>
            </a:r>
          </a:p>
          <a:p>
            <a:r>
              <a:rPr lang="es-CO" dirty="0"/>
              <a:t>Visualizar en modos gráficos la clasificación de libros por temática, autores, géneros literarios y demás.</a:t>
            </a:r>
          </a:p>
          <a:p>
            <a:r>
              <a:rPr lang="es-CO" dirty="0"/>
              <a:t>Descargar libros en formato original.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4211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716207F-A905-4F1D-854B-2D9B6945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Caso de Uso</a:t>
            </a:r>
          </a:p>
        </p:txBody>
      </p:sp>
      <p:pic>
        <p:nvPicPr>
          <p:cNvPr id="6" name="Gráfico 5" descr="Hombre">
            <a:extLst>
              <a:ext uri="{FF2B5EF4-FFF2-40B4-BE49-F238E27FC236}">
                <a16:creationId xmlns:a16="http://schemas.microsoft.com/office/drawing/2014/main" id="{3597E0A4-CC3E-44C4-9492-0E51C6F09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164" y="4960652"/>
            <a:ext cx="914400" cy="9144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47DE002-14F6-4B21-BA94-4122975A5543}"/>
              </a:ext>
            </a:extLst>
          </p:cNvPr>
          <p:cNvSpPr/>
          <p:nvPr/>
        </p:nvSpPr>
        <p:spPr>
          <a:xfrm>
            <a:off x="3921515" y="1428750"/>
            <a:ext cx="4852554" cy="509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35FF50-3ADB-4E59-9ABC-D16D8897215A}"/>
              </a:ext>
            </a:extLst>
          </p:cNvPr>
          <p:cNvSpPr txBox="1"/>
          <p:nvPr/>
        </p:nvSpPr>
        <p:spPr>
          <a:xfrm flipH="1">
            <a:off x="9198363" y="5875052"/>
            <a:ext cx="21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Estudiante/Profesor</a:t>
            </a:r>
          </a:p>
        </p:txBody>
      </p:sp>
      <p:pic>
        <p:nvPicPr>
          <p:cNvPr id="9" name="Gráfico 8" descr="Hombre">
            <a:extLst>
              <a:ext uri="{FF2B5EF4-FFF2-40B4-BE49-F238E27FC236}">
                <a16:creationId xmlns:a16="http://schemas.microsoft.com/office/drawing/2014/main" id="{7FD02215-602D-4B63-BE68-B2A3ECD9C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197" y="1851634"/>
            <a:ext cx="914400" cy="9144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B7C2E43-5F2E-4F97-AEF4-ECBC5F4EABB7}"/>
              </a:ext>
            </a:extLst>
          </p:cNvPr>
          <p:cNvSpPr txBox="1"/>
          <p:nvPr/>
        </p:nvSpPr>
        <p:spPr>
          <a:xfrm flipH="1">
            <a:off x="1283275" y="2782669"/>
            <a:ext cx="154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Administrador de Datos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FB2D3CC-A38E-49B6-ACDD-5768D4AB12DC}"/>
              </a:ext>
            </a:extLst>
          </p:cNvPr>
          <p:cNvSpPr/>
          <p:nvPr/>
        </p:nvSpPr>
        <p:spPr>
          <a:xfrm>
            <a:off x="4919042" y="1791341"/>
            <a:ext cx="2857500" cy="9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Almacenar Libros 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3EC3682-FE8B-46EC-B8F1-3207D8DC2546}"/>
              </a:ext>
            </a:extLst>
          </p:cNvPr>
          <p:cNvSpPr/>
          <p:nvPr/>
        </p:nvSpPr>
        <p:spPr>
          <a:xfrm>
            <a:off x="4797815" y="3529247"/>
            <a:ext cx="2857500" cy="9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Consultar Libros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F0C25BE-ACF3-4BF1-8D2D-77E34CEE5D66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 flipV="1">
            <a:off x="2514597" y="2267249"/>
            <a:ext cx="2404445" cy="4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5B864D1-A337-4BC8-856D-C368E3DC66AE}"/>
              </a:ext>
            </a:extLst>
          </p:cNvPr>
          <p:cNvCxnSpPr>
            <a:stCxn id="6" idx="1"/>
            <a:endCxn id="12" idx="6"/>
          </p:cNvCxnSpPr>
          <p:nvPr/>
        </p:nvCxnSpPr>
        <p:spPr>
          <a:xfrm flipH="1" flipV="1">
            <a:off x="7655315" y="4005155"/>
            <a:ext cx="2228849" cy="141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555DAF58-A57B-4AED-88F9-49296BDCF302}"/>
              </a:ext>
            </a:extLst>
          </p:cNvPr>
          <p:cNvSpPr/>
          <p:nvPr/>
        </p:nvSpPr>
        <p:spPr>
          <a:xfrm>
            <a:off x="4768374" y="4779836"/>
            <a:ext cx="2857500" cy="9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Descargar Libros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123C6B8-2284-4FFB-8220-E62281A82152}"/>
              </a:ext>
            </a:extLst>
          </p:cNvPr>
          <p:cNvCxnSpPr>
            <a:stCxn id="6" idx="1"/>
            <a:endCxn id="22" idx="6"/>
          </p:cNvCxnSpPr>
          <p:nvPr/>
        </p:nvCxnSpPr>
        <p:spPr>
          <a:xfrm flipH="1" flipV="1">
            <a:off x="7625874" y="5255744"/>
            <a:ext cx="2258290" cy="16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49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4782A-DB84-4C77-AC3C-5BD5F62B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Fuentes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2C9A0-89BA-4845-91E9-B11BCA531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4501" y="3104318"/>
            <a:ext cx="4447786" cy="3581401"/>
          </a:xfrm>
        </p:spPr>
        <p:txBody>
          <a:bodyPr/>
          <a:lstStyle/>
          <a:p>
            <a:r>
              <a:rPr lang="es-CO" dirty="0"/>
              <a:t>Archivos planos *.</a:t>
            </a:r>
            <a:r>
              <a:rPr lang="es-CO" dirty="0" err="1"/>
              <a:t>txt</a:t>
            </a:r>
            <a:endParaRPr lang="es-CO" dirty="0"/>
          </a:p>
          <a:p>
            <a:endParaRPr lang="es-CO" dirty="0"/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8A8BBF91-E632-47BB-B3F2-920C6E2F19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718" t="8494" r="7343" b="6567"/>
          <a:stretch/>
        </p:blipFill>
        <p:spPr>
          <a:xfrm>
            <a:off x="6215119" y="3569802"/>
            <a:ext cx="1143000" cy="1143001"/>
          </a:xfrm>
        </p:spPr>
      </p:pic>
      <p:pic>
        <p:nvPicPr>
          <p:cNvPr id="23" name="Marcador de contenido 13">
            <a:extLst>
              <a:ext uri="{FF2B5EF4-FFF2-40B4-BE49-F238E27FC236}">
                <a16:creationId xmlns:a16="http://schemas.microsoft.com/office/drawing/2014/main" id="{621E6010-C639-47F8-9FDE-F29D57809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8" t="8494" r="7343" b="6567"/>
          <a:stretch/>
        </p:blipFill>
        <p:spPr>
          <a:xfrm>
            <a:off x="6376894" y="3684101"/>
            <a:ext cx="1143000" cy="1143001"/>
          </a:xfrm>
          <a:prstGeom prst="rect">
            <a:avLst/>
          </a:prstGeom>
        </p:spPr>
      </p:pic>
      <p:pic>
        <p:nvPicPr>
          <p:cNvPr id="24" name="Marcador de contenido 13">
            <a:extLst>
              <a:ext uri="{FF2B5EF4-FFF2-40B4-BE49-F238E27FC236}">
                <a16:creationId xmlns:a16="http://schemas.microsoft.com/office/drawing/2014/main" id="{C0FDB87D-86C6-4D7C-B965-A524C003C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8" t="8494" r="7343" b="6567"/>
          <a:stretch/>
        </p:blipFill>
        <p:spPr>
          <a:xfrm>
            <a:off x="6568079" y="3836502"/>
            <a:ext cx="1143000" cy="114300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3744B27-8979-48BF-8435-8183B74E6155}"/>
              </a:ext>
            </a:extLst>
          </p:cNvPr>
          <p:cNvSpPr txBox="1">
            <a:spLocks/>
          </p:cNvSpPr>
          <p:nvPr/>
        </p:nvSpPr>
        <p:spPr>
          <a:xfrm>
            <a:off x="3415748" y="2330728"/>
            <a:ext cx="4784035" cy="6857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/>
              <a:t>Inicialmente</a:t>
            </a:r>
          </a:p>
        </p:txBody>
      </p:sp>
    </p:spTree>
    <p:extLst>
      <p:ext uri="{BB962C8B-B14F-4D97-AF65-F5344CB8AC3E}">
        <p14:creationId xmlns:p14="http://schemas.microsoft.com/office/powerpoint/2010/main" val="101722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AF72C-CDFE-4ACD-BC86-CCF8048D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Arquitectura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17D4036-3D89-4A39-903D-6DCD7A1DC1B9}"/>
              </a:ext>
            </a:extLst>
          </p:cNvPr>
          <p:cNvSpPr/>
          <p:nvPr/>
        </p:nvSpPr>
        <p:spPr>
          <a:xfrm>
            <a:off x="5073127" y="2430978"/>
            <a:ext cx="3391212" cy="19960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Picture 4" descr="http://icons.iconarchive.com/icons/iconsmind/outline/128/Laptop-3-icon.png">
            <a:extLst>
              <a:ext uri="{FF2B5EF4-FFF2-40B4-BE49-F238E27FC236}">
                <a16:creationId xmlns:a16="http://schemas.microsoft.com/office/drawing/2014/main" id="{DA2E4916-802D-4562-B844-A45458344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82" y="2225040"/>
            <a:ext cx="896655" cy="84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9ABB74DD-4089-416D-A38A-A6F2B3117A41}"/>
              </a:ext>
            </a:extLst>
          </p:cNvPr>
          <p:cNvGrpSpPr/>
          <p:nvPr/>
        </p:nvGrpSpPr>
        <p:grpSpPr>
          <a:xfrm>
            <a:off x="1121711" y="2436173"/>
            <a:ext cx="2676194" cy="1995482"/>
            <a:chOff x="1155590" y="3355359"/>
            <a:chExt cx="2676194" cy="1995482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6489FAA9-1AD9-41EA-A0DE-E18965A150F2}"/>
                </a:ext>
              </a:extLst>
            </p:cNvPr>
            <p:cNvSpPr/>
            <p:nvPr/>
          </p:nvSpPr>
          <p:spPr>
            <a:xfrm>
              <a:off x="1155590" y="3355359"/>
              <a:ext cx="2676194" cy="1995482"/>
            </a:xfrm>
            <a:prstGeom prst="roundRect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" name="Picture 2" descr="Resultado de imagen para file icon">
              <a:extLst>
                <a:ext uri="{FF2B5EF4-FFF2-40B4-BE49-F238E27FC236}">
                  <a16:creationId xmlns:a16="http://schemas.microsoft.com/office/drawing/2014/main" id="{7D1BE96D-A447-4DF9-9841-9D6836AC3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488" y="3504179"/>
              <a:ext cx="808518" cy="764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n para file icon">
              <a:extLst>
                <a:ext uri="{FF2B5EF4-FFF2-40B4-BE49-F238E27FC236}">
                  <a16:creationId xmlns:a16="http://schemas.microsoft.com/office/drawing/2014/main" id="{0D3B00BF-1339-49E3-86AD-2B51BDD008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488" y="4461464"/>
              <a:ext cx="808518" cy="764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030270B-3729-4050-8030-0DEBD4051D56}"/>
                </a:ext>
              </a:extLst>
            </p:cNvPr>
            <p:cNvSpPr txBox="1"/>
            <p:nvPr/>
          </p:nvSpPr>
          <p:spPr>
            <a:xfrm>
              <a:off x="2166682" y="3652895"/>
              <a:ext cx="160339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PDF</a:t>
              </a:r>
            </a:p>
            <a:p>
              <a:pPr algn="ctr"/>
              <a:r>
                <a:rPr lang="es-ES" dirty="0"/>
                <a:t>Imágenes</a:t>
              </a:r>
            </a:p>
            <a:p>
              <a:pPr algn="ctr"/>
              <a:r>
                <a:rPr lang="es-ES" dirty="0" err="1"/>
                <a:t>Clickstream</a:t>
              </a:r>
              <a:endParaRPr lang="es-ES" dirty="0"/>
            </a:p>
            <a:p>
              <a:pPr algn="ctr"/>
              <a:r>
                <a:rPr lang="es-ES" dirty="0"/>
                <a:t>Archivos no estructurados</a:t>
              </a:r>
            </a:p>
          </p:txBody>
        </p:sp>
      </p:grpSp>
      <p:sp>
        <p:nvSpPr>
          <p:cNvPr id="10" name="Abrir corchete 9">
            <a:extLst>
              <a:ext uri="{FF2B5EF4-FFF2-40B4-BE49-F238E27FC236}">
                <a16:creationId xmlns:a16="http://schemas.microsoft.com/office/drawing/2014/main" id="{06239983-D7DE-48E1-A591-8D7919F5D921}"/>
              </a:ext>
            </a:extLst>
          </p:cNvPr>
          <p:cNvSpPr/>
          <p:nvPr/>
        </p:nvSpPr>
        <p:spPr>
          <a:xfrm>
            <a:off x="4796075" y="2225040"/>
            <a:ext cx="277051" cy="2417748"/>
          </a:xfrm>
          <a:prstGeom prst="leftBracket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3642C88-8D66-4D82-AC1C-081ED774616F}"/>
              </a:ext>
            </a:extLst>
          </p:cNvPr>
          <p:cNvSpPr txBox="1"/>
          <p:nvPr/>
        </p:nvSpPr>
        <p:spPr>
          <a:xfrm>
            <a:off x="3867374" y="3494581"/>
            <a:ext cx="8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HDFS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EE1F0F-1BE8-4E68-982D-9B64BA0B67EF}"/>
              </a:ext>
            </a:extLst>
          </p:cNvPr>
          <p:cNvSpPr txBox="1"/>
          <p:nvPr/>
        </p:nvSpPr>
        <p:spPr>
          <a:xfrm>
            <a:off x="6378180" y="2045542"/>
            <a:ext cx="830778" cy="317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EDH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C0563F3-A65A-4E13-9F37-5011934769E7}"/>
              </a:ext>
            </a:extLst>
          </p:cNvPr>
          <p:cNvCxnSpPr/>
          <p:nvPr/>
        </p:nvCxnSpPr>
        <p:spPr>
          <a:xfrm>
            <a:off x="1060356" y="5207061"/>
            <a:ext cx="0" cy="497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FB39A65-BC32-421D-A00D-8DDC975F9BEF}"/>
              </a:ext>
            </a:extLst>
          </p:cNvPr>
          <p:cNvCxnSpPr/>
          <p:nvPr/>
        </p:nvCxnSpPr>
        <p:spPr>
          <a:xfrm>
            <a:off x="4788124" y="5207061"/>
            <a:ext cx="0" cy="497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E965537-B07B-417E-AFE3-468D06E84197}"/>
              </a:ext>
            </a:extLst>
          </p:cNvPr>
          <p:cNvCxnSpPr/>
          <p:nvPr/>
        </p:nvCxnSpPr>
        <p:spPr>
          <a:xfrm>
            <a:off x="8472283" y="5189270"/>
            <a:ext cx="0" cy="497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2CF2EA-59AA-4519-B30C-3C175309B20F}"/>
              </a:ext>
            </a:extLst>
          </p:cNvPr>
          <p:cNvCxnSpPr>
            <a:cxnSpLocks/>
          </p:cNvCxnSpPr>
          <p:nvPr/>
        </p:nvCxnSpPr>
        <p:spPr>
          <a:xfrm>
            <a:off x="1060356" y="5455981"/>
            <a:ext cx="1051727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3B28FCC-BA31-4E52-A872-9BE537425EEE}"/>
              </a:ext>
            </a:extLst>
          </p:cNvPr>
          <p:cNvSpPr txBox="1"/>
          <p:nvPr/>
        </p:nvSpPr>
        <p:spPr>
          <a:xfrm>
            <a:off x="1918522" y="5068369"/>
            <a:ext cx="120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Ingesta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A86C337-A280-45DB-A546-317E3A058B6A}"/>
              </a:ext>
            </a:extLst>
          </p:cNvPr>
          <p:cNvSpPr txBox="1"/>
          <p:nvPr/>
        </p:nvSpPr>
        <p:spPr>
          <a:xfrm>
            <a:off x="5328752" y="5114536"/>
            <a:ext cx="212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Almacenamiento Analítica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3C2A6B4-DA0F-414E-B931-511D8A7506A9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797905" y="3433914"/>
            <a:ext cx="9981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Resultado de imagen para hbase cloudera">
            <a:extLst>
              <a:ext uri="{FF2B5EF4-FFF2-40B4-BE49-F238E27FC236}">
                <a16:creationId xmlns:a16="http://schemas.microsoft.com/office/drawing/2014/main" id="{11EB7361-A3FA-4571-8D30-2738C041B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70" t="47189" r="9550" b="30439"/>
          <a:stretch/>
        </p:blipFill>
        <p:spPr bwMode="auto">
          <a:xfrm>
            <a:off x="6057758" y="3624918"/>
            <a:ext cx="1455089" cy="53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560CD21-1526-4053-B003-71458B88EB15}"/>
              </a:ext>
            </a:extLst>
          </p:cNvPr>
          <p:cNvCxnSpPr/>
          <p:nvPr/>
        </p:nvCxnSpPr>
        <p:spPr>
          <a:xfrm>
            <a:off x="11577634" y="5197221"/>
            <a:ext cx="0" cy="497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2" descr="Resultado de imagen para app icon">
            <a:extLst>
              <a:ext uri="{FF2B5EF4-FFF2-40B4-BE49-F238E27FC236}">
                <a16:creationId xmlns:a16="http://schemas.microsoft.com/office/drawing/2014/main" id="{2ED36776-2E50-4FE5-8AC7-B35D5D47A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297" y="3756466"/>
            <a:ext cx="758023" cy="75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E64751D9-545C-4F82-BE64-6E4BC39DB32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8464339" y="2648707"/>
            <a:ext cx="2284643" cy="448748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0B680CAF-23C1-4CF2-87D3-0A4A66C6634E}"/>
              </a:ext>
            </a:extLst>
          </p:cNvPr>
          <p:cNvCxnSpPr>
            <a:endCxn id="22" idx="1"/>
          </p:cNvCxnSpPr>
          <p:nvPr/>
        </p:nvCxnSpPr>
        <p:spPr>
          <a:xfrm>
            <a:off x="8464339" y="3705786"/>
            <a:ext cx="2353958" cy="429692"/>
          </a:xfrm>
          <a:prstGeom prst="bentConnector3">
            <a:avLst>
              <a:gd name="adj1" fmla="val 4932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A513281-7B05-4D49-8938-5ECD82D81F2E}"/>
              </a:ext>
            </a:extLst>
          </p:cNvPr>
          <p:cNvSpPr txBox="1"/>
          <p:nvPr/>
        </p:nvSpPr>
        <p:spPr>
          <a:xfrm>
            <a:off x="8828560" y="5114536"/>
            <a:ext cx="235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Consulta/Despliegue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0184311-ABF9-488F-8F3C-254886615762}"/>
              </a:ext>
            </a:extLst>
          </p:cNvPr>
          <p:cNvSpPr txBox="1"/>
          <p:nvPr/>
        </p:nvSpPr>
        <p:spPr>
          <a:xfrm>
            <a:off x="8590786" y="2724964"/>
            <a:ext cx="8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Hue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D3A9532-A11E-46E3-BFFA-443E291D3E15}"/>
              </a:ext>
            </a:extLst>
          </p:cNvPr>
          <p:cNvSpPr txBox="1"/>
          <p:nvPr/>
        </p:nvSpPr>
        <p:spPr>
          <a:xfrm>
            <a:off x="8622304" y="3720086"/>
            <a:ext cx="8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Api</a:t>
            </a:r>
          </a:p>
        </p:txBody>
      </p:sp>
      <p:pic>
        <p:nvPicPr>
          <p:cNvPr id="28" name="Picture 14" descr="Imagen relacionada">
            <a:extLst>
              <a:ext uri="{FF2B5EF4-FFF2-40B4-BE49-F238E27FC236}">
                <a16:creationId xmlns:a16="http://schemas.microsoft.com/office/drawing/2014/main" id="{3E4CFC3D-A82D-4773-9E63-84F75C830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971" y="2648706"/>
            <a:ext cx="404575" cy="75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E3472A28-F2E6-4BF7-BEE3-09FE1A742102}"/>
              </a:ext>
            </a:extLst>
          </p:cNvPr>
          <p:cNvSpPr txBox="1"/>
          <p:nvPr/>
        </p:nvSpPr>
        <p:spPr>
          <a:xfrm>
            <a:off x="5231578" y="4436861"/>
            <a:ext cx="8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HBase</a:t>
            </a:r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71B609-F965-4F14-91B0-8C4A809111FF}"/>
              </a:ext>
            </a:extLst>
          </p:cNvPr>
          <p:cNvSpPr txBox="1"/>
          <p:nvPr/>
        </p:nvSpPr>
        <p:spPr>
          <a:xfrm>
            <a:off x="7512847" y="4436861"/>
            <a:ext cx="86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Impala</a:t>
            </a:r>
          </a:p>
        </p:txBody>
      </p:sp>
      <p:pic>
        <p:nvPicPr>
          <p:cNvPr id="31" name="Picture 16" descr="Resultado de imagen para hue icon">
            <a:extLst>
              <a:ext uri="{FF2B5EF4-FFF2-40B4-BE49-F238E27FC236}">
                <a16:creationId xmlns:a16="http://schemas.microsoft.com/office/drawing/2014/main" id="{87C8B30D-BC64-4FF4-B010-BBCAC287A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466" y="2027391"/>
            <a:ext cx="813684" cy="20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0" descr="Imagen relacionada">
            <a:extLst>
              <a:ext uri="{FF2B5EF4-FFF2-40B4-BE49-F238E27FC236}">
                <a16:creationId xmlns:a16="http://schemas.microsoft.com/office/drawing/2014/main" id="{7ADE6C9C-5D05-4CE3-B7CF-642E22547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1" t="22977" r="24013" b="32137"/>
          <a:stretch/>
        </p:blipFill>
        <p:spPr bwMode="auto">
          <a:xfrm>
            <a:off x="5397937" y="2807171"/>
            <a:ext cx="1635021" cy="61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DD259768-F2AF-4CB7-A138-557AADE187DA}"/>
              </a:ext>
            </a:extLst>
          </p:cNvPr>
          <p:cNvSpPr txBox="1"/>
          <p:nvPr/>
        </p:nvSpPr>
        <p:spPr>
          <a:xfrm>
            <a:off x="6406365" y="4445222"/>
            <a:ext cx="8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HDFS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38FC2E0-EF3F-422E-8AE2-B92FCCEE35C7}"/>
              </a:ext>
            </a:extLst>
          </p:cNvPr>
          <p:cNvSpPr/>
          <p:nvPr/>
        </p:nvSpPr>
        <p:spPr>
          <a:xfrm>
            <a:off x="5931405" y="3424930"/>
            <a:ext cx="1635021" cy="8904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29C73B15-4B17-4AE2-B81D-D5BA877A6E49}"/>
              </a:ext>
            </a:extLst>
          </p:cNvPr>
          <p:cNvSpPr/>
          <p:nvPr/>
        </p:nvSpPr>
        <p:spPr>
          <a:xfrm>
            <a:off x="10379798" y="3682935"/>
            <a:ext cx="1635021" cy="8904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1276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ítulo 1">
            <a:extLst>
              <a:ext uri="{FF2B5EF4-FFF2-40B4-BE49-F238E27FC236}">
                <a16:creationId xmlns:a16="http://schemas.microsoft.com/office/drawing/2014/main" id="{28B30164-CC4F-4FE3-AF7F-64A355A3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40017" cy="864704"/>
          </a:xfrm>
        </p:spPr>
        <p:txBody>
          <a:bodyPr/>
          <a:lstStyle/>
          <a:p>
            <a:r>
              <a:rPr lang="es-CO" b="1" dirty="0"/>
              <a:t>Bitácora del proyecto</a:t>
            </a:r>
          </a:p>
        </p:txBody>
      </p:sp>
      <p:sp>
        <p:nvSpPr>
          <p:cNvPr id="37" name="Marcador de contenido 2">
            <a:extLst>
              <a:ext uri="{FF2B5EF4-FFF2-40B4-BE49-F238E27FC236}">
                <a16:creationId xmlns:a16="http://schemas.microsoft.com/office/drawing/2014/main" id="{1AAE1233-F7E8-4626-BEE0-A2CEADE91167}"/>
              </a:ext>
            </a:extLst>
          </p:cNvPr>
          <p:cNvSpPr txBox="1">
            <a:spLocks/>
          </p:cNvSpPr>
          <p:nvPr/>
        </p:nvSpPr>
        <p:spPr>
          <a:xfrm>
            <a:off x="1295400" y="1550504"/>
            <a:ext cx="9601200" cy="420756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/>
              <a:t>Colocar encabezado a los archivos, con etiquetas que permitieran identificar:</a:t>
            </a:r>
          </a:p>
          <a:p>
            <a:pPr lvl="3">
              <a:lnSpc>
                <a:spcPct val="100000"/>
              </a:lnSpc>
            </a:pPr>
            <a:r>
              <a:rPr lang="es-419" sz="1200" i="0" dirty="0"/>
              <a:t>AUTOR:</a:t>
            </a:r>
          </a:p>
          <a:p>
            <a:pPr lvl="3">
              <a:lnSpc>
                <a:spcPct val="100000"/>
              </a:lnSpc>
            </a:pPr>
            <a:r>
              <a:rPr lang="es-419" sz="1200" i="0" dirty="0"/>
              <a:t>TITULO:</a:t>
            </a:r>
          </a:p>
          <a:p>
            <a:pPr lvl="3">
              <a:lnSpc>
                <a:spcPct val="100000"/>
              </a:lnSpc>
            </a:pPr>
            <a:r>
              <a:rPr lang="es-419" sz="1200" i="0" dirty="0"/>
              <a:t>EDITORIAL:</a:t>
            </a:r>
          </a:p>
          <a:p>
            <a:pPr lvl="3">
              <a:lnSpc>
                <a:spcPct val="100000"/>
              </a:lnSpc>
            </a:pPr>
            <a:r>
              <a:rPr lang="es-419" sz="1200" i="0" dirty="0"/>
              <a:t>ANO PUBLICACION:</a:t>
            </a:r>
          </a:p>
          <a:p>
            <a:pPr lvl="3">
              <a:lnSpc>
                <a:spcPct val="100000"/>
              </a:lnSpc>
            </a:pPr>
            <a:r>
              <a:rPr lang="es-419" sz="1200" i="0" dirty="0"/>
              <a:t>GENERO:</a:t>
            </a:r>
            <a:endParaRPr lang="es-CO" sz="1200" i="0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s-CO" dirty="0"/>
              <a:t>Crear carpetas en HDFS para subir los archivos</a:t>
            </a:r>
          </a:p>
          <a:p>
            <a:pPr marL="0" indent="0">
              <a:buNone/>
            </a:pPr>
            <a:r>
              <a:rPr lang="es-419" dirty="0"/>
              <a:t>	</a:t>
            </a:r>
            <a:r>
              <a:rPr lang="es-419" dirty="0" err="1"/>
              <a:t>hdfs</a:t>
            </a:r>
            <a:r>
              <a:rPr lang="es-419" dirty="0"/>
              <a:t> </a:t>
            </a:r>
            <a:r>
              <a:rPr lang="es-419" dirty="0" err="1"/>
              <a:t>dfs</a:t>
            </a:r>
            <a:r>
              <a:rPr lang="es-419" dirty="0"/>
              <a:t> -</a:t>
            </a:r>
            <a:r>
              <a:rPr lang="es-419" dirty="0" err="1"/>
              <a:t>mkdir</a:t>
            </a:r>
            <a:r>
              <a:rPr lang="es-419" dirty="0"/>
              <a:t> </a:t>
            </a:r>
            <a:r>
              <a:rPr lang="es-419" dirty="0" err="1"/>
              <a:t>user</a:t>
            </a:r>
            <a:r>
              <a:rPr lang="es-419" dirty="0"/>
              <a:t>/</a:t>
            </a:r>
            <a:r>
              <a:rPr lang="es-419" dirty="0" err="1"/>
              <a:t>cloudata</a:t>
            </a:r>
            <a:r>
              <a:rPr lang="es-419" dirty="0"/>
              <a:t>/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419" dirty="0" err="1"/>
              <a:t>hdfs</a:t>
            </a:r>
            <a:r>
              <a:rPr lang="es-419" dirty="0"/>
              <a:t> </a:t>
            </a:r>
            <a:r>
              <a:rPr lang="es-419" dirty="0" err="1"/>
              <a:t>dfs</a:t>
            </a:r>
            <a:r>
              <a:rPr lang="es-419" dirty="0"/>
              <a:t> -</a:t>
            </a:r>
            <a:r>
              <a:rPr lang="es-419" dirty="0" err="1"/>
              <a:t>mkdir</a:t>
            </a:r>
            <a:r>
              <a:rPr lang="es-419" dirty="0"/>
              <a:t> </a:t>
            </a:r>
            <a:r>
              <a:rPr lang="es-419" dirty="0" err="1"/>
              <a:t>user</a:t>
            </a:r>
            <a:r>
              <a:rPr lang="es-419" dirty="0"/>
              <a:t>/</a:t>
            </a:r>
            <a:r>
              <a:rPr lang="es-419" dirty="0" err="1"/>
              <a:t>cloudata</a:t>
            </a:r>
            <a:r>
              <a:rPr lang="es-419" dirty="0"/>
              <a:t>/</a:t>
            </a:r>
            <a:r>
              <a:rPr lang="es-419" dirty="0" err="1"/>
              <a:t>proyectoSmartBook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Subir los archivos a HDFS </a:t>
            </a:r>
          </a:p>
          <a:p>
            <a:pPr marL="0" indent="0">
              <a:buNone/>
            </a:pPr>
            <a:r>
              <a:rPr lang="es-CO" dirty="0"/>
              <a:t>	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-put * user/</a:t>
            </a:r>
            <a:r>
              <a:rPr lang="en-US" dirty="0" err="1"/>
              <a:t>cloudata</a:t>
            </a:r>
            <a:r>
              <a:rPr lang="en-US" dirty="0"/>
              <a:t>/</a:t>
            </a:r>
            <a:r>
              <a:rPr lang="es-419" dirty="0"/>
              <a:t> </a:t>
            </a:r>
            <a:r>
              <a:rPr lang="es-419" dirty="0" err="1"/>
              <a:t>proyectoSmartBook</a:t>
            </a:r>
            <a:endParaRPr lang="es-419" dirty="0"/>
          </a:p>
          <a:p>
            <a:pPr marL="0" indent="0">
              <a:buNone/>
            </a:pPr>
            <a:r>
              <a:rPr lang="es-419" dirty="0"/>
              <a:t>Ejecutar proceso de MapReduce a fin de obtener las etiquetas de cada libro con el </a:t>
            </a:r>
            <a:r>
              <a:rPr lang="es-419" dirty="0" err="1"/>
              <a:t>Mapper</a:t>
            </a:r>
            <a:r>
              <a:rPr lang="es-419" dirty="0"/>
              <a:t> y ponerlos en una sola línea con el Reduce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405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ítulo 1">
            <a:extLst>
              <a:ext uri="{FF2B5EF4-FFF2-40B4-BE49-F238E27FC236}">
                <a16:creationId xmlns:a16="http://schemas.microsoft.com/office/drawing/2014/main" id="{28B30164-CC4F-4FE3-AF7F-64A355A3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40" y="3082787"/>
            <a:ext cx="2232990" cy="692426"/>
          </a:xfrm>
        </p:spPr>
        <p:txBody>
          <a:bodyPr/>
          <a:lstStyle/>
          <a:p>
            <a:r>
              <a:rPr lang="es-CO" b="1" dirty="0" err="1"/>
              <a:t>Mapper</a:t>
            </a:r>
            <a:endParaRPr lang="es-CO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CEC72C3-C0B6-41D9-A20E-10559499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8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ítulo 1">
            <a:extLst>
              <a:ext uri="{FF2B5EF4-FFF2-40B4-BE49-F238E27FC236}">
                <a16:creationId xmlns:a16="http://schemas.microsoft.com/office/drawing/2014/main" id="{28B30164-CC4F-4FE3-AF7F-64A355A3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645" y="3082787"/>
            <a:ext cx="2325755" cy="692426"/>
          </a:xfrm>
        </p:spPr>
        <p:txBody>
          <a:bodyPr/>
          <a:lstStyle/>
          <a:p>
            <a:r>
              <a:rPr lang="es-CO" b="1" dirty="0"/>
              <a:t>Reduce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E3F9A2-3C46-4860-80CA-90E9A5F37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243" y="0"/>
            <a:ext cx="7784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1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ítulo 1">
            <a:extLst>
              <a:ext uri="{FF2B5EF4-FFF2-40B4-BE49-F238E27FC236}">
                <a16:creationId xmlns:a16="http://schemas.microsoft.com/office/drawing/2014/main" id="{28B30164-CC4F-4FE3-AF7F-64A355A3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40017" cy="864704"/>
          </a:xfrm>
        </p:spPr>
        <p:txBody>
          <a:bodyPr/>
          <a:lstStyle/>
          <a:p>
            <a:r>
              <a:rPr lang="es-CO" b="1" dirty="0"/>
              <a:t>Bitácora del proyecto</a:t>
            </a:r>
          </a:p>
        </p:txBody>
      </p:sp>
      <p:sp>
        <p:nvSpPr>
          <p:cNvPr id="37" name="Marcador de contenido 2">
            <a:extLst>
              <a:ext uri="{FF2B5EF4-FFF2-40B4-BE49-F238E27FC236}">
                <a16:creationId xmlns:a16="http://schemas.microsoft.com/office/drawing/2014/main" id="{1AAE1233-F7E8-4626-BEE0-A2CEADE91167}"/>
              </a:ext>
            </a:extLst>
          </p:cNvPr>
          <p:cNvSpPr txBox="1">
            <a:spLocks/>
          </p:cNvSpPr>
          <p:nvPr/>
        </p:nvSpPr>
        <p:spPr>
          <a:xfrm>
            <a:off x="1295400" y="1550505"/>
            <a:ext cx="9601200" cy="35770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/>
              <a:t>Creación de la tabla en IMPALA apuntando al archivo reducido en HDFS: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4CDABEE-3E7D-4B9A-947B-D1878F671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5" y="2009774"/>
            <a:ext cx="10946388" cy="91895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E796032-9B02-458B-ACFB-5A59D37D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32" y="4011990"/>
            <a:ext cx="5330687" cy="25910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3D79651-773A-406D-B981-961F08253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594" y="4060539"/>
            <a:ext cx="5131076" cy="24939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6894A4E-5D6A-4D60-8AE8-A061EFD1C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312" y="3505293"/>
            <a:ext cx="3362325" cy="447675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7A0B1F6F-FC98-46A8-9650-8BAB47BF41F4}"/>
              </a:ext>
            </a:extLst>
          </p:cNvPr>
          <p:cNvSpPr txBox="1">
            <a:spLocks/>
          </p:cNvSpPr>
          <p:nvPr/>
        </p:nvSpPr>
        <p:spPr>
          <a:xfrm>
            <a:off x="1371600" y="3040018"/>
            <a:ext cx="9601200" cy="35770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/>
              <a:t>Consulta a través de HUE de la tabla: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B0241B-31B4-4E08-B6A9-140607FDA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519" y="3460279"/>
            <a:ext cx="44672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4014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517</TotalTime>
  <Words>201</Words>
  <Application>Microsoft Office PowerPoint</Application>
  <PresentationFormat>Panorámica</PresentationFormat>
  <Paragraphs>56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Franklin Gothic Book</vt:lpstr>
      <vt:lpstr>Recorte</vt:lpstr>
      <vt:lpstr>Cloudata</vt:lpstr>
      <vt:lpstr>Descripción del Proyecto</vt:lpstr>
      <vt:lpstr>Caso de Uso</vt:lpstr>
      <vt:lpstr>Fuentes de Datos</vt:lpstr>
      <vt:lpstr>Arquitectura</vt:lpstr>
      <vt:lpstr>Bitácora del proyecto</vt:lpstr>
      <vt:lpstr>Mapper</vt:lpstr>
      <vt:lpstr>Reduce</vt:lpstr>
      <vt:lpstr>Bitácora del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Shirley Arango | Gati Consultores</dc:creator>
  <cp:lastModifiedBy>allano</cp:lastModifiedBy>
  <cp:revision>21</cp:revision>
  <dcterms:created xsi:type="dcterms:W3CDTF">2018-10-29T17:02:08Z</dcterms:created>
  <dcterms:modified xsi:type="dcterms:W3CDTF">2018-11-01T17:38:05Z</dcterms:modified>
</cp:coreProperties>
</file>