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53" d="100"/>
          <a:sy n="153" d="100"/>
        </p:scale>
        <p:origin x="468"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9966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962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285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109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3431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7782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1438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7895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291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683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292437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08115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002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544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5407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398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725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10/17/2025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69585135"/>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8" r:id="rId12"/>
    <p:sldLayoutId id="2147483723" r:id="rId13"/>
    <p:sldLayoutId id="2147483724" r:id="rId14"/>
    <p:sldLayoutId id="2147483725" r:id="rId15"/>
    <p:sldLayoutId id="2147483726" r:id="rId16"/>
    <p:sldLayoutId id="2147483727" r:id="rId17"/>
  </p:sldLayoutIdLst>
  <p:hf sldNum="0" hdr="0" ftr="0" dt="0"/>
  <p:txStyles>
    <p:titleStyle>
      <a:lvl1pPr algn="ctr" defTabSz="457200" rtl="0" eaLnBrk="1" latinLnBrk="0" hangingPunct="1">
        <a:lnSpc>
          <a:spcPct val="90000"/>
        </a:lnSpc>
        <a:spcBef>
          <a:spcPct val="0"/>
        </a:spcBef>
        <a:buNone/>
        <a:defRPr sz="3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lnSpc>
          <a:spcPct val="110000"/>
        </a:lnSpc>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lnSpc>
          <a:spcPct val="110000"/>
        </a:lnSpc>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6AAB769-9635-4A0E-8861-BB3FE8396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1E67E-1A12-1774-32E3-42B1A19B1B42}"/>
              </a:ext>
            </a:extLst>
          </p:cNvPr>
          <p:cNvSpPr>
            <a:spLocks noGrp="1"/>
          </p:cNvSpPr>
          <p:nvPr>
            <p:ph type="ctrTitle"/>
          </p:nvPr>
        </p:nvSpPr>
        <p:spPr>
          <a:xfrm>
            <a:off x="5369441" y="222186"/>
            <a:ext cx="5441285" cy="2364964"/>
          </a:xfrm>
        </p:spPr>
        <p:txBody>
          <a:bodyPr>
            <a:normAutofit/>
          </a:bodyPr>
          <a:lstStyle/>
          <a:p>
            <a:r>
              <a:rPr lang="en-US" dirty="0">
                <a:latin typeface="Times New Roman" panose="02020603050405020304" pitchFamily="18" charset="0"/>
                <a:cs typeface="Times New Roman" panose="02020603050405020304" pitchFamily="18" charset="0"/>
              </a:rPr>
              <a:t>Agile Presentation </a:t>
            </a:r>
          </a:p>
        </p:txBody>
      </p:sp>
      <p:sp>
        <p:nvSpPr>
          <p:cNvPr id="3" name="Subtitle 2">
            <a:extLst>
              <a:ext uri="{FF2B5EF4-FFF2-40B4-BE49-F238E27FC236}">
                <a16:creationId xmlns:a16="http://schemas.microsoft.com/office/drawing/2014/main" id="{424B8CAB-1610-1593-57B3-10221BDC3E1C}"/>
              </a:ext>
            </a:extLst>
          </p:cNvPr>
          <p:cNvSpPr>
            <a:spLocks noGrp="1"/>
          </p:cNvSpPr>
          <p:nvPr>
            <p:ph type="subTitle" idx="1"/>
          </p:nvPr>
        </p:nvSpPr>
        <p:spPr>
          <a:xfrm>
            <a:off x="5507227" y="2883217"/>
            <a:ext cx="5441286" cy="2102142"/>
          </a:xfrm>
        </p:spPr>
        <p:txBody>
          <a:bodyPr>
            <a:normAutofit/>
          </a:bodyPr>
          <a:lstStyle/>
          <a:p>
            <a:r>
              <a:rPr lang="en-US" dirty="0">
                <a:solidFill>
                  <a:srgbClr val="44BD99"/>
                </a:solidFill>
                <a:latin typeface="Times New Roman" panose="02020603050405020304" pitchFamily="18" charset="0"/>
                <a:cs typeface="Times New Roman" panose="02020603050405020304" pitchFamily="18" charset="0"/>
              </a:rPr>
              <a:t>Jairo Figueroa Rojas</a:t>
            </a:r>
          </a:p>
          <a:p>
            <a:r>
              <a:rPr lang="en-US" dirty="0">
                <a:solidFill>
                  <a:srgbClr val="44BD99"/>
                </a:solidFill>
                <a:latin typeface="Times New Roman" panose="02020603050405020304" pitchFamily="18" charset="0"/>
                <a:cs typeface="Times New Roman" panose="02020603050405020304" pitchFamily="18" charset="0"/>
              </a:rPr>
              <a:t>Southern New Hampshire University</a:t>
            </a:r>
            <a:br>
              <a:rPr lang="en-US" dirty="0">
                <a:solidFill>
                  <a:srgbClr val="44BD99"/>
                </a:solidFill>
                <a:latin typeface="Times New Roman" panose="02020603050405020304" pitchFamily="18" charset="0"/>
                <a:cs typeface="Times New Roman" panose="02020603050405020304" pitchFamily="18" charset="0"/>
              </a:rPr>
            </a:br>
            <a:r>
              <a:rPr lang="en-US" dirty="0">
                <a:solidFill>
                  <a:srgbClr val="44BD99"/>
                </a:solidFill>
                <a:latin typeface="Times New Roman" panose="02020603050405020304" pitchFamily="18" charset="0"/>
                <a:cs typeface="Times New Roman" panose="02020603050405020304" pitchFamily="18" charset="0"/>
              </a:rPr>
              <a:t>CS-250: Software Development</a:t>
            </a:r>
            <a:br>
              <a:rPr lang="en-US" dirty="0">
                <a:solidFill>
                  <a:srgbClr val="44BD99"/>
                </a:solidFill>
                <a:latin typeface="Times New Roman" panose="02020603050405020304" pitchFamily="18" charset="0"/>
                <a:cs typeface="Times New Roman" panose="02020603050405020304" pitchFamily="18" charset="0"/>
              </a:rPr>
            </a:br>
            <a:r>
              <a:rPr lang="en-US" dirty="0">
                <a:solidFill>
                  <a:srgbClr val="44BD99"/>
                </a:solidFill>
                <a:latin typeface="Times New Roman" panose="02020603050405020304" pitchFamily="18" charset="0"/>
                <a:cs typeface="Times New Roman" panose="02020603050405020304" pitchFamily="18" charset="0"/>
              </a:rPr>
              <a:t>Instructor: Tenario Powell</a:t>
            </a:r>
            <a:br>
              <a:rPr lang="en-US" dirty="0">
                <a:solidFill>
                  <a:srgbClr val="44BD99"/>
                </a:solidFill>
                <a:latin typeface="Times New Roman" panose="02020603050405020304" pitchFamily="18" charset="0"/>
                <a:cs typeface="Times New Roman" panose="02020603050405020304" pitchFamily="18" charset="0"/>
              </a:rPr>
            </a:br>
            <a:r>
              <a:rPr lang="en-US" dirty="0">
                <a:solidFill>
                  <a:srgbClr val="44BD99"/>
                </a:solidFill>
                <a:latin typeface="Times New Roman" panose="02020603050405020304" pitchFamily="18" charset="0"/>
                <a:cs typeface="Times New Roman" panose="02020603050405020304" pitchFamily="18" charset="0"/>
              </a:rPr>
              <a:t>Date: 10/17/2025</a:t>
            </a:r>
          </a:p>
        </p:txBody>
      </p:sp>
      <p:pic>
        <p:nvPicPr>
          <p:cNvPr id="11" name="Picture 10">
            <a:extLst>
              <a:ext uri="{FF2B5EF4-FFF2-40B4-BE49-F238E27FC236}">
                <a16:creationId xmlns:a16="http://schemas.microsoft.com/office/drawing/2014/main" id="{DBF7BBCC-A085-493E-83D9-01D4F8E88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4" name="Picture 3" descr="Cloudy oil paint art">
            <a:extLst>
              <a:ext uri="{FF2B5EF4-FFF2-40B4-BE49-F238E27FC236}">
                <a16:creationId xmlns:a16="http://schemas.microsoft.com/office/drawing/2014/main" id="{EBA41C39-21BA-B286-D92A-04CE0FFDB5BE}"/>
              </a:ext>
            </a:extLst>
          </p:cNvPr>
          <p:cNvPicPr>
            <a:picLocks noChangeAspect="1"/>
          </p:cNvPicPr>
          <p:nvPr/>
        </p:nvPicPr>
        <p:blipFill>
          <a:blip r:embed="rId4"/>
          <a:srcRect r="55503" b="-1"/>
          <a:stretch>
            <a:fillRect/>
          </a:stretch>
        </p:blipFill>
        <p:spPr>
          <a:xfrm>
            <a:off x="20" y="10"/>
            <a:ext cx="4571629" cy="6857990"/>
          </a:xfrm>
          <a:prstGeom prst="rect">
            <a:avLst/>
          </a:prstGeom>
        </p:spPr>
      </p:pic>
    </p:spTree>
    <p:extLst>
      <p:ext uri="{BB962C8B-B14F-4D97-AF65-F5344CB8AC3E}">
        <p14:creationId xmlns:p14="http://schemas.microsoft.com/office/powerpoint/2010/main" val="318742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6BD05-998D-89F5-FC5B-F873F0AC9010}"/>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Agile Roles</a:t>
            </a:r>
          </a:p>
        </p:txBody>
      </p:sp>
      <p:sp>
        <p:nvSpPr>
          <p:cNvPr id="3" name="Content Placeholder 2">
            <a:extLst>
              <a:ext uri="{FF2B5EF4-FFF2-40B4-BE49-F238E27FC236}">
                <a16:creationId xmlns:a16="http://schemas.microsoft.com/office/drawing/2014/main" id="{DF62D678-6AD5-F6A3-DB27-F5AC5C563B4E}"/>
              </a:ext>
            </a:extLst>
          </p:cNvPr>
          <p:cNvSpPr>
            <a:spLocks noGrp="1"/>
          </p:cNvSpPr>
          <p:nvPr>
            <p:ph idx="1"/>
          </p:nvPr>
        </p:nvSpPr>
        <p:spPr/>
        <p:txBody>
          <a:bodyPr>
            <a:normAutofit fontScale="92500"/>
          </a:bodyPr>
          <a:lstStyle/>
          <a:p>
            <a:r>
              <a:rPr lang="en-US" b="1" u="sng" dirty="0">
                <a:latin typeface="Times New Roman" panose="02020603050405020304" pitchFamily="18" charset="0"/>
                <a:cs typeface="Times New Roman" panose="02020603050405020304" pitchFamily="18" charset="0"/>
              </a:rPr>
              <a:t>Product Owner: </a:t>
            </a:r>
            <a:r>
              <a:rPr lang="en-US" dirty="0">
                <a:latin typeface="Times New Roman" panose="02020603050405020304" pitchFamily="18" charset="0"/>
                <a:cs typeface="Times New Roman" panose="02020603050405020304" pitchFamily="18" charset="0"/>
              </a:rPr>
              <a:t>Define user stories into prioritized  actionable tasks that ensures customer needs are met.</a:t>
            </a:r>
          </a:p>
          <a:p>
            <a:r>
              <a:rPr lang="en-US" b="1" u="sng" dirty="0">
                <a:latin typeface="Times New Roman" panose="02020603050405020304" pitchFamily="18" charset="0"/>
                <a:cs typeface="Times New Roman" panose="02020603050405020304" pitchFamily="18" charset="0"/>
              </a:rPr>
              <a:t>Developer: </a:t>
            </a:r>
            <a:r>
              <a:rPr lang="en-US" dirty="0">
                <a:latin typeface="Times New Roman" panose="02020603050405020304" pitchFamily="18" charset="0"/>
                <a:cs typeface="Times New Roman" panose="02020603050405020304" pitchFamily="18" charset="0"/>
              </a:rPr>
              <a:t>Builds and integrates software that align with the product requirements</a:t>
            </a:r>
          </a:p>
          <a:p>
            <a:r>
              <a:rPr lang="en-US" b="1" u="sng" dirty="0">
                <a:latin typeface="Times New Roman" panose="02020603050405020304" pitchFamily="18" charset="0"/>
                <a:cs typeface="Times New Roman" panose="02020603050405020304" pitchFamily="18" charset="0"/>
              </a:rPr>
              <a:t>Tester: </a:t>
            </a:r>
            <a:r>
              <a:rPr lang="en-US" dirty="0">
                <a:latin typeface="Times New Roman" panose="02020603050405020304" pitchFamily="18" charset="0"/>
                <a:cs typeface="Times New Roman" panose="02020603050405020304" pitchFamily="18" charset="0"/>
              </a:rPr>
              <a:t>Creates test cases to validate software functionality, so works alongside with developer</a:t>
            </a:r>
          </a:p>
          <a:p>
            <a:r>
              <a:rPr lang="en-US" b="1" u="sng" dirty="0">
                <a:latin typeface="Times New Roman" panose="02020603050405020304" pitchFamily="18" charset="0"/>
                <a:cs typeface="Times New Roman" panose="02020603050405020304" pitchFamily="18" charset="0"/>
              </a:rPr>
              <a:t>Scrum Master: </a:t>
            </a:r>
            <a:r>
              <a:rPr lang="en-US" dirty="0">
                <a:latin typeface="Times New Roman" panose="02020603050405020304" pitchFamily="18" charset="0"/>
                <a:cs typeface="Times New Roman" panose="02020603050405020304" pitchFamily="18" charset="0"/>
              </a:rPr>
              <a:t>Coordinates Scrum events, removes any obstacles, and encourages team to collaborate</a:t>
            </a:r>
          </a:p>
          <a:p>
            <a:pPr marL="36900" indent="0">
              <a:buNone/>
            </a:pPr>
            <a:r>
              <a:rPr lang="en-US" dirty="0">
                <a:latin typeface="Times New Roman" panose="02020603050405020304" pitchFamily="18" charset="0"/>
                <a:cs typeface="Times New Roman" panose="02020603050405020304" pitchFamily="18" charset="0"/>
              </a:rPr>
              <a:t>These roles emphasize Agile principles including, integrity, collaboration, effective communication and openness which ensure the final product is deliver on time and meets  customer satisfaction(Schwaber &amp; Sutherland, 2020).</a:t>
            </a:r>
          </a:p>
        </p:txBody>
      </p:sp>
    </p:spTree>
    <p:extLst>
      <p:ext uri="{BB962C8B-B14F-4D97-AF65-F5344CB8AC3E}">
        <p14:creationId xmlns:p14="http://schemas.microsoft.com/office/powerpoint/2010/main" val="22130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E498F-10FC-6542-5996-31EB5CF20D37}"/>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Agile Phases</a:t>
            </a:r>
          </a:p>
        </p:txBody>
      </p:sp>
      <p:sp>
        <p:nvSpPr>
          <p:cNvPr id="3" name="Content Placeholder 2">
            <a:extLst>
              <a:ext uri="{FF2B5EF4-FFF2-40B4-BE49-F238E27FC236}">
                <a16:creationId xmlns:a16="http://schemas.microsoft.com/office/drawing/2014/main" id="{963AFCDA-0CE2-8964-5EC4-DE34F18644BC}"/>
              </a:ext>
            </a:extLst>
          </p:cNvPr>
          <p:cNvSpPr>
            <a:spLocks noGrp="1"/>
          </p:cNvSpPr>
          <p:nvPr>
            <p:ph idx="1"/>
          </p:nvPr>
        </p:nvSpPr>
        <p:spPr>
          <a:xfrm>
            <a:off x="913795" y="1719458"/>
            <a:ext cx="10353762" cy="5138542"/>
          </a:xfrm>
        </p:spPr>
        <p:txBody>
          <a:bodyPr>
            <a:normAutofit fontScale="92500" lnSpcReduction="20000"/>
          </a:bodyPr>
          <a:lstStyle/>
          <a:p>
            <a:r>
              <a:rPr lang="en-US" b="1" u="sng" dirty="0">
                <a:latin typeface="Times New Roman" panose="02020603050405020304" pitchFamily="18" charset="0"/>
                <a:cs typeface="Times New Roman" panose="02020603050405020304" pitchFamily="18" charset="0"/>
              </a:rPr>
              <a:t>Planning: </a:t>
            </a:r>
            <a:r>
              <a:rPr lang="en-US" dirty="0">
                <a:latin typeface="Times New Roman" panose="02020603050405020304" pitchFamily="18" charset="0"/>
                <a:cs typeface="Times New Roman" panose="02020603050405020304" pitchFamily="18" charset="0"/>
              </a:rPr>
              <a:t>Product Owner and team members clarify user stories into software features or app requirements; identify the amount of effort these will take and prioritize them accordingly in the Product Backlog.   </a:t>
            </a:r>
          </a:p>
          <a:p>
            <a:r>
              <a:rPr lang="en-US" b="1" u="sng" dirty="0">
                <a:latin typeface="Times New Roman" panose="02020603050405020304" pitchFamily="18" charset="0"/>
                <a:cs typeface="Times New Roman" panose="02020603050405020304" pitchFamily="18" charset="0"/>
              </a:rPr>
              <a:t>Design and Development: </a:t>
            </a:r>
            <a:r>
              <a:rPr lang="en-US" dirty="0">
                <a:latin typeface="Times New Roman" panose="02020603050405020304" pitchFamily="18" charset="0"/>
                <a:cs typeface="Times New Roman" panose="02020603050405020304" pitchFamily="18" charset="0"/>
              </a:rPr>
              <a:t>Developers design the software components necessary to implement the requested customer features.</a:t>
            </a:r>
          </a:p>
          <a:p>
            <a:r>
              <a:rPr lang="en-US" b="1" u="sng" dirty="0">
                <a:latin typeface="Times New Roman" panose="02020603050405020304" pitchFamily="18" charset="0"/>
                <a:cs typeface="Times New Roman" panose="02020603050405020304" pitchFamily="18" charset="0"/>
              </a:rPr>
              <a:t>Testing: </a:t>
            </a:r>
            <a:r>
              <a:rPr lang="en-US" dirty="0">
                <a:latin typeface="Times New Roman" panose="02020603050405020304" pitchFamily="18" charset="0"/>
                <a:cs typeface="Times New Roman" panose="02020603050405020304" pitchFamily="18" charset="0"/>
              </a:rPr>
              <a:t>Testers design test cases to ensure proper software functionality and ensures feedback to detect any issues that need work</a:t>
            </a:r>
          </a:p>
          <a:p>
            <a:r>
              <a:rPr lang="en-US" b="1" u="sng" dirty="0">
                <a:latin typeface="Times New Roman" panose="02020603050405020304" pitchFamily="18" charset="0"/>
                <a:cs typeface="Times New Roman" panose="02020603050405020304" pitchFamily="18" charset="0"/>
              </a:rPr>
              <a:t>Deployment and Maintenance: </a:t>
            </a:r>
            <a:r>
              <a:rPr lang="en-US" dirty="0">
                <a:latin typeface="Times New Roman" panose="02020603050405020304" pitchFamily="18" charset="0"/>
                <a:cs typeface="Times New Roman" panose="02020603050405020304" pitchFamily="18" charset="0"/>
              </a:rPr>
              <a:t>Software/product is deployed for users to provide any feedback on it and based on the users’ feedback, the program will be maintained by fixing any issues the product presents and will be updated accordingly</a:t>
            </a:r>
          </a:p>
          <a:p>
            <a:r>
              <a:rPr lang="en-US" b="1" u="sng" dirty="0">
                <a:latin typeface="Times New Roman" panose="02020603050405020304" pitchFamily="18" charset="0"/>
                <a:cs typeface="Times New Roman" panose="02020603050405020304" pitchFamily="18" charset="0"/>
              </a:rPr>
              <a:t>Review and Retrospective: </a:t>
            </a:r>
            <a:r>
              <a:rPr lang="en-US" dirty="0">
                <a:effectLst/>
                <a:latin typeface="Times New Roman" panose="02020603050405020304" pitchFamily="18" charset="0"/>
                <a:cs typeface="Times New Roman" panose="02020603050405020304" pitchFamily="18" charset="0"/>
              </a:rPr>
              <a:t>Allows team members to receive feedback to reflect and speak about suggested improvements</a:t>
            </a:r>
          </a:p>
          <a:p>
            <a:pPr marL="36900" indent="0">
              <a:buNone/>
            </a:pPr>
            <a:r>
              <a:rPr lang="en-US" dirty="0">
                <a:effectLst/>
                <a:latin typeface="Times New Roman" panose="02020603050405020304" pitchFamily="18" charset="0"/>
                <a:cs typeface="Times New Roman" panose="02020603050405020304" pitchFamily="18" charset="0"/>
              </a:rPr>
              <a:t>These Agile phases are always repeated in every Sprint as it makes sure the Product aligns with customer demands which gives the team flexibility to adapt to any product modifications or add-ons</a:t>
            </a:r>
            <a:r>
              <a:rPr lang="en-US" dirty="0">
                <a:latin typeface="Times New Roman" panose="02020603050405020304" pitchFamily="18" charset="0"/>
                <a:cs typeface="Times New Roman" panose="02020603050405020304" pitchFamily="18" charset="0"/>
              </a:rPr>
              <a:t>(Alami et al., 2022, Ahmad et al., 2025)</a:t>
            </a:r>
            <a:r>
              <a:rPr lang="en-US" dirty="0">
                <a:effectLst/>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1711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6E8BE-0E6D-B0DD-4C10-8A4C237B7E14}"/>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Waterfall vs. Agile</a:t>
            </a:r>
          </a:p>
        </p:txBody>
      </p:sp>
      <p:graphicFrame>
        <p:nvGraphicFramePr>
          <p:cNvPr id="8" name="Content Placeholder 7">
            <a:extLst>
              <a:ext uri="{FF2B5EF4-FFF2-40B4-BE49-F238E27FC236}">
                <a16:creationId xmlns:a16="http://schemas.microsoft.com/office/drawing/2014/main" id="{406DC098-D9AE-F928-ADAD-E9AF955159D2}"/>
              </a:ext>
            </a:extLst>
          </p:cNvPr>
          <p:cNvGraphicFramePr>
            <a:graphicFrameLocks noGrp="1"/>
          </p:cNvGraphicFramePr>
          <p:nvPr>
            <p:ph idx="1"/>
            <p:extLst>
              <p:ext uri="{D42A27DB-BD31-4B8C-83A1-F6EECF244321}">
                <p14:modId xmlns:p14="http://schemas.microsoft.com/office/powerpoint/2010/main" val="852716321"/>
              </p:ext>
            </p:extLst>
          </p:nvPr>
        </p:nvGraphicFramePr>
        <p:xfrm>
          <a:off x="933189" y="2076449"/>
          <a:ext cx="10334885" cy="3898466"/>
        </p:xfrm>
        <a:graphic>
          <a:graphicData uri="http://schemas.openxmlformats.org/drawingml/2006/table">
            <a:tbl>
              <a:tblPr firstRow="1" bandRow="1">
                <a:tableStyleId>{5C22544A-7EE6-4342-B048-85BDC9FD1C3A}</a:tableStyleId>
              </a:tblPr>
              <a:tblGrid>
                <a:gridCol w="5158048">
                  <a:extLst>
                    <a:ext uri="{9D8B030D-6E8A-4147-A177-3AD203B41FA5}">
                      <a16:colId xmlns:a16="http://schemas.microsoft.com/office/drawing/2014/main" val="3402831041"/>
                    </a:ext>
                  </a:extLst>
                </a:gridCol>
                <a:gridCol w="5176837">
                  <a:extLst>
                    <a:ext uri="{9D8B030D-6E8A-4147-A177-3AD203B41FA5}">
                      <a16:colId xmlns:a16="http://schemas.microsoft.com/office/drawing/2014/main" val="2959519176"/>
                    </a:ext>
                  </a:extLst>
                </a:gridCol>
              </a:tblGrid>
              <a:tr h="3898466">
                <a:tc>
                  <a:txBody>
                    <a:bodyPr/>
                    <a:lstStyle/>
                    <a:p>
                      <a:pPr algn="ctr"/>
                      <a:r>
                        <a:rPr lang="en-US" u="sng" dirty="0">
                          <a:latin typeface="Times New Roman" panose="02020603050405020304" pitchFamily="18" charset="0"/>
                          <a:cs typeface="Times New Roman" panose="02020603050405020304" pitchFamily="18" charset="0"/>
                        </a:rPr>
                        <a:t>Waterfall Method</a:t>
                      </a:r>
                    </a:p>
                    <a:p>
                      <a:pPr algn="ctr"/>
                      <a:endParaRPr lang="en-US" b="0" dirty="0">
                        <a:latin typeface="Times New Roman" panose="02020603050405020304" pitchFamily="18" charset="0"/>
                        <a:cs typeface="Times New Roman" panose="02020603050405020304" pitchFamily="18" charset="0"/>
                      </a:endParaRPr>
                    </a:p>
                    <a:p>
                      <a:pPr algn="l"/>
                      <a:r>
                        <a:rPr lang="en-US" b="0" dirty="0">
                          <a:latin typeface="Times New Roman" panose="02020603050405020304" pitchFamily="18" charset="0"/>
                          <a:cs typeface="Times New Roman" panose="02020603050405020304" pitchFamily="18" charset="0"/>
                        </a:rPr>
                        <a:t>-Rigid and must follow a sequential structure that can’t change.</a:t>
                      </a:r>
                    </a:p>
                    <a:p>
                      <a:pPr algn="l"/>
                      <a:endParaRPr lang="en-US" b="0" dirty="0">
                        <a:latin typeface="Times New Roman" panose="02020603050405020304" pitchFamily="18" charset="0"/>
                        <a:cs typeface="Times New Roman" panose="02020603050405020304" pitchFamily="18" charset="0"/>
                      </a:endParaRPr>
                    </a:p>
                    <a:p>
                      <a:pPr algn="l"/>
                      <a:r>
                        <a:rPr lang="en-US" b="0" dirty="0">
                          <a:latin typeface="Times New Roman" panose="02020603050405020304" pitchFamily="18" charset="0"/>
                          <a:cs typeface="Times New Roman" panose="02020603050405020304" pitchFamily="18" charset="0"/>
                        </a:rPr>
                        <a:t>-Receives feedback once product is finished. </a:t>
                      </a:r>
                    </a:p>
                    <a:p>
                      <a:pPr algn="l"/>
                      <a:endParaRPr lang="en-US" b="0" dirty="0">
                        <a:latin typeface="Times New Roman" panose="02020603050405020304" pitchFamily="18" charset="0"/>
                        <a:cs typeface="Times New Roman" panose="02020603050405020304" pitchFamily="18" charset="0"/>
                      </a:endParaRPr>
                    </a:p>
                    <a:p>
                      <a:pPr algn="l"/>
                      <a:r>
                        <a:rPr lang="en-US" b="0" dirty="0">
                          <a:latin typeface="Times New Roman" panose="02020603050405020304" pitchFamily="18" charset="0"/>
                          <a:cs typeface="Times New Roman" panose="02020603050405020304" pitchFamily="18" charset="0"/>
                        </a:rPr>
                        <a:t>-Team members work independently with minimal interactions. </a:t>
                      </a:r>
                    </a:p>
                    <a:p>
                      <a:pPr algn="l"/>
                      <a:endParaRPr lang="en-US" b="0" dirty="0">
                        <a:latin typeface="Times New Roman" panose="02020603050405020304" pitchFamily="18" charset="0"/>
                        <a:cs typeface="Times New Roman" panose="02020603050405020304" pitchFamily="18" charset="0"/>
                      </a:endParaRPr>
                    </a:p>
                    <a:p>
                      <a:pPr algn="l"/>
                      <a:r>
                        <a:rPr lang="en-US" b="0" dirty="0">
                          <a:latin typeface="Times New Roman" panose="02020603050405020304" pitchFamily="18" charset="0"/>
                          <a:cs typeface="Times New Roman" panose="02020603050405020304" pitchFamily="18" charset="0"/>
                        </a:rPr>
                        <a:t>-Better fits projects with established specifications and little modifications.</a:t>
                      </a:r>
                    </a:p>
                  </a:txBody>
                  <a:tcPr>
                    <a:solidFill>
                      <a:schemeClr val="tx2">
                        <a:lumMod val="10000"/>
                      </a:schemeClr>
                    </a:solidFill>
                  </a:tcPr>
                </a:tc>
                <a:tc>
                  <a:txBody>
                    <a:bodyPr/>
                    <a:lstStyle/>
                    <a:p>
                      <a:pPr algn="ctr"/>
                      <a:r>
                        <a:rPr lang="en-US" u="sng" dirty="0">
                          <a:latin typeface="Times New Roman" panose="02020603050405020304" pitchFamily="18" charset="0"/>
                          <a:cs typeface="Times New Roman" panose="02020603050405020304" pitchFamily="18" charset="0"/>
                        </a:rPr>
                        <a:t>Agile</a:t>
                      </a:r>
                    </a:p>
                    <a:p>
                      <a:pPr algn="l"/>
                      <a:endParaRPr lang="en-US" dirty="0">
                        <a:latin typeface="Times New Roman" panose="02020603050405020304" pitchFamily="18" charset="0"/>
                        <a:cs typeface="Times New Roman" panose="02020603050405020304" pitchFamily="18" charset="0"/>
                      </a:endParaRPr>
                    </a:p>
                    <a:p>
                      <a:pPr algn="l"/>
                      <a:r>
                        <a:rPr lang="en-US" b="0" dirty="0">
                          <a:latin typeface="Times New Roman" panose="02020603050405020304" pitchFamily="18" charset="0"/>
                          <a:cs typeface="Times New Roman" panose="02020603050405020304" pitchFamily="18" charset="0"/>
                        </a:rPr>
                        <a:t>-Flexible and highly adaptable can change any time.</a:t>
                      </a:r>
                    </a:p>
                    <a:p>
                      <a:pPr algn="l"/>
                      <a:endParaRPr lang="en-US" b="0" dirty="0">
                        <a:latin typeface="Times New Roman" panose="02020603050405020304" pitchFamily="18" charset="0"/>
                        <a:cs typeface="Times New Roman" panose="02020603050405020304" pitchFamily="18" charset="0"/>
                      </a:endParaRPr>
                    </a:p>
                    <a:p>
                      <a:pPr algn="l"/>
                      <a:r>
                        <a:rPr lang="en-US" b="0" dirty="0">
                          <a:latin typeface="Times New Roman" panose="02020603050405020304" pitchFamily="18" charset="0"/>
                          <a:cs typeface="Times New Roman" panose="02020603050405020304" pitchFamily="18" charset="0"/>
                        </a:rPr>
                        <a:t>-Receives continuous feedback and continuous improvements accordingly.</a:t>
                      </a:r>
                    </a:p>
                    <a:p>
                      <a:pPr algn="l"/>
                      <a:endParaRPr lang="en-US" b="0" dirty="0">
                        <a:latin typeface="Times New Roman" panose="02020603050405020304" pitchFamily="18" charset="0"/>
                        <a:cs typeface="Times New Roman" panose="02020603050405020304" pitchFamily="18" charset="0"/>
                      </a:endParaRPr>
                    </a:p>
                    <a:p>
                      <a:pPr algn="l"/>
                      <a:r>
                        <a:rPr lang="en-US" b="0" dirty="0">
                          <a:latin typeface="Times New Roman" panose="02020603050405020304" pitchFamily="18" charset="0"/>
                          <a:cs typeface="Times New Roman" panose="02020603050405020304" pitchFamily="18" charset="0"/>
                        </a:rPr>
                        <a:t>-Highly collaborative  and ongoing communication throughout product development.</a:t>
                      </a:r>
                    </a:p>
                    <a:p>
                      <a:pPr algn="l"/>
                      <a:endParaRPr lang="en-US" b="0" dirty="0">
                        <a:latin typeface="Times New Roman" panose="02020603050405020304" pitchFamily="18" charset="0"/>
                        <a:cs typeface="Times New Roman" panose="02020603050405020304" pitchFamily="18" charset="0"/>
                      </a:endParaRPr>
                    </a:p>
                    <a:p>
                      <a:pPr algn="l"/>
                      <a:r>
                        <a:rPr lang="en-US" b="0" dirty="0">
                          <a:latin typeface="Times New Roman" panose="02020603050405020304" pitchFamily="18" charset="0"/>
                          <a:cs typeface="Times New Roman" panose="02020603050405020304" pitchFamily="18" charset="0"/>
                        </a:rPr>
                        <a:t>-Better suited for projects requiring adaptability and updates.</a:t>
                      </a:r>
                    </a:p>
                  </a:txBody>
                  <a:tcPr>
                    <a:solidFill>
                      <a:schemeClr val="bg2"/>
                    </a:solidFill>
                  </a:tcPr>
                </a:tc>
                <a:extLst>
                  <a:ext uri="{0D108BD9-81ED-4DB2-BD59-A6C34878D82A}">
                    <a16:rowId xmlns:a16="http://schemas.microsoft.com/office/drawing/2014/main" val="2640259702"/>
                  </a:ext>
                </a:extLst>
              </a:tr>
            </a:tbl>
          </a:graphicData>
        </a:graphic>
      </p:graphicFrame>
      <p:sp>
        <p:nvSpPr>
          <p:cNvPr id="9" name="TextBox 8">
            <a:extLst>
              <a:ext uri="{FF2B5EF4-FFF2-40B4-BE49-F238E27FC236}">
                <a16:creationId xmlns:a16="http://schemas.microsoft.com/office/drawing/2014/main" id="{B2F0790C-2441-1B72-CBA8-BAB815482254}"/>
              </a:ext>
            </a:extLst>
          </p:cNvPr>
          <p:cNvSpPr txBox="1"/>
          <p:nvPr/>
        </p:nvSpPr>
        <p:spPr>
          <a:xfrm>
            <a:off x="926926" y="6206647"/>
            <a:ext cx="10340631" cy="369332"/>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Sources:</a:t>
            </a:r>
            <a:r>
              <a:rPr lang="en-US" b="1" dirty="0">
                <a:latin typeface="Times New Roman" panose="02020603050405020304" pitchFamily="18" charset="0"/>
                <a:cs typeface="Times New Roman" panose="02020603050405020304" pitchFamily="18" charset="0"/>
              </a:rPr>
              <a:t> </a:t>
            </a:r>
            <a:r>
              <a:rPr lang="da-DK" dirty="0">
                <a:latin typeface="Times New Roman" panose="02020603050405020304" pitchFamily="18" charset="0"/>
                <a:cs typeface="Times New Roman" panose="02020603050405020304" pitchFamily="18" charset="0"/>
              </a:rPr>
              <a:t>Ahmad et al. (2025); Zhao &amp; Xu (2023)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8576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CE3A-61C3-7382-E446-9A461F60C32C}"/>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Waterfall or Agile</a:t>
            </a:r>
          </a:p>
        </p:txBody>
      </p:sp>
      <p:sp>
        <p:nvSpPr>
          <p:cNvPr id="3" name="Content Placeholder 2">
            <a:extLst>
              <a:ext uri="{FF2B5EF4-FFF2-40B4-BE49-F238E27FC236}">
                <a16:creationId xmlns:a16="http://schemas.microsoft.com/office/drawing/2014/main" id="{69CD0132-F894-0169-D3E4-4957EBE297A5}"/>
              </a:ext>
            </a:extLst>
          </p:cNvPr>
          <p:cNvSpPr>
            <a:spLocks noGrp="1"/>
          </p:cNvSpPr>
          <p:nvPr>
            <p:ph idx="1"/>
          </p:nvPr>
        </p:nvSpPr>
        <p:spPr>
          <a:xfrm>
            <a:off x="913795" y="2076450"/>
            <a:ext cx="10353762" cy="4267983"/>
          </a:xfrm>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Based on the previous table it can be said that the Waterfall method follows a step-by-step format meaning that one phase must be completed before moving on to the next one.</a:t>
            </a:r>
          </a:p>
          <a:p>
            <a:r>
              <a:rPr lang="en-US" dirty="0">
                <a:latin typeface="Times New Roman" panose="02020603050405020304" pitchFamily="18" charset="0"/>
                <a:cs typeface="Times New Roman" panose="02020603050405020304" pitchFamily="18" charset="0"/>
              </a:rPr>
              <a:t>If this method was adopted for the SNHU project, it would have made it very difficult to deliver the product on time since any modification such as incorporating a rating system for the travel packages would have meant to start from the beginning, thus restarting earlier stages.</a:t>
            </a:r>
          </a:p>
          <a:p>
            <a:r>
              <a:rPr lang="en-US" dirty="0">
                <a:latin typeface="Times New Roman" panose="02020603050405020304" pitchFamily="18" charset="0"/>
                <a:cs typeface="Times New Roman" panose="02020603050405020304" pitchFamily="18" charset="0"/>
              </a:rPr>
              <a:t>On the other hand, Agile offers flexibility which allows team to adapt to any incoming changes and challenges</a:t>
            </a:r>
          </a:p>
          <a:p>
            <a:r>
              <a:rPr lang="en-US" dirty="0">
                <a:latin typeface="Times New Roman" panose="02020603050405020304" pitchFamily="18" charset="0"/>
                <a:cs typeface="Times New Roman" panose="02020603050405020304" pitchFamily="18" charset="0"/>
              </a:rPr>
              <a:t>So, before deciding which method should be applied, teams should think of:</a:t>
            </a:r>
          </a:p>
          <a:p>
            <a:pPr lvl="1"/>
            <a:r>
              <a:rPr lang="en-US" dirty="0">
                <a:latin typeface="Times New Roman" panose="02020603050405020304" pitchFamily="18" charset="0"/>
                <a:cs typeface="Times New Roman" panose="02020603050405020304" pitchFamily="18" charset="0"/>
              </a:rPr>
              <a:t>How frequently requests/demands may change.</a:t>
            </a:r>
          </a:p>
          <a:p>
            <a:pPr lvl="1"/>
            <a:r>
              <a:rPr lang="en-US" dirty="0">
                <a:latin typeface="Times New Roman" panose="02020603050405020304" pitchFamily="18" charset="0"/>
                <a:cs typeface="Times New Roman" panose="02020603050405020304" pitchFamily="18" charset="0"/>
              </a:rPr>
              <a:t>The amount of customer interaction it will need to best align with product requirements</a:t>
            </a:r>
          </a:p>
          <a:p>
            <a:pPr lvl="1"/>
            <a:r>
              <a:rPr lang="en-US" dirty="0">
                <a:latin typeface="Times New Roman" panose="02020603050405020304" pitchFamily="18" charset="0"/>
                <a:cs typeface="Times New Roman" panose="02020603050405020304" pitchFamily="18" charset="0"/>
              </a:rPr>
              <a:t>How much time and effort it will take</a:t>
            </a:r>
          </a:p>
          <a:p>
            <a:r>
              <a:rPr lang="en-US" dirty="0">
                <a:latin typeface="Times New Roman" panose="02020603050405020304" pitchFamily="18" charset="0"/>
                <a:cs typeface="Times New Roman" panose="02020603050405020304" pitchFamily="18" charset="0"/>
              </a:rPr>
              <a:t>For the SNHU Travel project the best choice was Agile since it encouraged collaboration, effective communication, and adaptability to rising challenges (Al-Harbi et al., 2024).</a:t>
            </a:r>
          </a:p>
        </p:txBody>
      </p:sp>
    </p:spTree>
    <p:extLst>
      <p:ext uri="{BB962C8B-B14F-4D97-AF65-F5344CB8AC3E}">
        <p14:creationId xmlns:p14="http://schemas.microsoft.com/office/powerpoint/2010/main" val="2085146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99A3-4FBE-72AD-4FA4-3E81815E91A8}"/>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9E5EC38-3962-C496-A9FB-011638DEC768}"/>
              </a:ext>
            </a:extLst>
          </p:cNvPr>
          <p:cNvSpPr>
            <a:spLocks noGrp="1"/>
          </p:cNvSpPr>
          <p:nvPr>
            <p:ph idx="1"/>
          </p:nvPr>
        </p:nvSpPr>
        <p:spPr>
          <a:xfrm>
            <a:off x="913795" y="1866900"/>
            <a:ext cx="10353762" cy="4621582"/>
          </a:xfrm>
        </p:spPr>
        <p:txBody>
          <a:bodyPr>
            <a:normAutofit fontScale="85000" lnSpcReduction="20000"/>
          </a:bodyPr>
          <a:lstStyle/>
          <a:p>
            <a:pPr>
              <a:lnSpc>
                <a:spcPct val="120000"/>
              </a:lnSpc>
            </a:pPr>
            <a:r>
              <a:rPr lang="en-US" dirty="0">
                <a:latin typeface="Times New Roman" panose="02020603050405020304" pitchFamily="18" charset="0"/>
                <a:cs typeface="Times New Roman" panose="02020603050405020304" pitchFamily="18" charset="0"/>
              </a:rPr>
              <a:t>Alami, A., </a:t>
            </a:r>
            <a:r>
              <a:rPr lang="en-US" dirty="0" err="1">
                <a:latin typeface="Times New Roman" panose="02020603050405020304" pitchFamily="18" charset="0"/>
                <a:cs typeface="Times New Roman" panose="02020603050405020304" pitchFamily="18" charset="0"/>
              </a:rPr>
              <a:t>Alshamrani</a:t>
            </a:r>
            <a:r>
              <a:rPr lang="en-US" dirty="0">
                <a:latin typeface="Times New Roman" panose="02020603050405020304" pitchFamily="18" charset="0"/>
                <a:cs typeface="Times New Roman" panose="02020603050405020304" pitchFamily="18" charset="0"/>
              </a:rPr>
              <a:t>, A., &amp; </a:t>
            </a:r>
            <a:r>
              <a:rPr lang="en-US" dirty="0" err="1">
                <a:latin typeface="Times New Roman" panose="02020603050405020304" pitchFamily="18" charset="0"/>
                <a:cs typeface="Times New Roman" panose="02020603050405020304" pitchFamily="18" charset="0"/>
              </a:rPr>
              <a:t>Althaqafi</a:t>
            </a:r>
            <a:r>
              <a:rPr lang="en-US" dirty="0">
                <a:latin typeface="Times New Roman" panose="02020603050405020304" pitchFamily="18" charset="0"/>
                <a:cs typeface="Times New Roman" panose="02020603050405020304" pitchFamily="18" charset="0"/>
              </a:rPr>
              <a:t>, A. (2022). How Scrum adds value to achieving software quality? </a:t>
            </a:r>
            <a:r>
              <a:rPr lang="en-US" i="1" dirty="0">
                <a:latin typeface="Times New Roman" panose="02020603050405020304" pitchFamily="18" charset="0"/>
                <a:cs typeface="Times New Roman" panose="02020603050405020304" pitchFamily="18" charset="0"/>
              </a:rPr>
              <a:t>International Journal of Advanced Computer Science and Applications, 13</a:t>
            </a:r>
            <a:r>
              <a:rPr lang="en-US" dirty="0">
                <a:latin typeface="Times New Roman" panose="02020603050405020304" pitchFamily="18" charset="0"/>
                <a:cs typeface="Times New Roman" panose="02020603050405020304" pitchFamily="18" charset="0"/>
              </a:rPr>
              <a:t>(5), 43–49. https://doi.org/10.14569/IJACSA.2022.0130510</a:t>
            </a:r>
          </a:p>
          <a:p>
            <a:pPr>
              <a:lnSpc>
                <a:spcPct val="120000"/>
              </a:lnSpc>
            </a:pPr>
            <a:r>
              <a:rPr lang="en-US" dirty="0">
                <a:latin typeface="Times New Roman" panose="02020603050405020304" pitchFamily="18" charset="0"/>
                <a:cs typeface="Times New Roman" panose="02020603050405020304" pitchFamily="18" charset="0"/>
              </a:rPr>
              <a:t>Ahmad, N., Khan, S., &amp; Hussain, M. (2025). Challenges and solutions in Agile software development. </a:t>
            </a:r>
            <a:r>
              <a:rPr lang="en-US" i="1" dirty="0">
                <a:latin typeface="Times New Roman" panose="02020603050405020304" pitchFamily="18" charset="0"/>
                <a:cs typeface="Times New Roman" panose="02020603050405020304" pitchFamily="18" charset="0"/>
              </a:rPr>
              <a:t>International Journal of Advanced Computer Science and Applications, 16</a:t>
            </a:r>
            <a:r>
              <a:rPr lang="en-US" dirty="0">
                <a:latin typeface="Times New Roman" panose="02020603050405020304" pitchFamily="18" charset="0"/>
                <a:cs typeface="Times New Roman" panose="02020603050405020304" pitchFamily="18" charset="0"/>
              </a:rPr>
              <a:t>(3), 1014–1025. https://thesai.org/Downloads/Volume16No3/Paper_74-Challenges_and_Solutions_in_Agile_Software_Development.pdf</a:t>
            </a:r>
          </a:p>
          <a:p>
            <a:pPr>
              <a:lnSpc>
                <a:spcPct val="120000"/>
              </a:lnSpc>
            </a:pPr>
            <a:r>
              <a:rPr lang="en-US" dirty="0">
                <a:latin typeface="Times New Roman" panose="02020603050405020304" pitchFamily="18" charset="0"/>
                <a:cs typeface="Times New Roman" panose="02020603050405020304" pitchFamily="18" charset="0"/>
              </a:rPr>
              <a:t>Al-Harbi, F., Khan, S., &amp; Farhan, M. (2024). The role of leadership in Agile transformation: A case study. </a:t>
            </a:r>
            <a:r>
              <a:rPr lang="en-US" i="1" dirty="0">
                <a:latin typeface="Times New Roman" panose="02020603050405020304" pitchFamily="18" charset="0"/>
                <a:cs typeface="Times New Roman" panose="02020603050405020304" pitchFamily="18" charset="0"/>
              </a:rPr>
              <a:t>Journal of Applied Management Sciences, 12</a:t>
            </a:r>
            <a:r>
              <a:rPr lang="en-US" dirty="0">
                <a:latin typeface="Times New Roman" panose="02020603050405020304" pitchFamily="18" charset="0"/>
                <a:cs typeface="Times New Roman" panose="02020603050405020304" pitchFamily="18" charset="0"/>
              </a:rPr>
              <a:t>(1), 55–65. https://jams.datatablets.com/index.php/j/article/view/12</a:t>
            </a:r>
          </a:p>
          <a:p>
            <a:pPr>
              <a:lnSpc>
                <a:spcPct val="120000"/>
              </a:lnSpc>
            </a:pPr>
            <a:r>
              <a:rPr lang="en-US" dirty="0">
                <a:latin typeface="Times New Roman" panose="02020603050405020304" pitchFamily="18" charset="0"/>
                <a:cs typeface="Times New Roman" panose="02020603050405020304" pitchFamily="18" charset="0"/>
              </a:rPr>
              <a:t>Schwaber, K., &amp; Sutherland, J. (2020). </a:t>
            </a:r>
            <a:r>
              <a:rPr lang="en-US" i="1" dirty="0">
                <a:latin typeface="Times New Roman" panose="02020603050405020304" pitchFamily="18" charset="0"/>
                <a:cs typeface="Times New Roman" panose="02020603050405020304" pitchFamily="18" charset="0"/>
              </a:rPr>
              <a:t>The Scrum Guide: The Definitive Guide to Scrum: The Rules of the Game.</a:t>
            </a:r>
            <a:r>
              <a:rPr lang="en-US" dirty="0">
                <a:latin typeface="Times New Roman" panose="02020603050405020304" pitchFamily="18" charset="0"/>
                <a:cs typeface="Times New Roman" panose="02020603050405020304" pitchFamily="18" charset="0"/>
              </a:rPr>
              <a:t> https://scrumguides.org</a:t>
            </a:r>
          </a:p>
          <a:p>
            <a:pPr>
              <a:lnSpc>
                <a:spcPct val="120000"/>
              </a:lnSpc>
            </a:pPr>
            <a:r>
              <a:rPr lang="en-US" dirty="0">
                <a:latin typeface="Times New Roman" panose="02020603050405020304" pitchFamily="18" charset="0"/>
                <a:cs typeface="Times New Roman" panose="02020603050405020304" pitchFamily="18" charset="0"/>
              </a:rPr>
              <a:t>Zhao, Y., &amp; Xu, T. (2023). Analyzing current challenges on scaled Agile frameworks. </a:t>
            </a:r>
            <a:r>
              <a:rPr lang="en-US" i="1" dirty="0">
                <a:latin typeface="Times New Roman" panose="02020603050405020304" pitchFamily="18" charset="0"/>
                <a:cs typeface="Times New Roman" panose="02020603050405020304" pitchFamily="18" charset="0"/>
              </a:rPr>
              <a:t>Procedia Computer Science, 225,</a:t>
            </a:r>
            <a:r>
              <a:rPr lang="en-US" dirty="0">
                <a:latin typeface="Times New Roman" panose="02020603050405020304" pitchFamily="18" charset="0"/>
                <a:cs typeface="Times New Roman" panose="02020603050405020304" pitchFamily="18" charset="0"/>
              </a:rPr>
              <a:t> 604–612. https://doi.org/10.1016/j.procs.2023.04.083</a:t>
            </a:r>
          </a:p>
        </p:txBody>
      </p:sp>
    </p:spTree>
    <p:extLst>
      <p:ext uri="{BB962C8B-B14F-4D97-AF65-F5344CB8AC3E}">
        <p14:creationId xmlns:p14="http://schemas.microsoft.com/office/powerpoint/2010/main" val="34546988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Georgia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Dubai"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docProps/app.xml><?xml version="1.0" encoding="utf-8"?>
<Properties xmlns="http://schemas.openxmlformats.org/officeDocument/2006/extended-properties" xmlns:vt="http://schemas.openxmlformats.org/officeDocument/2006/docPropsVTypes">
  <TotalTime>1680</TotalTime>
  <Words>823</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Dubai</vt:lpstr>
      <vt:lpstr>Georgia Pro</vt:lpstr>
      <vt:lpstr>Times New Roman</vt:lpstr>
      <vt:lpstr>Wingdings 2</vt:lpstr>
      <vt:lpstr>SlateVTI</vt:lpstr>
      <vt:lpstr>Agile Presentation </vt:lpstr>
      <vt:lpstr>Agile Roles</vt:lpstr>
      <vt:lpstr>Agile Phases</vt:lpstr>
      <vt:lpstr>Waterfall vs. Agile</vt:lpstr>
      <vt:lpstr>Waterfall or Agile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Figueroa Rojas, Jairo</dc:creator>
  <cp:lastModifiedBy>Figueroa Rojas, Jairo</cp:lastModifiedBy>
  <cp:revision>6</cp:revision>
  <dcterms:created xsi:type="dcterms:W3CDTF">2025-10-17T23:13:24Z</dcterms:created>
  <dcterms:modified xsi:type="dcterms:W3CDTF">2025-10-19T03:13:55Z</dcterms:modified>
</cp:coreProperties>
</file>