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0"/>
  </p:notesMasterIdLst>
  <p:handoutMasterIdLst>
    <p:handoutMasterId r:id="rId11"/>
  </p:handoutMasterIdLst>
  <p:sldIdLst>
    <p:sldId id="256" r:id="rId2"/>
    <p:sldId id="261" r:id="rId3"/>
    <p:sldId id="263" r:id="rId4"/>
    <p:sldId id="264" r:id="rId5"/>
    <p:sldId id="265" r:id="rId6"/>
    <p:sldId id="262" r:id="rId7"/>
    <p:sldId id="266" r:id="rId8"/>
    <p:sldId id="260" r:id="rId9"/>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397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62B80FE-187A-4085-BD71-F0873FF7BD68}" type="datetime1">
              <a:rPr lang="es-ES" smtClean="0"/>
              <a:t>08/06/2022</a:t>
            </a:fld>
            <a:endParaRPr lang="es-ES"/>
          </a:p>
        </p:txBody>
      </p:sp>
      <p:sp>
        <p:nvSpPr>
          <p:cNvPr id="4" name="Marcador de pie de pá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s-ES" smtClean="0"/>
              <a:t>‹Nº›</a:t>
            </a:fld>
            <a:endParaRPr lang="es-E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D59A2BD-4571-4110-BB3E-5D004DE434FA}" type="datetime1">
              <a:rPr lang="es-ES" noProof="0" smtClean="0"/>
              <a:t>08/06/2022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es-ES" noProof="0" smtClean="0"/>
              <a:t>‹Nº›</a:t>
            </a:fld>
            <a:endParaRPr lang="es-ES"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a:t>
            </a:fld>
            <a:endParaRPr lang="es-E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2</a:t>
            </a:fld>
            <a:endParaRPr lang="es-ES"/>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3</a:t>
            </a:fld>
            <a:endParaRPr lang="es-ES"/>
          </a:p>
        </p:txBody>
      </p:sp>
    </p:spTree>
    <p:extLst>
      <p:ext uri="{BB962C8B-B14F-4D97-AF65-F5344CB8AC3E}">
        <p14:creationId xmlns:p14="http://schemas.microsoft.com/office/powerpoint/2010/main" val="2757506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4</a:t>
            </a:fld>
            <a:endParaRPr lang="es-ES"/>
          </a:p>
        </p:txBody>
      </p:sp>
    </p:spTree>
    <p:extLst>
      <p:ext uri="{BB962C8B-B14F-4D97-AF65-F5344CB8AC3E}">
        <p14:creationId xmlns:p14="http://schemas.microsoft.com/office/powerpoint/2010/main" val="237037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5</a:t>
            </a:fld>
            <a:endParaRPr lang="es-ES"/>
          </a:p>
        </p:txBody>
      </p:sp>
    </p:spTree>
    <p:extLst>
      <p:ext uri="{BB962C8B-B14F-4D97-AF65-F5344CB8AC3E}">
        <p14:creationId xmlns:p14="http://schemas.microsoft.com/office/powerpoint/2010/main" val="1977156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6</a:t>
            </a:fld>
            <a:endParaRPr lang="es-ES"/>
          </a:p>
        </p:txBody>
      </p:sp>
    </p:spTree>
    <p:extLst>
      <p:ext uri="{BB962C8B-B14F-4D97-AF65-F5344CB8AC3E}">
        <p14:creationId xmlns:p14="http://schemas.microsoft.com/office/powerpoint/2010/main" val="702857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7</a:t>
            </a:fld>
            <a:endParaRPr lang="es-ES"/>
          </a:p>
        </p:txBody>
      </p:sp>
    </p:spTree>
    <p:extLst>
      <p:ext uri="{BB962C8B-B14F-4D97-AF65-F5344CB8AC3E}">
        <p14:creationId xmlns:p14="http://schemas.microsoft.com/office/powerpoint/2010/main" val="3503536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8</a:t>
            </a:fld>
            <a:endParaRPr lang="es-ES"/>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F409C0D2-15DE-4FAC-845B-C48979FFAEB9}" type="datetime1">
              <a:rPr lang="es-ES" noProof="0" smtClean="0"/>
              <a:t>08/06/2022</a:t>
            </a:fld>
            <a:endParaRPr lang="es-ES" noProof="0"/>
          </a:p>
        </p:txBody>
      </p:sp>
      <p:sp>
        <p:nvSpPr>
          <p:cNvPr id="5" name="Marcador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8CF9F163-DD03-4353-882E-CE0F9A80F1C3}" type="datetime1">
              <a:rPr lang="es-ES" noProof="0" smtClean="0"/>
              <a:t>08/06/2022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839201" y="675726"/>
            <a:ext cx="2004164" cy="5183073"/>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8D2FF54C-EA2F-453C-857C-5C9ADB86CB43}" type="datetime1">
              <a:rPr lang="es-ES" noProof="0" smtClean="0"/>
              <a:t>08/06/2022</a:t>
            </a:fld>
            <a:endParaRPr lang="es-ES" noProof="0"/>
          </a:p>
        </p:txBody>
      </p:sp>
      <p:sp>
        <p:nvSpPr>
          <p:cNvPr id="5" name="Marcador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contenido 2"/>
          <p:cNvSpPr>
            <a:spLocks noGrp="1"/>
          </p:cNvSpPr>
          <p:nvPr>
            <p:ph idx="1" hasCustomPrompt="1"/>
          </p:nvPr>
        </p:nvSpPr>
        <p:spPr>
          <a:xfrm>
            <a:off x="581192" y="2180496"/>
            <a:ext cx="11029615" cy="3678303"/>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57670FF6-52DC-429F-9C56-6A1BF295232E}" type="datetime1">
              <a:rPr lang="es-ES" noProof="0" smtClean="0"/>
              <a:t>08/06/2022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85E27922-51B6-4B96-9C28-2CD2060AE75A}" type="datetime1">
              <a:rPr lang="es-ES" noProof="0" smtClean="0"/>
              <a:t>08/06/2022</a:t>
            </a:fld>
            <a:endParaRPr lang="es-ES" noProof="0"/>
          </a:p>
        </p:txBody>
      </p:sp>
      <p:sp>
        <p:nvSpPr>
          <p:cNvPr id="5" name="Marcador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contenido 2"/>
          <p:cNvSpPr>
            <a:spLocks noGrp="1"/>
          </p:cNvSpPr>
          <p:nvPr>
            <p:ph sz="half" idx="1" hasCustomPrompt="1"/>
          </p:nvPr>
        </p:nvSpPr>
        <p:spPr>
          <a:xfrm>
            <a:off x="581193" y="2228003"/>
            <a:ext cx="5422390"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hasCustomPrompt="1"/>
          </p:nvPr>
        </p:nvSpPr>
        <p:spPr>
          <a:xfrm>
            <a:off x="6188417" y="2228003"/>
            <a:ext cx="5422392"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F3ECF5D1-1C98-40FD-9D65-EED7644802B9}" type="datetime1">
              <a:rPr lang="es-ES" noProof="0" smtClean="0"/>
              <a:t>08/06/2022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contenido 3"/>
          <p:cNvSpPr>
            <a:spLocks noGrp="1"/>
          </p:cNvSpPr>
          <p:nvPr>
            <p:ph sz="half" idx="2" hasCustomPrompt="1"/>
          </p:nvPr>
        </p:nvSpPr>
        <p:spPr>
          <a:xfrm>
            <a:off x="581194"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contenido 5"/>
          <p:cNvSpPr>
            <a:spLocks noGrp="1"/>
          </p:cNvSpPr>
          <p:nvPr>
            <p:ph sz="quarter" idx="4" hasCustomPrompt="1"/>
          </p:nvPr>
        </p:nvSpPr>
        <p:spPr>
          <a:xfrm>
            <a:off x="6217709"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8556C746-EB55-4634-AD93-A9FF2473885C}" type="datetime1">
              <a:rPr lang="es-ES" noProof="0" smtClean="0"/>
              <a:t>08/06/2022</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rtlCol="0"/>
          <a:lstStyle/>
          <a:p>
            <a:pPr rtl="0"/>
            <a:fld id="{C9051F13-F75A-440F-BED7-E2004746A95F}" type="datetime1">
              <a:rPr lang="es-ES" noProof="0" smtClean="0"/>
              <a:t>08/06/2022</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3D7A2E7D-666A-420B-9042-959E1D47E21D}" type="datetime1">
              <a:rPr lang="es-ES" noProof="0" smtClean="0"/>
              <a:t>08/06/2022</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0403F12F-0E67-4CAB-8DFD-26DCD4A99D59}" type="datetime1">
              <a:rPr lang="es-ES" noProof="0" smtClean="0"/>
              <a:t>08/06/2022</a:t>
            </a:fld>
            <a:endParaRPr lang="es-ES" noProof="0"/>
          </a:p>
        </p:txBody>
      </p:sp>
      <p:sp>
        <p:nvSpPr>
          <p:cNvPr id="6" name="Marcador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9709DA8C-1A59-4B91-B9EA-509377CD0E23}" type="datetime1">
              <a:rPr lang="es-ES" noProof="0" smtClean="0"/>
              <a:t>08/06/2022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A3DF7BF2-42BB-439B-88AA-F60334FF1291}" type="datetime1">
              <a:rPr lang="es-ES" noProof="0" smtClean="0"/>
              <a:t>08/06/2022</a:t>
            </a:fld>
            <a:endParaRPr lang="es-ES" noProof="0"/>
          </a:p>
        </p:txBody>
      </p:sp>
      <p:sp>
        <p:nvSpPr>
          <p:cNvPr id="5" name="Marcador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s-ES" sz="6000" dirty="0">
                <a:solidFill>
                  <a:schemeClr val="bg1"/>
                </a:solidFill>
              </a:rPr>
              <a:t>Bases de datos</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es-CR" dirty="0">
                <a:solidFill>
                  <a:srgbClr val="7CEBFF"/>
                </a:solidFill>
              </a:rPr>
              <a:t>Jairo Rivera Céspedes </a:t>
            </a:r>
            <a:endParaRPr lang="es-E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ángulo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1" name="Rectángulo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s-ES" dirty="0">
                <a:solidFill>
                  <a:srgbClr val="FFFEFF"/>
                </a:solidFill>
              </a:rPr>
              <a:t>Qué es una base de datos </a:t>
            </a:r>
          </a:p>
        </p:txBody>
      </p:sp>
      <p:sp>
        <p:nvSpPr>
          <p:cNvPr id="6" name="CuadroTexto 5">
            <a:extLst>
              <a:ext uri="{FF2B5EF4-FFF2-40B4-BE49-F238E27FC236}">
                <a16:creationId xmlns:a16="http://schemas.microsoft.com/office/drawing/2014/main" id="{D8C315EA-8963-5CB5-6D6D-5D44C29E4E9A}"/>
              </a:ext>
            </a:extLst>
          </p:cNvPr>
          <p:cNvSpPr txBox="1"/>
          <p:nvPr/>
        </p:nvSpPr>
        <p:spPr>
          <a:xfrm>
            <a:off x="581192" y="715617"/>
            <a:ext cx="11157485" cy="1200329"/>
          </a:xfrm>
          <a:prstGeom prst="rect">
            <a:avLst/>
          </a:prstGeom>
          <a:noFill/>
        </p:spPr>
        <p:txBody>
          <a:bodyPr wrap="square" rtlCol="0">
            <a:spAutoFit/>
          </a:bodyPr>
          <a:lstStyle/>
          <a:p>
            <a:r>
              <a:rPr lang="es-ES" sz="2400" b="0" i="0" dirty="0">
                <a:solidFill>
                  <a:srgbClr val="1E1E1E"/>
                </a:solidFill>
                <a:effectLst/>
                <a:latin typeface="Segoe UI" panose="020B0502040204020203" pitchFamily="34" charset="0"/>
              </a:rPr>
              <a:t>Una base de datos es una herramienta para recopilar y organizar información. Las bases de datos pueden almacenar información sobre personas, productos, pedidos u otras cosas.</a:t>
            </a:r>
            <a:endParaRPr lang="es-ES" sz="2400" dirty="0"/>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ángulo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1" name="Rectángulo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s-ES" dirty="0">
                <a:solidFill>
                  <a:srgbClr val="FFFEFF"/>
                </a:solidFill>
              </a:rPr>
              <a:t>Qué es un motor de base de datos</a:t>
            </a:r>
          </a:p>
        </p:txBody>
      </p:sp>
      <p:sp>
        <p:nvSpPr>
          <p:cNvPr id="6" name="CuadroTexto 5">
            <a:extLst>
              <a:ext uri="{FF2B5EF4-FFF2-40B4-BE49-F238E27FC236}">
                <a16:creationId xmlns:a16="http://schemas.microsoft.com/office/drawing/2014/main" id="{D8C315EA-8963-5CB5-6D6D-5D44C29E4E9A}"/>
              </a:ext>
            </a:extLst>
          </p:cNvPr>
          <p:cNvSpPr txBox="1"/>
          <p:nvPr/>
        </p:nvSpPr>
        <p:spPr>
          <a:xfrm>
            <a:off x="581192" y="715617"/>
            <a:ext cx="11157485" cy="830997"/>
          </a:xfrm>
          <a:prstGeom prst="rect">
            <a:avLst/>
          </a:prstGeom>
          <a:noFill/>
        </p:spPr>
        <p:txBody>
          <a:bodyPr wrap="square" rtlCol="0">
            <a:spAutoFit/>
          </a:bodyPr>
          <a:lstStyle/>
          <a:p>
            <a:r>
              <a:rPr lang="es-ES" sz="2400" b="0" i="0" dirty="0">
                <a:solidFill>
                  <a:srgbClr val="1E1E1E"/>
                </a:solidFill>
                <a:effectLst/>
                <a:latin typeface="Segoe UI" panose="020B0502040204020203" pitchFamily="34" charset="0"/>
              </a:rPr>
              <a:t>Es un </a:t>
            </a:r>
            <a:r>
              <a:rPr lang="es-ES" sz="2400" b="0" i="0" dirty="0" err="1">
                <a:solidFill>
                  <a:srgbClr val="1E1E1E"/>
                </a:solidFill>
                <a:effectLst/>
                <a:latin typeface="Segoe UI" panose="020B0502040204020203" pitchFamily="34" charset="0"/>
              </a:rPr>
              <a:t>sofware</a:t>
            </a:r>
            <a:r>
              <a:rPr lang="es-ES" sz="2400" b="0" i="0" dirty="0">
                <a:solidFill>
                  <a:srgbClr val="1E1E1E"/>
                </a:solidFill>
                <a:effectLst/>
                <a:latin typeface="Segoe UI" panose="020B0502040204020203" pitchFamily="34" charset="0"/>
              </a:rPr>
              <a:t> para base de datos permite crear, actualizar, eliminar y leer la información</a:t>
            </a:r>
            <a:endParaRPr lang="es-ES" sz="2400" dirty="0"/>
          </a:p>
        </p:txBody>
      </p:sp>
    </p:spTree>
    <p:extLst>
      <p:ext uri="{BB962C8B-B14F-4D97-AF65-F5344CB8AC3E}">
        <p14:creationId xmlns:p14="http://schemas.microsoft.com/office/powerpoint/2010/main" val="127864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ángulo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1" name="Rectángulo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s-ES" dirty="0">
                <a:solidFill>
                  <a:srgbClr val="FFFEFF"/>
                </a:solidFill>
              </a:rPr>
              <a:t>Qué es una base de datos relacional </a:t>
            </a:r>
          </a:p>
        </p:txBody>
      </p:sp>
      <p:sp>
        <p:nvSpPr>
          <p:cNvPr id="6" name="CuadroTexto 5">
            <a:extLst>
              <a:ext uri="{FF2B5EF4-FFF2-40B4-BE49-F238E27FC236}">
                <a16:creationId xmlns:a16="http://schemas.microsoft.com/office/drawing/2014/main" id="{D8C315EA-8963-5CB5-6D6D-5D44C29E4E9A}"/>
              </a:ext>
            </a:extLst>
          </p:cNvPr>
          <p:cNvSpPr txBox="1"/>
          <p:nvPr/>
        </p:nvSpPr>
        <p:spPr>
          <a:xfrm>
            <a:off x="581192" y="715617"/>
            <a:ext cx="11157485" cy="1938992"/>
          </a:xfrm>
          <a:prstGeom prst="rect">
            <a:avLst/>
          </a:prstGeom>
          <a:noFill/>
        </p:spPr>
        <p:txBody>
          <a:bodyPr wrap="square" rtlCol="0">
            <a:spAutoFit/>
          </a:bodyPr>
          <a:lstStyle/>
          <a:p>
            <a:r>
              <a:rPr lang="es-ES" sz="2400" b="0" i="0" dirty="0">
                <a:solidFill>
                  <a:srgbClr val="1E1E1E"/>
                </a:solidFill>
                <a:effectLst/>
                <a:latin typeface="Segoe UI" panose="020B0502040204020203" pitchFamily="34" charset="0"/>
              </a:rPr>
              <a:t>Las bases de datos relacionales son un tipo de base de datos que almacena y organiza puntos de datos con relaciones definidas para un acceso rápido. Con una base de datos relacional, los datos se organizan en tablas que contienen información sobre cada entidad y representan categorías predefinidas a través de filas y columnas.</a:t>
            </a:r>
            <a:endParaRPr lang="es-ES" sz="2400" dirty="0"/>
          </a:p>
        </p:txBody>
      </p:sp>
    </p:spTree>
    <p:extLst>
      <p:ext uri="{BB962C8B-B14F-4D97-AF65-F5344CB8AC3E}">
        <p14:creationId xmlns:p14="http://schemas.microsoft.com/office/powerpoint/2010/main" val="3234381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ángulo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1" name="Rectángulo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s-ES" dirty="0">
                <a:solidFill>
                  <a:srgbClr val="FFFEFF"/>
                </a:solidFill>
              </a:rPr>
              <a:t>Qué es una base de datos NO relacional </a:t>
            </a:r>
          </a:p>
        </p:txBody>
      </p:sp>
      <p:sp>
        <p:nvSpPr>
          <p:cNvPr id="6" name="CuadroTexto 5">
            <a:extLst>
              <a:ext uri="{FF2B5EF4-FFF2-40B4-BE49-F238E27FC236}">
                <a16:creationId xmlns:a16="http://schemas.microsoft.com/office/drawing/2014/main" id="{D8C315EA-8963-5CB5-6D6D-5D44C29E4E9A}"/>
              </a:ext>
            </a:extLst>
          </p:cNvPr>
          <p:cNvSpPr txBox="1"/>
          <p:nvPr/>
        </p:nvSpPr>
        <p:spPr>
          <a:xfrm>
            <a:off x="581192" y="715617"/>
            <a:ext cx="11157485" cy="1938992"/>
          </a:xfrm>
          <a:prstGeom prst="rect">
            <a:avLst/>
          </a:prstGeom>
          <a:noFill/>
        </p:spPr>
        <p:txBody>
          <a:bodyPr wrap="square" rtlCol="0">
            <a:spAutoFit/>
          </a:bodyPr>
          <a:lstStyle/>
          <a:p>
            <a:r>
              <a:rPr lang="es-ES" sz="2400" b="0" i="0" dirty="0">
                <a:solidFill>
                  <a:srgbClr val="1E1E1E"/>
                </a:solidFill>
                <a:effectLst/>
                <a:latin typeface="Segoe UI" panose="020B0502040204020203" pitchFamily="34" charset="0"/>
              </a:rPr>
              <a:t>Una base de datos no relacional es una base de datos que no utiliza el esquema tabular de filas y columnas que se encuentra en la mayoría de los sistemas de bases de datos tradicionales. En su lugar, las bases de datos no relacionales utilizan un modelo de almacenamiento optimizado para los requisitos específicos del tipo de datos que se almacenan. </a:t>
            </a:r>
            <a:endParaRPr lang="es-ES" sz="2400" dirty="0"/>
          </a:p>
        </p:txBody>
      </p:sp>
    </p:spTree>
    <p:extLst>
      <p:ext uri="{BB962C8B-B14F-4D97-AF65-F5344CB8AC3E}">
        <p14:creationId xmlns:p14="http://schemas.microsoft.com/office/powerpoint/2010/main" val="1739210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ángulo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1" name="Rectángulo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s-CR" dirty="0">
                <a:solidFill>
                  <a:srgbClr val="FFFEFF"/>
                </a:solidFill>
              </a:rPr>
              <a:t>Limitantes de Excel y Access</a:t>
            </a:r>
            <a:endParaRPr lang="es-ES" dirty="0">
              <a:solidFill>
                <a:srgbClr val="FFFEFF"/>
              </a:solidFill>
            </a:endParaRPr>
          </a:p>
        </p:txBody>
      </p:sp>
      <p:pic>
        <p:nvPicPr>
          <p:cNvPr id="4" name="Imagen 3" descr="Un dibujo de una cara feliz&#10;&#10;Descripción generada automáticamente con confianza baja">
            <a:extLst>
              <a:ext uri="{FF2B5EF4-FFF2-40B4-BE49-F238E27FC236}">
                <a16:creationId xmlns:a16="http://schemas.microsoft.com/office/drawing/2014/main" id="{07887B17-AB62-C165-AFC4-C926E444D1E5}"/>
              </a:ext>
            </a:extLst>
          </p:cNvPr>
          <p:cNvPicPr>
            <a:picLocks noChangeAspect="1"/>
          </p:cNvPicPr>
          <p:nvPr/>
        </p:nvPicPr>
        <p:blipFill>
          <a:blip r:embed="rId3"/>
          <a:stretch>
            <a:fillRect/>
          </a:stretch>
        </p:blipFill>
        <p:spPr>
          <a:xfrm>
            <a:off x="9806608" y="556461"/>
            <a:ext cx="1523577" cy="1523577"/>
          </a:xfrm>
          <a:prstGeom prst="rect">
            <a:avLst/>
          </a:prstGeom>
        </p:spPr>
      </p:pic>
      <p:pic>
        <p:nvPicPr>
          <p:cNvPr id="7" name="Imagen 6" descr="Icono&#10;&#10;Descripción generada automáticamente">
            <a:extLst>
              <a:ext uri="{FF2B5EF4-FFF2-40B4-BE49-F238E27FC236}">
                <a16:creationId xmlns:a16="http://schemas.microsoft.com/office/drawing/2014/main" id="{6984DFBF-55B6-FA64-5F32-AFEF8F3A0717}"/>
              </a:ext>
            </a:extLst>
          </p:cNvPr>
          <p:cNvPicPr>
            <a:picLocks noChangeAspect="1"/>
          </p:cNvPicPr>
          <p:nvPr/>
        </p:nvPicPr>
        <p:blipFill>
          <a:blip r:embed="rId4"/>
          <a:stretch>
            <a:fillRect/>
          </a:stretch>
        </p:blipFill>
        <p:spPr>
          <a:xfrm>
            <a:off x="1439540" y="450442"/>
            <a:ext cx="1358349" cy="1358349"/>
          </a:xfrm>
          <a:prstGeom prst="rect">
            <a:avLst/>
          </a:prstGeom>
        </p:spPr>
      </p:pic>
      <p:sp>
        <p:nvSpPr>
          <p:cNvPr id="8" name="CuadroTexto 7">
            <a:extLst>
              <a:ext uri="{FF2B5EF4-FFF2-40B4-BE49-F238E27FC236}">
                <a16:creationId xmlns:a16="http://schemas.microsoft.com/office/drawing/2014/main" id="{056C02CF-8331-4168-4216-7F9AB94D4EED}"/>
              </a:ext>
            </a:extLst>
          </p:cNvPr>
          <p:cNvSpPr txBox="1"/>
          <p:nvPr/>
        </p:nvSpPr>
        <p:spPr>
          <a:xfrm>
            <a:off x="511619" y="2017885"/>
            <a:ext cx="5367129" cy="1200329"/>
          </a:xfrm>
          <a:prstGeom prst="rect">
            <a:avLst/>
          </a:prstGeom>
          <a:noFill/>
        </p:spPr>
        <p:txBody>
          <a:bodyPr wrap="square" rtlCol="0">
            <a:spAutoFit/>
          </a:bodyPr>
          <a:lstStyle/>
          <a:p>
            <a:r>
              <a:rPr lang="es-CR" dirty="0"/>
              <a:t>Excel</a:t>
            </a:r>
          </a:p>
          <a:p>
            <a:pPr marL="342900" indent="-342900">
              <a:buFont typeface="+mj-lt"/>
              <a:buAutoNum type="arabicPeriod"/>
            </a:pPr>
            <a:r>
              <a:rPr lang="es-CR" dirty="0"/>
              <a:t>Espacio limitado.</a:t>
            </a:r>
          </a:p>
          <a:p>
            <a:pPr marL="342900" indent="-342900">
              <a:buFont typeface="+mj-lt"/>
              <a:buAutoNum type="arabicPeriod"/>
            </a:pPr>
            <a:r>
              <a:rPr lang="es-CR" dirty="0"/>
              <a:t>Solo un usuario lo puede usar.</a:t>
            </a:r>
          </a:p>
          <a:p>
            <a:pPr marL="342900" indent="-342900">
              <a:buFont typeface="+mj-lt"/>
              <a:buAutoNum type="arabicPeriod"/>
            </a:pPr>
            <a:r>
              <a:rPr lang="es-CR" dirty="0"/>
              <a:t>No es relacional </a:t>
            </a:r>
            <a:endParaRPr lang="es-ES" dirty="0"/>
          </a:p>
        </p:txBody>
      </p:sp>
      <p:sp>
        <p:nvSpPr>
          <p:cNvPr id="11" name="CuadroTexto 10">
            <a:extLst>
              <a:ext uri="{FF2B5EF4-FFF2-40B4-BE49-F238E27FC236}">
                <a16:creationId xmlns:a16="http://schemas.microsoft.com/office/drawing/2014/main" id="{5AFC1495-C9EC-E52B-7B0C-0D1ABC0C1F03}"/>
              </a:ext>
            </a:extLst>
          </p:cNvPr>
          <p:cNvSpPr txBox="1"/>
          <p:nvPr/>
        </p:nvSpPr>
        <p:spPr>
          <a:xfrm>
            <a:off x="6645965" y="2017885"/>
            <a:ext cx="5367129" cy="2031325"/>
          </a:xfrm>
          <a:prstGeom prst="rect">
            <a:avLst/>
          </a:prstGeom>
          <a:noFill/>
        </p:spPr>
        <p:txBody>
          <a:bodyPr wrap="square" rtlCol="0">
            <a:spAutoFit/>
          </a:bodyPr>
          <a:lstStyle/>
          <a:p>
            <a:r>
              <a:rPr lang="es-CR" dirty="0"/>
              <a:t>Access</a:t>
            </a:r>
          </a:p>
          <a:p>
            <a:pPr marL="342900" indent="-342900">
              <a:buFont typeface="+mj-lt"/>
              <a:buAutoNum type="arabicPeriod"/>
            </a:pPr>
            <a:r>
              <a:rPr lang="es-CR" dirty="0"/>
              <a:t>Espacio limitado.</a:t>
            </a:r>
          </a:p>
          <a:p>
            <a:pPr marL="342900" indent="-342900">
              <a:buFont typeface="+mj-lt"/>
              <a:buAutoNum type="arabicPeriod"/>
            </a:pPr>
            <a:r>
              <a:rPr lang="es-ES" dirty="0"/>
              <a:t>No funciona bien como motor de base de datos.</a:t>
            </a:r>
          </a:p>
          <a:p>
            <a:pPr marL="342900" indent="-342900">
              <a:buFont typeface="+mj-lt"/>
              <a:buAutoNum type="arabicPeriod"/>
            </a:pPr>
            <a:r>
              <a:rPr lang="es-ES" dirty="0"/>
              <a:t>Es relacional pero no presenta los errores sintácticos.</a:t>
            </a:r>
          </a:p>
          <a:p>
            <a:pPr marL="342900" indent="-342900">
              <a:buFont typeface="+mj-lt"/>
              <a:buAutoNum type="arabicPeriod"/>
            </a:pPr>
            <a:r>
              <a:rPr lang="es-ES" dirty="0"/>
              <a:t>Está limitado a 2 gigabytes, menos el espacio necesario para los objetos del sistema.</a:t>
            </a:r>
          </a:p>
        </p:txBody>
      </p:sp>
    </p:spTree>
    <p:extLst>
      <p:ext uri="{BB962C8B-B14F-4D97-AF65-F5344CB8AC3E}">
        <p14:creationId xmlns:p14="http://schemas.microsoft.com/office/powerpoint/2010/main" val="2322397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ángulo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1" name="Rectángulo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s-CR" dirty="0">
                <a:solidFill>
                  <a:srgbClr val="FFFEFF"/>
                </a:solidFill>
              </a:rPr>
              <a:t>SQL server </a:t>
            </a:r>
            <a:endParaRPr lang="es-ES" dirty="0">
              <a:solidFill>
                <a:srgbClr val="FFFEFF"/>
              </a:solidFill>
            </a:endParaRPr>
          </a:p>
        </p:txBody>
      </p:sp>
      <p:pic>
        <p:nvPicPr>
          <p:cNvPr id="4" name="Imagen 3" descr="Logotipo, nombre de la empresa&#10;&#10;Descripción generada automáticamente">
            <a:extLst>
              <a:ext uri="{FF2B5EF4-FFF2-40B4-BE49-F238E27FC236}">
                <a16:creationId xmlns:a16="http://schemas.microsoft.com/office/drawing/2014/main" id="{522B4E40-EB74-32AB-BA8C-E66475D0743F}"/>
              </a:ext>
            </a:extLst>
          </p:cNvPr>
          <p:cNvPicPr>
            <a:picLocks noChangeAspect="1"/>
          </p:cNvPicPr>
          <p:nvPr/>
        </p:nvPicPr>
        <p:blipFill>
          <a:blip r:embed="rId3"/>
          <a:stretch>
            <a:fillRect/>
          </a:stretch>
        </p:blipFill>
        <p:spPr>
          <a:xfrm>
            <a:off x="687176" y="609903"/>
            <a:ext cx="4138042" cy="4138042"/>
          </a:xfrm>
          <a:prstGeom prst="rect">
            <a:avLst/>
          </a:prstGeom>
        </p:spPr>
      </p:pic>
      <p:sp>
        <p:nvSpPr>
          <p:cNvPr id="5" name="CuadroTexto 4">
            <a:extLst>
              <a:ext uri="{FF2B5EF4-FFF2-40B4-BE49-F238E27FC236}">
                <a16:creationId xmlns:a16="http://schemas.microsoft.com/office/drawing/2014/main" id="{080058B2-C8E8-9258-E18D-E6307E17269B}"/>
              </a:ext>
            </a:extLst>
          </p:cNvPr>
          <p:cNvSpPr txBox="1"/>
          <p:nvPr/>
        </p:nvSpPr>
        <p:spPr>
          <a:xfrm>
            <a:off x="7554351" y="715666"/>
            <a:ext cx="3137095" cy="369332"/>
          </a:xfrm>
          <a:prstGeom prst="rect">
            <a:avLst/>
          </a:prstGeom>
          <a:noFill/>
        </p:spPr>
        <p:txBody>
          <a:bodyPr wrap="square" rtlCol="0">
            <a:spAutoFit/>
          </a:bodyPr>
          <a:lstStyle/>
          <a:p>
            <a:pPr algn="ctr"/>
            <a:r>
              <a:rPr lang="es-CR" dirty="0"/>
              <a:t>Ventajas</a:t>
            </a:r>
            <a:endParaRPr lang="es-ES" dirty="0"/>
          </a:p>
        </p:txBody>
      </p:sp>
      <p:sp>
        <p:nvSpPr>
          <p:cNvPr id="6" name="CuadroTexto 5">
            <a:extLst>
              <a:ext uri="{FF2B5EF4-FFF2-40B4-BE49-F238E27FC236}">
                <a16:creationId xmlns:a16="http://schemas.microsoft.com/office/drawing/2014/main" id="{E937AB6A-5240-6608-C5C6-FC2E1156F9D0}"/>
              </a:ext>
            </a:extLst>
          </p:cNvPr>
          <p:cNvSpPr txBox="1"/>
          <p:nvPr/>
        </p:nvSpPr>
        <p:spPr>
          <a:xfrm>
            <a:off x="6096000" y="1325217"/>
            <a:ext cx="5642677" cy="2308324"/>
          </a:xfrm>
          <a:prstGeom prst="rect">
            <a:avLst/>
          </a:prstGeom>
          <a:noFill/>
        </p:spPr>
        <p:txBody>
          <a:bodyPr wrap="square" rtlCol="0">
            <a:spAutoFit/>
          </a:bodyPr>
          <a:lstStyle/>
          <a:p>
            <a:pPr marL="285750" indent="-285750">
              <a:buFont typeface="Arial" panose="020B0604020202020204" pitchFamily="34" charset="0"/>
              <a:buChar char="•"/>
            </a:pPr>
            <a:r>
              <a:rPr lang="es-CR" dirty="0"/>
              <a:t>Se puede usar multi usuario.</a:t>
            </a:r>
          </a:p>
          <a:p>
            <a:pPr marL="285750" indent="-285750">
              <a:buFont typeface="Arial" panose="020B0604020202020204" pitchFamily="34" charset="0"/>
              <a:buChar char="•"/>
            </a:pPr>
            <a:r>
              <a:rPr lang="es-CR" dirty="0"/>
              <a:t>Su versión </a:t>
            </a:r>
            <a:r>
              <a:rPr lang="es-CR" dirty="0" err="1"/>
              <a:t>express</a:t>
            </a:r>
            <a:r>
              <a:rPr lang="es-CR" dirty="0"/>
              <a:t> permite hasta 10 </a:t>
            </a:r>
            <a:r>
              <a:rPr lang="es-CR" dirty="0" err="1"/>
              <a:t>gb</a:t>
            </a:r>
            <a:r>
              <a:rPr lang="es-CR" dirty="0"/>
              <a:t> de almacenamiento, la versión de pago es la capacidad del equipo.</a:t>
            </a:r>
          </a:p>
          <a:p>
            <a:pPr marL="285750" indent="-285750">
              <a:buFont typeface="Arial" panose="020B0604020202020204" pitchFamily="34" charset="0"/>
              <a:buChar char="•"/>
            </a:pPr>
            <a:r>
              <a:rPr lang="es-CR" dirty="0"/>
              <a:t>Permite consultas relacionadas.</a:t>
            </a:r>
          </a:p>
          <a:p>
            <a:pPr marL="285750" indent="-285750">
              <a:buFont typeface="Arial" panose="020B0604020202020204" pitchFamily="34" charset="0"/>
              <a:buChar char="•"/>
            </a:pPr>
            <a:r>
              <a:rPr lang="es-CR" dirty="0"/>
              <a:t>Permite </a:t>
            </a:r>
            <a:r>
              <a:rPr lang="es-CR" dirty="0" err="1"/>
              <a:t>encriptamiento</a:t>
            </a:r>
            <a:r>
              <a:rPr lang="es-CR" dirty="0"/>
              <a:t> de datos.</a:t>
            </a:r>
          </a:p>
          <a:p>
            <a:pPr marL="285750" indent="-285750">
              <a:buFont typeface="Arial" panose="020B0604020202020204" pitchFamily="34" charset="0"/>
              <a:buChar char="•"/>
            </a:pPr>
            <a:r>
              <a:rPr lang="es-CR" dirty="0"/>
              <a:t>Hay versiones en </a:t>
            </a:r>
            <a:r>
              <a:rPr lang="es-CR"/>
              <a:t>la nube.</a:t>
            </a:r>
          </a:p>
          <a:p>
            <a:endParaRPr lang="es-ES" dirty="0"/>
          </a:p>
        </p:txBody>
      </p:sp>
    </p:spTree>
    <p:extLst>
      <p:ext uri="{BB962C8B-B14F-4D97-AF65-F5344CB8AC3E}">
        <p14:creationId xmlns:p14="http://schemas.microsoft.com/office/powerpoint/2010/main" val="773513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es-ES" dirty="0">
                <a:solidFill>
                  <a:srgbClr val="FFFFFF"/>
                </a:solidFill>
              </a:rPr>
              <a:t>Dios les pague</a:t>
            </a:r>
          </a:p>
        </p:txBody>
      </p:sp>
      <p:sp>
        <p:nvSpPr>
          <p:cNvPr id="3" name="Subtítulo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352386" cy="2629006"/>
          </a:xfrm>
        </p:spPr>
        <p:txBody>
          <a:bodyPr rtlCol="0">
            <a:normAutofit/>
          </a:bodyPr>
          <a:lstStyle/>
          <a:p>
            <a:pPr rtl="0"/>
            <a:r>
              <a:rPr lang="es-ES" b="0" i="0" dirty="0">
                <a:solidFill>
                  <a:srgbClr val="E8EAED"/>
                </a:solidFill>
                <a:effectLst/>
                <a:latin typeface="Roboto" panose="02000000000000000000" pitchFamily="2" charset="0"/>
              </a:rPr>
              <a:t>tallerescrlldm@gmail.com</a:t>
            </a:r>
            <a:endParaRPr lang="es-ES" dirty="0">
              <a:solidFill>
                <a:schemeClr val="bg2"/>
              </a:solidFill>
            </a:endParaRPr>
          </a:p>
          <a:p>
            <a:pPr rtl="0"/>
            <a:endParaRPr lang="es-ES" dirty="0">
              <a:solidFill>
                <a:schemeClr val="bg2"/>
              </a:solidFill>
            </a:endParaRPr>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69_TF56390039_Win32" id="{730493DC-5911-4636-A693-50D9F311C5D4}" vid="{C48B9032-91E5-4062-92EA-18F233085F2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Diseño tecnológico</Template>
  <TotalTime>127</TotalTime>
  <Words>321</Words>
  <Application>Microsoft Office PowerPoint</Application>
  <PresentationFormat>Panorámica</PresentationFormat>
  <Paragraphs>37</Paragraphs>
  <Slides>8</Slides>
  <Notes>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vt:i4>
      </vt:variant>
    </vt:vector>
  </HeadingPairs>
  <TitlesOfParts>
    <vt:vector size="15" baseType="lpstr">
      <vt:lpstr>Arial</vt:lpstr>
      <vt:lpstr>Calibri</vt:lpstr>
      <vt:lpstr>Gill Sans MT</vt:lpstr>
      <vt:lpstr>Roboto</vt:lpstr>
      <vt:lpstr>Segoe UI</vt:lpstr>
      <vt:lpstr>Wingdings 2</vt:lpstr>
      <vt:lpstr>Dividendo</vt:lpstr>
      <vt:lpstr>Bases de datos</vt:lpstr>
      <vt:lpstr>Qué es una base de datos </vt:lpstr>
      <vt:lpstr>Qué es un motor de base de datos</vt:lpstr>
      <vt:lpstr>Qué es una base de datos relacional </vt:lpstr>
      <vt:lpstr>Qué es una base de datos NO relacional </vt:lpstr>
      <vt:lpstr>Limitantes de Excel y Access</vt:lpstr>
      <vt:lpstr>SQL server </vt:lpstr>
      <vt:lpstr>Dios les pague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datos</dc:title>
  <dc:creator>JAIRO ALFREDO RIVERA CESPEDES</dc:creator>
  <cp:lastModifiedBy>JAIRO ALFREDO RIVERA CESPEDES</cp:lastModifiedBy>
  <cp:revision>2</cp:revision>
  <dcterms:created xsi:type="dcterms:W3CDTF">2022-06-08T00:49:11Z</dcterms:created>
  <dcterms:modified xsi:type="dcterms:W3CDTF">2022-06-09T01:05:12Z</dcterms:modified>
</cp:coreProperties>
</file>