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9"/>
  </p:notesMasterIdLst>
  <p:handoutMasterIdLst>
    <p:handoutMasterId r:id="rId10"/>
  </p:handoutMasterIdLst>
  <p:sldIdLst>
    <p:sldId id="256" r:id="rId2"/>
    <p:sldId id="258" r:id="rId3"/>
    <p:sldId id="264" r:id="rId4"/>
    <p:sldId id="260" r:id="rId5"/>
    <p:sldId id="261" r:id="rId6"/>
    <p:sldId id="266" r:id="rId7"/>
    <p:sldId id="265" r:id="rId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72" y="402"/>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EEE251C-9278-446E-94B4-A45D94CF92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7C8055FC-3474-47B3-9B4F-67BB1FF9F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CCEC8C-C875-46FC-B5E4-D61A1C548497}" type="datetimeFigureOut">
              <a:rPr lang="es-ES" smtClean="0"/>
              <a:t>08/06/2022</a:t>
            </a:fld>
            <a:endParaRPr lang="es-ES"/>
          </a:p>
        </p:txBody>
      </p:sp>
      <p:sp>
        <p:nvSpPr>
          <p:cNvPr id="4" name="Marcador de pie de página 3">
            <a:extLst>
              <a:ext uri="{FF2B5EF4-FFF2-40B4-BE49-F238E27FC236}">
                <a16:creationId xmlns:a16="http://schemas.microsoft.com/office/drawing/2014/main" id="{45F96C8D-3E0E-4E49-B6AF-3B70D36C8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BCB9B36-4822-46B1-ACA8-0730FA8C1B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9A7F6-A9F7-4200-B15A-0DDF77E80879}" type="slidenum">
              <a:rPr lang="es-ES" smtClean="0"/>
              <a:t>‹Nº›</a:t>
            </a:fld>
            <a:endParaRPr lang="es-ES"/>
          </a:p>
        </p:txBody>
      </p:sp>
    </p:spTree>
    <p:extLst>
      <p:ext uri="{BB962C8B-B14F-4D97-AF65-F5344CB8AC3E}">
        <p14:creationId xmlns:p14="http://schemas.microsoft.com/office/powerpoint/2010/main" val="3707875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451A8-9F55-443A-B22B-91AD4434529B}" type="datetimeFigureOut">
              <a:rPr lang="es-ES" smtClean="0"/>
              <a:t>08/06/2022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endParaRPr lang="es-ES" dirty="0"/>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58500-FC51-4538-819A-391D99492B7A}" type="slidenum">
              <a:rPr lang="es-ES" smtClean="0"/>
              <a:t>‹Nº›</a:t>
            </a:fld>
            <a:endParaRPr lang="es-ES" dirty="0"/>
          </a:p>
        </p:txBody>
      </p:sp>
    </p:spTree>
    <p:extLst>
      <p:ext uri="{BB962C8B-B14F-4D97-AF65-F5344CB8AC3E}">
        <p14:creationId xmlns:p14="http://schemas.microsoft.com/office/powerpoint/2010/main" val="8231534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1</a:t>
            </a:fld>
            <a:endParaRPr lang="es-ES"/>
          </a:p>
        </p:txBody>
      </p:sp>
    </p:spTree>
    <p:extLst>
      <p:ext uri="{BB962C8B-B14F-4D97-AF65-F5344CB8AC3E}">
        <p14:creationId xmlns:p14="http://schemas.microsoft.com/office/powerpoint/2010/main" val="347359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2</a:t>
            </a:fld>
            <a:endParaRPr lang="es-ES"/>
          </a:p>
        </p:txBody>
      </p:sp>
    </p:spTree>
    <p:extLst>
      <p:ext uri="{BB962C8B-B14F-4D97-AF65-F5344CB8AC3E}">
        <p14:creationId xmlns:p14="http://schemas.microsoft.com/office/powerpoint/2010/main" val="2663268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3</a:t>
            </a:fld>
            <a:endParaRPr lang="es-ES"/>
          </a:p>
        </p:txBody>
      </p:sp>
    </p:spTree>
    <p:extLst>
      <p:ext uri="{BB962C8B-B14F-4D97-AF65-F5344CB8AC3E}">
        <p14:creationId xmlns:p14="http://schemas.microsoft.com/office/powerpoint/2010/main" val="287893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4</a:t>
            </a:fld>
            <a:endParaRPr lang="es-ES"/>
          </a:p>
        </p:txBody>
      </p:sp>
    </p:spTree>
    <p:extLst>
      <p:ext uri="{BB962C8B-B14F-4D97-AF65-F5344CB8AC3E}">
        <p14:creationId xmlns:p14="http://schemas.microsoft.com/office/powerpoint/2010/main" val="1774950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5</a:t>
            </a:fld>
            <a:endParaRPr lang="es-ES"/>
          </a:p>
        </p:txBody>
      </p:sp>
    </p:spTree>
    <p:extLst>
      <p:ext uri="{BB962C8B-B14F-4D97-AF65-F5344CB8AC3E}">
        <p14:creationId xmlns:p14="http://schemas.microsoft.com/office/powerpoint/2010/main" val="3031392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6</a:t>
            </a:fld>
            <a:endParaRPr lang="es-ES"/>
          </a:p>
        </p:txBody>
      </p:sp>
    </p:spTree>
    <p:extLst>
      <p:ext uri="{BB962C8B-B14F-4D97-AF65-F5344CB8AC3E}">
        <p14:creationId xmlns:p14="http://schemas.microsoft.com/office/powerpoint/2010/main" val="81822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7</a:t>
            </a:fld>
            <a:endParaRPr lang="es-ES"/>
          </a:p>
        </p:txBody>
      </p:sp>
    </p:spTree>
    <p:extLst>
      <p:ext uri="{BB962C8B-B14F-4D97-AF65-F5344CB8AC3E}">
        <p14:creationId xmlns:p14="http://schemas.microsoft.com/office/powerpoint/2010/main" val="1774716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Imagen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ángulo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orma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a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ángulo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orma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a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a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a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orma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orma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orma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a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a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a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a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a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a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a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a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a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orma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orma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a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a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a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orma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orma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a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ángulo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orma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a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a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a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a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a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a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orma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orma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orma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orma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ángulo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orma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orma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orma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orma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orma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orma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orma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orma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orma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orma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orma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orma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orma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ítu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077511" y="5410201"/>
            <a:ext cx="2743200" cy="365125"/>
          </a:xfrm>
        </p:spPr>
        <p:txBody>
          <a:bodyPr rtlCol="0"/>
          <a:lstStyle/>
          <a:p>
            <a:pPr rtl="0"/>
            <a:fld id="{B4B42CC5-A37F-479C-BB89-93782537C5C2}" type="datetime1">
              <a:rPr lang="es-ES" noProof="0" smtClean="0"/>
              <a:t>08/06/2022</a:t>
            </a:fld>
            <a:endParaRPr lang="es-ES" noProof="0"/>
          </a:p>
        </p:txBody>
      </p:sp>
      <p:sp>
        <p:nvSpPr>
          <p:cNvPr id="5" name="Marcador de posición de pie de página 4"/>
          <p:cNvSpPr>
            <a:spLocks noGrp="1"/>
          </p:cNvSpPr>
          <p:nvPr>
            <p:ph type="ftr" sz="quarter" idx="11"/>
          </p:nvPr>
        </p:nvSpPr>
        <p:spPr>
          <a:xfrm>
            <a:off x="1876424" y="5410201"/>
            <a:ext cx="5124886"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9896911" y="5410199"/>
            <a:ext cx="771089" cy="365125"/>
          </a:xfrm>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0" y="4304664"/>
            <a:ext cx="9912355" cy="819355"/>
          </a:xfrm>
        </p:spPr>
        <p:txBody>
          <a:bodyPr rtlCol="0" anchor="b">
            <a:normAutofit/>
          </a:bodyPr>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s-ES" noProof="0"/>
              <a:t>Haga clic en el icono para agregar una imagen</a:t>
            </a:r>
          </a:p>
        </p:txBody>
      </p:sp>
      <p:sp>
        <p:nvSpPr>
          <p:cNvPr id="4" name="Marcador de posición de texto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38C4A89A-6E40-4DEC-A31D-8D0BA4D0C19B}"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56" y="609600"/>
            <a:ext cx="9905955" cy="3429000"/>
          </a:xfrm>
        </p:spPr>
        <p:txBody>
          <a:bodyPr rtlCol="0" anchor="ctr">
            <a:normAutofit/>
          </a:bodyPr>
          <a:lstStyle>
            <a:lvl1pPr>
              <a:defRPr sz="3600"/>
            </a:lvl1pPr>
          </a:lstStyle>
          <a:p>
            <a:pPr rtl="0"/>
            <a:r>
              <a:rPr lang="es-ES" noProof="0"/>
              <a:t>Haga clic para modificar el estilo de título del patrón</a:t>
            </a:r>
          </a:p>
        </p:txBody>
      </p:sp>
      <p:sp>
        <p:nvSpPr>
          <p:cNvPr id="4" name="Marcador de posición de texto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18CCAC9A-50FA-453B-A5A1-664F834320F1}"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599"/>
            <a:ext cx="9302752" cy="2748429"/>
          </a:xfrm>
        </p:spPr>
        <p:txBody>
          <a:bodyPr rtlCol="0" anchor="ctr">
            <a:normAutofit/>
          </a:bodyPr>
          <a:lstStyle>
            <a:lvl1pPr>
              <a:defRPr sz="3600"/>
            </a:lvl1pPr>
          </a:lstStyle>
          <a:p>
            <a:pPr rtl="0"/>
            <a:r>
              <a:rPr lang="es-ES" noProof="0"/>
              <a:t>Haga clic para modificar el estilo de título del patrón</a:t>
            </a:r>
          </a:p>
        </p:txBody>
      </p:sp>
      <p:sp>
        <p:nvSpPr>
          <p:cNvPr id="12" name="Marcador de posición de texto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4" name="Marcador de posición de texto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CFA96A25-A1A1-4951-AA35-C0B05EF039E3}"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
        <p:nvSpPr>
          <p:cNvPr id="60" name="Cuadro de tex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61" name="Cuadro de tex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41410" y="2134041"/>
            <a:ext cx="9906001" cy="2511835"/>
          </a:xfrm>
        </p:spPr>
        <p:txBody>
          <a:bodyPr rtlCol="0" anchor="b">
            <a:normAutofit/>
          </a:bodyPr>
          <a:lstStyle>
            <a:lvl1pPr>
              <a:defRPr sz="3600"/>
            </a:lvl1pPr>
          </a:lstStyle>
          <a:p>
            <a:pPr rtl="0"/>
            <a:r>
              <a:rPr lang="es-ES" noProof="0"/>
              <a:t>Haga clic para modificar el estilo de título del patrón</a:t>
            </a:r>
          </a:p>
        </p:txBody>
      </p:sp>
      <p:sp>
        <p:nvSpPr>
          <p:cNvPr id="4" name="Marcador de posición de texto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505C997B-94A4-4371-AF12-483312E12549}"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1141413" y="609600"/>
            <a:ext cx="9905998" cy="1905000"/>
          </a:xfrm>
        </p:spPr>
        <p:txBody>
          <a:bodyPr rtlCol="0"/>
          <a:lstStyle/>
          <a:p>
            <a:pPr rtl="0"/>
            <a:r>
              <a:rPr lang="es-ES" noProof="0"/>
              <a:t>Haga clic para modificar el estilo de título del patrón</a:t>
            </a:r>
          </a:p>
        </p:txBody>
      </p:sp>
      <p:sp>
        <p:nvSpPr>
          <p:cNvPr id="7" name="Marcador de posición de texto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8" name="Marcador de posición de texto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9" name="Marcador de posición de texto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0" name="Marcador de posición de texto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1" name="Marcador de posición de texto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2" name="Marcador de posición de texto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fecha 2"/>
          <p:cNvSpPr>
            <a:spLocks noGrp="1"/>
          </p:cNvSpPr>
          <p:nvPr>
            <p:ph type="dt" sz="half" idx="10"/>
          </p:nvPr>
        </p:nvSpPr>
        <p:spPr/>
        <p:txBody>
          <a:bodyPr rtlCol="0"/>
          <a:lstStyle/>
          <a:p>
            <a:pPr rtl="0"/>
            <a:fld id="{4F7A9720-1EE6-4D5E-A5BF-D4060F8DE7CF}" type="datetime1">
              <a:rPr lang="es-ES" noProof="0" smtClean="0"/>
              <a:t>08/06/2022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ítulo 1"/>
          <p:cNvSpPr>
            <a:spLocks noGrp="1"/>
          </p:cNvSpPr>
          <p:nvPr>
            <p:ph type="title"/>
          </p:nvPr>
        </p:nvSpPr>
        <p:spPr>
          <a:xfrm>
            <a:off x="1141411" y="609600"/>
            <a:ext cx="9905999" cy="1905000"/>
          </a:xfrm>
        </p:spPr>
        <p:txBody>
          <a:bodyPr rtlCol="0"/>
          <a:lstStyle/>
          <a:p>
            <a:pPr rtl="0"/>
            <a:r>
              <a:rPr lang="es-ES" noProof="0"/>
              <a:t>Haga clic para modificar el estilo de título del patrón</a:t>
            </a:r>
          </a:p>
        </p:txBody>
      </p:sp>
      <p:sp>
        <p:nvSpPr>
          <p:cNvPr id="19" name="Marcador de posición de texto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posición de imagen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1" name="Marcador de posición de texto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2" name="Marcador de posición de texto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3" name="Marcador de posición de imagen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4" name="Marcador de posición de texto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5" name="Marcador de posición de texto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imagen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7" name="Marcador de posición de texto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fecha 2"/>
          <p:cNvSpPr>
            <a:spLocks noGrp="1"/>
          </p:cNvSpPr>
          <p:nvPr>
            <p:ph type="dt" sz="half" idx="10"/>
          </p:nvPr>
        </p:nvSpPr>
        <p:spPr/>
        <p:txBody>
          <a:bodyPr rtlCol="0"/>
          <a:lstStyle/>
          <a:p>
            <a:pPr rtl="0"/>
            <a:fld id="{3DBAA0C9-03DE-4F7E-9E82-3790C686D72B}" type="datetime1">
              <a:rPr lang="es-ES" noProof="0" smtClean="0"/>
              <a:t>08/06/2022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3ECACA7D-22A4-4E66-8FBE-CC5DD02FB4DF}" type="datetime1">
              <a:rPr lang="es-ES" noProof="0" smtClean="0"/>
              <a:t>08/06/2022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042400" y="609599"/>
            <a:ext cx="2005011"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1141410" y="609599"/>
            <a:ext cx="7748590" cy="5181601"/>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7958C13-3C2F-4635-87DB-06CB8F496D80}" type="datetime1">
              <a:rPr lang="es-ES" noProof="0" smtClean="0"/>
              <a:t>08/06/2022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AF887F4-C29B-48B9-BDC1-98C5FCB6A07F}" type="datetime1">
              <a:rPr lang="es-ES" noProof="0" smtClean="0"/>
              <a:t>08/06/2022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419226"/>
            <a:ext cx="9906000" cy="2852737"/>
          </a:xfrm>
        </p:spPr>
        <p:txBody>
          <a:bodyPr rtlCol="0" anchor="b">
            <a:normAutofit/>
          </a:bodyPr>
          <a:lstStyle>
            <a:lvl1pPr>
              <a:defRPr sz="36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42DD4354-610D-40D5-AEB6-3A793CD516D2}" type="datetime1">
              <a:rPr lang="es-ES" noProof="0" smtClean="0"/>
              <a:t>08/06/2022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1141410" y="2249486"/>
            <a:ext cx="4878389" cy="354171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72200" y="2249486"/>
            <a:ext cx="4875211" cy="354171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6E701CA-C3B4-4331-83CC-2F0A47CA6E57}"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619126"/>
            <a:ext cx="9906000" cy="1477961"/>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1141410" y="3073397"/>
            <a:ext cx="4878391" cy="271780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172200" y="3073397"/>
            <a:ext cx="4875210" cy="271780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42550BC4-1DD7-42C5-AEE4-96F7F79285D7}" type="datetime1">
              <a:rPr lang="es-ES" noProof="0" smtClean="0"/>
              <a:t>08/06/2022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7AB6CF5-77ED-4FF9-AAF8-52C3AF46E3D9}" type="datetime1">
              <a:rPr lang="es-ES" noProof="0" smtClean="0"/>
              <a:t>08/06/2022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03074DD3-B4C2-4A96-8300-79DD1DCFF12A}" type="datetime1">
              <a:rPr lang="es-ES" noProof="0" smtClean="0"/>
              <a:t>08/06/2022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46705" y="609601"/>
            <a:ext cx="3856037" cy="1639884"/>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156200" y="592666"/>
            <a:ext cx="5891209" cy="5198534"/>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24D0B20-C8B4-43BB-AD01-62F210BF3AA3}"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5934508" cy="1639886"/>
          </a:xfrm>
        </p:spPr>
        <p:txBody>
          <a:bodyPr rtlCol="0" anchor="b"/>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EF1807E4-B9D9-419C-89FE-7ED2FA492EAC}"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n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o 8"/>
            <p:cNvGrpSpPr/>
            <p:nvPr/>
          </p:nvGrpSpPr>
          <p:grpSpPr>
            <a:xfrm>
              <a:off x="-14288" y="0"/>
              <a:ext cx="1220788" cy="6858001"/>
              <a:chOff x="-14288" y="0"/>
              <a:chExt cx="1220788" cy="6858001"/>
            </a:xfrm>
            <a:grpFill/>
          </p:grpSpPr>
          <p:sp>
            <p:nvSpPr>
              <p:cNvPr id="21" name="Rectángulo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orma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a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a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a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a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a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a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a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a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a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í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a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a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a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a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ángulo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orma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a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orma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orma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a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a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a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a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a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a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o 9"/>
            <p:cNvGrpSpPr/>
            <p:nvPr/>
          </p:nvGrpSpPr>
          <p:grpSpPr>
            <a:xfrm>
              <a:off x="11364912" y="0"/>
              <a:ext cx="674688" cy="6848476"/>
              <a:chOff x="11364912" y="0"/>
              <a:chExt cx="674688" cy="6848476"/>
            </a:xfrm>
            <a:grpFill/>
          </p:grpSpPr>
          <p:sp>
            <p:nvSpPr>
              <p:cNvPr id="11" name="Forma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orma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orma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a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orma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orma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a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a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a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ángulo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Marcador de posición de títu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s-ES" noProof="0"/>
          </a:p>
        </p:txBody>
      </p:sp>
      <p:sp>
        <p:nvSpPr>
          <p:cNvPr id="3" name="Marcador de posición de tex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4295C3A-E926-46B8-ADEB-3C84EE47C3D7}" type="datetime1">
              <a:rPr lang="es-ES" noProof="0" smtClean="0"/>
              <a:t>08/06/2022</a:t>
            </a:fld>
            <a:endParaRPr lang="es-ES" noProof="0"/>
          </a:p>
        </p:txBody>
      </p:sp>
      <p:sp>
        <p:nvSpPr>
          <p:cNvPr id="5" name="Marcador de posición de pie de pá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es-ES" sz="5400" dirty="0">
                <a:latin typeface="Rockwell" panose="02060603020205020403" pitchFamily="18" charset="0"/>
              </a:rPr>
              <a:t>Consulta base de datos</a:t>
            </a:r>
          </a:p>
        </p:txBody>
      </p:sp>
      <p:sp>
        <p:nvSpPr>
          <p:cNvPr id="3" name="Subtítulo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a:bodyPr>
          <a:lstStyle/>
          <a:p>
            <a:pPr algn="ctr" rtl="0"/>
            <a:r>
              <a:rPr lang="es-ES" sz="2400" dirty="0">
                <a:latin typeface="Tahoma" panose="020B0604030504040204" pitchFamily="34" charset="0"/>
                <a:ea typeface="Tahoma" panose="020B0604030504040204" pitchFamily="34" charset="0"/>
                <a:cs typeface="Tahoma" panose="020B0604030504040204" pitchFamily="34" charset="0"/>
              </a:rPr>
              <a:t>Jairo Rivera Céspedes</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a:latin typeface="Rockwell" panose="02060603020205020403" pitchFamily="18" charset="0"/>
              </a:rPr>
              <a:t>Qué es una consulta de base de datos </a:t>
            </a: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p:txBody>
          <a:bodyPr rtlCol="0"/>
          <a:lstStyle/>
          <a:p>
            <a:pPr rtl="0"/>
            <a:r>
              <a:rPr lang="es-ES" dirty="0">
                <a:latin typeface="Tahoma" panose="020B0604030504040204" pitchFamily="34" charset="0"/>
                <a:ea typeface="Tahoma" panose="020B0604030504040204" pitchFamily="34" charset="0"/>
                <a:cs typeface="Tahoma" panose="020B0604030504040204" pitchFamily="34" charset="0"/>
              </a:rPr>
              <a:t>Las consultas pueden realizar diversas funciones en una base de datos. La función más común es recuperar datos específicos de las tablas. Los datos que quiere ver generalmente están distribuidos en varias tablas y las consultas le permiten verlos en una única hoja de datos. Además, debido a que muchas veces no quiere ver todos los registros a la vez, las consultas le permiten agregar criterios para "filtrar" los datos y obtener solo los registros que quiere.</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a:latin typeface="Rockwell" panose="02060603020205020403" pitchFamily="18" charset="0"/>
              </a:rPr>
              <a:t>Qué es una consulta de base de datos </a:t>
            </a: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p:txBody>
          <a:bodyPr rtlCol="0"/>
          <a:lstStyle/>
          <a:p>
            <a:pPr rtl="0"/>
            <a:r>
              <a:rPr lang="es-ES" dirty="0">
                <a:latin typeface="Tahoma" panose="020B0604030504040204" pitchFamily="34" charset="0"/>
                <a:ea typeface="Tahoma" panose="020B0604030504040204" pitchFamily="34" charset="0"/>
                <a:cs typeface="Tahoma" panose="020B0604030504040204" pitchFamily="34" charset="0"/>
              </a:rPr>
              <a:t>También las consultas se utilizan para insertar, actualizar o eliminar</a:t>
            </a:r>
          </a:p>
        </p:txBody>
      </p:sp>
    </p:spTree>
    <p:extLst>
      <p:ext uri="{BB962C8B-B14F-4D97-AF65-F5344CB8AC3E}">
        <p14:creationId xmlns:p14="http://schemas.microsoft.com/office/powerpoint/2010/main" val="168802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a:latin typeface="Rockwell" panose="02060603020205020403" pitchFamily="18" charset="0"/>
              </a:rPr>
              <a:t>Consultas con operadores</a:t>
            </a: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sz="half" idx="1"/>
          </p:nvPr>
        </p:nvSpPr>
        <p:spPr>
          <a:xfrm>
            <a:off x="1141410" y="2249486"/>
            <a:ext cx="10356323" cy="3846514"/>
          </a:xfrm>
        </p:spPr>
        <p:txBody>
          <a:bodyPr rtlCol="0">
            <a:normAutofit/>
          </a:bodyPr>
          <a:lstStyle/>
          <a:p>
            <a:pPr lvl="1" rtl="0"/>
            <a:r>
              <a:rPr lang="es-ES" sz="2400" dirty="0">
                <a:latin typeface="Tahoma" panose="020B0604030504040204" pitchFamily="34" charset="0"/>
                <a:ea typeface="Tahoma" panose="020B0604030504040204" pitchFamily="34" charset="0"/>
                <a:cs typeface="Tahoma" panose="020B0604030504040204" pitchFamily="34" charset="0"/>
              </a:rPr>
              <a:t>Dentro las consultas se pueden realizar contadores.</a:t>
            </a:r>
          </a:p>
          <a:p>
            <a:pPr lvl="1" rtl="0"/>
            <a:r>
              <a:rPr lang="es-ES" sz="2400" dirty="0">
                <a:latin typeface="Tahoma" panose="020B0604030504040204" pitchFamily="34" charset="0"/>
                <a:ea typeface="Tahoma" panose="020B0604030504040204" pitchFamily="34" charset="0"/>
                <a:cs typeface="Tahoma" panose="020B0604030504040204" pitchFamily="34" charset="0"/>
              </a:rPr>
              <a:t>Operaciones de suma, resta, multiplicación y división.</a:t>
            </a:r>
          </a:p>
          <a:p>
            <a:pPr lvl="1" rtl="0"/>
            <a:r>
              <a:rPr lang="es-ES" sz="2400" dirty="0">
                <a:latin typeface="Tahoma" panose="020B0604030504040204" pitchFamily="34" charset="0"/>
                <a:ea typeface="Tahoma" panose="020B0604030504040204" pitchFamily="34" charset="0"/>
                <a:cs typeface="Tahoma" panose="020B0604030504040204" pitchFamily="34" charset="0"/>
              </a:rPr>
              <a:t>Mínimo/ min.</a:t>
            </a:r>
          </a:p>
          <a:p>
            <a:pPr lvl="1" rtl="0"/>
            <a:r>
              <a:rPr lang="es-ES" sz="2400" dirty="0">
                <a:latin typeface="Tahoma" panose="020B0604030504040204" pitchFamily="34" charset="0"/>
                <a:ea typeface="Tahoma" panose="020B0604030504040204" pitchFamily="34" charset="0"/>
                <a:cs typeface="Tahoma" panose="020B0604030504040204" pitchFamily="34" charset="0"/>
              </a:rPr>
              <a:t>Máximo/ </a:t>
            </a:r>
            <a:r>
              <a:rPr lang="es-ES" sz="2400" dirty="0" err="1">
                <a:latin typeface="Tahoma" panose="020B0604030504040204" pitchFamily="34" charset="0"/>
                <a:ea typeface="Tahoma" panose="020B0604030504040204" pitchFamily="34" charset="0"/>
                <a:cs typeface="Tahoma" panose="020B0604030504040204" pitchFamily="34" charset="0"/>
              </a:rPr>
              <a:t>max</a:t>
            </a:r>
            <a:r>
              <a:rPr lang="es-ES" sz="2400" dirty="0">
                <a:latin typeface="Tahoma" panose="020B0604030504040204" pitchFamily="34" charset="0"/>
                <a:ea typeface="Tahoma" panose="020B0604030504040204" pitchFamily="34" charset="0"/>
                <a:cs typeface="Tahoma" panose="020B0604030504040204" pitchFamily="34" charset="0"/>
              </a:rPr>
              <a:t>.</a:t>
            </a:r>
          </a:p>
          <a:p>
            <a:pPr lvl="1" rtl="0"/>
            <a:r>
              <a:rPr lang="es-ES" sz="2400" dirty="0">
                <a:latin typeface="Tahoma" panose="020B0604030504040204" pitchFamily="34" charset="0"/>
                <a:ea typeface="Tahoma" panose="020B0604030504040204" pitchFamily="34" charset="0"/>
                <a:cs typeface="Tahoma" panose="020B0604030504040204" pitchFamily="34" charset="0"/>
              </a:rPr>
              <a:t>Promedio/ AVG.</a:t>
            </a:r>
          </a:p>
          <a:p>
            <a:pPr lvl="1" rtl="0"/>
            <a:r>
              <a:rPr lang="es-ES" sz="2400" dirty="0">
                <a:latin typeface="Tahoma" panose="020B0604030504040204" pitchFamily="34" charset="0"/>
                <a:ea typeface="Tahoma" panose="020B0604030504040204" pitchFamily="34" charset="0"/>
                <a:cs typeface="Tahoma" panose="020B0604030504040204" pitchFamily="34" charset="0"/>
              </a:rPr>
              <a:t>Fecha y hora actual</a:t>
            </a:r>
          </a:p>
        </p:txBody>
      </p:sp>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a:latin typeface="Rockwell" panose="02060603020205020403" pitchFamily="18" charset="0"/>
              </a:rPr>
              <a:t>Tipos de datos en </a:t>
            </a:r>
            <a:r>
              <a:rPr lang="es-ES" sz="4400" dirty="0" err="1">
                <a:latin typeface="Rockwell" panose="02060603020205020403" pitchFamily="18" charset="0"/>
              </a:rPr>
              <a:t>sql</a:t>
            </a:r>
            <a:r>
              <a:rPr lang="es-ES" sz="4400" dirty="0">
                <a:latin typeface="Rockwell" panose="02060603020205020403" pitchFamily="18" charset="0"/>
              </a:rPr>
              <a:t> server</a:t>
            </a:r>
          </a:p>
        </p:txBody>
      </p:sp>
      <p:sp>
        <p:nvSpPr>
          <p:cNvPr id="8" name="CuadroTexto 7">
            <a:extLst>
              <a:ext uri="{FF2B5EF4-FFF2-40B4-BE49-F238E27FC236}">
                <a16:creationId xmlns:a16="http://schemas.microsoft.com/office/drawing/2014/main" id="{89A81AA7-9287-356A-E18C-20FBCC9E7CCC}"/>
              </a:ext>
            </a:extLst>
          </p:cNvPr>
          <p:cNvSpPr txBox="1"/>
          <p:nvPr/>
        </p:nvSpPr>
        <p:spPr>
          <a:xfrm>
            <a:off x="1337735" y="1726927"/>
            <a:ext cx="2184400" cy="3970318"/>
          </a:xfrm>
          <a:prstGeom prst="rect">
            <a:avLst/>
          </a:prstGeom>
          <a:noFill/>
        </p:spPr>
        <p:txBody>
          <a:bodyPr wrap="square" rtlCol="0">
            <a:spAutoFit/>
          </a:bodyPr>
          <a:lstStyle/>
          <a:p>
            <a:pPr algn="l" fontAlgn="base">
              <a:buFont typeface="Arial" panose="020B0604020202020204" pitchFamily="34" charset="0"/>
              <a:buChar char="•"/>
            </a:pPr>
            <a:r>
              <a:rPr lang="en-US" sz="3600" b="0" i="0" dirty="0">
                <a:effectLst/>
                <a:latin typeface="inherit"/>
              </a:rPr>
              <a:t>Bit</a:t>
            </a:r>
          </a:p>
          <a:p>
            <a:pPr algn="l" fontAlgn="base">
              <a:buFont typeface="Arial" panose="020B0604020202020204" pitchFamily="34" charset="0"/>
              <a:buChar char="•"/>
            </a:pPr>
            <a:r>
              <a:rPr lang="en-US" sz="3600" b="0" i="0" dirty="0">
                <a:effectLst/>
                <a:latin typeface="inherit"/>
              </a:rPr>
              <a:t>Char</a:t>
            </a:r>
          </a:p>
          <a:p>
            <a:pPr algn="l" fontAlgn="base">
              <a:buFont typeface="Arial" panose="020B0604020202020204" pitchFamily="34" charset="0"/>
              <a:buChar char="•"/>
            </a:pPr>
            <a:r>
              <a:rPr lang="en-US" sz="3600" b="0" i="0" dirty="0" err="1">
                <a:effectLst/>
                <a:latin typeface="inherit"/>
              </a:rPr>
              <a:t>DateTime</a:t>
            </a:r>
            <a:endParaRPr lang="en-US" sz="3600" b="0" i="0" dirty="0">
              <a:effectLst/>
              <a:latin typeface="inherit"/>
            </a:endParaRPr>
          </a:p>
          <a:p>
            <a:pPr algn="l" fontAlgn="base">
              <a:buFont typeface="Arial" panose="020B0604020202020204" pitchFamily="34" charset="0"/>
              <a:buChar char="•"/>
            </a:pPr>
            <a:r>
              <a:rPr lang="en-US" sz="3600" b="0" i="0" dirty="0">
                <a:effectLst/>
                <a:latin typeface="inherit"/>
              </a:rPr>
              <a:t>Decimal</a:t>
            </a:r>
          </a:p>
          <a:p>
            <a:pPr algn="l" fontAlgn="base">
              <a:buFont typeface="Arial" panose="020B0604020202020204" pitchFamily="34" charset="0"/>
              <a:buChar char="•"/>
            </a:pPr>
            <a:r>
              <a:rPr lang="en-US" sz="3600" b="0" i="0" dirty="0">
                <a:effectLst/>
                <a:latin typeface="inherit"/>
              </a:rPr>
              <a:t>Float</a:t>
            </a:r>
          </a:p>
          <a:p>
            <a:pPr algn="l" fontAlgn="base">
              <a:buFont typeface="Arial" panose="020B0604020202020204" pitchFamily="34" charset="0"/>
              <a:buChar char="•"/>
            </a:pPr>
            <a:r>
              <a:rPr lang="en-US" sz="3600" b="0" i="0" dirty="0" err="1">
                <a:effectLst/>
                <a:latin typeface="inherit"/>
              </a:rPr>
              <a:t>Entero</a:t>
            </a:r>
            <a:endParaRPr lang="en-US" sz="3600" b="0" i="0" dirty="0">
              <a:effectLst/>
              <a:latin typeface="inherit"/>
            </a:endParaRPr>
          </a:p>
          <a:p>
            <a:pPr algn="l" fontAlgn="base">
              <a:buFont typeface="Arial" panose="020B0604020202020204" pitchFamily="34" charset="0"/>
              <a:buChar char="•"/>
            </a:pPr>
            <a:r>
              <a:rPr lang="en-US" sz="3600" b="0" i="0" dirty="0">
                <a:effectLst/>
                <a:latin typeface="inherit"/>
              </a:rPr>
              <a:t>Money</a:t>
            </a:r>
          </a:p>
        </p:txBody>
      </p:sp>
      <p:sp>
        <p:nvSpPr>
          <p:cNvPr id="9" name="CuadroTexto 8">
            <a:extLst>
              <a:ext uri="{FF2B5EF4-FFF2-40B4-BE49-F238E27FC236}">
                <a16:creationId xmlns:a16="http://schemas.microsoft.com/office/drawing/2014/main" id="{C3F2EBFD-C74C-D9EA-D605-3541B7A99E65}"/>
              </a:ext>
            </a:extLst>
          </p:cNvPr>
          <p:cNvSpPr txBox="1"/>
          <p:nvPr/>
        </p:nvSpPr>
        <p:spPr>
          <a:xfrm>
            <a:off x="4555067" y="1693333"/>
            <a:ext cx="2184400" cy="5632311"/>
          </a:xfrm>
          <a:prstGeom prst="rect">
            <a:avLst/>
          </a:prstGeom>
          <a:noFill/>
        </p:spPr>
        <p:txBody>
          <a:bodyPr wrap="square" rtlCol="0">
            <a:spAutoFit/>
          </a:bodyPr>
          <a:lstStyle/>
          <a:p>
            <a:pPr algn="l" fontAlgn="base">
              <a:buFont typeface="Arial" panose="020B0604020202020204" pitchFamily="34" charset="0"/>
              <a:buChar char="•"/>
            </a:pPr>
            <a:r>
              <a:rPr lang="en-US" sz="3600" b="0" i="0" dirty="0">
                <a:effectLst/>
                <a:latin typeface="inherit"/>
              </a:rPr>
              <a:t>Numeric</a:t>
            </a:r>
          </a:p>
          <a:p>
            <a:pPr algn="l" fontAlgn="base">
              <a:buFont typeface="Arial" panose="020B0604020202020204" pitchFamily="34" charset="0"/>
              <a:buChar char="•"/>
            </a:pPr>
            <a:r>
              <a:rPr lang="en-US" sz="3600" b="0" i="0" dirty="0">
                <a:effectLst/>
                <a:latin typeface="inherit"/>
              </a:rPr>
              <a:t>Real</a:t>
            </a:r>
          </a:p>
          <a:p>
            <a:pPr algn="l" fontAlgn="base">
              <a:buFont typeface="Arial" panose="020B0604020202020204" pitchFamily="34" charset="0"/>
              <a:buChar char="•"/>
            </a:pPr>
            <a:r>
              <a:rPr lang="en-US" sz="3600" b="0" i="0" dirty="0" err="1">
                <a:effectLst/>
                <a:latin typeface="inherit"/>
              </a:rPr>
              <a:t>SmallDateTime</a:t>
            </a:r>
            <a:endParaRPr lang="en-US" sz="3600" b="0" i="0" dirty="0">
              <a:effectLst/>
              <a:latin typeface="inherit"/>
            </a:endParaRPr>
          </a:p>
          <a:p>
            <a:pPr algn="l" fontAlgn="base">
              <a:buFont typeface="Arial" panose="020B0604020202020204" pitchFamily="34" charset="0"/>
              <a:buChar char="•"/>
            </a:pPr>
            <a:r>
              <a:rPr lang="en-US" sz="3600" b="0" i="0" dirty="0" err="1">
                <a:effectLst/>
                <a:latin typeface="inherit"/>
              </a:rPr>
              <a:t>SmallInt</a:t>
            </a:r>
            <a:endParaRPr lang="en-US" sz="3600" b="0" i="0" dirty="0">
              <a:effectLst/>
              <a:latin typeface="inherit"/>
            </a:endParaRPr>
          </a:p>
          <a:p>
            <a:pPr algn="l" fontAlgn="base">
              <a:buFont typeface="Arial" panose="020B0604020202020204" pitchFamily="34" charset="0"/>
              <a:buChar char="•"/>
            </a:pPr>
            <a:r>
              <a:rPr lang="en-US" sz="3600" b="0" i="0" dirty="0" err="1">
                <a:effectLst/>
                <a:latin typeface="inherit"/>
              </a:rPr>
              <a:t>SmallMoney</a:t>
            </a:r>
            <a:endParaRPr lang="en-US" sz="3600" b="0" i="0" dirty="0">
              <a:effectLst/>
              <a:latin typeface="inherit"/>
            </a:endParaRPr>
          </a:p>
          <a:p>
            <a:pPr algn="l" fontAlgn="base">
              <a:buFont typeface="Arial" panose="020B0604020202020204" pitchFamily="34" charset="0"/>
              <a:buChar char="•"/>
            </a:pPr>
            <a:r>
              <a:rPr lang="en-US" sz="3600" b="0" i="0" dirty="0" err="1">
                <a:effectLst/>
                <a:latin typeface="inherit"/>
              </a:rPr>
              <a:t>TinyInt</a:t>
            </a:r>
            <a:endParaRPr lang="en-US" sz="3600" b="0" i="0" dirty="0">
              <a:effectLst/>
              <a:latin typeface="inherit"/>
            </a:endParaRPr>
          </a:p>
          <a:p>
            <a:pPr algn="l" fontAlgn="base">
              <a:buFont typeface="Arial" panose="020B0604020202020204" pitchFamily="34" charset="0"/>
              <a:buChar char="•"/>
            </a:pPr>
            <a:r>
              <a:rPr lang="en-US" sz="3600" b="0" i="0" dirty="0" err="1">
                <a:effectLst/>
                <a:latin typeface="inherit"/>
              </a:rPr>
              <a:t>VarChar</a:t>
            </a:r>
            <a:endParaRPr lang="en-US" sz="3600" b="0" i="0" dirty="0">
              <a:effectLst/>
              <a:latin typeface="inherit"/>
            </a:endParaRPr>
          </a:p>
          <a:p>
            <a:pPr algn="l" fontAlgn="base"/>
            <a:endParaRPr lang="en-US" sz="3600" b="0" i="0" dirty="0">
              <a:effectLst/>
              <a:latin typeface="inherit"/>
            </a:endParaRPr>
          </a:p>
        </p:txBody>
      </p:sp>
      <p:sp>
        <p:nvSpPr>
          <p:cNvPr id="11" name="CuadroTexto 10">
            <a:extLst>
              <a:ext uri="{FF2B5EF4-FFF2-40B4-BE49-F238E27FC236}">
                <a16:creationId xmlns:a16="http://schemas.microsoft.com/office/drawing/2014/main" id="{C01B8943-BA27-1695-509A-98AA1A1F016C}"/>
              </a:ext>
            </a:extLst>
          </p:cNvPr>
          <p:cNvSpPr txBox="1"/>
          <p:nvPr/>
        </p:nvSpPr>
        <p:spPr>
          <a:xfrm>
            <a:off x="8216899" y="1709994"/>
            <a:ext cx="3060700" cy="3416320"/>
          </a:xfrm>
          <a:prstGeom prst="rect">
            <a:avLst/>
          </a:prstGeom>
          <a:noFill/>
        </p:spPr>
        <p:txBody>
          <a:bodyPr wrap="square">
            <a:spAutoFit/>
          </a:bodyPr>
          <a:lstStyle/>
          <a:p>
            <a:pPr algn="l" fontAlgn="base">
              <a:buFont typeface="Arial" panose="020B0604020202020204" pitchFamily="34" charset="0"/>
              <a:buChar char="•"/>
            </a:pPr>
            <a:r>
              <a:rPr lang="es-ES" sz="3600" b="0" i="0" dirty="0">
                <a:effectLst/>
                <a:latin typeface="inherit"/>
              </a:rPr>
              <a:t>Binario</a:t>
            </a:r>
          </a:p>
          <a:p>
            <a:pPr algn="l" fontAlgn="base">
              <a:buFont typeface="Arial" panose="020B0604020202020204" pitchFamily="34" charset="0"/>
              <a:buChar char="•"/>
            </a:pPr>
            <a:r>
              <a:rPr lang="es-ES" sz="3600" b="0" i="0" dirty="0" err="1">
                <a:effectLst/>
                <a:latin typeface="inherit"/>
              </a:rPr>
              <a:t>VarBinary</a:t>
            </a:r>
            <a:endParaRPr lang="es-ES" sz="3600" b="0" i="0" dirty="0">
              <a:effectLst/>
              <a:latin typeface="inherit"/>
            </a:endParaRPr>
          </a:p>
          <a:p>
            <a:pPr algn="l" fontAlgn="base">
              <a:buFont typeface="Arial" panose="020B0604020202020204" pitchFamily="34" charset="0"/>
              <a:buChar char="•"/>
            </a:pPr>
            <a:r>
              <a:rPr lang="es-ES" sz="3600" b="0" i="0" dirty="0">
                <a:effectLst/>
                <a:latin typeface="inherit"/>
              </a:rPr>
              <a:t>Imagen</a:t>
            </a:r>
          </a:p>
          <a:p>
            <a:pPr algn="l" fontAlgn="base">
              <a:buFont typeface="Arial" panose="020B0604020202020204" pitchFamily="34" charset="0"/>
              <a:buChar char="•"/>
            </a:pPr>
            <a:r>
              <a:rPr lang="es-ES" sz="3600" b="0" i="0" dirty="0">
                <a:effectLst/>
                <a:latin typeface="inherit"/>
              </a:rPr>
              <a:t>Text (texto largo de tipo binario)</a:t>
            </a:r>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a:latin typeface="Rockwell" panose="02060603020205020403" pitchFamily="18" charset="0"/>
              </a:rPr>
              <a:t>Llaves primarias</a:t>
            </a: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p:txBody>
          <a:bodyPr rtlCol="0"/>
          <a:lstStyle/>
          <a:p>
            <a:pPr rtl="0"/>
            <a:r>
              <a:rPr lang="es-CR" dirty="0">
                <a:latin typeface="Tahoma" panose="020B0604030504040204" pitchFamily="34" charset="0"/>
                <a:ea typeface="Tahoma" panose="020B0604030504040204" pitchFamily="34" charset="0"/>
                <a:cs typeface="Tahoma" panose="020B0604030504040204" pitchFamily="34" charset="0"/>
              </a:rPr>
              <a:t>Son aquellos identificadores que los hace único en la base </a:t>
            </a:r>
            <a:r>
              <a:rPr lang="es-CR">
                <a:latin typeface="Tahoma" panose="020B0604030504040204" pitchFamily="34" charset="0"/>
                <a:ea typeface="Tahoma" panose="020B0604030504040204" pitchFamily="34" charset="0"/>
                <a:cs typeface="Tahoma" panose="020B0604030504040204" pitchFamily="34" charset="0"/>
              </a:rPr>
              <a:t>de datos </a:t>
            </a:r>
            <a:endParaRPr lang="es-E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1738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a:latin typeface="Rockwell" panose="02060603020205020403" pitchFamily="18" charset="0"/>
              </a:rPr>
              <a:t>Consultas relaciones </a:t>
            </a: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p:txBody>
          <a:bodyPr rtlCol="0"/>
          <a:lstStyle/>
          <a:p>
            <a:pPr rtl="0"/>
            <a:r>
              <a:rPr lang="es-CR" dirty="0">
                <a:latin typeface="Tahoma" panose="020B0604030504040204" pitchFamily="34" charset="0"/>
                <a:ea typeface="Tahoma" panose="020B0604030504040204" pitchFamily="34" charset="0"/>
                <a:cs typeface="Tahoma" panose="020B0604030504040204" pitchFamily="34" charset="0"/>
              </a:rPr>
              <a:t>Son aquellas consultas se encuentran en otras tablas pero se tienen acceso por medio del </a:t>
            </a:r>
            <a:r>
              <a:rPr lang="es-ES" dirty="0">
                <a:latin typeface="Tahoma" panose="020B0604030504040204" pitchFamily="34" charset="0"/>
                <a:ea typeface="Tahoma" panose="020B0604030504040204" pitchFamily="34" charset="0"/>
                <a:cs typeface="Tahoma" panose="020B0604030504040204" pitchFamily="34" charset="0"/>
              </a:rPr>
              <a:t>FOREIGN KEY</a:t>
            </a:r>
          </a:p>
        </p:txBody>
      </p:sp>
    </p:spTree>
    <p:extLst>
      <p:ext uri="{BB962C8B-B14F-4D97-AF65-F5344CB8AC3E}">
        <p14:creationId xmlns:p14="http://schemas.microsoft.com/office/powerpoint/2010/main" val="2364510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9_TF77815013" id="{8FD947F4-9C84-4D31-9A71-50EF00CCFDB1}" vid="{F3634BA7-4789-48F2-AC63-487E7207BC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Ciclo problema - solución </Template>
  <TotalTime>29</TotalTime>
  <Words>227</Words>
  <Application>Microsoft Office PowerPoint</Application>
  <PresentationFormat>Panorámica</PresentationFormat>
  <Paragraphs>43</Paragraphs>
  <Slides>7</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inherit</vt:lpstr>
      <vt:lpstr>Rockwell</vt:lpstr>
      <vt:lpstr>Tahoma</vt:lpstr>
      <vt:lpstr>Tw Cen MT</vt:lpstr>
      <vt:lpstr>Circuito</vt:lpstr>
      <vt:lpstr>Consulta base de datos</vt:lpstr>
      <vt:lpstr>Qué es una consulta de base de datos </vt:lpstr>
      <vt:lpstr>Qué es una consulta de base de datos </vt:lpstr>
      <vt:lpstr>Consultas con operadores</vt:lpstr>
      <vt:lpstr>Tipos de datos en sql server</vt:lpstr>
      <vt:lpstr>Llaves primarias</vt:lpstr>
      <vt:lpstr>Consultas relaciones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Consulta base de datos</dc:title>
  <dc:creator>JAIRO ALFREDO RIVERA CESPEDES</dc:creator>
  <cp:lastModifiedBy>JAIRO ALFREDO RIVERA CESPEDES</cp:lastModifiedBy>
  <cp:revision>1</cp:revision>
  <dcterms:created xsi:type="dcterms:W3CDTF">2022-06-09T01:10:00Z</dcterms:created>
  <dcterms:modified xsi:type="dcterms:W3CDTF">2022-06-09T01:39:45Z</dcterms:modified>
</cp:coreProperties>
</file>