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74" r:id="rId1"/>
  </p:sldMasterIdLst>
  <p:notesMasterIdLst>
    <p:notesMasterId r:id="rId13"/>
  </p:notesMasterIdLst>
  <p:handoutMasterIdLst>
    <p:handoutMasterId r:id="rId14"/>
  </p:handoutMasterIdLst>
  <p:sldIdLst>
    <p:sldId id="313" r:id="rId2"/>
    <p:sldId id="314" r:id="rId3"/>
    <p:sldId id="310" r:id="rId4"/>
    <p:sldId id="311" r:id="rId5"/>
    <p:sldId id="312" r:id="rId6"/>
    <p:sldId id="318" r:id="rId7"/>
    <p:sldId id="319" r:id="rId8"/>
    <p:sldId id="265" r:id="rId9"/>
    <p:sldId id="315" r:id="rId10"/>
    <p:sldId id="261" r:id="rId11"/>
    <p:sldId id="26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nding Actionable Messages" id="{7E829F76-CD83-44A3-B3F7-007301260BD8}">
          <p14:sldIdLst>
            <p14:sldId id="313"/>
            <p14:sldId id="314"/>
            <p14:sldId id="310"/>
            <p14:sldId id="311"/>
            <p14:sldId id="312"/>
            <p14:sldId id="318"/>
            <p14:sldId id="319"/>
            <p14:sldId id="265"/>
          </p14:sldIdLst>
        </p14:section>
        <p14:section name="Summary" id="{0515D85C-C91E-4BDB-B673-651C2D8A364D}">
          <p14:sldIdLst>
            <p14:sldId id="315"/>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Forfatter" initials="F"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4" autoAdjust="0"/>
    <p:restoredTop sz="91111" autoAdjust="0"/>
  </p:normalViewPr>
  <p:slideViewPr>
    <p:cSldViewPr snapToGrid="0">
      <p:cViewPr varScale="1">
        <p:scale>
          <a:sx n="98" d="100"/>
          <a:sy n="98" d="100"/>
        </p:scale>
        <p:origin x="130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397"/>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10/15/2018 10:12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10/15/2018 10:12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10/15/2018 10:12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4463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10/15/2018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10/15/2018 10:12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088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Office 365 inbox or on the Office 365 Group settings, click the gear icon and choose “Manage connectors”. On the Connectors page, choose “Incoming </a:t>
            </a:r>
            <a:r>
              <a:rPr lang="en-US" dirty="0" err="1"/>
              <a:t>Webhook</a:t>
            </a:r>
            <a:r>
              <a:rPr lang="en-US" dirty="0"/>
              <a:t>” and click “Add”.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10/15/2018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3992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Incoming </a:t>
            </a:r>
            <a:r>
              <a:rPr lang="en-US"/>
              <a:t>Webhook</a:t>
            </a:r>
            <a:r>
              <a:rPr lang="en-US" dirty="0"/>
              <a:t> page, provide a name and image for the </a:t>
            </a:r>
            <a:r>
              <a:rPr lang="en-US" dirty="0" err="1"/>
              <a:t>Webook</a:t>
            </a:r>
            <a:r>
              <a:rPr lang="en-US" dirty="0"/>
              <a:t> and click Create.  The resulting URL allows you to POST JSON messages containing Actionable Messages card data to the endpoint, causing an email to be sent to the user or Office 365 Group for which the </a:t>
            </a:r>
            <a:r>
              <a:rPr lang="en-US" dirty="0" err="1"/>
              <a:t>webhook</a:t>
            </a:r>
            <a:r>
              <a:rPr lang="en-US" dirty="0"/>
              <a:t> is configured.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10/15/2018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055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10/15/2018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37896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10/15/2018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6299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10/15/2018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12661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10/15/2018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10/15/2018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98864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9587657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42575670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9079958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9052836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8713873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7072224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7956532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10265788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017801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289655883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405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23878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3208945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5196906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427517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1930250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26181902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37405734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23633809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48463351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4318811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348094108"/>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8"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4" r:id="rId14"/>
    <p:sldLayoutId id="2147484595" r:id="rId15"/>
    <p:sldLayoutId id="2147484596" r:id="rId16"/>
    <p:sldLayoutId id="2147484597" r:id="rId17"/>
    <p:sldLayoutId id="2147484598" r:id="rId18"/>
    <p:sldLayoutId id="2147484599" r:id="rId19"/>
    <p:sldLayoutId id="2147484600" r:id="rId20"/>
    <p:sldLayoutId id="2147484601"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p15:clr>
            <a:srgbClr val="C35EA4"/>
          </p15:clr>
        </p15:guide>
        <p15:guide id="4" pos="1528">
          <p15:clr>
            <a:srgbClr val="C35EA4"/>
          </p15:clr>
        </p15:guide>
        <p15:guide id="5" pos="2618">
          <p15:clr>
            <a:srgbClr val="C35EA4"/>
          </p15:clr>
        </p15:guide>
        <p15:guide id="6" pos="2765">
          <p15:clr>
            <a:srgbClr val="C35EA4"/>
          </p15:clr>
        </p15:guide>
        <p15:guide id="7" pos="3854">
          <p15:clr>
            <a:srgbClr val="C35EA4"/>
          </p15:clr>
        </p15:guide>
        <p15:guide id="8" pos="4003">
          <p15:clr>
            <a:srgbClr val="C35EA4"/>
          </p15:clr>
        </p15:guide>
        <p15:guide id="9" pos="5083">
          <p15:clr>
            <a:srgbClr val="C35EA4"/>
          </p15:clr>
        </p15:guide>
        <p15:guide id="10" pos="5230">
          <p15:clr>
            <a:srgbClr val="C35EA4"/>
          </p15:clr>
        </p15:guide>
        <p15:guide id="11" pos="6323">
          <p15:clr>
            <a:srgbClr val="C35EA4"/>
          </p15:clr>
        </p15:guide>
        <p15:guide id="12" pos="6469">
          <p15:clr>
            <a:srgbClr val="C35EA4"/>
          </p15:clr>
        </p15:guide>
        <p15:guide id="16" pos="293">
          <p15:clr>
            <a:srgbClr val="F26B43"/>
          </p15:clr>
        </p15:guide>
        <p15:guide id="17" pos="7558">
          <p15:clr>
            <a:srgbClr val="F26B43"/>
          </p15:clr>
        </p15:guide>
        <p15:guide id="18" orient="horz" pos="751">
          <p15:clr>
            <a:srgbClr val="5ACBF0"/>
          </p15:clr>
        </p15:guide>
        <p15:guide id="19" orient="horz" pos="1366">
          <p15:clr>
            <a:srgbClr val="5ACBF0"/>
          </p15:clr>
        </p15:guide>
        <p15:guide id="20" orient="horz" pos="605">
          <p15:clr>
            <a:srgbClr val="5ACBF0"/>
          </p15:clr>
        </p15:guide>
        <p15:guide id="21" orient="horz" pos="1514">
          <p15:clr>
            <a:srgbClr val="5ACBF0"/>
          </p15:clr>
        </p15:guide>
        <p15:guide id="22" orient="horz" pos="2130">
          <p15:clr>
            <a:srgbClr val="5ACBF0"/>
          </p15:clr>
        </p15:guide>
        <p15:guide id="23" orient="horz" pos="2275">
          <p15:clr>
            <a:srgbClr val="5ACBF0"/>
          </p15:clr>
        </p15:guide>
        <p15:guide id="25" orient="horz" pos="283">
          <p15:clr>
            <a:srgbClr val="F26B43"/>
          </p15:clr>
        </p15:guide>
        <p15:guide id="26" orient="horz" pos="4120">
          <p15:clr>
            <a:srgbClr val="F26B43"/>
          </p15:clr>
        </p15:guide>
        <p15:guide id="27" orient="horz" pos="2891">
          <p15:clr>
            <a:srgbClr val="5ACBF0"/>
          </p15:clr>
        </p15:guide>
        <p15:guide id="28" orient="horz" pos="3038">
          <p15:clr>
            <a:srgbClr val="5ACBF0"/>
          </p15:clr>
        </p15:guide>
        <p15:guide id="29" orient="horz" pos="3654">
          <p15:clr>
            <a:srgbClr val="5ACBF0"/>
          </p15:clr>
        </p15:guide>
        <p15:guide id="30" orient="horz" pos="38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microsoft.com/office/2007/relationships/hdphoto" Target="../media/hdphoto3.wdp"/><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Cards and Actions </a:t>
            </a:r>
            <a:br>
              <a:rPr lang="en-US" dirty="0"/>
            </a:br>
            <a:r>
              <a:rPr lang="en-US" dirty="0"/>
              <a:t>using Outlook </a:t>
            </a:r>
            <a:br>
              <a:rPr lang="en-US" dirty="0"/>
            </a:br>
            <a:r>
              <a:rPr lang="en-US" dirty="0"/>
              <a:t>Actionable</a:t>
            </a:r>
            <a:r>
              <a:rPr lang="en-US" dirty="0">
                <a:noFill/>
              </a:rPr>
              <a:t>-</a:t>
            </a:r>
            <a:r>
              <a:rPr lang="en-US" dirty="0"/>
              <a:t>Messages</a:t>
            </a:r>
          </a:p>
        </p:txBody>
      </p:sp>
      <p:sp>
        <p:nvSpPr>
          <p:cNvPr id="5" name="Text Placeholder 4"/>
          <p:cNvSpPr>
            <a:spLocks noGrp="1"/>
          </p:cNvSpPr>
          <p:nvPr>
            <p:ph type="body" sz="quarter" idx="12"/>
          </p:nvPr>
        </p:nvSpPr>
        <p:spPr/>
        <p:txBody>
          <a:bodyPr/>
          <a:lstStyle/>
          <a:p>
            <a:r>
              <a:rPr lang="en-US" dirty="0"/>
              <a:t>Sending actionable messages</a:t>
            </a:r>
          </a:p>
        </p:txBody>
      </p:sp>
    </p:spTree>
    <p:extLst>
      <p:ext uri="{BB962C8B-B14F-4D97-AF65-F5344CB8AC3E}">
        <p14:creationId xmlns:p14="http://schemas.microsoft.com/office/powerpoint/2010/main" val="208443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Sending via </a:t>
            </a:r>
            <a:r>
              <a:rPr lang="en-US" sz="2000" dirty="0" err="1">
                <a:solidFill>
                  <a:srgbClr val="D83B01"/>
                </a:solidFill>
              </a:rPr>
              <a:t>Webhooks</a:t>
            </a:r>
            <a:endParaRPr lang="en-US" sz="2000" dirty="0">
              <a:solidFill>
                <a:srgbClr val="D83B01"/>
              </a:solidFill>
            </a:endParaRPr>
          </a:p>
          <a:p>
            <a:pPr lvl="0">
              <a:spcBef>
                <a:spcPts val="1200"/>
              </a:spcBef>
            </a:pPr>
            <a:r>
              <a:rPr lang="en-US" sz="2000" dirty="0">
                <a:solidFill>
                  <a:srgbClr val="D83B01"/>
                </a:solidFill>
              </a:rPr>
              <a:t>Sending via SMTP</a:t>
            </a:r>
          </a:p>
          <a:p>
            <a:pPr lvl="0">
              <a:spcBef>
                <a:spcPts val="1200"/>
              </a:spcBef>
            </a:pPr>
            <a:r>
              <a:rPr lang="en-US" sz="2000" dirty="0">
                <a:solidFill>
                  <a:srgbClr val="D83B01"/>
                </a:solidFill>
              </a:rPr>
              <a:t>Sending via Microsoft Graph</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33546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Sending actionable messages</a:t>
            </a: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7DD3109-91C9-4ED8-A8F3-1FC46EFFB491}"/>
              </a:ext>
            </a:extLst>
          </p:cNvPr>
          <p:cNvGrpSpPr/>
          <p:nvPr/>
        </p:nvGrpSpPr>
        <p:grpSpPr>
          <a:xfrm>
            <a:off x="1682413" y="1309719"/>
            <a:ext cx="9071649" cy="5684806"/>
            <a:chOff x="1682413" y="1309719"/>
            <a:chExt cx="9071649" cy="5684806"/>
          </a:xfrm>
        </p:grpSpPr>
        <p:pic>
          <p:nvPicPr>
            <p:cNvPr id="5" name="Picture 4">
              <a:extLst>
                <a:ext uri="{FF2B5EF4-FFF2-40B4-BE49-F238E27FC236}">
                  <a16:creationId xmlns:a16="http://schemas.microsoft.com/office/drawing/2014/main" id="{2D92AC5A-2DBC-4EAB-9080-2B97DA635A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sp>
          <p:nvSpPr>
            <p:cNvPr id="3" name="Rectangle 2">
              <a:extLst>
                <a:ext uri="{FF2B5EF4-FFF2-40B4-BE49-F238E27FC236}">
                  <a16:creationId xmlns:a16="http://schemas.microsoft.com/office/drawing/2014/main" id="{2DF5FC4A-B84A-41A6-A63D-FE94FEE044A8}"/>
                </a:ext>
              </a:extLst>
            </p:cNvPr>
            <p:cNvSpPr/>
            <p:nvPr/>
          </p:nvSpPr>
          <p:spPr bwMode="auto">
            <a:xfrm>
              <a:off x="1935481" y="1553203"/>
              <a:ext cx="8534400" cy="481805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29CD6317-E47B-425E-9EA2-243126948300}"/>
              </a:ext>
            </a:extLst>
          </p:cNvPr>
          <p:cNvSpPr>
            <a:spLocks noGrp="1"/>
          </p:cNvSpPr>
          <p:nvPr>
            <p:ph type="title"/>
          </p:nvPr>
        </p:nvSpPr>
        <p:spPr/>
        <p:txBody>
          <a:bodyPr/>
          <a:lstStyle/>
          <a:p>
            <a:r>
              <a:rPr lang="en-US" dirty="0"/>
              <a:t>Create Incoming </a:t>
            </a:r>
            <a:r>
              <a:rPr lang="en-US" dirty="0" err="1"/>
              <a:t>Webhook</a:t>
            </a:r>
            <a:endParaRPr lang="en-US" dirty="0"/>
          </a:p>
        </p:txBody>
      </p:sp>
      <p:pic>
        <p:nvPicPr>
          <p:cNvPr id="4" name="Picture 3">
            <a:extLst>
              <a:ext uri="{FF2B5EF4-FFF2-40B4-BE49-F238E27FC236}">
                <a16:creationId xmlns:a16="http://schemas.microsoft.com/office/drawing/2014/main" id="{AC830015-A530-4C83-A625-C72B4DFE10D8}"/>
              </a:ext>
            </a:extLst>
          </p:cNvPr>
          <p:cNvPicPr>
            <a:picLocks noChangeAspect="1"/>
          </p:cNvPicPr>
          <p:nvPr/>
        </p:nvPicPr>
        <p:blipFill rotWithShape="1">
          <a:blip r:embed="rId4"/>
          <a:srcRect t="501" b="-1"/>
          <a:stretch/>
        </p:blipFill>
        <p:spPr>
          <a:xfrm>
            <a:off x="1935480" y="1553203"/>
            <a:ext cx="2652533" cy="4818059"/>
          </a:xfrm>
          <a:prstGeom prst="rect">
            <a:avLst/>
          </a:prstGeom>
          <a:ln>
            <a:noFill/>
          </a:ln>
        </p:spPr>
      </p:pic>
      <p:pic>
        <p:nvPicPr>
          <p:cNvPr id="10" name="Picture 9">
            <a:extLst>
              <a:ext uri="{FF2B5EF4-FFF2-40B4-BE49-F238E27FC236}">
                <a16:creationId xmlns:a16="http://schemas.microsoft.com/office/drawing/2014/main" id="{88B056AB-2F34-4D7A-A186-F3A46ACE7FFA}"/>
              </a:ext>
            </a:extLst>
          </p:cNvPr>
          <p:cNvPicPr>
            <a:picLocks noChangeAspect="1"/>
          </p:cNvPicPr>
          <p:nvPr/>
        </p:nvPicPr>
        <p:blipFill>
          <a:blip r:embed="rId5"/>
          <a:stretch>
            <a:fillRect/>
          </a:stretch>
        </p:blipFill>
        <p:spPr>
          <a:xfrm>
            <a:off x="5753459" y="1835831"/>
            <a:ext cx="3707810" cy="4252802"/>
          </a:xfrm>
          <a:prstGeom prst="rect">
            <a:avLst/>
          </a:prstGeom>
          <a:ln>
            <a:solidFill>
              <a:schemeClr val="tx2">
                <a:lumMod val="25000"/>
                <a:lumOff val="75000"/>
              </a:schemeClr>
            </a:solidFill>
          </a:ln>
        </p:spPr>
      </p:pic>
      <p:cxnSp>
        <p:nvCxnSpPr>
          <p:cNvPr id="8" name="Connector: Elbow 7">
            <a:extLst>
              <a:ext uri="{FF2B5EF4-FFF2-40B4-BE49-F238E27FC236}">
                <a16:creationId xmlns:a16="http://schemas.microsoft.com/office/drawing/2014/main" id="{DF375AEE-CEA5-4C9A-A249-935125BFC035}"/>
              </a:ext>
            </a:extLst>
          </p:cNvPr>
          <p:cNvCxnSpPr>
            <a:cxnSpLocks/>
          </p:cNvCxnSpPr>
          <p:nvPr/>
        </p:nvCxnSpPr>
        <p:spPr>
          <a:xfrm flipV="1">
            <a:off x="4588013" y="2404767"/>
            <a:ext cx="1132303" cy="3646339"/>
          </a:xfrm>
          <a:prstGeom prst="bentConnector3">
            <a:avLst>
              <a:gd name="adj1" fmla="val 50000"/>
            </a:avLst>
          </a:prstGeom>
          <a:ln w="19050">
            <a:solidFill>
              <a:schemeClr val="accent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4563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B5A4C73-8972-47D6-B6D8-2731B7E4A978}"/>
              </a:ext>
            </a:extLst>
          </p:cNvPr>
          <p:cNvGrpSpPr/>
          <p:nvPr/>
        </p:nvGrpSpPr>
        <p:grpSpPr>
          <a:xfrm>
            <a:off x="1682413" y="1309719"/>
            <a:ext cx="9071649" cy="5684806"/>
            <a:chOff x="1682413" y="1309719"/>
            <a:chExt cx="9071649" cy="5684806"/>
          </a:xfrm>
        </p:grpSpPr>
        <p:pic>
          <p:nvPicPr>
            <p:cNvPr id="8" name="Picture 7">
              <a:extLst>
                <a:ext uri="{FF2B5EF4-FFF2-40B4-BE49-F238E27FC236}">
                  <a16:creationId xmlns:a16="http://schemas.microsoft.com/office/drawing/2014/main" id="{F05D42CD-0353-4678-BD2A-A48C2C45C80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sp>
          <p:nvSpPr>
            <p:cNvPr id="9" name="Rectangle 8">
              <a:extLst>
                <a:ext uri="{FF2B5EF4-FFF2-40B4-BE49-F238E27FC236}">
                  <a16:creationId xmlns:a16="http://schemas.microsoft.com/office/drawing/2014/main" id="{3ED91726-4D15-4336-9FE7-F2188EDB5C63}"/>
                </a:ext>
              </a:extLst>
            </p:cNvPr>
            <p:cNvSpPr/>
            <p:nvPr/>
          </p:nvSpPr>
          <p:spPr bwMode="auto">
            <a:xfrm>
              <a:off x="1935481" y="1553203"/>
              <a:ext cx="8534400" cy="481805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682C8A07-F187-4F6E-B9E2-EB7AB9206580}"/>
              </a:ext>
            </a:extLst>
          </p:cNvPr>
          <p:cNvSpPr>
            <a:spLocks noGrp="1"/>
          </p:cNvSpPr>
          <p:nvPr>
            <p:ph type="title"/>
          </p:nvPr>
        </p:nvSpPr>
        <p:spPr/>
        <p:txBody>
          <a:bodyPr/>
          <a:lstStyle/>
          <a:p>
            <a:r>
              <a:rPr lang="en-US" dirty="0"/>
              <a:t>Configure </a:t>
            </a:r>
            <a:r>
              <a:rPr lang="en-US" dirty="0" err="1"/>
              <a:t>Webhook</a:t>
            </a:r>
            <a:endParaRPr lang="en-US" dirty="0"/>
          </a:p>
        </p:txBody>
      </p:sp>
      <p:pic>
        <p:nvPicPr>
          <p:cNvPr id="4" name="Picture 3">
            <a:extLst>
              <a:ext uri="{FF2B5EF4-FFF2-40B4-BE49-F238E27FC236}">
                <a16:creationId xmlns:a16="http://schemas.microsoft.com/office/drawing/2014/main" id="{33A929F2-EBA5-4BC5-B029-36ACD3AF0BF6}"/>
              </a:ext>
            </a:extLst>
          </p:cNvPr>
          <p:cNvPicPr>
            <a:picLocks noChangeAspect="1"/>
          </p:cNvPicPr>
          <p:nvPr/>
        </p:nvPicPr>
        <p:blipFill rotWithShape="1">
          <a:blip r:embed="rId4"/>
          <a:srcRect l="1214" t="10918" b="12186"/>
          <a:stretch/>
        </p:blipFill>
        <p:spPr>
          <a:xfrm>
            <a:off x="1958058" y="1636890"/>
            <a:ext cx="5812967" cy="4734372"/>
          </a:xfrm>
          <a:prstGeom prst="rect">
            <a:avLst/>
          </a:prstGeom>
          <a:ln>
            <a:noFill/>
          </a:ln>
        </p:spPr>
      </p:pic>
      <p:pic>
        <p:nvPicPr>
          <p:cNvPr id="3" name="Picture 2">
            <a:extLst>
              <a:ext uri="{FF2B5EF4-FFF2-40B4-BE49-F238E27FC236}">
                <a16:creationId xmlns:a16="http://schemas.microsoft.com/office/drawing/2014/main" id="{596CA954-AE9C-445F-ADBC-50D93CCCFF12}"/>
              </a:ext>
            </a:extLst>
          </p:cNvPr>
          <p:cNvPicPr>
            <a:picLocks noChangeAspect="1"/>
          </p:cNvPicPr>
          <p:nvPr/>
        </p:nvPicPr>
        <p:blipFill>
          <a:blip r:embed="rId5"/>
          <a:stretch>
            <a:fillRect/>
          </a:stretch>
        </p:blipFill>
        <p:spPr>
          <a:xfrm>
            <a:off x="5756106" y="4418943"/>
            <a:ext cx="5498918" cy="1415934"/>
          </a:xfrm>
          <a:prstGeom prst="rect">
            <a:avLst/>
          </a:prstGeom>
          <a:ln>
            <a:solidFill>
              <a:schemeClr val="tx2">
                <a:lumMod val="25000"/>
                <a:lumOff val="75000"/>
              </a:schemeClr>
            </a:solidFill>
          </a:ln>
        </p:spPr>
      </p:pic>
      <p:sp>
        <p:nvSpPr>
          <p:cNvPr id="11" name="Rectangle 10">
            <a:extLst>
              <a:ext uri="{FF2B5EF4-FFF2-40B4-BE49-F238E27FC236}">
                <a16:creationId xmlns:a16="http://schemas.microsoft.com/office/drawing/2014/main" id="{A2D94C17-ABA9-49F2-A2E7-CA9DB1D2D2FC}"/>
              </a:ext>
            </a:extLst>
          </p:cNvPr>
          <p:cNvSpPr/>
          <p:nvPr/>
        </p:nvSpPr>
        <p:spPr bwMode="auto">
          <a:xfrm>
            <a:off x="2062480" y="3048000"/>
            <a:ext cx="3312160" cy="690880"/>
          </a:xfrm>
          <a:prstGeom prst="rect">
            <a:avLst/>
          </a:prstGeom>
          <a:noFill/>
          <a:ln w="22225"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5FE9A91-AAAA-45AC-8B1D-439D830D3342}"/>
              </a:ext>
            </a:extLst>
          </p:cNvPr>
          <p:cNvSpPr/>
          <p:nvPr/>
        </p:nvSpPr>
        <p:spPr bwMode="auto">
          <a:xfrm>
            <a:off x="5775156" y="4846240"/>
            <a:ext cx="2523165" cy="417346"/>
          </a:xfrm>
          <a:prstGeom prst="rect">
            <a:avLst/>
          </a:prstGeom>
          <a:noFill/>
          <a:ln w="22225"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81672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AF11B5B-6D45-4AC9-8B8F-4925A66BC5E0}"/>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Actionable messages via </a:t>
            </a:r>
            <a:r>
              <a:rPr lang="en-US" dirty="0" err="1"/>
              <a:t>WebHooks</a:t>
            </a:r>
            <a:endParaRPr lang="en-US" dirty="0"/>
          </a:p>
        </p:txBody>
      </p:sp>
      <p:cxnSp>
        <p:nvCxnSpPr>
          <p:cNvPr id="29" name="Straight Arrow Connector 28">
            <a:extLst>
              <a:ext uri="{FF2B5EF4-FFF2-40B4-BE49-F238E27FC236}">
                <a16:creationId xmlns:a16="http://schemas.microsoft.com/office/drawing/2014/main" id="{58027ECE-13CF-4824-BD0E-80A9827628E0}"/>
              </a:ext>
            </a:extLst>
          </p:cNvPr>
          <p:cNvCxnSpPr>
            <a:cxnSpLocks/>
          </p:cNvCxnSpPr>
          <p:nvPr/>
        </p:nvCxnSpPr>
        <p:spPr>
          <a:xfrm flipH="1">
            <a:off x="10387671" y="2934651"/>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D90B63A-E1D8-482B-B815-BACDF9EE07A0}"/>
              </a:ext>
            </a:extLst>
          </p:cNvPr>
          <p:cNvCxnSpPr>
            <a:cxnSpLocks/>
          </p:cNvCxnSpPr>
          <p:nvPr/>
        </p:nvCxnSpPr>
        <p:spPr>
          <a:xfrm flipH="1" flipV="1">
            <a:off x="11319443" y="2961585"/>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6C2E29B-BBC1-47B3-BF6F-31E6589377A2}"/>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7FAED95C-6A55-4603-83BE-4F0DF9B5F5CD}"/>
              </a:ext>
            </a:extLst>
          </p:cNvPr>
          <p:cNvSpPr/>
          <p:nvPr/>
        </p:nvSpPr>
        <p:spPr bwMode="auto">
          <a:xfrm>
            <a:off x="10100212" y="5174562"/>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F4F02B2E-8538-4A2C-98EF-54DCF57F9080}"/>
              </a:ext>
            </a:extLst>
          </p:cNvPr>
          <p:cNvSpPr/>
          <p:nvPr/>
        </p:nvSpPr>
        <p:spPr bwMode="auto">
          <a:xfrm>
            <a:off x="5567698" y="2186487"/>
            <a:ext cx="150366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a:extLst>
              <a:ext uri="{FF2B5EF4-FFF2-40B4-BE49-F238E27FC236}">
                <a16:creationId xmlns:a16="http://schemas.microsoft.com/office/drawing/2014/main" id="{996A9E2D-E251-44FF-AF4A-3BBC6A2DE112}"/>
              </a:ext>
            </a:extLst>
          </p:cNvPr>
          <p:cNvPicPr>
            <a:picLocks noChangeAspect="1"/>
          </p:cNvPicPr>
          <p:nvPr/>
        </p:nvPicPr>
        <p:blipFill>
          <a:blip r:embed="rId3">
            <a:grayscl/>
          </a:blip>
          <a:stretch>
            <a:fillRect/>
          </a:stretch>
        </p:blipFill>
        <p:spPr>
          <a:xfrm>
            <a:off x="614359" y="4768813"/>
            <a:ext cx="884475" cy="884475"/>
          </a:xfrm>
          <a:prstGeom prst="rect">
            <a:avLst/>
          </a:prstGeom>
        </p:spPr>
      </p:pic>
      <p:cxnSp>
        <p:nvCxnSpPr>
          <p:cNvPr id="8" name="Straight Arrow Connector 7">
            <a:extLst>
              <a:ext uri="{FF2B5EF4-FFF2-40B4-BE49-F238E27FC236}">
                <a16:creationId xmlns:a16="http://schemas.microsoft.com/office/drawing/2014/main" id="{CD97251C-0042-4BC4-BD81-F07E939DD2EE}"/>
              </a:ext>
            </a:extLst>
          </p:cNvPr>
          <p:cNvCxnSpPr>
            <a:cxnSpLocks/>
          </p:cNvCxnSpPr>
          <p:nvPr/>
        </p:nvCxnSpPr>
        <p:spPr>
          <a:xfrm>
            <a:off x="1547529" y="2505785"/>
            <a:ext cx="3923456"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8757CD-B241-41BC-8E17-2744AC5FEE5E}"/>
              </a:ext>
            </a:extLst>
          </p:cNvPr>
          <p:cNvCxnSpPr>
            <a:cxnSpLocks/>
          </p:cNvCxnSpPr>
          <p:nvPr/>
        </p:nvCxnSpPr>
        <p:spPr>
          <a:xfrm>
            <a:off x="7071360" y="2505785"/>
            <a:ext cx="2593501"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81B4F1B-B46E-4809-ACA4-7F8F56AD8C15}"/>
              </a:ext>
            </a:extLst>
          </p:cNvPr>
          <p:cNvSpPr txBox="1"/>
          <p:nvPr/>
        </p:nvSpPr>
        <p:spPr>
          <a:xfrm>
            <a:off x="2388189" y="2316503"/>
            <a:ext cx="2509598"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HTTP POST to connector URL</a:t>
            </a:r>
          </a:p>
        </p:txBody>
      </p:sp>
      <p:sp>
        <p:nvSpPr>
          <p:cNvPr id="17" name="TextBox 16">
            <a:extLst>
              <a:ext uri="{FF2B5EF4-FFF2-40B4-BE49-F238E27FC236}">
                <a16:creationId xmlns:a16="http://schemas.microsoft.com/office/drawing/2014/main" id="{19E1DAD3-25A1-4116-BBFD-8CF1D0601252}"/>
              </a:ext>
            </a:extLst>
          </p:cNvPr>
          <p:cNvSpPr txBox="1"/>
          <p:nvPr/>
        </p:nvSpPr>
        <p:spPr>
          <a:xfrm>
            <a:off x="7965005" y="2316503"/>
            <a:ext cx="1299138"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Retrieve email</a:t>
            </a:r>
          </a:p>
        </p:txBody>
      </p:sp>
      <p:grpSp>
        <p:nvGrpSpPr>
          <p:cNvPr id="64" name="Group 63">
            <a:extLst>
              <a:ext uri="{FF2B5EF4-FFF2-40B4-BE49-F238E27FC236}">
                <a16:creationId xmlns:a16="http://schemas.microsoft.com/office/drawing/2014/main" id="{CAF80FBA-816B-4D8E-8654-03BD5A9EA0F5}"/>
              </a:ext>
            </a:extLst>
          </p:cNvPr>
          <p:cNvGrpSpPr/>
          <p:nvPr/>
        </p:nvGrpSpPr>
        <p:grpSpPr>
          <a:xfrm>
            <a:off x="1787854" y="5111784"/>
            <a:ext cx="7877007" cy="738560"/>
            <a:chOff x="1787854" y="5042334"/>
            <a:chExt cx="8235822" cy="738560"/>
          </a:xfrm>
        </p:grpSpPr>
        <p:cxnSp>
          <p:nvCxnSpPr>
            <p:cNvPr id="22" name="Straight Arrow Connector 21">
              <a:extLst>
                <a:ext uri="{FF2B5EF4-FFF2-40B4-BE49-F238E27FC236}">
                  <a16:creationId xmlns:a16="http://schemas.microsoft.com/office/drawing/2014/main" id="{5E4146C7-069F-414C-A1CB-098AE0A42BFD}"/>
                </a:ext>
              </a:extLst>
            </p:cNvPr>
            <p:cNvCxnSpPr>
              <a:cxnSpLocks/>
            </p:cNvCxnSpPr>
            <p:nvPr/>
          </p:nvCxnSpPr>
          <p:spPr>
            <a:xfrm flipH="1">
              <a:off x="1787854" y="5042334"/>
              <a:ext cx="8235822"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A85AB-5D8B-4FC7-9997-E180E0C64D29}"/>
                </a:ext>
              </a:extLst>
            </p:cNvPr>
            <p:cNvCxnSpPr>
              <a:cxnSpLocks/>
            </p:cNvCxnSpPr>
            <p:nvPr/>
          </p:nvCxnSpPr>
          <p:spPr>
            <a:xfrm>
              <a:off x="1787854" y="5780894"/>
              <a:ext cx="8235822"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6E0D0787-B441-4B62-BC19-3E6992ECC969}"/>
              </a:ext>
            </a:extLst>
          </p:cNvPr>
          <p:cNvSpPr txBox="1"/>
          <p:nvPr/>
        </p:nvSpPr>
        <p:spPr>
          <a:xfrm>
            <a:off x="5290878" y="5525640"/>
            <a:ext cx="2487607" cy="649409"/>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response + status</a:t>
            </a:r>
          </a:p>
          <a:p>
            <a:pPr>
              <a:lnSpc>
                <a:spcPct val="90000"/>
              </a:lnSpc>
              <a:spcAft>
                <a:spcPts val="600"/>
              </a:spcAft>
            </a:pPr>
            <a:r>
              <a:rPr lang="en-US" sz="1400" dirty="0"/>
              <a:t>(optional refresh card)</a:t>
            </a:r>
          </a:p>
        </p:txBody>
      </p:sp>
      <p:sp>
        <p:nvSpPr>
          <p:cNvPr id="33" name="Oval 32">
            <a:extLst>
              <a:ext uri="{FF2B5EF4-FFF2-40B4-BE49-F238E27FC236}">
                <a16:creationId xmlns:a16="http://schemas.microsoft.com/office/drawing/2014/main" id="{90F1FD16-7B93-481D-B27F-F1B74BCB708A}"/>
              </a:ext>
            </a:extLst>
          </p:cNvPr>
          <p:cNvSpPr/>
          <p:nvPr/>
        </p:nvSpPr>
        <p:spPr bwMode="auto">
          <a:xfrm>
            <a:off x="1975907" y="2308729"/>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sp>
        <p:nvSpPr>
          <p:cNvPr id="50" name="Oval 49">
            <a:extLst>
              <a:ext uri="{FF2B5EF4-FFF2-40B4-BE49-F238E27FC236}">
                <a16:creationId xmlns:a16="http://schemas.microsoft.com/office/drawing/2014/main" id="{8A851E09-36BA-4706-8756-23666DD3B849}"/>
              </a:ext>
            </a:extLst>
          </p:cNvPr>
          <p:cNvSpPr/>
          <p:nvPr/>
        </p:nvSpPr>
        <p:spPr bwMode="auto">
          <a:xfrm>
            <a:off x="7561595" y="2308729"/>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sp>
        <p:nvSpPr>
          <p:cNvPr id="13" name="Rectangle 7">
            <a:extLst>
              <a:ext uri="{FF2B5EF4-FFF2-40B4-BE49-F238E27FC236}">
                <a16:creationId xmlns:a16="http://schemas.microsoft.com/office/drawing/2014/main" id="{C969F13D-4720-4020-9193-91E59BE380E2}"/>
              </a:ext>
            </a:extLst>
          </p:cNvPr>
          <p:cNvSpPr>
            <a:spLocks noChangeArrowheads="1"/>
          </p:cNvSpPr>
          <p:nvPr/>
        </p:nvSpPr>
        <p:spPr bwMode="auto">
          <a:xfrm>
            <a:off x="5793623" y="2362939"/>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sp>
        <p:nvSpPr>
          <p:cNvPr id="24" name="Rectangle 13">
            <a:extLst>
              <a:ext uri="{FF2B5EF4-FFF2-40B4-BE49-F238E27FC236}">
                <a16:creationId xmlns:a16="http://schemas.microsoft.com/office/drawing/2014/main" id="{DF166E28-56EB-440D-A1DA-FB4550F9FE21}"/>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sp>
        <p:nvSpPr>
          <p:cNvPr id="55" name="TextBox 54">
            <a:extLst>
              <a:ext uri="{FF2B5EF4-FFF2-40B4-BE49-F238E27FC236}">
                <a16:creationId xmlns:a16="http://schemas.microsoft.com/office/drawing/2014/main" id="{ECA429C8-41E7-4DD2-BF7D-322F6BCC70A3}"/>
              </a:ext>
            </a:extLst>
          </p:cNvPr>
          <p:cNvSpPr txBox="1"/>
          <p:nvPr/>
        </p:nvSpPr>
        <p:spPr>
          <a:xfrm>
            <a:off x="605735"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56" name="Rectangle 7">
            <a:extLst>
              <a:ext uri="{FF2B5EF4-FFF2-40B4-BE49-F238E27FC236}">
                <a16:creationId xmlns:a16="http://schemas.microsoft.com/office/drawing/2014/main" id="{CDB24462-6959-484C-A973-8EBC4B371FAF}"/>
              </a:ext>
            </a:extLst>
          </p:cNvPr>
          <p:cNvSpPr>
            <a:spLocks noChangeArrowheads="1"/>
          </p:cNvSpPr>
          <p:nvPr/>
        </p:nvSpPr>
        <p:spPr bwMode="auto">
          <a:xfrm>
            <a:off x="10350925" y="5348073"/>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sp>
        <p:nvSpPr>
          <p:cNvPr id="28" name="TextBox 27">
            <a:extLst>
              <a:ext uri="{FF2B5EF4-FFF2-40B4-BE49-F238E27FC236}">
                <a16:creationId xmlns:a16="http://schemas.microsoft.com/office/drawing/2014/main" id="{99D23993-0807-49FF-B46F-31B95EA64E60}"/>
              </a:ext>
            </a:extLst>
          </p:cNvPr>
          <p:cNvSpPr txBox="1"/>
          <p:nvPr/>
        </p:nvSpPr>
        <p:spPr>
          <a:xfrm>
            <a:off x="5290878" y="4922502"/>
            <a:ext cx="2631233"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POST+ bearer token</a:t>
            </a:r>
          </a:p>
        </p:txBody>
      </p:sp>
      <p:sp>
        <p:nvSpPr>
          <p:cNvPr id="53" name="Oval 52">
            <a:extLst>
              <a:ext uri="{FF2B5EF4-FFF2-40B4-BE49-F238E27FC236}">
                <a16:creationId xmlns:a16="http://schemas.microsoft.com/office/drawing/2014/main" id="{DDDD3FAC-E6F8-4A3F-83BF-14B94EC4E02E}"/>
              </a:ext>
            </a:extLst>
          </p:cNvPr>
          <p:cNvSpPr/>
          <p:nvPr/>
        </p:nvSpPr>
        <p:spPr bwMode="auto">
          <a:xfrm>
            <a:off x="4897487" y="4914728"/>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sp>
        <p:nvSpPr>
          <p:cNvPr id="54" name="Oval 53">
            <a:extLst>
              <a:ext uri="{FF2B5EF4-FFF2-40B4-BE49-F238E27FC236}">
                <a16:creationId xmlns:a16="http://schemas.microsoft.com/office/drawing/2014/main" id="{AECFCDB3-2693-402C-AB29-A663A4E5BE83}"/>
              </a:ext>
            </a:extLst>
          </p:cNvPr>
          <p:cNvSpPr/>
          <p:nvPr/>
        </p:nvSpPr>
        <p:spPr bwMode="auto">
          <a:xfrm>
            <a:off x="4891474" y="5653288"/>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5</a:t>
            </a:r>
          </a:p>
        </p:txBody>
      </p:sp>
      <p:sp>
        <p:nvSpPr>
          <p:cNvPr id="37" name="TextBox 36">
            <a:extLst>
              <a:ext uri="{FF2B5EF4-FFF2-40B4-BE49-F238E27FC236}">
                <a16:creationId xmlns:a16="http://schemas.microsoft.com/office/drawing/2014/main" id="{7CAEE3B6-B0D7-439C-9D01-2C7FBCB6A22F}"/>
              </a:ext>
            </a:extLst>
          </p:cNvPr>
          <p:cNvSpPr txBox="1"/>
          <p:nvPr/>
        </p:nvSpPr>
        <p:spPr>
          <a:xfrm>
            <a:off x="9921865" y="3881897"/>
            <a:ext cx="931612"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err="1"/>
              <a:t>httpPOST</a:t>
            </a:r>
            <a:r>
              <a:rPr lang="en-US" sz="1400" dirty="0"/>
              <a:t> action</a:t>
            </a:r>
          </a:p>
        </p:txBody>
      </p:sp>
      <p:sp>
        <p:nvSpPr>
          <p:cNvPr id="51" name="Oval 50">
            <a:extLst>
              <a:ext uri="{FF2B5EF4-FFF2-40B4-BE49-F238E27FC236}">
                <a16:creationId xmlns:a16="http://schemas.microsoft.com/office/drawing/2014/main" id="{53367678-E61F-42FE-A19C-2EF08A55B96F}"/>
              </a:ext>
            </a:extLst>
          </p:cNvPr>
          <p:cNvSpPr/>
          <p:nvPr/>
        </p:nvSpPr>
        <p:spPr bwMode="auto">
          <a:xfrm>
            <a:off x="10187969" y="3485120"/>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sp>
        <p:nvSpPr>
          <p:cNvPr id="45" name="TextBox 44">
            <a:extLst>
              <a:ext uri="{FF2B5EF4-FFF2-40B4-BE49-F238E27FC236}">
                <a16:creationId xmlns:a16="http://schemas.microsoft.com/office/drawing/2014/main" id="{598E725D-4B41-4150-9CC8-893989284C47}"/>
              </a:ext>
            </a:extLst>
          </p:cNvPr>
          <p:cNvSpPr txBox="1"/>
          <p:nvPr/>
        </p:nvSpPr>
        <p:spPr>
          <a:xfrm>
            <a:off x="10787075" y="3881897"/>
            <a:ext cx="1064737"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a:t>HTTPS response</a:t>
            </a:r>
          </a:p>
        </p:txBody>
      </p:sp>
      <p:sp>
        <p:nvSpPr>
          <p:cNvPr id="52" name="Oval 51">
            <a:extLst>
              <a:ext uri="{FF2B5EF4-FFF2-40B4-BE49-F238E27FC236}">
                <a16:creationId xmlns:a16="http://schemas.microsoft.com/office/drawing/2014/main" id="{A92B3BE7-D641-4263-AED8-FACB652D5AA4}"/>
              </a:ext>
            </a:extLst>
          </p:cNvPr>
          <p:cNvSpPr/>
          <p:nvPr/>
        </p:nvSpPr>
        <p:spPr bwMode="auto">
          <a:xfrm>
            <a:off x="11119741" y="3487785"/>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6</a:t>
            </a:r>
          </a:p>
        </p:txBody>
      </p:sp>
      <p:grpSp>
        <p:nvGrpSpPr>
          <p:cNvPr id="72" name="Group 71">
            <a:extLst>
              <a:ext uri="{FF2B5EF4-FFF2-40B4-BE49-F238E27FC236}">
                <a16:creationId xmlns:a16="http://schemas.microsoft.com/office/drawing/2014/main" id="{53839C60-429F-47BE-A1E5-F0890AB5FE87}"/>
              </a:ext>
            </a:extLst>
          </p:cNvPr>
          <p:cNvGrpSpPr/>
          <p:nvPr/>
        </p:nvGrpSpPr>
        <p:grpSpPr>
          <a:xfrm>
            <a:off x="585334" y="2151763"/>
            <a:ext cx="942524" cy="638596"/>
            <a:chOff x="585334" y="2117038"/>
            <a:chExt cx="942524" cy="638596"/>
          </a:xfrm>
        </p:grpSpPr>
        <p:sp>
          <p:nvSpPr>
            <p:cNvPr id="73" name="Freeform: Shape 72">
              <a:extLst>
                <a:ext uri="{FF2B5EF4-FFF2-40B4-BE49-F238E27FC236}">
                  <a16:creationId xmlns:a16="http://schemas.microsoft.com/office/drawing/2014/main" id="{8FBE0BE8-DF16-4123-9B96-0363291CEF88}"/>
                </a:ext>
              </a:extLst>
            </p:cNvPr>
            <p:cNvSpPr/>
            <p:nvPr/>
          </p:nvSpPr>
          <p:spPr bwMode="auto">
            <a:xfrm>
              <a:off x="585334" y="2117038"/>
              <a:ext cx="942524" cy="638596"/>
            </a:xfrm>
            <a:custGeom>
              <a:avLst/>
              <a:gdLst>
                <a:gd name="connsiteX0" fmla="*/ 55694 w 942524"/>
                <a:gd name="connsiteY0" fmla="*/ 131967 h 638596"/>
                <a:gd name="connsiteX1" fmla="*/ 55694 w 942524"/>
                <a:gd name="connsiteY1" fmla="*/ 588318 h 638596"/>
                <a:gd name="connsiteX2" fmla="*/ 886830 w 942524"/>
                <a:gd name="connsiteY2" fmla="*/ 588318 h 638596"/>
                <a:gd name="connsiteX3" fmla="*/ 886830 w 942524"/>
                <a:gd name="connsiteY3" fmla="*/ 131967 h 638596"/>
                <a:gd name="connsiteX4" fmla="*/ 0 w 942524"/>
                <a:gd name="connsiteY4" fmla="*/ 0 h 638596"/>
                <a:gd name="connsiteX5" fmla="*/ 942524 w 942524"/>
                <a:gd name="connsiteY5" fmla="*/ 0 h 638596"/>
                <a:gd name="connsiteX6" fmla="*/ 942524 w 942524"/>
                <a:gd name="connsiteY6" fmla="*/ 638596 h 638596"/>
                <a:gd name="connsiteX7" fmla="*/ 0 w 942524"/>
                <a:gd name="connsiteY7" fmla="*/ 638596 h 63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524" h="638596">
                  <a:moveTo>
                    <a:pt x="55694" y="131967"/>
                  </a:moveTo>
                  <a:lnTo>
                    <a:pt x="55694" y="588318"/>
                  </a:lnTo>
                  <a:lnTo>
                    <a:pt x="886830" y="588318"/>
                  </a:lnTo>
                  <a:lnTo>
                    <a:pt x="886830" y="131967"/>
                  </a:lnTo>
                  <a:close/>
                  <a:moveTo>
                    <a:pt x="0" y="0"/>
                  </a:moveTo>
                  <a:lnTo>
                    <a:pt x="942524" y="0"/>
                  </a:lnTo>
                  <a:lnTo>
                    <a:pt x="942524" y="638596"/>
                  </a:lnTo>
                  <a:lnTo>
                    <a:pt x="0" y="6385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AEA9C818-6EA4-430D-99BB-F305A29809CA}"/>
                </a:ext>
              </a:extLst>
            </p:cNvPr>
            <p:cNvSpPr/>
            <p:nvPr/>
          </p:nvSpPr>
          <p:spPr bwMode="auto">
            <a:xfrm>
              <a:off x="716005" y="2341387"/>
              <a:ext cx="277317" cy="2823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a:extLst>
                <a:ext uri="{FF2B5EF4-FFF2-40B4-BE49-F238E27FC236}">
                  <a16:creationId xmlns:a16="http://schemas.microsoft.com/office/drawing/2014/main" id="{E1B1BBFF-106F-4C05-9F73-94020750C839}"/>
                </a:ext>
              </a:extLst>
            </p:cNvPr>
            <p:cNvSpPr/>
            <p:nvPr/>
          </p:nvSpPr>
          <p:spPr bwMode="auto">
            <a:xfrm>
              <a:off x="1100317" y="2341387"/>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a:extLst>
                <a:ext uri="{FF2B5EF4-FFF2-40B4-BE49-F238E27FC236}">
                  <a16:creationId xmlns:a16="http://schemas.microsoft.com/office/drawing/2014/main" id="{11958A30-9DF3-4538-8CF9-ABA42317D6DB}"/>
                </a:ext>
              </a:extLst>
            </p:cNvPr>
            <p:cNvSpPr/>
            <p:nvPr/>
          </p:nvSpPr>
          <p:spPr bwMode="auto">
            <a:xfrm>
              <a:off x="1100317" y="2425641"/>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A15AFE38-3559-4793-924D-F27B402DE68B}"/>
                </a:ext>
              </a:extLst>
            </p:cNvPr>
            <p:cNvSpPr/>
            <p:nvPr/>
          </p:nvSpPr>
          <p:spPr bwMode="auto">
            <a:xfrm>
              <a:off x="1100317" y="2503475"/>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9C0A4ECC-826E-4287-8063-03E3EBF67D7D}"/>
                </a:ext>
              </a:extLst>
            </p:cNvPr>
            <p:cNvSpPr/>
            <p:nvPr/>
          </p:nvSpPr>
          <p:spPr bwMode="auto">
            <a:xfrm>
              <a:off x="1100317" y="2585453"/>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9" name="TextBox 78">
            <a:extLst>
              <a:ext uri="{FF2B5EF4-FFF2-40B4-BE49-F238E27FC236}">
                <a16:creationId xmlns:a16="http://schemas.microsoft.com/office/drawing/2014/main" id="{A8E56C28-D2C0-4925-8F7C-649DDA49CC3A}"/>
              </a:ext>
            </a:extLst>
          </p:cNvPr>
          <p:cNvSpPr txBox="1"/>
          <p:nvPr/>
        </p:nvSpPr>
        <p:spPr>
          <a:xfrm>
            <a:off x="325338" y="2899926"/>
            <a:ext cx="1462516"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Your application</a:t>
            </a:r>
          </a:p>
        </p:txBody>
      </p:sp>
    </p:spTree>
    <p:extLst>
      <p:ext uri="{BB962C8B-B14F-4D97-AF65-F5344CB8AC3E}">
        <p14:creationId xmlns:p14="http://schemas.microsoft.com/office/powerpoint/2010/main" val="875808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AF11B5B-6D45-4AC9-8B8F-4925A66BC5E0}"/>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Actionable messages via email</a:t>
            </a:r>
          </a:p>
        </p:txBody>
      </p:sp>
      <p:cxnSp>
        <p:nvCxnSpPr>
          <p:cNvPr id="29" name="Straight Arrow Connector 28">
            <a:extLst>
              <a:ext uri="{FF2B5EF4-FFF2-40B4-BE49-F238E27FC236}">
                <a16:creationId xmlns:a16="http://schemas.microsoft.com/office/drawing/2014/main" id="{58027ECE-13CF-4824-BD0E-80A9827628E0}"/>
              </a:ext>
            </a:extLst>
          </p:cNvPr>
          <p:cNvCxnSpPr>
            <a:cxnSpLocks/>
          </p:cNvCxnSpPr>
          <p:nvPr/>
        </p:nvCxnSpPr>
        <p:spPr>
          <a:xfrm flipH="1">
            <a:off x="10387671" y="2934651"/>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D90B63A-E1D8-482B-B815-BACDF9EE07A0}"/>
              </a:ext>
            </a:extLst>
          </p:cNvPr>
          <p:cNvCxnSpPr>
            <a:cxnSpLocks/>
          </p:cNvCxnSpPr>
          <p:nvPr/>
        </p:nvCxnSpPr>
        <p:spPr>
          <a:xfrm flipH="1" flipV="1">
            <a:off x="11319443" y="2961585"/>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6C2E29B-BBC1-47B3-BF6F-31E6589377A2}"/>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7FAED95C-6A55-4603-83BE-4F0DF9B5F5CD}"/>
              </a:ext>
            </a:extLst>
          </p:cNvPr>
          <p:cNvSpPr/>
          <p:nvPr/>
        </p:nvSpPr>
        <p:spPr bwMode="auto">
          <a:xfrm>
            <a:off x="10100212" y="5174562"/>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a:extLst>
              <a:ext uri="{FF2B5EF4-FFF2-40B4-BE49-F238E27FC236}">
                <a16:creationId xmlns:a16="http://schemas.microsoft.com/office/drawing/2014/main" id="{996A9E2D-E251-44FF-AF4A-3BBC6A2DE112}"/>
              </a:ext>
            </a:extLst>
          </p:cNvPr>
          <p:cNvPicPr>
            <a:picLocks noChangeAspect="1"/>
          </p:cNvPicPr>
          <p:nvPr/>
        </p:nvPicPr>
        <p:blipFill>
          <a:blip r:embed="rId3">
            <a:grayscl/>
          </a:blip>
          <a:stretch>
            <a:fillRect/>
          </a:stretch>
        </p:blipFill>
        <p:spPr>
          <a:xfrm>
            <a:off x="614359" y="4768813"/>
            <a:ext cx="884475" cy="884475"/>
          </a:xfrm>
          <a:prstGeom prst="rect">
            <a:avLst/>
          </a:prstGeom>
        </p:spPr>
      </p:pic>
      <p:cxnSp>
        <p:nvCxnSpPr>
          <p:cNvPr id="8" name="Straight Arrow Connector 7">
            <a:extLst>
              <a:ext uri="{FF2B5EF4-FFF2-40B4-BE49-F238E27FC236}">
                <a16:creationId xmlns:a16="http://schemas.microsoft.com/office/drawing/2014/main" id="{CD97251C-0042-4BC4-BD81-F07E939DD2EE}"/>
              </a:ext>
            </a:extLst>
          </p:cNvPr>
          <p:cNvCxnSpPr>
            <a:cxnSpLocks/>
          </p:cNvCxnSpPr>
          <p:nvPr/>
        </p:nvCxnSpPr>
        <p:spPr>
          <a:xfrm>
            <a:off x="1547529" y="2505785"/>
            <a:ext cx="3923456"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8757CD-B241-41BC-8E17-2744AC5FEE5E}"/>
              </a:ext>
            </a:extLst>
          </p:cNvPr>
          <p:cNvCxnSpPr>
            <a:cxnSpLocks/>
          </p:cNvCxnSpPr>
          <p:nvPr/>
        </p:nvCxnSpPr>
        <p:spPr>
          <a:xfrm>
            <a:off x="6684738" y="2505785"/>
            <a:ext cx="2980123"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81B4F1B-B46E-4809-ACA4-7F8F56AD8C15}"/>
              </a:ext>
            </a:extLst>
          </p:cNvPr>
          <p:cNvSpPr txBox="1"/>
          <p:nvPr/>
        </p:nvSpPr>
        <p:spPr>
          <a:xfrm>
            <a:off x="2388189" y="2316503"/>
            <a:ext cx="1833387"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Send email with card</a:t>
            </a:r>
          </a:p>
        </p:txBody>
      </p:sp>
      <p:sp>
        <p:nvSpPr>
          <p:cNvPr id="17" name="TextBox 16">
            <a:extLst>
              <a:ext uri="{FF2B5EF4-FFF2-40B4-BE49-F238E27FC236}">
                <a16:creationId xmlns:a16="http://schemas.microsoft.com/office/drawing/2014/main" id="{19E1DAD3-25A1-4116-BBFD-8CF1D0601252}"/>
              </a:ext>
            </a:extLst>
          </p:cNvPr>
          <p:cNvSpPr txBox="1"/>
          <p:nvPr/>
        </p:nvSpPr>
        <p:spPr>
          <a:xfrm>
            <a:off x="7489078" y="2316503"/>
            <a:ext cx="1299138"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Retrieve email</a:t>
            </a:r>
          </a:p>
        </p:txBody>
      </p:sp>
      <p:grpSp>
        <p:nvGrpSpPr>
          <p:cNvPr id="64" name="Group 63">
            <a:extLst>
              <a:ext uri="{FF2B5EF4-FFF2-40B4-BE49-F238E27FC236}">
                <a16:creationId xmlns:a16="http://schemas.microsoft.com/office/drawing/2014/main" id="{CAF80FBA-816B-4D8E-8654-03BD5A9EA0F5}"/>
              </a:ext>
            </a:extLst>
          </p:cNvPr>
          <p:cNvGrpSpPr/>
          <p:nvPr/>
        </p:nvGrpSpPr>
        <p:grpSpPr>
          <a:xfrm>
            <a:off x="1787854" y="5111784"/>
            <a:ext cx="7877007" cy="738560"/>
            <a:chOff x="1787854" y="5042334"/>
            <a:chExt cx="8235822" cy="738560"/>
          </a:xfrm>
        </p:grpSpPr>
        <p:cxnSp>
          <p:nvCxnSpPr>
            <p:cNvPr id="22" name="Straight Arrow Connector 21">
              <a:extLst>
                <a:ext uri="{FF2B5EF4-FFF2-40B4-BE49-F238E27FC236}">
                  <a16:creationId xmlns:a16="http://schemas.microsoft.com/office/drawing/2014/main" id="{5E4146C7-069F-414C-A1CB-098AE0A42BFD}"/>
                </a:ext>
              </a:extLst>
            </p:cNvPr>
            <p:cNvCxnSpPr>
              <a:cxnSpLocks/>
            </p:cNvCxnSpPr>
            <p:nvPr/>
          </p:nvCxnSpPr>
          <p:spPr>
            <a:xfrm flipH="1">
              <a:off x="1787854" y="5042334"/>
              <a:ext cx="8235822"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A85AB-5D8B-4FC7-9997-E180E0C64D29}"/>
                </a:ext>
              </a:extLst>
            </p:cNvPr>
            <p:cNvCxnSpPr>
              <a:cxnSpLocks/>
            </p:cNvCxnSpPr>
            <p:nvPr/>
          </p:nvCxnSpPr>
          <p:spPr>
            <a:xfrm>
              <a:off x="1787854" y="5780894"/>
              <a:ext cx="8235822"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6E0D0787-B441-4B62-BC19-3E6992ECC969}"/>
              </a:ext>
            </a:extLst>
          </p:cNvPr>
          <p:cNvSpPr txBox="1"/>
          <p:nvPr/>
        </p:nvSpPr>
        <p:spPr>
          <a:xfrm>
            <a:off x="5290878" y="5525640"/>
            <a:ext cx="2487607" cy="649409"/>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response + status</a:t>
            </a:r>
          </a:p>
          <a:p>
            <a:pPr>
              <a:lnSpc>
                <a:spcPct val="90000"/>
              </a:lnSpc>
              <a:spcAft>
                <a:spcPts val="600"/>
              </a:spcAft>
            </a:pPr>
            <a:r>
              <a:rPr lang="en-US" sz="1400" dirty="0"/>
              <a:t>(optional refresh card)</a:t>
            </a:r>
          </a:p>
        </p:txBody>
      </p:sp>
      <p:sp>
        <p:nvSpPr>
          <p:cNvPr id="33" name="Oval 32">
            <a:extLst>
              <a:ext uri="{FF2B5EF4-FFF2-40B4-BE49-F238E27FC236}">
                <a16:creationId xmlns:a16="http://schemas.microsoft.com/office/drawing/2014/main" id="{90F1FD16-7B93-481D-B27F-F1B74BCB708A}"/>
              </a:ext>
            </a:extLst>
          </p:cNvPr>
          <p:cNvSpPr/>
          <p:nvPr/>
        </p:nvSpPr>
        <p:spPr bwMode="auto">
          <a:xfrm>
            <a:off x="1975907" y="2308729"/>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sp>
        <p:nvSpPr>
          <p:cNvPr id="50" name="Oval 49">
            <a:extLst>
              <a:ext uri="{FF2B5EF4-FFF2-40B4-BE49-F238E27FC236}">
                <a16:creationId xmlns:a16="http://schemas.microsoft.com/office/drawing/2014/main" id="{8A851E09-36BA-4706-8756-23666DD3B849}"/>
              </a:ext>
            </a:extLst>
          </p:cNvPr>
          <p:cNvSpPr/>
          <p:nvPr/>
        </p:nvSpPr>
        <p:spPr bwMode="auto">
          <a:xfrm>
            <a:off x="7085668" y="2308729"/>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sp>
        <p:nvSpPr>
          <p:cNvPr id="24" name="Rectangle 13">
            <a:extLst>
              <a:ext uri="{FF2B5EF4-FFF2-40B4-BE49-F238E27FC236}">
                <a16:creationId xmlns:a16="http://schemas.microsoft.com/office/drawing/2014/main" id="{DF166E28-56EB-440D-A1DA-FB4550F9FE21}"/>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sp>
        <p:nvSpPr>
          <p:cNvPr id="55" name="TextBox 54">
            <a:extLst>
              <a:ext uri="{FF2B5EF4-FFF2-40B4-BE49-F238E27FC236}">
                <a16:creationId xmlns:a16="http://schemas.microsoft.com/office/drawing/2014/main" id="{ECA429C8-41E7-4DD2-BF7D-322F6BCC70A3}"/>
              </a:ext>
            </a:extLst>
          </p:cNvPr>
          <p:cNvSpPr txBox="1"/>
          <p:nvPr/>
        </p:nvSpPr>
        <p:spPr>
          <a:xfrm>
            <a:off x="605735"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56" name="Rectangle 7">
            <a:extLst>
              <a:ext uri="{FF2B5EF4-FFF2-40B4-BE49-F238E27FC236}">
                <a16:creationId xmlns:a16="http://schemas.microsoft.com/office/drawing/2014/main" id="{CDB24462-6959-484C-A973-8EBC4B371FAF}"/>
              </a:ext>
            </a:extLst>
          </p:cNvPr>
          <p:cNvSpPr>
            <a:spLocks noChangeArrowheads="1"/>
          </p:cNvSpPr>
          <p:nvPr/>
        </p:nvSpPr>
        <p:spPr bwMode="auto">
          <a:xfrm>
            <a:off x="10350925" y="5348073"/>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sp>
        <p:nvSpPr>
          <p:cNvPr id="28" name="TextBox 27">
            <a:extLst>
              <a:ext uri="{FF2B5EF4-FFF2-40B4-BE49-F238E27FC236}">
                <a16:creationId xmlns:a16="http://schemas.microsoft.com/office/drawing/2014/main" id="{99D23993-0807-49FF-B46F-31B95EA64E60}"/>
              </a:ext>
            </a:extLst>
          </p:cNvPr>
          <p:cNvSpPr txBox="1"/>
          <p:nvPr/>
        </p:nvSpPr>
        <p:spPr>
          <a:xfrm>
            <a:off x="5290878" y="4922502"/>
            <a:ext cx="2631233"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POST+ bearer token</a:t>
            </a:r>
          </a:p>
        </p:txBody>
      </p:sp>
      <p:sp>
        <p:nvSpPr>
          <p:cNvPr id="53" name="Oval 52">
            <a:extLst>
              <a:ext uri="{FF2B5EF4-FFF2-40B4-BE49-F238E27FC236}">
                <a16:creationId xmlns:a16="http://schemas.microsoft.com/office/drawing/2014/main" id="{DDDD3FAC-E6F8-4A3F-83BF-14B94EC4E02E}"/>
              </a:ext>
            </a:extLst>
          </p:cNvPr>
          <p:cNvSpPr/>
          <p:nvPr/>
        </p:nvSpPr>
        <p:spPr bwMode="auto">
          <a:xfrm>
            <a:off x="4897487" y="4914728"/>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sp>
        <p:nvSpPr>
          <p:cNvPr id="54" name="Oval 53">
            <a:extLst>
              <a:ext uri="{FF2B5EF4-FFF2-40B4-BE49-F238E27FC236}">
                <a16:creationId xmlns:a16="http://schemas.microsoft.com/office/drawing/2014/main" id="{AECFCDB3-2693-402C-AB29-A663A4E5BE83}"/>
              </a:ext>
            </a:extLst>
          </p:cNvPr>
          <p:cNvSpPr/>
          <p:nvPr/>
        </p:nvSpPr>
        <p:spPr bwMode="auto">
          <a:xfrm>
            <a:off x="4891474" y="5653288"/>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5</a:t>
            </a:r>
          </a:p>
        </p:txBody>
      </p:sp>
      <p:sp>
        <p:nvSpPr>
          <p:cNvPr id="37" name="TextBox 36">
            <a:extLst>
              <a:ext uri="{FF2B5EF4-FFF2-40B4-BE49-F238E27FC236}">
                <a16:creationId xmlns:a16="http://schemas.microsoft.com/office/drawing/2014/main" id="{7CAEE3B6-B0D7-439C-9D01-2C7FBCB6A22F}"/>
              </a:ext>
            </a:extLst>
          </p:cNvPr>
          <p:cNvSpPr txBox="1"/>
          <p:nvPr/>
        </p:nvSpPr>
        <p:spPr>
          <a:xfrm>
            <a:off x="9921865" y="3881897"/>
            <a:ext cx="931612"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err="1"/>
              <a:t>httpPOST</a:t>
            </a:r>
            <a:r>
              <a:rPr lang="en-US" sz="1400" dirty="0"/>
              <a:t> action</a:t>
            </a:r>
          </a:p>
        </p:txBody>
      </p:sp>
      <p:sp>
        <p:nvSpPr>
          <p:cNvPr id="51" name="Oval 50">
            <a:extLst>
              <a:ext uri="{FF2B5EF4-FFF2-40B4-BE49-F238E27FC236}">
                <a16:creationId xmlns:a16="http://schemas.microsoft.com/office/drawing/2014/main" id="{53367678-E61F-42FE-A19C-2EF08A55B96F}"/>
              </a:ext>
            </a:extLst>
          </p:cNvPr>
          <p:cNvSpPr/>
          <p:nvPr/>
        </p:nvSpPr>
        <p:spPr bwMode="auto">
          <a:xfrm>
            <a:off x="10187969" y="3485120"/>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sp>
        <p:nvSpPr>
          <p:cNvPr id="45" name="TextBox 44">
            <a:extLst>
              <a:ext uri="{FF2B5EF4-FFF2-40B4-BE49-F238E27FC236}">
                <a16:creationId xmlns:a16="http://schemas.microsoft.com/office/drawing/2014/main" id="{598E725D-4B41-4150-9CC8-893989284C47}"/>
              </a:ext>
            </a:extLst>
          </p:cNvPr>
          <p:cNvSpPr txBox="1"/>
          <p:nvPr/>
        </p:nvSpPr>
        <p:spPr>
          <a:xfrm>
            <a:off x="10787075" y="3881897"/>
            <a:ext cx="1064737"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a:t>HTTPS response</a:t>
            </a:r>
          </a:p>
        </p:txBody>
      </p:sp>
      <p:sp>
        <p:nvSpPr>
          <p:cNvPr id="52" name="Oval 51">
            <a:extLst>
              <a:ext uri="{FF2B5EF4-FFF2-40B4-BE49-F238E27FC236}">
                <a16:creationId xmlns:a16="http://schemas.microsoft.com/office/drawing/2014/main" id="{A92B3BE7-D641-4263-AED8-FACB652D5AA4}"/>
              </a:ext>
            </a:extLst>
          </p:cNvPr>
          <p:cNvSpPr/>
          <p:nvPr/>
        </p:nvSpPr>
        <p:spPr bwMode="auto">
          <a:xfrm>
            <a:off x="11119741" y="3487785"/>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6</a:t>
            </a:r>
          </a:p>
        </p:txBody>
      </p:sp>
      <p:sp>
        <p:nvSpPr>
          <p:cNvPr id="57" name="TextBox 56">
            <a:extLst>
              <a:ext uri="{FF2B5EF4-FFF2-40B4-BE49-F238E27FC236}">
                <a16:creationId xmlns:a16="http://schemas.microsoft.com/office/drawing/2014/main" id="{935CDE38-0E13-46D4-A5A0-2BC82B5D15C0}"/>
              </a:ext>
            </a:extLst>
          </p:cNvPr>
          <p:cNvSpPr txBox="1"/>
          <p:nvPr/>
        </p:nvSpPr>
        <p:spPr>
          <a:xfrm>
            <a:off x="5465173" y="2934651"/>
            <a:ext cx="1219565"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Email servers</a:t>
            </a:r>
          </a:p>
        </p:txBody>
      </p:sp>
      <p:grpSp>
        <p:nvGrpSpPr>
          <p:cNvPr id="4" name="Group 3">
            <a:extLst>
              <a:ext uri="{FF2B5EF4-FFF2-40B4-BE49-F238E27FC236}">
                <a16:creationId xmlns:a16="http://schemas.microsoft.com/office/drawing/2014/main" id="{B874894B-C493-4A19-B0B1-5CF4572E15A9}"/>
              </a:ext>
            </a:extLst>
          </p:cNvPr>
          <p:cNvGrpSpPr/>
          <p:nvPr/>
        </p:nvGrpSpPr>
        <p:grpSpPr>
          <a:xfrm>
            <a:off x="5533451" y="2033341"/>
            <a:ext cx="911462" cy="893537"/>
            <a:chOff x="5533451" y="2033341"/>
            <a:chExt cx="911462" cy="893537"/>
          </a:xfrm>
        </p:grpSpPr>
        <p:pic>
          <p:nvPicPr>
            <p:cNvPr id="44" name="Picture 43">
              <a:extLst>
                <a:ext uri="{FF2B5EF4-FFF2-40B4-BE49-F238E27FC236}">
                  <a16:creationId xmlns:a16="http://schemas.microsoft.com/office/drawing/2014/main" id="{D9342C68-419A-4115-B077-7809944C988F}"/>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533451" y="2146588"/>
              <a:ext cx="780290" cy="780290"/>
            </a:xfrm>
            <a:prstGeom prst="rect">
              <a:avLst/>
            </a:prstGeom>
          </p:spPr>
        </p:pic>
        <p:sp>
          <p:nvSpPr>
            <p:cNvPr id="2" name="Rectangle: Rounded Corners 1">
              <a:extLst>
                <a:ext uri="{FF2B5EF4-FFF2-40B4-BE49-F238E27FC236}">
                  <a16:creationId xmlns:a16="http://schemas.microsoft.com/office/drawing/2014/main" id="{871E64D4-9236-45ED-8D57-2D29354CA8F4}"/>
                </a:ext>
              </a:extLst>
            </p:cNvPr>
            <p:cNvSpPr/>
            <p:nvPr/>
          </p:nvSpPr>
          <p:spPr bwMode="auto">
            <a:xfrm>
              <a:off x="5932370" y="2122170"/>
              <a:ext cx="245546" cy="365566"/>
            </a:xfrm>
            <a:prstGeom prst="roundRect">
              <a:avLst>
                <a:gd name="adj" fmla="val 8986"/>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a:extLst>
                <a:ext uri="{FF2B5EF4-FFF2-40B4-BE49-F238E27FC236}">
                  <a16:creationId xmlns:a16="http://schemas.microsoft.com/office/drawing/2014/main" id="{E5D615DF-D96D-4F27-B5D3-2FF8B61584A1}"/>
                </a:ext>
              </a:extLst>
            </p:cNvPr>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5961220" y="2033341"/>
              <a:ext cx="483693" cy="483693"/>
            </a:xfrm>
            <a:prstGeom prst="rect">
              <a:avLst/>
            </a:prstGeom>
          </p:spPr>
        </p:pic>
      </p:grpSp>
      <p:grpSp>
        <p:nvGrpSpPr>
          <p:cNvPr id="58" name="Group 57">
            <a:extLst>
              <a:ext uri="{FF2B5EF4-FFF2-40B4-BE49-F238E27FC236}">
                <a16:creationId xmlns:a16="http://schemas.microsoft.com/office/drawing/2014/main" id="{EE9734F5-FDFD-4A8E-9A45-BF651EFCCA21}"/>
              </a:ext>
            </a:extLst>
          </p:cNvPr>
          <p:cNvGrpSpPr/>
          <p:nvPr/>
        </p:nvGrpSpPr>
        <p:grpSpPr>
          <a:xfrm>
            <a:off x="585334" y="2151763"/>
            <a:ext cx="942524" cy="638596"/>
            <a:chOff x="585334" y="2117038"/>
            <a:chExt cx="942524" cy="638596"/>
          </a:xfrm>
        </p:grpSpPr>
        <p:sp>
          <p:nvSpPr>
            <p:cNvPr id="59" name="Freeform: Shape 58">
              <a:extLst>
                <a:ext uri="{FF2B5EF4-FFF2-40B4-BE49-F238E27FC236}">
                  <a16:creationId xmlns:a16="http://schemas.microsoft.com/office/drawing/2014/main" id="{2A8DDB03-6E51-4AF1-844F-18836284489B}"/>
                </a:ext>
              </a:extLst>
            </p:cNvPr>
            <p:cNvSpPr/>
            <p:nvPr/>
          </p:nvSpPr>
          <p:spPr bwMode="auto">
            <a:xfrm>
              <a:off x="585334" y="2117038"/>
              <a:ext cx="942524" cy="638596"/>
            </a:xfrm>
            <a:custGeom>
              <a:avLst/>
              <a:gdLst>
                <a:gd name="connsiteX0" fmla="*/ 55694 w 942524"/>
                <a:gd name="connsiteY0" fmla="*/ 131967 h 638596"/>
                <a:gd name="connsiteX1" fmla="*/ 55694 w 942524"/>
                <a:gd name="connsiteY1" fmla="*/ 588318 h 638596"/>
                <a:gd name="connsiteX2" fmla="*/ 886830 w 942524"/>
                <a:gd name="connsiteY2" fmla="*/ 588318 h 638596"/>
                <a:gd name="connsiteX3" fmla="*/ 886830 w 942524"/>
                <a:gd name="connsiteY3" fmla="*/ 131967 h 638596"/>
                <a:gd name="connsiteX4" fmla="*/ 0 w 942524"/>
                <a:gd name="connsiteY4" fmla="*/ 0 h 638596"/>
                <a:gd name="connsiteX5" fmla="*/ 942524 w 942524"/>
                <a:gd name="connsiteY5" fmla="*/ 0 h 638596"/>
                <a:gd name="connsiteX6" fmla="*/ 942524 w 942524"/>
                <a:gd name="connsiteY6" fmla="*/ 638596 h 638596"/>
                <a:gd name="connsiteX7" fmla="*/ 0 w 942524"/>
                <a:gd name="connsiteY7" fmla="*/ 638596 h 63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524" h="638596">
                  <a:moveTo>
                    <a:pt x="55694" y="131967"/>
                  </a:moveTo>
                  <a:lnTo>
                    <a:pt x="55694" y="588318"/>
                  </a:lnTo>
                  <a:lnTo>
                    <a:pt x="886830" y="588318"/>
                  </a:lnTo>
                  <a:lnTo>
                    <a:pt x="886830" y="131967"/>
                  </a:lnTo>
                  <a:close/>
                  <a:moveTo>
                    <a:pt x="0" y="0"/>
                  </a:moveTo>
                  <a:lnTo>
                    <a:pt x="942524" y="0"/>
                  </a:lnTo>
                  <a:lnTo>
                    <a:pt x="942524" y="638596"/>
                  </a:lnTo>
                  <a:lnTo>
                    <a:pt x="0" y="6385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a:extLst>
                <a:ext uri="{FF2B5EF4-FFF2-40B4-BE49-F238E27FC236}">
                  <a16:creationId xmlns:a16="http://schemas.microsoft.com/office/drawing/2014/main" id="{4C79D5C0-9CF5-4824-BEA2-33872D787FED}"/>
                </a:ext>
              </a:extLst>
            </p:cNvPr>
            <p:cNvSpPr/>
            <p:nvPr/>
          </p:nvSpPr>
          <p:spPr bwMode="auto">
            <a:xfrm>
              <a:off x="716005" y="2341387"/>
              <a:ext cx="277317" cy="2823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654D089F-52BB-47E9-B7DB-CE86B31C2740}"/>
                </a:ext>
              </a:extLst>
            </p:cNvPr>
            <p:cNvSpPr/>
            <p:nvPr/>
          </p:nvSpPr>
          <p:spPr bwMode="auto">
            <a:xfrm>
              <a:off x="1100317" y="2341387"/>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92E04EE5-7A5F-4490-AF31-B3EFE1C85FDF}"/>
                </a:ext>
              </a:extLst>
            </p:cNvPr>
            <p:cNvSpPr/>
            <p:nvPr/>
          </p:nvSpPr>
          <p:spPr bwMode="auto">
            <a:xfrm>
              <a:off x="1100317" y="2425641"/>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0362DE-2B18-4A01-87AA-26D370D064F4}"/>
                </a:ext>
              </a:extLst>
            </p:cNvPr>
            <p:cNvSpPr/>
            <p:nvPr/>
          </p:nvSpPr>
          <p:spPr bwMode="auto">
            <a:xfrm>
              <a:off x="1100317" y="2503475"/>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a:extLst>
                <a:ext uri="{FF2B5EF4-FFF2-40B4-BE49-F238E27FC236}">
                  <a16:creationId xmlns:a16="http://schemas.microsoft.com/office/drawing/2014/main" id="{6FCBA7DE-10B9-4F57-A133-161C9F2F7A9C}"/>
                </a:ext>
              </a:extLst>
            </p:cNvPr>
            <p:cNvSpPr/>
            <p:nvPr/>
          </p:nvSpPr>
          <p:spPr bwMode="auto">
            <a:xfrm>
              <a:off x="1100317" y="2585453"/>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2" name="TextBox 71">
            <a:extLst>
              <a:ext uri="{FF2B5EF4-FFF2-40B4-BE49-F238E27FC236}">
                <a16:creationId xmlns:a16="http://schemas.microsoft.com/office/drawing/2014/main" id="{350388E7-1749-4B82-A175-8BF25BBC1A9C}"/>
              </a:ext>
            </a:extLst>
          </p:cNvPr>
          <p:cNvSpPr txBox="1"/>
          <p:nvPr/>
        </p:nvSpPr>
        <p:spPr>
          <a:xfrm>
            <a:off x="325338" y="2899926"/>
            <a:ext cx="1462516"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Your application</a:t>
            </a:r>
          </a:p>
        </p:txBody>
      </p:sp>
    </p:spTree>
    <p:extLst>
      <p:ext uri="{BB962C8B-B14F-4D97-AF65-F5344CB8AC3E}">
        <p14:creationId xmlns:p14="http://schemas.microsoft.com/office/powerpoint/2010/main" val="34847804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AF11B5B-6D45-4AC9-8B8F-4925A66BC5E0}"/>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Actionable messages via email</a:t>
            </a:r>
          </a:p>
        </p:txBody>
      </p:sp>
      <p:grpSp>
        <p:nvGrpSpPr>
          <p:cNvPr id="5" name="Group 4">
            <a:extLst>
              <a:ext uri="{FF2B5EF4-FFF2-40B4-BE49-F238E27FC236}">
                <a16:creationId xmlns:a16="http://schemas.microsoft.com/office/drawing/2014/main" id="{8522351A-BEE8-46BF-ADEC-215ED6DD56F8}"/>
              </a:ext>
            </a:extLst>
          </p:cNvPr>
          <p:cNvGrpSpPr/>
          <p:nvPr/>
        </p:nvGrpSpPr>
        <p:grpSpPr>
          <a:xfrm>
            <a:off x="10387671" y="3639879"/>
            <a:ext cx="931773" cy="1609286"/>
            <a:chOff x="10387671" y="2934651"/>
            <a:chExt cx="931773" cy="1987851"/>
          </a:xfrm>
        </p:grpSpPr>
        <p:cxnSp>
          <p:nvCxnSpPr>
            <p:cNvPr id="29" name="Straight Arrow Connector 28">
              <a:extLst>
                <a:ext uri="{FF2B5EF4-FFF2-40B4-BE49-F238E27FC236}">
                  <a16:creationId xmlns:a16="http://schemas.microsoft.com/office/drawing/2014/main" id="{58027ECE-13CF-4824-BD0E-80A9827628E0}"/>
                </a:ext>
              </a:extLst>
            </p:cNvPr>
            <p:cNvCxnSpPr>
              <a:cxnSpLocks/>
            </p:cNvCxnSpPr>
            <p:nvPr/>
          </p:nvCxnSpPr>
          <p:spPr>
            <a:xfrm flipH="1">
              <a:off x="10387671" y="2934651"/>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D90B63A-E1D8-482B-B815-BACDF9EE07A0}"/>
                </a:ext>
              </a:extLst>
            </p:cNvPr>
            <p:cNvCxnSpPr>
              <a:cxnSpLocks/>
            </p:cNvCxnSpPr>
            <p:nvPr/>
          </p:nvCxnSpPr>
          <p:spPr>
            <a:xfrm flipH="1" flipV="1">
              <a:off x="11319443" y="2961585"/>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B6C2E29B-BBC1-47B3-BF6F-31E6589377A2}"/>
              </a:ext>
            </a:extLst>
          </p:cNvPr>
          <p:cNvSpPr/>
          <p:nvPr/>
        </p:nvSpPr>
        <p:spPr bwMode="auto">
          <a:xfrm>
            <a:off x="10100212" y="2933715"/>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7FAED95C-6A55-4603-83BE-4F0DF9B5F5CD}"/>
              </a:ext>
            </a:extLst>
          </p:cNvPr>
          <p:cNvSpPr/>
          <p:nvPr/>
        </p:nvSpPr>
        <p:spPr bwMode="auto">
          <a:xfrm>
            <a:off x="10100212" y="5337972"/>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a:extLst>
              <a:ext uri="{FF2B5EF4-FFF2-40B4-BE49-F238E27FC236}">
                <a16:creationId xmlns:a16="http://schemas.microsoft.com/office/drawing/2014/main" id="{996A9E2D-E251-44FF-AF4A-3BBC6A2DE112}"/>
              </a:ext>
            </a:extLst>
          </p:cNvPr>
          <p:cNvPicPr>
            <a:picLocks noChangeAspect="1"/>
          </p:cNvPicPr>
          <p:nvPr/>
        </p:nvPicPr>
        <p:blipFill>
          <a:blip r:embed="rId3">
            <a:grayscl/>
          </a:blip>
          <a:stretch>
            <a:fillRect/>
          </a:stretch>
        </p:blipFill>
        <p:spPr>
          <a:xfrm>
            <a:off x="614359" y="5013751"/>
            <a:ext cx="884475" cy="884475"/>
          </a:xfrm>
          <a:prstGeom prst="rect">
            <a:avLst/>
          </a:prstGeom>
        </p:spPr>
      </p:pic>
      <p:grpSp>
        <p:nvGrpSpPr>
          <p:cNvPr id="69" name="Group 68">
            <a:extLst>
              <a:ext uri="{FF2B5EF4-FFF2-40B4-BE49-F238E27FC236}">
                <a16:creationId xmlns:a16="http://schemas.microsoft.com/office/drawing/2014/main" id="{44A8AFA5-2E7A-4A64-BA59-9FA0CB732776}"/>
              </a:ext>
            </a:extLst>
          </p:cNvPr>
          <p:cNvGrpSpPr/>
          <p:nvPr/>
        </p:nvGrpSpPr>
        <p:grpSpPr>
          <a:xfrm>
            <a:off x="585334" y="2151763"/>
            <a:ext cx="942524" cy="638596"/>
            <a:chOff x="585334" y="2117038"/>
            <a:chExt cx="942524" cy="638596"/>
          </a:xfrm>
        </p:grpSpPr>
        <p:sp>
          <p:nvSpPr>
            <p:cNvPr id="68" name="Freeform: Shape 67">
              <a:extLst>
                <a:ext uri="{FF2B5EF4-FFF2-40B4-BE49-F238E27FC236}">
                  <a16:creationId xmlns:a16="http://schemas.microsoft.com/office/drawing/2014/main" id="{88028C6F-055F-4720-B78D-D3D2DE7BBB3A}"/>
                </a:ext>
              </a:extLst>
            </p:cNvPr>
            <p:cNvSpPr/>
            <p:nvPr/>
          </p:nvSpPr>
          <p:spPr bwMode="auto">
            <a:xfrm>
              <a:off x="585334" y="2117038"/>
              <a:ext cx="942524" cy="638596"/>
            </a:xfrm>
            <a:custGeom>
              <a:avLst/>
              <a:gdLst>
                <a:gd name="connsiteX0" fmla="*/ 55694 w 942524"/>
                <a:gd name="connsiteY0" fmla="*/ 131967 h 638596"/>
                <a:gd name="connsiteX1" fmla="*/ 55694 w 942524"/>
                <a:gd name="connsiteY1" fmla="*/ 588318 h 638596"/>
                <a:gd name="connsiteX2" fmla="*/ 886830 w 942524"/>
                <a:gd name="connsiteY2" fmla="*/ 588318 h 638596"/>
                <a:gd name="connsiteX3" fmla="*/ 886830 w 942524"/>
                <a:gd name="connsiteY3" fmla="*/ 131967 h 638596"/>
                <a:gd name="connsiteX4" fmla="*/ 0 w 942524"/>
                <a:gd name="connsiteY4" fmla="*/ 0 h 638596"/>
                <a:gd name="connsiteX5" fmla="*/ 942524 w 942524"/>
                <a:gd name="connsiteY5" fmla="*/ 0 h 638596"/>
                <a:gd name="connsiteX6" fmla="*/ 942524 w 942524"/>
                <a:gd name="connsiteY6" fmla="*/ 638596 h 638596"/>
                <a:gd name="connsiteX7" fmla="*/ 0 w 942524"/>
                <a:gd name="connsiteY7" fmla="*/ 638596 h 63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524" h="638596">
                  <a:moveTo>
                    <a:pt x="55694" y="131967"/>
                  </a:moveTo>
                  <a:lnTo>
                    <a:pt x="55694" y="588318"/>
                  </a:lnTo>
                  <a:lnTo>
                    <a:pt x="886830" y="588318"/>
                  </a:lnTo>
                  <a:lnTo>
                    <a:pt x="886830" y="131967"/>
                  </a:lnTo>
                  <a:close/>
                  <a:moveTo>
                    <a:pt x="0" y="0"/>
                  </a:moveTo>
                  <a:lnTo>
                    <a:pt x="942524" y="0"/>
                  </a:lnTo>
                  <a:lnTo>
                    <a:pt x="942524" y="638596"/>
                  </a:lnTo>
                  <a:lnTo>
                    <a:pt x="0" y="6385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5CDA93CE-C2CA-4B3A-BD3B-5C7B65E4876B}"/>
                </a:ext>
              </a:extLst>
            </p:cNvPr>
            <p:cNvSpPr/>
            <p:nvPr/>
          </p:nvSpPr>
          <p:spPr bwMode="auto">
            <a:xfrm>
              <a:off x="716005" y="2341387"/>
              <a:ext cx="277317" cy="2823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596DEFE5-704E-4CDC-A608-A074F3C0C891}"/>
                </a:ext>
              </a:extLst>
            </p:cNvPr>
            <p:cNvSpPr/>
            <p:nvPr/>
          </p:nvSpPr>
          <p:spPr bwMode="auto">
            <a:xfrm>
              <a:off x="1100317" y="2341387"/>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0863B439-A09C-43F1-B390-64B194B46506}"/>
                </a:ext>
              </a:extLst>
            </p:cNvPr>
            <p:cNvSpPr/>
            <p:nvPr/>
          </p:nvSpPr>
          <p:spPr bwMode="auto">
            <a:xfrm>
              <a:off x="1100317" y="2425641"/>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44B82EB2-9972-4E67-8F90-A2645ADB43D7}"/>
                </a:ext>
              </a:extLst>
            </p:cNvPr>
            <p:cNvSpPr/>
            <p:nvPr/>
          </p:nvSpPr>
          <p:spPr bwMode="auto">
            <a:xfrm>
              <a:off x="1100317" y="2503475"/>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A4733456-A3F5-4ED3-BE81-EC384DA4F261}"/>
                </a:ext>
              </a:extLst>
            </p:cNvPr>
            <p:cNvSpPr/>
            <p:nvPr/>
          </p:nvSpPr>
          <p:spPr bwMode="auto">
            <a:xfrm>
              <a:off x="1100317" y="2585453"/>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8" name="Straight Arrow Connector 7">
            <a:extLst>
              <a:ext uri="{FF2B5EF4-FFF2-40B4-BE49-F238E27FC236}">
                <a16:creationId xmlns:a16="http://schemas.microsoft.com/office/drawing/2014/main" id="{CD97251C-0042-4BC4-BD81-F07E939DD2EE}"/>
              </a:ext>
            </a:extLst>
          </p:cNvPr>
          <p:cNvCxnSpPr>
            <a:cxnSpLocks/>
          </p:cNvCxnSpPr>
          <p:nvPr/>
        </p:nvCxnSpPr>
        <p:spPr>
          <a:xfrm>
            <a:off x="1547529" y="2471060"/>
            <a:ext cx="4287181"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81B4F1B-B46E-4809-ACA4-7F8F56AD8C15}"/>
              </a:ext>
            </a:extLst>
          </p:cNvPr>
          <p:cNvSpPr txBox="1"/>
          <p:nvPr/>
        </p:nvSpPr>
        <p:spPr>
          <a:xfrm>
            <a:off x="2388189" y="2073709"/>
            <a:ext cx="2877464" cy="843308"/>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nn-NO" sz="1400" dirty="0">
                <a:latin typeface="+mj-lt"/>
              </a:rPr>
              <a:t>POST</a:t>
            </a:r>
            <a:r>
              <a:rPr lang="nn-NO" sz="1400" dirty="0"/>
              <a:t> </a:t>
            </a:r>
          </a:p>
          <a:p>
            <a:pPr>
              <a:lnSpc>
                <a:spcPct val="90000"/>
              </a:lnSpc>
              <a:spcAft>
                <a:spcPts val="600"/>
              </a:spcAft>
            </a:pPr>
            <a:r>
              <a:rPr lang="nn-NO" sz="1400" dirty="0"/>
              <a:t>https://graph.microsoft.com/v1.0/users/{id}/messages/{id}/send</a:t>
            </a:r>
          </a:p>
        </p:txBody>
      </p:sp>
      <p:sp>
        <p:nvSpPr>
          <p:cNvPr id="26" name="TextBox 25">
            <a:extLst>
              <a:ext uri="{FF2B5EF4-FFF2-40B4-BE49-F238E27FC236}">
                <a16:creationId xmlns:a16="http://schemas.microsoft.com/office/drawing/2014/main" id="{9DC77C06-BF53-47DE-9DEF-92B0EC810229}"/>
              </a:ext>
            </a:extLst>
          </p:cNvPr>
          <p:cNvSpPr txBox="1"/>
          <p:nvPr/>
        </p:nvSpPr>
        <p:spPr>
          <a:xfrm>
            <a:off x="325338" y="2899926"/>
            <a:ext cx="1462516"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Your application</a:t>
            </a:r>
          </a:p>
        </p:txBody>
      </p:sp>
      <p:cxnSp>
        <p:nvCxnSpPr>
          <p:cNvPr id="22" name="Straight Arrow Connector 21">
            <a:extLst>
              <a:ext uri="{FF2B5EF4-FFF2-40B4-BE49-F238E27FC236}">
                <a16:creationId xmlns:a16="http://schemas.microsoft.com/office/drawing/2014/main" id="{5E4146C7-069F-414C-A1CB-098AE0A42BFD}"/>
              </a:ext>
            </a:extLst>
          </p:cNvPr>
          <p:cNvCxnSpPr>
            <a:cxnSpLocks/>
          </p:cNvCxnSpPr>
          <p:nvPr/>
        </p:nvCxnSpPr>
        <p:spPr>
          <a:xfrm flipH="1">
            <a:off x="1787854" y="5337972"/>
            <a:ext cx="7877007"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A85AB-5D8B-4FC7-9997-E180E0C64D29}"/>
              </a:ext>
            </a:extLst>
          </p:cNvPr>
          <p:cNvCxnSpPr>
            <a:cxnSpLocks/>
          </p:cNvCxnSpPr>
          <p:nvPr/>
        </p:nvCxnSpPr>
        <p:spPr>
          <a:xfrm>
            <a:off x="1787854" y="5958260"/>
            <a:ext cx="7877007"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E0D0787-B441-4B62-BC19-3E6992ECC969}"/>
              </a:ext>
            </a:extLst>
          </p:cNvPr>
          <p:cNvSpPr txBox="1"/>
          <p:nvPr/>
        </p:nvSpPr>
        <p:spPr>
          <a:xfrm>
            <a:off x="5290878" y="5633556"/>
            <a:ext cx="2487607" cy="649409"/>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response + status</a:t>
            </a:r>
          </a:p>
          <a:p>
            <a:pPr>
              <a:lnSpc>
                <a:spcPct val="90000"/>
              </a:lnSpc>
              <a:spcAft>
                <a:spcPts val="600"/>
              </a:spcAft>
            </a:pPr>
            <a:r>
              <a:rPr lang="en-US" sz="1400" dirty="0"/>
              <a:t>(optional refresh card)</a:t>
            </a:r>
          </a:p>
        </p:txBody>
      </p:sp>
      <p:sp>
        <p:nvSpPr>
          <p:cNvPr id="33" name="Oval 32">
            <a:extLst>
              <a:ext uri="{FF2B5EF4-FFF2-40B4-BE49-F238E27FC236}">
                <a16:creationId xmlns:a16="http://schemas.microsoft.com/office/drawing/2014/main" id="{90F1FD16-7B93-481D-B27F-F1B74BCB708A}"/>
              </a:ext>
            </a:extLst>
          </p:cNvPr>
          <p:cNvSpPr/>
          <p:nvPr/>
        </p:nvSpPr>
        <p:spPr bwMode="auto">
          <a:xfrm>
            <a:off x="1975907" y="2274004"/>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sp>
        <p:nvSpPr>
          <p:cNvPr id="24" name="Rectangle 13">
            <a:extLst>
              <a:ext uri="{FF2B5EF4-FFF2-40B4-BE49-F238E27FC236}">
                <a16:creationId xmlns:a16="http://schemas.microsoft.com/office/drawing/2014/main" id="{DF166E28-56EB-440D-A1DA-FB4550F9FE21}"/>
              </a:ext>
            </a:extLst>
          </p:cNvPr>
          <p:cNvSpPr>
            <a:spLocks noChangeArrowheads="1"/>
          </p:cNvSpPr>
          <p:nvPr/>
        </p:nvSpPr>
        <p:spPr bwMode="auto">
          <a:xfrm>
            <a:off x="10463937" y="3115213"/>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sp>
        <p:nvSpPr>
          <p:cNvPr id="55" name="TextBox 54">
            <a:extLst>
              <a:ext uri="{FF2B5EF4-FFF2-40B4-BE49-F238E27FC236}">
                <a16:creationId xmlns:a16="http://schemas.microsoft.com/office/drawing/2014/main" id="{ECA429C8-41E7-4DD2-BF7D-322F6BCC70A3}"/>
              </a:ext>
            </a:extLst>
          </p:cNvPr>
          <p:cNvSpPr txBox="1"/>
          <p:nvPr/>
        </p:nvSpPr>
        <p:spPr>
          <a:xfrm>
            <a:off x="605735" y="5902834"/>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56" name="Rectangle 7">
            <a:extLst>
              <a:ext uri="{FF2B5EF4-FFF2-40B4-BE49-F238E27FC236}">
                <a16:creationId xmlns:a16="http://schemas.microsoft.com/office/drawing/2014/main" id="{CDB24462-6959-484C-A973-8EBC4B371FAF}"/>
              </a:ext>
            </a:extLst>
          </p:cNvPr>
          <p:cNvSpPr>
            <a:spLocks noChangeArrowheads="1"/>
          </p:cNvSpPr>
          <p:nvPr/>
        </p:nvSpPr>
        <p:spPr bwMode="auto">
          <a:xfrm>
            <a:off x="10350925" y="5511483"/>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sp>
        <p:nvSpPr>
          <p:cNvPr id="28" name="TextBox 27">
            <a:extLst>
              <a:ext uri="{FF2B5EF4-FFF2-40B4-BE49-F238E27FC236}">
                <a16:creationId xmlns:a16="http://schemas.microsoft.com/office/drawing/2014/main" id="{99D23993-0807-49FF-B46F-31B95EA64E60}"/>
              </a:ext>
            </a:extLst>
          </p:cNvPr>
          <p:cNvSpPr txBox="1"/>
          <p:nvPr/>
        </p:nvSpPr>
        <p:spPr>
          <a:xfrm>
            <a:off x="5290878" y="5148690"/>
            <a:ext cx="2631233"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POST+ bearer token</a:t>
            </a:r>
          </a:p>
        </p:txBody>
      </p:sp>
      <p:sp>
        <p:nvSpPr>
          <p:cNvPr id="53" name="Oval 52">
            <a:extLst>
              <a:ext uri="{FF2B5EF4-FFF2-40B4-BE49-F238E27FC236}">
                <a16:creationId xmlns:a16="http://schemas.microsoft.com/office/drawing/2014/main" id="{DDDD3FAC-E6F8-4A3F-83BF-14B94EC4E02E}"/>
              </a:ext>
            </a:extLst>
          </p:cNvPr>
          <p:cNvSpPr/>
          <p:nvPr/>
        </p:nvSpPr>
        <p:spPr bwMode="auto">
          <a:xfrm>
            <a:off x="4897487" y="5140916"/>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sp>
        <p:nvSpPr>
          <p:cNvPr id="54" name="Oval 53">
            <a:extLst>
              <a:ext uri="{FF2B5EF4-FFF2-40B4-BE49-F238E27FC236}">
                <a16:creationId xmlns:a16="http://schemas.microsoft.com/office/drawing/2014/main" id="{AECFCDB3-2693-402C-AB29-A663A4E5BE83}"/>
              </a:ext>
            </a:extLst>
          </p:cNvPr>
          <p:cNvSpPr/>
          <p:nvPr/>
        </p:nvSpPr>
        <p:spPr bwMode="auto">
          <a:xfrm>
            <a:off x="4891474" y="5761204"/>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5</a:t>
            </a:r>
          </a:p>
        </p:txBody>
      </p:sp>
      <p:sp>
        <p:nvSpPr>
          <p:cNvPr id="37" name="TextBox 36">
            <a:extLst>
              <a:ext uri="{FF2B5EF4-FFF2-40B4-BE49-F238E27FC236}">
                <a16:creationId xmlns:a16="http://schemas.microsoft.com/office/drawing/2014/main" id="{7CAEE3B6-B0D7-439C-9D01-2C7FBCB6A22F}"/>
              </a:ext>
            </a:extLst>
          </p:cNvPr>
          <p:cNvSpPr txBox="1"/>
          <p:nvPr/>
        </p:nvSpPr>
        <p:spPr>
          <a:xfrm>
            <a:off x="9921865" y="4361093"/>
            <a:ext cx="931612"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err="1"/>
              <a:t>httpPOST</a:t>
            </a:r>
            <a:r>
              <a:rPr lang="en-US" sz="1400" dirty="0"/>
              <a:t> action</a:t>
            </a:r>
          </a:p>
        </p:txBody>
      </p:sp>
      <p:sp>
        <p:nvSpPr>
          <p:cNvPr id="51" name="Oval 50">
            <a:extLst>
              <a:ext uri="{FF2B5EF4-FFF2-40B4-BE49-F238E27FC236}">
                <a16:creationId xmlns:a16="http://schemas.microsoft.com/office/drawing/2014/main" id="{53367678-E61F-42FE-A19C-2EF08A55B96F}"/>
              </a:ext>
            </a:extLst>
          </p:cNvPr>
          <p:cNvSpPr/>
          <p:nvPr/>
        </p:nvSpPr>
        <p:spPr bwMode="auto">
          <a:xfrm>
            <a:off x="10187969" y="3964316"/>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sp>
        <p:nvSpPr>
          <p:cNvPr id="45" name="TextBox 44">
            <a:extLst>
              <a:ext uri="{FF2B5EF4-FFF2-40B4-BE49-F238E27FC236}">
                <a16:creationId xmlns:a16="http://schemas.microsoft.com/office/drawing/2014/main" id="{598E725D-4B41-4150-9CC8-893989284C47}"/>
              </a:ext>
            </a:extLst>
          </p:cNvPr>
          <p:cNvSpPr txBox="1"/>
          <p:nvPr/>
        </p:nvSpPr>
        <p:spPr>
          <a:xfrm>
            <a:off x="10787075" y="4361093"/>
            <a:ext cx="1064737"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a:t>HTTPS response</a:t>
            </a:r>
          </a:p>
        </p:txBody>
      </p:sp>
      <p:sp>
        <p:nvSpPr>
          <p:cNvPr id="52" name="Oval 51">
            <a:extLst>
              <a:ext uri="{FF2B5EF4-FFF2-40B4-BE49-F238E27FC236}">
                <a16:creationId xmlns:a16="http://schemas.microsoft.com/office/drawing/2014/main" id="{A92B3BE7-D641-4263-AED8-FACB652D5AA4}"/>
              </a:ext>
            </a:extLst>
          </p:cNvPr>
          <p:cNvSpPr/>
          <p:nvPr/>
        </p:nvSpPr>
        <p:spPr bwMode="auto">
          <a:xfrm>
            <a:off x="11119741" y="396698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6</a:t>
            </a:r>
          </a:p>
        </p:txBody>
      </p:sp>
      <p:sp>
        <p:nvSpPr>
          <p:cNvPr id="58" name="Rectangle 57">
            <a:extLst>
              <a:ext uri="{FF2B5EF4-FFF2-40B4-BE49-F238E27FC236}">
                <a16:creationId xmlns:a16="http://schemas.microsoft.com/office/drawing/2014/main" id="{6A287F47-80D2-45CD-B201-C35649745932}"/>
              </a:ext>
            </a:extLst>
          </p:cNvPr>
          <p:cNvSpPr/>
          <p:nvPr/>
        </p:nvSpPr>
        <p:spPr bwMode="auto">
          <a:xfrm>
            <a:off x="5857860" y="2933715"/>
            <a:ext cx="150366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Arrow Connector 58">
            <a:extLst>
              <a:ext uri="{FF2B5EF4-FFF2-40B4-BE49-F238E27FC236}">
                <a16:creationId xmlns:a16="http://schemas.microsoft.com/office/drawing/2014/main" id="{70ADE6F8-6063-4BA2-B5AE-32DAED5E297A}"/>
              </a:ext>
            </a:extLst>
          </p:cNvPr>
          <p:cNvCxnSpPr>
            <a:cxnSpLocks/>
          </p:cNvCxnSpPr>
          <p:nvPr/>
        </p:nvCxnSpPr>
        <p:spPr>
          <a:xfrm>
            <a:off x="7361522" y="3253013"/>
            <a:ext cx="2593501"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9CBE977-C642-4263-953D-E3644E48F308}"/>
              </a:ext>
            </a:extLst>
          </p:cNvPr>
          <p:cNvSpPr txBox="1"/>
          <p:nvPr/>
        </p:nvSpPr>
        <p:spPr>
          <a:xfrm>
            <a:off x="8255167" y="3063731"/>
            <a:ext cx="1299138"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Retrieve email</a:t>
            </a:r>
          </a:p>
        </p:txBody>
      </p:sp>
      <p:sp>
        <p:nvSpPr>
          <p:cNvPr id="63" name="Oval 62">
            <a:extLst>
              <a:ext uri="{FF2B5EF4-FFF2-40B4-BE49-F238E27FC236}">
                <a16:creationId xmlns:a16="http://schemas.microsoft.com/office/drawing/2014/main" id="{DF9BFAF8-5C82-4AD2-9610-EDC429E21440}"/>
              </a:ext>
            </a:extLst>
          </p:cNvPr>
          <p:cNvSpPr/>
          <p:nvPr/>
        </p:nvSpPr>
        <p:spPr bwMode="auto">
          <a:xfrm>
            <a:off x="7851757" y="3055957"/>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sp>
        <p:nvSpPr>
          <p:cNvPr id="65" name="Rectangle 7">
            <a:extLst>
              <a:ext uri="{FF2B5EF4-FFF2-40B4-BE49-F238E27FC236}">
                <a16:creationId xmlns:a16="http://schemas.microsoft.com/office/drawing/2014/main" id="{069849F2-0D25-4E25-88BC-1072924FCD70}"/>
              </a:ext>
            </a:extLst>
          </p:cNvPr>
          <p:cNvSpPr>
            <a:spLocks noChangeArrowheads="1"/>
          </p:cNvSpPr>
          <p:nvPr/>
        </p:nvSpPr>
        <p:spPr bwMode="auto">
          <a:xfrm>
            <a:off x="6083785" y="3110167"/>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pic>
        <p:nvPicPr>
          <p:cNvPr id="67" name="Picture 66">
            <a:extLst>
              <a:ext uri="{FF2B5EF4-FFF2-40B4-BE49-F238E27FC236}">
                <a16:creationId xmlns:a16="http://schemas.microsoft.com/office/drawing/2014/main" id="{D85DD09E-8703-4A5D-B1FA-5776FFBC9424}"/>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988407" y="2216347"/>
            <a:ext cx="519992" cy="519992"/>
          </a:xfrm>
          <a:prstGeom prst="rect">
            <a:avLst/>
          </a:prstGeom>
        </p:spPr>
      </p:pic>
      <p:sp>
        <p:nvSpPr>
          <p:cNvPr id="70" name="TextBox 69">
            <a:extLst>
              <a:ext uri="{FF2B5EF4-FFF2-40B4-BE49-F238E27FC236}">
                <a16:creationId xmlns:a16="http://schemas.microsoft.com/office/drawing/2014/main" id="{1FC46C17-CCB7-4B99-8F9E-E298A22C72BB}"/>
              </a:ext>
            </a:extLst>
          </p:cNvPr>
          <p:cNvSpPr txBox="1"/>
          <p:nvPr/>
        </p:nvSpPr>
        <p:spPr>
          <a:xfrm>
            <a:off x="6558662" y="2216913"/>
            <a:ext cx="1095180"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Microsoft Graph</a:t>
            </a:r>
          </a:p>
        </p:txBody>
      </p:sp>
    </p:spTree>
    <p:extLst>
      <p:ext uri="{BB962C8B-B14F-4D97-AF65-F5344CB8AC3E}">
        <p14:creationId xmlns:p14="http://schemas.microsoft.com/office/powerpoint/2010/main" val="20476913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686889"/>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Send actionable message emails using </a:t>
            </a:r>
            <a:br>
              <a:rPr lang="en-US" sz="1600" b="0" dirty="0">
                <a:solidFill>
                  <a:srgbClr val="2F2F2F"/>
                </a:solidFill>
                <a:latin typeface="Segoe UI Semibold"/>
              </a:rPr>
            </a:br>
            <a:r>
              <a:rPr lang="en-US" sz="1600" b="0" dirty="0">
                <a:solidFill>
                  <a:srgbClr val="2F2F2F"/>
                </a:solidFill>
                <a:latin typeface="Segoe UI Semibold"/>
              </a:rPr>
              <a:t>mail server</a:t>
            </a:r>
          </a:p>
          <a:p>
            <a:pPr lvl="0">
              <a:lnSpc>
                <a:spcPct val="90000"/>
              </a:lnSpc>
              <a:spcBef>
                <a:spcPts val="1800"/>
              </a:spcBef>
            </a:pPr>
            <a:r>
              <a:rPr lang="en-US" sz="1600" b="0" dirty="0">
                <a:solidFill>
                  <a:srgbClr val="2F2F2F"/>
                </a:solidFill>
                <a:latin typeface="Segoe UI Semibold"/>
              </a:rPr>
              <a:t>The service must be registered with Microsoft</a:t>
            </a:r>
          </a:p>
          <a:p>
            <a:pPr lvl="0">
              <a:lnSpc>
                <a:spcPct val="90000"/>
              </a:lnSpc>
              <a:spcBef>
                <a:spcPts val="1800"/>
              </a:spcBef>
            </a:pPr>
            <a:r>
              <a:rPr lang="en-US" sz="1600" b="0" dirty="0">
                <a:solidFill>
                  <a:srgbClr val="2F2F2F"/>
                </a:solidFill>
                <a:latin typeface="Segoe UI Semibold"/>
              </a:rPr>
              <a:t>Can use </a:t>
            </a:r>
            <a:r>
              <a:rPr lang="en-US" sz="1600" b="0" dirty="0" err="1">
                <a:solidFill>
                  <a:srgbClr val="2F2F2F"/>
                </a:solidFill>
                <a:latin typeface="Segoe UI Semibold"/>
              </a:rPr>
              <a:t>webhooks</a:t>
            </a:r>
            <a:r>
              <a:rPr lang="en-US" sz="1600" b="0" dirty="0">
                <a:solidFill>
                  <a:srgbClr val="2F2F2F"/>
                </a:solidFill>
                <a:latin typeface="Segoe UI Semibold"/>
              </a:rPr>
              <a:t> to send JSON payloads representing cards</a:t>
            </a:r>
          </a:p>
          <a:p>
            <a:pPr lvl="0">
              <a:lnSpc>
                <a:spcPct val="90000"/>
              </a:lnSpc>
              <a:spcBef>
                <a:spcPts val="1800"/>
              </a:spcBef>
            </a:pPr>
            <a:r>
              <a:rPr lang="en-US" sz="1600" b="0" dirty="0">
                <a:solidFill>
                  <a:srgbClr val="2F2F2F"/>
                </a:solidFill>
                <a:latin typeface="Segoe UI Semibold"/>
              </a:rPr>
              <a:t>Can use Microsoft Graph to create applications that traverse relationships between entities and send actionable messages to individuals or groups</a:t>
            </a:r>
          </a:p>
        </p:txBody>
      </p:sp>
    </p:spTree>
    <p:extLst>
      <p:ext uri="{BB962C8B-B14F-4D97-AF65-F5344CB8AC3E}">
        <p14:creationId xmlns:p14="http://schemas.microsoft.com/office/powerpoint/2010/main" val="3651672785"/>
      </p:ext>
    </p:extLst>
  </p:cSld>
  <p:clrMapOvr>
    <a:masterClrMapping/>
  </p:clrMapOvr>
  <p:transition>
    <p:fade/>
  </p:transition>
</p:sld>
</file>

<file path=ppt/theme/theme1.xml><?xml version="1.0" encoding="utf-8"?>
<a:theme xmlns:a="http://schemas.openxmlformats.org/drawingml/2006/main" name="1_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979</Words>
  <Application>Microsoft Office PowerPoint</Application>
  <PresentationFormat>Brugerdefineret</PresentationFormat>
  <Paragraphs>124</Paragraphs>
  <Slides>11</Slides>
  <Notes>10</Notes>
  <HiddenSlides>2</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11</vt:i4>
      </vt:variant>
    </vt:vector>
  </HeadingPairs>
  <TitlesOfParts>
    <vt:vector size="18" baseType="lpstr">
      <vt:lpstr>Arial</vt:lpstr>
      <vt:lpstr>Lucida Console</vt:lpstr>
      <vt:lpstr>Segoe UI</vt:lpstr>
      <vt:lpstr>Segoe UI Light</vt:lpstr>
      <vt:lpstr>Segoe UI Semibold</vt:lpstr>
      <vt:lpstr>Wingdings</vt:lpstr>
      <vt:lpstr>1_Office 365 PPT Template - 2017</vt:lpstr>
      <vt:lpstr>Cards and Actions  using Outlook  Actionable-Messages</vt:lpstr>
      <vt:lpstr>PowerPoint-præsentation</vt:lpstr>
      <vt:lpstr>Create Incoming Webhook</vt:lpstr>
      <vt:lpstr>Configure Webhook</vt:lpstr>
      <vt:lpstr>Actionable messages via WebHooks</vt:lpstr>
      <vt:lpstr>Actionable messages via email</vt:lpstr>
      <vt:lpstr>Actionable messages via email</vt:lpstr>
      <vt:lpstr>Demo</vt:lpstr>
      <vt:lpstr>Summary</vt:lpstr>
      <vt:lpstr>Thank you</vt:lpstr>
      <vt:lpstr>PowerPoint-præsentation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2018-10-15T08:14:36Z</dcterms:modified>
</cp:coreProperties>
</file>