
<file path=[Content_Types].xml><?xml version="1.0" encoding="utf-8"?>
<Types xmlns="http://schemas.openxmlformats.org/package/2006/content-types">
  <Default Extension="tmp" ContentType="image/png"/>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11"/>
  </p:notesMasterIdLst>
  <p:handoutMasterIdLst>
    <p:handoutMasterId r:id="rId12"/>
  </p:handoutMasterIdLst>
  <p:sldIdLst>
    <p:sldId id="257" r:id="rId2"/>
    <p:sldId id="306" r:id="rId3"/>
    <p:sldId id="294" r:id="rId4"/>
    <p:sldId id="309" r:id="rId5"/>
    <p:sldId id="293" r:id="rId6"/>
    <p:sldId id="310" r:id="rId7"/>
    <p:sldId id="313" r:id="rId8"/>
    <p:sldId id="265" r:id="rId9"/>
    <p:sldId id="260" r:id="rId1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daptive Cards &amp; Actionable Messages" id="{7E829F76-CD83-44A3-B3F7-007301260BD8}">
          <p14:sldIdLst>
            <p14:sldId id="257"/>
            <p14:sldId id="306"/>
            <p14:sldId id="294"/>
            <p14:sldId id="309"/>
            <p14:sldId id="293"/>
            <p14:sldId id="310"/>
            <p14:sldId id="313"/>
            <p14:sldId id="265"/>
          </p14:sldIdLst>
        </p14:section>
        <p14:section name="Summary" id="{0515D85C-C91E-4BDB-B673-651C2D8A364D}">
          <p14:sldIdLst>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Forfatter" initials="F"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EEF"/>
    <a:srgbClr val="EEE9F8"/>
    <a:srgbClr val="E3008C"/>
    <a:srgbClr val="2F2F2F"/>
    <a:srgbClr val="787878"/>
    <a:srgbClr val="595959"/>
    <a:srgbClr val="A6A6A6"/>
    <a:srgbClr val="7F7F7F"/>
    <a:srgbClr val="00BCF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1492" autoAdjust="0"/>
  </p:normalViewPr>
  <p:slideViewPr>
    <p:cSldViewPr snapToGrid="0">
      <p:cViewPr varScale="1">
        <p:scale>
          <a:sx n="98" d="100"/>
          <a:sy n="98" d="100"/>
        </p:scale>
        <p:origin x="1008" y="8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0" d="100"/>
        <a:sy n="130" d="100"/>
      </p:scale>
      <p:origin x="0" y="0"/>
    </p:cViewPr>
  </p:sorterViewPr>
  <p:notesViewPr>
    <p:cSldViewPr snapToGrid="0"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10/18/2018 11:39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‹nr.›</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10/18/2018 10:19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‹nr.›</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10/18/2018 10:19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150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10/18/2018 10:19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04163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a:t>
            </a:r>
            <a:r>
              <a:rPr lang="en-US" dirty="0" err="1"/>
              <a:t>MessageCard</a:t>
            </a:r>
            <a:r>
              <a:rPr lang="en-US" dirty="0"/>
              <a:t> Playground to view samples and design your own cards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10/18/2018 10:19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350462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text fields in the card support markdown.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10/18/2018 10:19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41694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Adaptive Card Visualize to view samples in the various host applications (from Microsoft)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10/18/2018 10:19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014307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10/18/2018 10:19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655023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10/18/2018 10:19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2379013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A6282E-6995-4D31-9F13-33CAAA811FDA}"/>
              </a:ext>
            </a:extLst>
          </p:cNvPr>
          <p:cNvPicPr>
            <a:picLocks noChangeAspect="1"/>
          </p:cNvPicPr>
          <p:nvPr userDrawn="1"/>
        </p:nvPicPr>
        <p:blipFill rotWithShape="1">
          <a:blip r:embed="rId2"/>
          <a:srcRect l="10868" r="12305"/>
          <a:stretch/>
        </p:blipFill>
        <p:spPr>
          <a:xfrm>
            <a:off x="4373880" y="0"/>
            <a:ext cx="8062596" cy="6994525"/>
          </a:xfrm>
          <a:prstGeom prst="rect">
            <a:avLst/>
          </a:prstGeom>
        </p:spPr>
      </p:pic>
      <p:pic>
        <p:nvPicPr>
          <p:cNvPr id="13" name="Picture 12">
            <a:extLst>
              <a:ext uri="{FF2B5EF4-FFF2-40B4-BE49-F238E27FC236}">
                <a16:creationId xmlns:a16="http://schemas.microsoft.com/office/drawing/2014/main" id="{32E43986-EE7F-4CA0-98AB-7AAEDFB1960F}"/>
              </a:ext>
            </a:extLst>
          </p:cNvPr>
          <p:cNvPicPr>
            <a:picLocks noChangeAspect="1"/>
          </p:cNvPicPr>
          <p:nvPr userDrawn="1"/>
        </p:nvPicPr>
        <p:blipFill rotWithShape="1">
          <a:blip r:embed="rId2"/>
          <a:srcRect l="18280" r="58127"/>
          <a:stretch/>
        </p:blipFill>
        <p:spPr>
          <a:xfrm flipH="1">
            <a:off x="1906056" y="0"/>
            <a:ext cx="2476119" cy="6994525"/>
          </a:xfrm>
          <a:prstGeom prst="rect">
            <a:avLst/>
          </a:prstGeom>
        </p:spPr>
      </p:pic>
      <p:sp>
        <p:nvSpPr>
          <p:cNvPr id="6" name="Rectangle 5">
            <a:extLst>
              <a:ext uri="{FF2B5EF4-FFF2-40B4-BE49-F238E27FC236}">
                <a16:creationId xmlns:a16="http://schemas.microsoft.com/office/drawing/2014/main" id="{677CFACA-7254-49F3-AAEF-F54B21255F87}"/>
              </a:ext>
            </a:extLst>
          </p:cNvPr>
          <p:cNvSpPr/>
          <p:nvPr userDrawn="1"/>
        </p:nvSpPr>
        <p:spPr bwMode="auto">
          <a:xfrm>
            <a:off x="1906056" y="0"/>
            <a:ext cx="6597864" cy="6994525"/>
          </a:xfrm>
          <a:prstGeom prst="rect">
            <a:avLst/>
          </a:prstGeom>
          <a:gradFill flip="none" rotWithShape="1">
            <a:gsLst>
              <a:gs pos="61000">
                <a:srgbClr val="FFFFFF">
                  <a:alpha val="72000"/>
                </a:srgbClr>
              </a:gs>
              <a:gs pos="0">
                <a:schemeClr val="bg2"/>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userDrawn="1">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userDrawn="1">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3883948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3"/>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74"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540" r:id="rId14"/>
    <p:sldLayoutId id="2147484541" r:id="rId15"/>
    <p:sldLayoutId id="2147484542" r:id="rId16"/>
    <p:sldLayoutId id="2147484543" r:id="rId17"/>
    <p:sldLayoutId id="2147484544" r:id="rId18"/>
    <p:sldLayoutId id="2147484545" r:id="rId19"/>
    <p:sldLayoutId id="2147484546" r:id="rId20"/>
    <p:sldLayoutId id="2147484299" r:id="rId21"/>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7.tm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8.tmp"/></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Adaptive Cards</a:t>
            </a:r>
          </a:p>
        </p:txBody>
      </p:sp>
      <p:sp>
        <p:nvSpPr>
          <p:cNvPr id="5" name="Text Placeholder 4"/>
          <p:cNvSpPr>
            <a:spLocks noGrp="1"/>
          </p:cNvSpPr>
          <p:nvPr>
            <p:ph type="body" sz="quarter" idx="12"/>
          </p:nvPr>
        </p:nvSpPr>
        <p:spPr/>
        <p:txBody>
          <a:bodyPr/>
          <a:lstStyle/>
          <a:p>
            <a:r>
              <a:rPr lang="en-US" dirty="0"/>
              <a:t>Adaptive Cards &amp; Actionable Messages</a:t>
            </a:r>
          </a:p>
        </p:txBody>
      </p:sp>
    </p:spTree>
    <p:extLst>
      <p:ext uri="{BB962C8B-B14F-4D97-AF65-F5344CB8AC3E}">
        <p14:creationId xmlns:p14="http://schemas.microsoft.com/office/powerpoint/2010/main" val="2053324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25B3B3-801E-4407-B62A-116965BB253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0102" r="9751"/>
          <a:stretch/>
        </p:blipFill>
        <p:spPr>
          <a:xfrm flipH="1">
            <a:off x="5091545" y="0"/>
            <a:ext cx="7344930" cy="6994525"/>
          </a:xfrm>
          <a:prstGeom prst="rect">
            <a:avLst/>
          </a:prstGeom>
        </p:spPr>
      </p:pic>
      <p:sp>
        <p:nvSpPr>
          <p:cNvPr id="7" name="Text Placeholder 4">
            <a:extLst>
              <a:ext uri="{FF2B5EF4-FFF2-40B4-BE49-F238E27FC236}">
                <a16:creationId xmlns:a16="http://schemas.microsoft.com/office/drawing/2014/main" id="{E99C4E3B-1616-48E8-8693-6C4E1DE00396}"/>
              </a:ext>
            </a:extLst>
          </p:cNvPr>
          <p:cNvSpPr txBox="1">
            <a:spLocks/>
          </p:cNvSpPr>
          <p:nvPr/>
        </p:nvSpPr>
        <p:spPr>
          <a:xfrm>
            <a:off x="465138" y="2853531"/>
            <a:ext cx="3914774" cy="3862387"/>
          </a:xfrm>
          <a:prstGeom prst="rect">
            <a:avLst/>
          </a:prstGeom>
        </p:spPr>
        <p:txBody>
          <a:bodyPr vert="horz" wrap="square" lIns="0" tIns="0" rIns="0" bIns="0" rtlCol="0">
            <a:noAutofit/>
          </a:bodyPr>
          <a:lstStyle>
            <a:lvl1pPr marL="0" marR="0" indent="0" algn="l" defTabSz="517525"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50" baseline="0">
                <a:solidFill>
                  <a:schemeClr val="accent1"/>
                </a:soli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spcBef>
                <a:spcPts val="1200"/>
              </a:spcBef>
            </a:pPr>
            <a:r>
              <a:rPr lang="en-US" sz="2000" dirty="0">
                <a:solidFill>
                  <a:srgbClr val="D83B01"/>
                </a:solidFill>
              </a:rPr>
              <a:t>Adaptive Card Overview</a:t>
            </a:r>
          </a:p>
          <a:p>
            <a:pPr lvl="0">
              <a:spcBef>
                <a:spcPts val="1200"/>
              </a:spcBef>
            </a:pPr>
            <a:r>
              <a:rPr lang="en-US" sz="2000" dirty="0">
                <a:solidFill>
                  <a:srgbClr val="D83B01"/>
                </a:solidFill>
              </a:rPr>
              <a:t>Card Reference and Visualizer</a:t>
            </a:r>
          </a:p>
          <a:p>
            <a:pPr lvl="0">
              <a:spcBef>
                <a:spcPts val="1200"/>
              </a:spcBef>
            </a:pPr>
            <a:r>
              <a:rPr lang="en-US" sz="2000" dirty="0">
                <a:solidFill>
                  <a:srgbClr val="D83B01"/>
                </a:solidFill>
              </a:rPr>
              <a:t>Actionable Messages with Adaptive Cards </a:t>
            </a:r>
          </a:p>
        </p:txBody>
      </p:sp>
      <p:sp>
        <p:nvSpPr>
          <p:cNvPr id="6" name="Title 3">
            <a:extLst>
              <a:ext uri="{FF2B5EF4-FFF2-40B4-BE49-F238E27FC236}">
                <a16:creationId xmlns:a16="http://schemas.microsoft.com/office/drawing/2014/main" id="{24911FCC-9272-4798-A387-D79B9D44C273}"/>
              </a:ext>
            </a:extLst>
          </p:cNvPr>
          <p:cNvSpPr txBox="1">
            <a:spLocks/>
          </p:cNvSpPr>
          <p:nvPr/>
        </p:nvSpPr>
        <p:spPr>
          <a:xfrm>
            <a:off x="465138" y="1709737"/>
            <a:ext cx="4274502" cy="917575"/>
          </a:xfrm>
          <a:prstGeom prst="rect">
            <a:avLst/>
          </a:prstGeom>
        </p:spPr>
        <p:txBody>
          <a:bodyPr vert="horz" wrap="square" lIns="0" tIns="0" rIns="0" bIns="0" rtlCol="0" anchor="t">
            <a:noAutofit/>
          </a:bodyPr>
          <a:lstStyle>
            <a:lvl1pPr algn="l" defTabSz="932742" rtl="0" eaLnBrk="1" latinLnBrk="0" hangingPunct="1">
              <a:lnSpc>
                <a:spcPct val="90000"/>
              </a:lnSpc>
              <a:spcBef>
                <a:spcPct val="0"/>
              </a:spcBef>
              <a:buNone/>
              <a:defRPr lang="en-US" sz="1800" b="0" kern="1200" cap="none" spc="-50" baseline="0">
                <a:ln w="3175">
                  <a:noFill/>
                </a:ln>
                <a:solidFill>
                  <a:schemeClr val="tx1"/>
                </a:solidFill>
                <a:effectLst/>
                <a:latin typeface="+mj-lt"/>
                <a:ea typeface="+mn-ea"/>
                <a:cs typeface="Segoe UI" pitchFamily="34" charset="0"/>
              </a:defRPr>
            </a:lvl1pPr>
          </a:lstStyle>
          <a:p>
            <a:pPr lvl="0"/>
            <a:r>
              <a:rPr lang="en-US" sz="2800" dirty="0">
                <a:solidFill>
                  <a:srgbClr val="2F2F2F"/>
                </a:solidFill>
              </a:rPr>
              <a:t>Adaptive Cards &amp; Actionable Messages</a:t>
            </a:r>
            <a:endParaRPr kumimoji="0" lang="en-US" sz="2800" b="0" i="0" u="none" strike="noStrike" kern="1200" cap="none" spc="-50" normalizeH="0" baseline="0" noProof="0" dirty="0">
              <a:ln w="3175">
                <a:noFill/>
              </a:ln>
              <a:solidFill>
                <a:srgbClr val="2F2F2F"/>
              </a:solidFill>
              <a:effectLst/>
              <a:uLnTx/>
              <a:uFillTx/>
              <a:latin typeface="Segoe UI Semibold"/>
              <a:ea typeface="+mn-ea"/>
              <a:cs typeface="Segoe UI" pitchFamily="34" charset="0"/>
            </a:endParaRPr>
          </a:p>
        </p:txBody>
      </p:sp>
    </p:spTree>
    <p:extLst>
      <p:ext uri="{BB962C8B-B14F-4D97-AF65-F5344CB8AC3E}">
        <p14:creationId xmlns:p14="http://schemas.microsoft.com/office/powerpoint/2010/main" val="4266819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FE1C281-BC82-476A-8C1F-0A97CA0544E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682413" y="1446551"/>
            <a:ext cx="9071649" cy="5547974"/>
          </a:xfrm>
          <a:prstGeom prst="rect">
            <a:avLst/>
          </a:prstGeom>
        </p:spPr>
      </p:pic>
      <p:pic>
        <p:nvPicPr>
          <p:cNvPr id="7" name="Picture 6" descr="A screenshot of a cell phone&#10;&#10;Description generated with very high confidence">
            <a:extLst>
              <a:ext uri="{FF2B5EF4-FFF2-40B4-BE49-F238E27FC236}">
                <a16:creationId xmlns:a16="http://schemas.microsoft.com/office/drawing/2014/main" id="{35F5DC4F-8CE5-44E6-ABCA-A9BCCA7CB07E}"/>
              </a:ext>
            </a:extLst>
          </p:cNvPr>
          <p:cNvPicPr>
            <a:picLocks noChangeAspect="1"/>
          </p:cNvPicPr>
          <p:nvPr/>
        </p:nvPicPr>
        <p:blipFill>
          <a:blip r:embed="rId4"/>
          <a:stretch>
            <a:fillRect/>
          </a:stretch>
        </p:blipFill>
        <p:spPr>
          <a:xfrm>
            <a:off x="1944524" y="1677999"/>
            <a:ext cx="8466146" cy="4423167"/>
          </a:xfrm>
          <a:prstGeom prst="rect">
            <a:avLst/>
          </a:prstGeom>
        </p:spPr>
      </p:pic>
      <p:sp>
        <p:nvSpPr>
          <p:cNvPr id="3" name="Title 2">
            <a:extLst>
              <a:ext uri="{FF2B5EF4-FFF2-40B4-BE49-F238E27FC236}">
                <a16:creationId xmlns:a16="http://schemas.microsoft.com/office/drawing/2014/main" id="{BE3B50F5-BC03-4396-8B44-491614DA0FC2}"/>
              </a:ext>
            </a:extLst>
          </p:cNvPr>
          <p:cNvSpPr>
            <a:spLocks noGrp="1"/>
          </p:cNvSpPr>
          <p:nvPr>
            <p:ph type="title"/>
          </p:nvPr>
        </p:nvSpPr>
        <p:spPr/>
        <p:txBody>
          <a:bodyPr/>
          <a:lstStyle/>
          <a:p>
            <a:r>
              <a:rPr lang="en-US" dirty="0"/>
              <a:t>Adaptive Cards</a:t>
            </a:r>
          </a:p>
        </p:txBody>
      </p:sp>
      <p:sp>
        <p:nvSpPr>
          <p:cNvPr id="8" name="Rectangle 7">
            <a:extLst>
              <a:ext uri="{FF2B5EF4-FFF2-40B4-BE49-F238E27FC236}">
                <a16:creationId xmlns:a16="http://schemas.microsoft.com/office/drawing/2014/main" id="{44D7ACC9-55DB-4C3E-8156-6A9C43A20713}"/>
              </a:ext>
            </a:extLst>
          </p:cNvPr>
          <p:cNvSpPr/>
          <p:nvPr/>
        </p:nvSpPr>
        <p:spPr bwMode="auto">
          <a:xfrm>
            <a:off x="1944524" y="6101165"/>
            <a:ext cx="8466146" cy="26058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2AD0359A-6BD6-43CB-81D9-EC0A6779E6E1}"/>
              </a:ext>
            </a:extLst>
          </p:cNvPr>
          <p:cNvSpPr/>
          <p:nvPr/>
        </p:nvSpPr>
        <p:spPr>
          <a:xfrm>
            <a:off x="4940929" y="6046790"/>
            <a:ext cx="2581604" cy="369332"/>
          </a:xfrm>
          <a:prstGeom prst="rect">
            <a:avLst/>
          </a:prstGeom>
        </p:spPr>
        <p:txBody>
          <a:bodyPr wrap="none">
            <a:spAutoFit/>
          </a:bodyPr>
          <a:lstStyle/>
          <a:p>
            <a:r>
              <a:rPr lang="en-US" dirty="0">
                <a:solidFill>
                  <a:schemeClr val="bg2"/>
                </a:solidFill>
              </a:rPr>
              <a:t>https://adaptivecards.io</a:t>
            </a:r>
          </a:p>
        </p:txBody>
      </p:sp>
    </p:spTree>
    <p:extLst>
      <p:ext uri="{BB962C8B-B14F-4D97-AF65-F5344CB8AC3E}">
        <p14:creationId xmlns:p14="http://schemas.microsoft.com/office/powerpoint/2010/main" val="280041736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CCC8A-E59F-48B7-B0F3-996EF59DA491}"/>
              </a:ext>
            </a:extLst>
          </p:cNvPr>
          <p:cNvSpPr>
            <a:spLocks noGrp="1"/>
          </p:cNvSpPr>
          <p:nvPr>
            <p:ph type="title"/>
          </p:nvPr>
        </p:nvSpPr>
        <p:spPr/>
        <p:txBody>
          <a:bodyPr/>
          <a:lstStyle/>
          <a:p>
            <a:r>
              <a:rPr lang="en-US" dirty="0"/>
              <a:t>Adaptive Cards</a:t>
            </a:r>
          </a:p>
        </p:txBody>
      </p:sp>
      <p:sp>
        <p:nvSpPr>
          <p:cNvPr id="3" name="Text Placeholder 2">
            <a:extLst>
              <a:ext uri="{FF2B5EF4-FFF2-40B4-BE49-F238E27FC236}">
                <a16:creationId xmlns:a16="http://schemas.microsoft.com/office/drawing/2014/main" id="{6121A4EC-5852-4224-B48B-09A3B1C750C0}"/>
              </a:ext>
            </a:extLst>
          </p:cNvPr>
          <p:cNvSpPr>
            <a:spLocks noGrp="1"/>
          </p:cNvSpPr>
          <p:nvPr>
            <p:ph type="body" sz="quarter" idx="10"/>
          </p:nvPr>
        </p:nvSpPr>
        <p:spPr>
          <a:xfrm>
            <a:off x="465138" y="1919804"/>
            <a:ext cx="11533187" cy="307777"/>
          </a:xfrm>
        </p:spPr>
        <p:txBody>
          <a:bodyPr/>
          <a:lstStyle/>
          <a:p>
            <a:r>
              <a:rPr lang="en-US" b="1" dirty="0">
                <a:solidFill>
                  <a:schemeClr val="accent1"/>
                </a:solidFill>
              </a:rPr>
              <a:t>Goals</a:t>
            </a:r>
          </a:p>
        </p:txBody>
      </p:sp>
      <p:sp>
        <p:nvSpPr>
          <p:cNvPr id="4" name="Text Placeholder 3">
            <a:extLst>
              <a:ext uri="{FF2B5EF4-FFF2-40B4-BE49-F238E27FC236}">
                <a16:creationId xmlns:a16="http://schemas.microsoft.com/office/drawing/2014/main" id="{D4122A50-6CC4-4BE6-A9F2-FCB44B7B878A}"/>
              </a:ext>
            </a:extLst>
          </p:cNvPr>
          <p:cNvSpPr>
            <a:spLocks noGrp="1"/>
          </p:cNvSpPr>
          <p:nvPr>
            <p:ph type="body" sz="quarter" idx="11"/>
          </p:nvPr>
        </p:nvSpPr>
        <p:spPr>
          <a:xfrm>
            <a:off x="465138" y="2434636"/>
            <a:ext cx="11533187" cy="2752933"/>
          </a:xfrm>
        </p:spPr>
        <p:txBody>
          <a:bodyPr/>
          <a:lstStyle/>
          <a:p>
            <a:r>
              <a:rPr lang="en-US" dirty="0"/>
              <a:t>Portable</a:t>
            </a:r>
            <a:r>
              <a:rPr lang="en-US" b="0" dirty="0"/>
              <a:t> - To any app, device, and UI framework</a:t>
            </a:r>
          </a:p>
          <a:p>
            <a:endParaRPr lang="en-US" b="0" dirty="0"/>
          </a:p>
          <a:p>
            <a:r>
              <a:rPr lang="en-US" dirty="0"/>
              <a:t>Open</a:t>
            </a:r>
            <a:r>
              <a:rPr lang="en-US" b="0" dirty="0"/>
              <a:t> - Libraries and schema are open source and shared</a:t>
            </a:r>
          </a:p>
          <a:p>
            <a:endParaRPr lang="en-US" dirty="0"/>
          </a:p>
          <a:p>
            <a:r>
              <a:rPr lang="en-US" dirty="0"/>
              <a:t>Low cost</a:t>
            </a:r>
            <a:r>
              <a:rPr lang="en-US" b="0" dirty="0"/>
              <a:t> - Easy to define, easy to consume</a:t>
            </a:r>
          </a:p>
          <a:p>
            <a:endParaRPr lang="en-US" dirty="0"/>
          </a:p>
          <a:p>
            <a:r>
              <a:rPr lang="en-US" dirty="0"/>
              <a:t>Expressive</a:t>
            </a:r>
            <a:r>
              <a:rPr lang="en-US" b="0" dirty="0"/>
              <a:t> - Targeted at the long tail of content that developers want to produce</a:t>
            </a:r>
          </a:p>
          <a:p>
            <a:endParaRPr lang="en-US" dirty="0"/>
          </a:p>
          <a:p>
            <a:r>
              <a:rPr lang="en-US" dirty="0"/>
              <a:t>Purely declarative</a:t>
            </a:r>
            <a:r>
              <a:rPr lang="en-US" b="0" dirty="0"/>
              <a:t> - No code is needed or allowed</a:t>
            </a:r>
          </a:p>
          <a:p>
            <a:endParaRPr lang="en-US" dirty="0"/>
          </a:p>
          <a:p>
            <a:r>
              <a:rPr lang="en-US" dirty="0"/>
              <a:t>Automatically styled</a:t>
            </a:r>
            <a:r>
              <a:rPr lang="en-US" b="0" dirty="0"/>
              <a:t> - To the Host application UX and brand guidelines</a:t>
            </a:r>
          </a:p>
          <a:p>
            <a:endParaRPr lang="en-US" dirty="0"/>
          </a:p>
        </p:txBody>
      </p:sp>
    </p:spTree>
    <p:extLst>
      <p:ext uri="{BB962C8B-B14F-4D97-AF65-F5344CB8AC3E}">
        <p14:creationId xmlns:p14="http://schemas.microsoft.com/office/powerpoint/2010/main" val="376054405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Adaptive Card schema</a:t>
            </a:r>
          </a:p>
        </p:txBody>
      </p:sp>
      <p:graphicFrame>
        <p:nvGraphicFramePr>
          <p:cNvPr id="5" name="Table Placeholder 13">
            <a:extLst>
              <a:ext uri="{FF2B5EF4-FFF2-40B4-BE49-F238E27FC236}">
                <a16:creationId xmlns:a16="http://schemas.microsoft.com/office/drawing/2014/main" id="{A88FDFDD-0800-4D30-89D6-115EE758A3CD}"/>
              </a:ext>
            </a:extLst>
          </p:cNvPr>
          <p:cNvGraphicFramePr>
            <a:graphicFrameLocks/>
          </p:cNvGraphicFramePr>
          <p:nvPr>
            <p:extLst>
              <p:ext uri="{D42A27DB-BD31-4B8C-83A1-F6EECF244321}">
                <p14:modId xmlns:p14="http://schemas.microsoft.com/office/powerpoint/2010/main" val="507404188"/>
              </p:ext>
            </p:extLst>
          </p:nvPr>
        </p:nvGraphicFramePr>
        <p:xfrm>
          <a:off x="465138" y="1278477"/>
          <a:ext cx="10808452" cy="4590172"/>
        </p:xfrm>
        <a:graphic>
          <a:graphicData uri="http://schemas.openxmlformats.org/drawingml/2006/table">
            <a:tbl>
              <a:tblPr firstRow="1" bandRow="1">
                <a:tableStyleId>{5C22544A-7EE6-4342-B048-85BDC9FD1C3A}</a:tableStyleId>
              </a:tblPr>
              <a:tblGrid>
                <a:gridCol w="4442528">
                  <a:extLst>
                    <a:ext uri="{9D8B030D-6E8A-4147-A177-3AD203B41FA5}">
                      <a16:colId xmlns:a16="http://schemas.microsoft.com/office/drawing/2014/main" val="2037588904"/>
                    </a:ext>
                  </a:extLst>
                </a:gridCol>
                <a:gridCol w="6365924">
                  <a:extLst>
                    <a:ext uri="{9D8B030D-6E8A-4147-A177-3AD203B41FA5}">
                      <a16:colId xmlns:a16="http://schemas.microsoft.com/office/drawing/2014/main" val="200505750"/>
                    </a:ext>
                  </a:extLst>
                </a:gridCol>
              </a:tblGrid>
              <a:tr h="951142">
                <a:tc>
                  <a:txBody>
                    <a:bodyPr/>
                    <a:lstStyle/>
                    <a:p>
                      <a:pPr>
                        <a:lnSpc>
                          <a:spcPct val="100000"/>
                        </a:lnSpc>
                      </a:pPr>
                      <a:r>
                        <a:rPr lang="en-US" sz="2400" b="0" dirty="0">
                          <a:solidFill>
                            <a:schemeClr val="bg2"/>
                          </a:solidFill>
                          <a:latin typeface="+mj-lt"/>
                        </a:rPr>
                        <a:t>Property</a:t>
                      </a:r>
                      <a:endParaRPr lang="en-US" sz="1800" b="0" dirty="0">
                        <a:solidFill>
                          <a:schemeClr val="bg2"/>
                        </a:solidFill>
                        <a:latin typeface="+mj-lt"/>
                      </a:endParaRP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nSpc>
                          <a:spcPct val="100000"/>
                        </a:lnSpc>
                      </a:pPr>
                      <a:r>
                        <a:rPr lang="en-US" sz="2000" b="0" dirty="0">
                          <a:solidFill>
                            <a:schemeClr val="bg2"/>
                          </a:solidFill>
                          <a:latin typeface="+mj-lt"/>
                        </a:rPr>
                        <a:t>Examples</a:t>
                      </a:r>
                      <a:endParaRPr lang="en-US" sz="1800" b="0" dirty="0">
                        <a:solidFill>
                          <a:schemeClr val="bg2"/>
                        </a:solidFill>
                        <a:latin typeface="+mj-lt"/>
                      </a:endParaRP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834266737"/>
                  </a:ext>
                </a:extLst>
              </a:tr>
              <a:tr h="727806">
                <a:tc>
                  <a:txBody>
                    <a:bodyPr/>
                    <a:lstStyle/>
                    <a:p>
                      <a:pPr>
                        <a:lnSpc>
                          <a:spcPts val="1600"/>
                        </a:lnSpc>
                      </a:pPr>
                      <a:r>
                        <a:rPr lang="en-US" sz="2000" b="0" i="0" dirty="0">
                          <a:latin typeface="+mj-lt"/>
                        </a:rPr>
                        <a:t>Cards</a:t>
                      </a:r>
                      <a:endParaRPr lang="en-US" sz="1400" b="0" i="0" dirty="0">
                        <a:latin typeface="+mj-lt"/>
                      </a:endParaRP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F2F2F"/>
                          </a:solidFill>
                          <a:effectLst/>
                          <a:uLnTx/>
                          <a:uFillTx/>
                          <a:latin typeface="+mn-lt"/>
                          <a:ea typeface="+mn-ea"/>
                          <a:cs typeface="+mn-cs"/>
                        </a:rPr>
                        <a:t>Adaptive Cards</a:t>
                      </a:r>
                      <a:endParaRPr kumimoji="0" lang="en-US" sz="1400" b="0" i="0" u="none" strike="noStrike" kern="1200" cap="none" spc="0" normalizeH="0" baseline="0" noProof="0" dirty="0">
                        <a:ln>
                          <a:noFill/>
                        </a:ln>
                        <a:solidFill>
                          <a:srgbClr val="2F2F2F"/>
                        </a:solidFill>
                        <a:effectLst/>
                        <a:uLnTx/>
                        <a:uFillTx/>
                        <a:latin typeface="+mn-lt"/>
                        <a:ea typeface="+mn-ea"/>
                        <a:cs typeface="+mn-cs"/>
                      </a:endParaRP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23557"/>
                  </a:ext>
                </a:extLst>
              </a:tr>
              <a:tr h="727806">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F2F2F"/>
                          </a:solidFill>
                          <a:effectLst/>
                          <a:uLnTx/>
                          <a:uFillTx/>
                          <a:latin typeface="+mj-lt"/>
                          <a:ea typeface="+mn-ea"/>
                          <a:cs typeface="+mn-cs"/>
                        </a:rPr>
                        <a:t>Card Elements</a:t>
                      </a:r>
                      <a:endParaRPr kumimoji="0" lang="en-US" sz="1400" b="0" i="0" u="none" strike="noStrike" kern="1200" cap="none" spc="0" normalizeH="0" baseline="0" noProof="0" dirty="0">
                        <a:ln>
                          <a:noFill/>
                        </a:ln>
                        <a:solidFill>
                          <a:srgbClr val="2F2F2F"/>
                        </a:solidFill>
                        <a:effectLst/>
                        <a:uLnTx/>
                        <a:uFillTx/>
                        <a:latin typeface="+mj-lt"/>
                        <a:ea typeface="+mn-ea"/>
                        <a:cs typeface="+mn-cs"/>
                      </a:endParaRP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2F2F2F"/>
                          </a:solidFill>
                          <a:effectLst/>
                          <a:uLnTx/>
                          <a:uFillTx/>
                          <a:latin typeface="+mn-lt"/>
                          <a:ea typeface="+mn-ea"/>
                          <a:cs typeface="+mn-cs"/>
                        </a:rPr>
                        <a:t>TextBlock</a:t>
                      </a:r>
                      <a:r>
                        <a:rPr kumimoji="0" lang="en-US" sz="2000" b="0" i="0" u="none" strike="noStrike" kern="1200" cap="none" spc="0" normalizeH="0" baseline="0" noProof="0" dirty="0">
                          <a:ln>
                            <a:noFill/>
                          </a:ln>
                          <a:solidFill>
                            <a:srgbClr val="2F2F2F"/>
                          </a:solidFill>
                          <a:effectLst/>
                          <a:uLnTx/>
                          <a:uFillTx/>
                          <a:latin typeface="+mn-lt"/>
                          <a:ea typeface="+mn-ea"/>
                          <a:cs typeface="+mn-cs"/>
                        </a:rPr>
                        <a:t>, Image</a:t>
                      </a:r>
                      <a:endParaRPr kumimoji="0" lang="en-US" sz="1400" b="0" i="0" u="none" strike="noStrike" kern="1200" cap="none" spc="0" normalizeH="0" baseline="0" noProof="0" dirty="0">
                        <a:ln>
                          <a:noFill/>
                        </a:ln>
                        <a:solidFill>
                          <a:srgbClr val="2F2F2F"/>
                        </a:solidFill>
                        <a:effectLst/>
                        <a:uLnTx/>
                        <a:uFillTx/>
                        <a:latin typeface="+mn-lt"/>
                        <a:ea typeface="+mn-ea"/>
                        <a:cs typeface="+mn-cs"/>
                      </a:endParaRP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91507760"/>
                  </a:ext>
                </a:extLst>
              </a:tr>
              <a:tr h="727806">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F2F2F"/>
                          </a:solidFill>
                          <a:effectLst/>
                          <a:uLnTx/>
                          <a:uFillTx/>
                          <a:latin typeface="+mj-lt"/>
                          <a:ea typeface="+mn-ea"/>
                          <a:cs typeface="+mn-cs"/>
                        </a:rPr>
                        <a:t>Containers</a:t>
                      </a:r>
                      <a:endParaRPr kumimoji="0" lang="en-US" sz="1400" b="0" i="0" u="none" strike="noStrike" kern="1200" cap="none" spc="0" normalizeH="0" baseline="0" noProof="0" dirty="0">
                        <a:ln>
                          <a:noFill/>
                        </a:ln>
                        <a:solidFill>
                          <a:srgbClr val="2F2F2F"/>
                        </a:solidFill>
                        <a:effectLst/>
                        <a:uLnTx/>
                        <a:uFillTx/>
                        <a:latin typeface="+mj-lt"/>
                        <a:ea typeface="+mn-ea"/>
                        <a:cs typeface="+mn-cs"/>
                      </a:endParaRP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2F2F2F"/>
                          </a:solidFill>
                          <a:effectLst/>
                          <a:uLnTx/>
                          <a:uFillTx/>
                          <a:latin typeface="+mn-lt"/>
                          <a:ea typeface="+mn-ea"/>
                          <a:cs typeface="+mn-cs"/>
                        </a:rPr>
                        <a:t>ColumnSet</a:t>
                      </a:r>
                      <a:r>
                        <a:rPr kumimoji="0" lang="en-US" sz="2000" b="0" i="0" u="none" strike="noStrike" kern="1200" cap="none" spc="0" normalizeH="0" baseline="0" noProof="0" dirty="0">
                          <a:ln>
                            <a:noFill/>
                          </a:ln>
                          <a:solidFill>
                            <a:srgbClr val="2F2F2F"/>
                          </a:solidFill>
                          <a:effectLst/>
                          <a:uLnTx/>
                          <a:uFillTx/>
                          <a:latin typeface="+mn-lt"/>
                          <a:ea typeface="+mn-ea"/>
                          <a:cs typeface="+mn-cs"/>
                        </a:rPr>
                        <a:t>, FactSet, </a:t>
                      </a:r>
                      <a:r>
                        <a:rPr kumimoji="0" lang="en-US" sz="2000" b="0" i="0" u="none" strike="noStrike" kern="1200" cap="none" spc="0" normalizeH="0" baseline="0" noProof="0" dirty="0" err="1">
                          <a:ln>
                            <a:noFill/>
                          </a:ln>
                          <a:solidFill>
                            <a:srgbClr val="2F2F2F"/>
                          </a:solidFill>
                          <a:effectLst/>
                          <a:uLnTx/>
                          <a:uFillTx/>
                          <a:latin typeface="+mn-lt"/>
                          <a:ea typeface="+mn-ea"/>
                          <a:cs typeface="+mn-cs"/>
                        </a:rPr>
                        <a:t>ImageSet</a:t>
                      </a:r>
                      <a:endParaRPr kumimoji="0" lang="en-US" sz="1400" b="0" i="0" u="none" strike="noStrike" kern="1200" cap="none" spc="0" normalizeH="0" baseline="0" noProof="0" dirty="0">
                        <a:ln>
                          <a:noFill/>
                        </a:ln>
                        <a:solidFill>
                          <a:srgbClr val="2F2F2F"/>
                        </a:solidFill>
                        <a:effectLst/>
                        <a:uLnTx/>
                        <a:uFillTx/>
                        <a:latin typeface="+mn-lt"/>
                        <a:ea typeface="+mn-ea"/>
                        <a:cs typeface="+mn-cs"/>
                      </a:endParaRP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95213843"/>
                  </a:ext>
                </a:extLst>
              </a:tr>
              <a:tr h="727806">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F2F2F"/>
                          </a:solidFill>
                          <a:effectLst/>
                          <a:uLnTx/>
                          <a:uFillTx/>
                          <a:latin typeface="+mj-lt"/>
                          <a:ea typeface="+mn-ea"/>
                          <a:cs typeface="+mn-cs"/>
                        </a:rPr>
                        <a:t>Actions</a:t>
                      </a:r>
                      <a:endParaRPr kumimoji="0" lang="en-US" sz="1400" b="0" i="0" u="none" strike="noStrike" kern="1200" cap="none" spc="0" normalizeH="0" baseline="0" noProof="0" dirty="0">
                        <a:ln>
                          <a:noFill/>
                        </a:ln>
                        <a:solidFill>
                          <a:srgbClr val="2F2F2F"/>
                        </a:solidFill>
                        <a:effectLst/>
                        <a:uLnTx/>
                        <a:uFillTx/>
                        <a:latin typeface="+mj-lt"/>
                        <a:ea typeface="+mn-ea"/>
                        <a:cs typeface="+mn-cs"/>
                      </a:endParaRP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2F2F2F"/>
                          </a:solidFill>
                          <a:effectLst/>
                          <a:uLnTx/>
                          <a:uFillTx/>
                          <a:latin typeface="+mn-lt"/>
                          <a:ea typeface="+mn-ea"/>
                          <a:cs typeface="+mn-cs"/>
                        </a:rPr>
                        <a:t>OpenUrl</a:t>
                      </a:r>
                      <a:r>
                        <a:rPr kumimoji="0" lang="en-US" sz="2000" b="0" i="0" u="none" strike="noStrike" kern="1200" cap="none" spc="0" normalizeH="0" baseline="0" noProof="0" dirty="0">
                          <a:ln>
                            <a:noFill/>
                          </a:ln>
                          <a:solidFill>
                            <a:srgbClr val="2F2F2F"/>
                          </a:solidFill>
                          <a:effectLst/>
                          <a:uLnTx/>
                          <a:uFillTx/>
                          <a:latin typeface="+mn-lt"/>
                          <a:ea typeface="+mn-ea"/>
                          <a:cs typeface="+mn-cs"/>
                        </a:rPr>
                        <a:t>, Submit, </a:t>
                      </a:r>
                      <a:r>
                        <a:rPr kumimoji="0" lang="en-US" sz="2000" b="0" i="0" u="none" strike="noStrike" kern="1200" cap="none" spc="0" normalizeH="0" baseline="0" noProof="0" dirty="0" err="1">
                          <a:ln>
                            <a:noFill/>
                          </a:ln>
                          <a:solidFill>
                            <a:srgbClr val="2F2F2F"/>
                          </a:solidFill>
                          <a:effectLst/>
                          <a:uLnTx/>
                          <a:uFillTx/>
                          <a:latin typeface="+mn-lt"/>
                          <a:ea typeface="+mn-ea"/>
                          <a:cs typeface="+mn-cs"/>
                        </a:rPr>
                        <a:t>ShowCard</a:t>
                      </a:r>
                      <a:endParaRPr kumimoji="0" lang="en-US" sz="1400" b="0" i="0" u="none" strike="noStrike" kern="1200" cap="none" spc="0" normalizeH="0" baseline="0" noProof="0" dirty="0">
                        <a:ln>
                          <a:noFill/>
                        </a:ln>
                        <a:solidFill>
                          <a:srgbClr val="2F2F2F"/>
                        </a:solidFill>
                        <a:effectLst/>
                        <a:uLnTx/>
                        <a:uFillTx/>
                        <a:latin typeface="+mn-lt"/>
                        <a:ea typeface="+mn-ea"/>
                        <a:cs typeface="+mn-cs"/>
                      </a:endParaRP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7081525"/>
                  </a:ext>
                </a:extLst>
              </a:tr>
              <a:tr h="727806">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F2F2F"/>
                          </a:solidFill>
                          <a:effectLst/>
                          <a:uLnTx/>
                          <a:uFillTx/>
                          <a:latin typeface="+mj-lt"/>
                          <a:ea typeface="+mn-ea"/>
                          <a:cs typeface="+mn-cs"/>
                        </a:rPr>
                        <a:t>Inputs</a:t>
                      </a:r>
                      <a:endParaRPr kumimoji="0" lang="en-US" sz="1400" b="0" i="0" u="none" strike="noStrike" kern="1200" cap="none" spc="0" normalizeH="0" baseline="0" noProof="0" dirty="0">
                        <a:ln>
                          <a:noFill/>
                        </a:ln>
                        <a:solidFill>
                          <a:srgbClr val="2F2F2F"/>
                        </a:solidFill>
                        <a:effectLst/>
                        <a:uLnTx/>
                        <a:uFillTx/>
                        <a:latin typeface="+mj-lt"/>
                        <a:ea typeface="+mn-ea"/>
                        <a:cs typeface="+mn-cs"/>
                      </a:endParaRP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F2F2F"/>
                          </a:solidFill>
                          <a:effectLst/>
                          <a:uLnTx/>
                          <a:uFillTx/>
                          <a:latin typeface="+mn-lt"/>
                          <a:ea typeface="+mn-ea"/>
                          <a:cs typeface="+mn-cs"/>
                        </a:rPr>
                        <a:t>Text, Number, Date/Time, Toggle, Choice</a:t>
                      </a:r>
                      <a:endParaRPr kumimoji="0" lang="en-US" sz="1400" b="0" i="0" u="none" strike="noStrike" kern="1200" cap="none" spc="0" normalizeH="0" baseline="0" noProof="0" dirty="0">
                        <a:ln>
                          <a:noFill/>
                        </a:ln>
                        <a:solidFill>
                          <a:srgbClr val="2F2F2F"/>
                        </a:solidFill>
                        <a:effectLst/>
                        <a:uLnTx/>
                        <a:uFillTx/>
                        <a:latin typeface="+mn-lt"/>
                        <a:ea typeface="+mn-ea"/>
                        <a:cs typeface="+mn-cs"/>
                      </a:endParaRP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1639596"/>
                  </a:ext>
                </a:extLst>
              </a:tr>
            </a:tbl>
          </a:graphicData>
        </a:graphic>
      </p:graphicFrame>
    </p:spTree>
    <p:extLst>
      <p:ext uri="{BB962C8B-B14F-4D97-AF65-F5344CB8AC3E}">
        <p14:creationId xmlns:p14="http://schemas.microsoft.com/office/powerpoint/2010/main" val="84149342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FE1C281-BC82-476A-8C1F-0A97CA0544E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682413" y="1309719"/>
            <a:ext cx="9071649" cy="5684806"/>
          </a:xfrm>
          <a:prstGeom prst="rect">
            <a:avLst/>
          </a:prstGeom>
        </p:spPr>
      </p:pic>
      <p:sp>
        <p:nvSpPr>
          <p:cNvPr id="8" name="Rectangle 7">
            <a:extLst>
              <a:ext uri="{FF2B5EF4-FFF2-40B4-BE49-F238E27FC236}">
                <a16:creationId xmlns:a16="http://schemas.microsoft.com/office/drawing/2014/main" id="{44D7ACC9-55DB-4C3E-8156-6A9C43A20713}"/>
              </a:ext>
            </a:extLst>
          </p:cNvPr>
          <p:cNvSpPr/>
          <p:nvPr/>
        </p:nvSpPr>
        <p:spPr bwMode="auto">
          <a:xfrm>
            <a:off x="1935481" y="5712579"/>
            <a:ext cx="8534400" cy="6250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BE3B50F5-BC03-4396-8B44-491614DA0FC2}"/>
              </a:ext>
            </a:extLst>
          </p:cNvPr>
          <p:cNvSpPr>
            <a:spLocks noGrp="1"/>
          </p:cNvSpPr>
          <p:nvPr>
            <p:ph type="title"/>
          </p:nvPr>
        </p:nvSpPr>
        <p:spPr/>
        <p:txBody>
          <a:bodyPr/>
          <a:lstStyle/>
          <a:p>
            <a:r>
              <a:rPr lang="en-US" dirty="0"/>
              <a:t>Adaptive Card Visualizer</a:t>
            </a:r>
          </a:p>
        </p:txBody>
      </p:sp>
      <p:sp>
        <p:nvSpPr>
          <p:cNvPr id="5" name="Rectangle 4">
            <a:extLst>
              <a:ext uri="{FF2B5EF4-FFF2-40B4-BE49-F238E27FC236}">
                <a16:creationId xmlns:a16="http://schemas.microsoft.com/office/drawing/2014/main" id="{2AD0359A-6BD6-43CB-81D9-EC0A6779E6E1}"/>
              </a:ext>
            </a:extLst>
          </p:cNvPr>
          <p:cNvSpPr/>
          <p:nvPr/>
        </p:nvSpPr>
        <p:spPr>
          <a:xfrm>
            <a:off x="4418481" y="5864686"/>
            <a:ext cx="3599512" cy="369332"/>
          </a:xfrm>
          <a:prstGeom prst="rect">
            <a:avLst/>
          </a:prstGeom>
        </p:spPr>
        <p:txBody>
          <a:bodyPr wrap="none">
            <a:spAutoFit/>
          </a:bodyPr>
          <a:lstStyle/>
          <a:p>
            <a:r>
              <a:rPr lang="en-US" dirty="0">
                <a:solidFill>
                  <a:schemeClr val="bg2"/>
                </a:solidFill>
              </a:rPr>
              <a:t>https://adaptivecards.io/visualizer</a:t>
            </a:r>
          </a:p>
        </p:txBody>
      </p:sp>
      <p:pic>
        <p:nvPicPr>
          <p:cNvPr id="7" name="Picture 6" descr="A screenshot of a computer screen&#10;&#10;Description generated with very high confidence">
            <a:extLst>
              <a:ext uri="{FF2B5EF4-FFF2-40B4-BE49-F238E27FC236}">
                <a16:creationId xmlns:a16="http://schemas.microsoft.com/office/drawing/2014/main" id="{F57B4EED-881C-4D23-A996-2919EAC7F5DE}"/>
              </a:ext>
            </a:extLst>
          </p:cNvPr>
          <p:cNvPicPr>
            <a:picLocks noChangeAspect="1"/>
          </p:cNvPicPr>
          <p:nvPr/>
        </p:nvPicPr>
        <p:blipFill>
          <a:blip r:embed="rId4"/>
          <a:stretch>
            <a:fillRect/>
          </a:stretch>
        </p:blipFill>
        <p:spPr>
          <a:xfrm>
            <a:off x="1989079" y="1873769"/>
            <a:ext cx="8440205" cy="3838810"/>
          </a:xfrm>
          <a:prstGeom prst="rect">
            <a:avLst/>
          </a:prstGeom>
        </p:spPr>
      </p:pic>
    </p:spTree>
    <p:extLst>
      <p:ext uri="{BB962C8B-B14F-4D97-AF65-F5344CB8AC3E}">
        <p14:creationId xmlns:p14="http://schemas.microsoft.com/office/powerpoint/2010/main" val="73206042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E6814-FC7B-428D-ABD1-F9538F8F20FB}"/>
              </a:ext>
            </a:extLst>
          </p:cNvPr>
          <p:cNvSpPr>
            <a:spLocks noGrp="1"/>
          </p:cNvSpPr>
          <p:nvPr>
            <p:ph type="title"/>
          </p:nvPr>
        </p:nvSpPr>
        <p:spPr/>
        <p:txBody>
          <a:bodyPr/>
          <a:lstStyle/>
          <a:p>
            <a:r>
              <a:rPr lang="en-US" dirty="0"/>
              <a:t>Actionable Messages with Adaptive Cards </a:t>
            </a:r>
          </a:p>
        </p:txBody>
      </p:sp>
      <p:sp>
        <p:nvSpPr>
          <p:cNvPr id="3" name="Text Placeholder 2">
            <a:extLst>
              <a:ext uri="{FF2B5EF4-FFF2-40B4-BE49-F238E27FC236}">
                <a16:creationId xmlns:a16="http://schemas.microsoft.com/office/drawing/2014/main" id="{E43A4018-E554-448E-A570-2E5F9E6A5CA6}"/>
              </a:ext>
            </a:extLst>
          </p:cNvPr>
          <p:cNvSpPr>
            <a:spLocks noGrp="1"/>
          </p:cNvSpPr>
          <p:nvPr>
            <p:ph type="body" sz="quarter" idx="10"/>
          </p:nvPr>
        </p:nvSpPr>
        <p:spPr>
          <a:xfrm>
            <a:off x="465138" y="1548725"/>
            <a:ext cx="11533187" cy="585097"/>
          </a:xfrm>
          <a:solidFill>
            <a:srgbClr val="EEE9F8"/>
          </a:solidFill>
        </p:spPr>
        <p:txBody>
          <a:bodyPr/>
          <a:lstStyle/>
          <a:p>
            <a:pPr marL="548640"/>
            <a:r>
              <a:rPr lang="en-US" sz="1400" dirty="0"/>
              <a:t>You can send actionable messages to yourself using the Office 365 SMTP server or the Microsoft Graph. You will be unable to send actionable messages to any other user until you have registered using the actionable messages developer dashboard.</a:t>
            </a:r>
          </a:p>
        </p:txBody>
      </p:sp>
      <p:sp>
        <p:nvSpPr>
          <p:cNvPr id="6" name="Text Placeholder 5">
            <a:extLst>
              <a:ext uri="{FF2B5EF4-FFF2-40B4-BE49-F238E27FC236}">
                <a16:creationId xmlns:a16="http://schemas.microsoft.com/office/drawing/2014/main" id="{A3B7CCA7-FCC3-4D89-9A50-F502AE772104}"/>
              </a:ext>
            </a:extLst>
          </p:cNvPr>
          <p:cNvSpPr>
            <a:spLocks noGrp="1"/>
          </p:cNvSpPr>
          <p:nvPr>
            <p:ph type="body" sz="quarter" idx="11"/>
          </p:nvPr>
        </p:nvSpPr>
        <p:spPr>
          <a:xfrm>
            <a:off x="465138" y="3214124"/>
            <a:ext cx="3690937" cy="1829603"/>
          </a:xfrm>
        </p:spPr>
        <p:txBody>
          <a:bodyPr/>
          <a:lstStyle/>
          <a:p>
            <a:r>
              <a:rPr lang="en-US" sz="1800" dirty="0"/>
              <a:t>Set </a:t>
            </a:r>
            <a:r>
              <a:rPr lang="en-US" sz="1800" dirty="0" err="1">
                <a:latin typeface="Consolas" panose="020B0609020204030204" pitchFamily="49" charset="0"/>
              </a:rPr>
              <a:t>hideOriginalBody</a:t>
            </a:r>
            <a:r>
              <a:rPr lang="en-US" sz="1800" dirty="0"/>
              <a:t> property</a:t>
            </a:r>
          </a:p>
          <a:p>
            <a:r>
              <a:rPr lang="en-US" b="0" dirty="0">
                <a:solidFill>
                  <a:schemeClr val="tx1"/>
                </a:solidFill>
              </a:rPr>
              <a:t>The message body should be added, but hidden if the card contains all the information the user needs. Body is shown if host does not support cards.</a:t>
            </a:r>
          </a:p>
          <a:p>
            <a:r>
              <a:rPr lang="en-US" b="0" dirty="0">
                <a:solidFill>
                  <a:schemeClr val="tx1"/>
                </a:solidFill>
              </a:rPr>
              <a:t>Cards are not included in replies or forwards of email.</a:t>
            </a:r>
          </a:p>
        </p:txBody>
      </p:sp>
      <p:sp>
        <p:nvSpPr>
          <p:cNvPr id="7" name="Text Placeholder 6">
            <a:extLst>
              <a:ext uri="{FF2B5EF4-FFF2-40B4-BE49-F238E27FC236}">
                <a16:creationId xmlns:a16="http://schemas.microsoft.com/office/drawing/2014/main" id="{A4625064-A526-4857-B402-56BD84CB9FD9}"/>
              </a:ext>
            </a:extLst>
          </p:cNvPr>
          <p:cNvSpPr>
            <a:spLocks noGrp="1"/>
          </p:cNvSpPr>
          <p:nvPr>
            <p:ph type="body" sz="quarter" idx="12"/>
          </p:nvPr>
        </p:nvSpPr>
        <p:spPr>
          <a:xfrm>
            <a:off x="4399597" y="3223704"/>
            <a:ext cx="3669666" cy="1523366"/>
          </a:xfrm>
        </p:spPr>
        <p:txBody>
          <a:bodyPr/>
          <a:lstStyle/>
          <a:p>
            <a:r>
              <a:rPr lang="en-US" sz="1800" dirty="0"/>
              <a:t>Card (json) is wrapped in &lt;script&gt;</a:t>
            </a:r>
          </a:p>
          <a:p>
            <a:r>
              <a:rPr lang="en-US" b="0" dirty="0">
                <a:solidFill>
                  <a:schemeClr val="tx1"/>
                </a:solidFill>
              </a:rPr>
              <a:t>Script tag must have type:</a:t>
            </a:r>
          </a:p>
          <a:p>
            <a:pPr marL="171450" lvl="2"/>
            <a:r>
              <a:rPr lang="en-US" sz="1600" b="0" dirty="0">
                <a:solidFill>
                  <a:schemeClr val="tx1"/>
                </a:solidFill>
                <a:latin typeface="Consolas" panose="020B0609020204030204" pitchFamily="49" charset="0"/>
              </a:rPr>
              <a:t>application/</a:t>
            </a:r>
            <a:r>
              <a:rPr lang="en-US" sz="1600" b="0" dirty="0" err="1">
                <a:solidFill>
                  <a:schemeClr val="tx1"/>
                </a:solidFill>
                <a:latin typeface="Consolas" panose="020B0609020204030204" pitchFamily="49" charset="0"/>
              </a:rPr>
              <a:t>adaptivecard+json</a:t>
            </a:r>
            <a:endParaRPr lang="en-US" sz="1600" b="0" dirty="0">
              <a:solidFill>
                <a:schemeClr val="tx1"/>
              </a:solidFill>
              <a:latin typeface="Consolas" panose="020B0609020204030204" pitchFamily="49" charset="0"/>
            </a:endParaRPr>
          </a:p>
          <a:p>
            <a:endParaRPr lang="en-US" b="0" dirty="0">
              <a:solidFill>
                <a:schemeClr val="tx1"/>
              </a:solidFill>
            </a:endParaRPr>
          </a:p>
          <a:p>
            <a:endParaRPr lang="en-US" b="0" dirty="0">
              <a:solidFill>
                <a:schemeClr val="tx1"/>
              </a:solidFill>
            </a:endParaRPr>
          </a:p>
        </p:txBody>
      </p:sp>
      <p:sp>
        <p:nvSpPr>
          <p:cNvPr id="8" name="Text Placeholder 7">
            <a:extLst>
              <a:ext uri="{FF2B5EF4-FFF2-40B4-BE49-F238E27FC236}">
                <a16:creationId xmlns:a16="http://schemas.microsoft.com/office/drawing/2014/main" id="{2D616C2B-3200-427C-B994-B761B3974AEE}"/>
              </a:ext>
            </a:extLst>
          </p:cNvPr>
          <p:cNvSpPr>
            <a:spLocks noGrp="1"/>
          </p:cNvSpPr>
          <p:nvPr>
            <p:ph type="body" sz="quarter" idx="13"/>
          </p:nvPr>
        </p:nvSpPr>
        <p:spPr>
          <a:xfrm>
            <a:off x="8303577" y="3214124"/>
            <a:ext cx="3694748" cy="1598771"/>
          </a:xfrm>
        </p:spPr>
        <p:txBody>
          <a:bodyPr/>
          <a:lstStyle/>
          <a:p>
            <a:r>
              <a:rPr lang="en-US" sz="1800" dirty="0"/>
              <a:t>&lt;script&gt; is added to &lt;head&gt;</a:t>
            </a:r>
          </a:p>
          <a:p>
            <a:r>
              <a:rPr lang="en-US" b="0" dirty="0">
                <a:solidFill>
                  <a:schemeClr val="tx1"/>
                </a:solidFill>
              </a:rPr>
              <a:t>Message body is an HTML document.</a:t>
            </a:r>
          </a:p>
          <a:p>
            <a:r>
              <a:rPr lang="en-US" b="0" dirty="0">
                <a:solidFill>
                  <a:schemeClr val="tx1"/>
                </a:solidFill>
              </a:rPr>
              <a:t>Adaptive card is in </a:t>
            </a:r>
            <a:r>
              <a:rPr lang="en-US" b="0" dirty="0">
                <a:solidFill>
                  <a:schemeClr val="tx1"/>
                </a:solidFill>
                <a:latin typeface="Consolas" panose="020B0609020204030204" pitchFamily="49" charset="0"/>
              </a:rPr>
              <a:t>&lt;</a:t>
            </a:r>
            <a:r>
              <a:rPr lang="en-US" b="0">
                <a:solidFill>
                  <a:schemeClr val="tx1"/>
                </a:solidFill>
                <a:latin typeface="Consolas" panose="020B0609020204030204" pitchFamily="49" charset="0"/>
              </a:rPr>
              <a:t>head&gt;</a:t>
            </a:r>
            <a:r>
              <a:rPr lang="en-US" b="0">
                <a:solidFill>
                  <a:schemeClr val="tx1"/>
                </a:solidFill>
              </a:rPr>
              <a:t> element</a:t>
            </a:r>
            <a:r>
              <a:rPr lang="en-US" b="0" dirty="0">
                <a:solidFill>
                  <a:schemeClr val="tx1"/>
                </a:solidFill>
              </a:rPr>
              <a:t>.</a:t>
            </a:r>
          </a:p>
          <a:p>
            <a:r>
              <a:rPr lang="en-US" b="0" dirty="0">
                <a:solidFill>
                  <a:schemeClr val="tx1"/>
                </a:solidFill>
              </a:rPr>
              <a:t>Message body is in </a:t>
            </a:r>
            <a:r>
              <a:rPr lang="en-US" b="0" dirty="0">
                <a:solidFill>
                  <a:schemeClr val="tx1"/>
                </a:solidFill>
                <a:latin typeface="Consolas" panose="020B0609020204030204" pitchFamily="49" charset="0"/>
              </a:rPr>
              <a:t>&lt;body&gt;</a:t>
            </a:r>
            <a:r>
              <a:rPr lang="en-US" b="0" dirty="0">
                <a:solidFill>
                  <a:schemeClr val="tx1"/>
                </a:solidFill>
              </a:rPr>
              <a:t> of document.</a:t>
            </a:r>
          </a:p>
          <a:p>
            <a:endParaRPr lang="en-US" dirty="0"/>
          </a:p>
        </p:txBody>
      </p:sp>
      <p:pic>
        <p:nvPicPr>
          <p:cNvPr id="5" name="Graphic 4" descr="Information">
            <a:extLst>
              <a:ext uri="{FF2B5EF4-FFF2-40B4-BE49-F238E27FC236}">
                <a16:creationId xmlns:a16="http://schemas.microsoft.com/office/drawing/2014/main" id="{95480CDE-5F81-4DE7-A38D-DA0ED0100B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8150" y="1553444"/>
            <a:ext cx="585097" cy="585097"/>
          </a:xfrm>
          <a:prstGeom prst="rect">
            <a:avLst/>
          </a:prstGeom>
        </p:spPr>
      </p:pic>
    </p:spTree>
    <p:extLst>
      <p:ext uri="{BB962C8B-B14F-4D97-AF65-F5344CB8AC3E}">
        <p14:creationId xmlns:p14="http://schemas.microsoft.com/office/powerpoint/2010/main" val="361624380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91358038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9778584"/>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templates</Template>
  <TotalTime>0</TotalTime>
  <Words>470</Words>
  <Application>Microsoft Office PowerPoint</Application>
  <PresentationFormat>Brugerdefineret</PresentationFormat>
  <Paragraphs>73</Paragraphs>
  <Slides>9</Slides>
  <Notes>7</Notes>
  <HiddenSlides>0</HiddenSlides>
  <MMClips>0</MMClips>
  <ScaleCrop>false</ScaleCrop>
  <HeadingPairs>
    <vt:vector size="6" baseType="variant">
      <vt:variant>
        <vt:lpstr>Benyttede skrifttyper</vt:lpstr>
      </vt:variant>
      <vt:variant>
        <vt:i4>6</vt:i4>
      </vt:variant>
      <vt:variant>
        <vt:lpstr>Tema</vt:lpstr>
      </vt:variant>
      <vt:variant>
        <vt:i4>1</vt:i4>
      </vt:variant>
      <vt:variant>
        <vt:lpstr>Slidetitler</vt:lpstr>
      </vt:variant>
      <vt:variant>
        <vt:i4>9</vt:i4>
      </vt:variant>
    </vt:vector>
  </HeadingPairs>
  <TitlesOfParts>
    <vt:vector size="16" baseType="lpstr">
      <vt:lpstr>Arial</vt:lpstr>
      <vt:lpstr>Consolas</vt:lpstr>
      <vt:lpstr>Segoe UI</vt:lpstr>
      <vt:lpstr>Segoe UI Light</vt:lpstr>
      <vt:lpstr>Segoe UI Semibold</vt:lpstr>
      <vt:lpstr>Wingdings</vt:lpstr>
      <vt:lpstr>Office 365 PPT Template - 2017</vt:lpstr>
      <vt:lpstr>Adaptive Cards</vt:lpstr>
      <vt:lpstr>PowerPoint-præsentation</vt:lpstr>
      <vt:lpstr>Adaptive Cards</vt:lpstr>
      <vt:lpstr>Adaptive Cards</vt:lpstr>
      <vt:lpstr>Adaptive Card schema</vt:lpstr>
      <vt:lpstr>Adaptive Card Visualizer</vt:lpstr>
      <vt:lpstr>Actionable Messages with Adaptive Cards </vt:lpstr>
      <vt:lpstr>Demo</vt:lpstr>
      <vt:lpstr>PowerPoint-præsentation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2018-10-18T13:16:46Z</dcterms:modified>
</cp:coreProperties>
</file>