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4"/>
  </p:notesMasterIdLst>
  <p:handoutMasterIdLst>
    <p:handoutMasterId r:id="rId15"/>
  </p:handoutMasterIdLst>
  <p:sldIdLst>
    <p:sldId id="315" r:id="rId2"/>
    <p:sldId id="316" r:id="rId3"/>
    <p:sldId id="294" r:id="rId4"/>
    <p:sldId id="307" r:id="rId5"/>
    <p:sldId id="306" r:id="rId6"/>
    <p:sldId id="314" r:id="rId7"/>
    <p:sldId id="321" r:id="rId8"/>
    <p:sldId id="320" r:id="rId9"/>
    <p:sldId id="318" r:id="rId10"/>
    <p:sldId id="310" r:id="rId11"/>
    <p:sldId id="265"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294"/>
            <p14:sldId id="307"/>
            <p14:sldId id="306"/>
            <p14:sldId id="314"/>
            <p14:sldId id="321"/>
            <p14:sldId id="320"/>
            <p14:sldId id="318"/>
            <p14:sldId id="310"/>
            <p14:sldId id="265"/>
          </p14:sldIdLst>
        </p14:section>
        <p14:section name="Summary" id="{0515D85C-C91E-4BDB-B673-651C2D8A364D}">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Forfatter" initials="F"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4" autoAdjust="0"/>
    <p:restoredTop sz="84795" autoAdjust="0"/>
  </p:normalViewPr>
  <p:slideViewPr>
    <p:cSldViewPr snapToGrid="0">
      <p:cViewPr varScale="1">
        <p:scale>
          <a:sx n="91" d="100"/>
          <a:sy n="91" d="100"/>
        </p:scale>
        <p:origin x="159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10/18/2018 12:04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10/18/2018 12:03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(whitelist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10/18/2018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10/18/2018 12:03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Handling actions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Service requirements and registration</a:t>
            </a:r>
          </a:p>
          <a:p>
            <a:pPr lvl="0">
              <a:spcBef>
                <a:spcPts val="1200"/>
              </a:spcBef>
            </a:pPr>
            <a:r>
              <a:rPr lang="en-US" sz="2000" dirty="0">
                <a:solidFill>
                  <a:srgbClr val="D83B01"/>
                </a:solidFill>
              </a:rPr>
              <a:t>Action status and Card refresh</a:t>
            </a:r>
          </a:p>
          <a:p>
            <a:pPr lvl="0">
              <a:spcBef>
                <a:spcPts val="1200"/>
              </a:spcBef>
            </a:pPr>
            <a:r>
              <a:rPr lang="en-US" sz="2000" dirty="0">
                <a:solidFill>
                  <a:srgbClr val="D83B01"/>
                </a:solidFill>
              </a:rPr>
              <a:t>Security Considerations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Handling actions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65BCE8A9-0647-43FB-83ED-CD9215FBC50D}"/>
              </a:ext>
            </a:extLst>
          </p:cNvPr>
          <p:cNvPicPr>
            <a:picLocks noChangeAspect="1"/>
          </p:cNvPicPr>
          <p:nvPr/>
        </p:nvPicPr>
        <p:blipFill rotWithShape="1">
          <a:blip r:embed="rId4"/>
          <a:srcRect b="34092"/>
          <a:stretch/>
        </p:blipFill>
        <p:spPr>
          <a:xfrm>
            <a:off x="2135549" y="1653124"/>
            <a:ext cx="8192364" cy="4274340"/>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15585"/>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032878" y="5843435"/>
            <a:ext cx="6370718" cy="369332"/>
          </a:xfrm>
          <a:prstGeom prst="rect">
            <a:avLst/>
          </a:prstGeom>
        </p:spPr>
        <p:txBody>
          <a:bodyPr wrap="none">
            <a:spAutoFit/>
          </a:bodyPr>
          <a:lstStyle/>
          <a:p>
            <a:pPr algn="ctr"/>
            <a:r>
              <a:rPr lang="en-US" dirty="0">
                <a:solidFill>
                  <a:schemeClr val="bg2"/>
                </a:solidFill>
              </a:rPr>
              <a:t>https://outlook.office.com/connectors/home/login/#/publish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479187"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Http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if (!</a:t>
            </a:r>
            <a:r>
              <a:rPr lang="en-US" sz="1600" dirty="0" err="1">
                <a:solidFill>
                  <a:srgbClr val="2F2F2F"/>
                </a:solidFill>
                <a:latin typeface="Consolas" panose="020B0609020204030204" pitchFamily="49" charset="0"/>
              </a:rPr>
              <a:t>result.Sender.ToLower</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EndsWith</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SenderEmailDomain</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var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HttpStatusCode.Forbidden</a:t>
            </a:r>
            <a:r>
              <a:rPr lang="en-US" sz="1600" dirty="0">
                <a:solidFill>
                  <a:srgbClr val="2F2F2F"/>
                </a:solidFill>
                <a:latin typeface="Consolas" panose="020B0609020204030204" pitchFamily="49" charset="0"/>
              </a:rPr>
              <a:t>,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"Invalid sender.");</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prepare the response</a:t>
            </a:r>
          </a:p>
          <a:p>
            <a:pPr>
              <a:lnSpc>
                <a:spcPct val="90000"/>
              </a:lnSpc>
              <a:spcBef>
                <a:spcPts val="0"/>
              </a:spcBef>
            </a:pPr>
            <a:r>
              <a:rPr lang="en-US" sz="1600" dirty="0">
                <a:solidFill>
                  <a:srgbClr val="2F2F2F"/>
                </a:solidFill>
                <a:latin typeface="Consolas" panose="020B0609020204030204" pitchFamily="49" charset="0"/>
              </a:rPr>
              <a:t>var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"Comment recorded...");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return response;</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21599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8E908C"/>
                </a:solidFill>
                <a:latin typeface="Consolas" panose="020B0609020204030204" pitchFamily="49" charset="0"/>
              </a:rPr>
              <a:t>// create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err="1">
                <a:solidFill>
                  <a:srgbClr val="1E1E1E"/>
                </a:solidFill>
                <a:latin typeface="Consolas" panose="020B0609020204030204" pitchFamily="49" charset="0"/>
              </a:rPr>
              <a:t>AdaptiveCards.AdaptiveCard</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err="1">
                <a:solidFill>
                  <a:srgbClr val="1E1E1E"/>
                </a:solidFill>
                <a:latin typeface="Consolas" panose="020B0609020204030204" pitchFamily="49" charset="0"/>
              </a:rPr>
              <a:t>CreateRefreshCard</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8959A8"/>
                </a:solidFill>
                <a:latin typeface="Consolas" panose="020B0609020204030204" pitchFamily="49" charset="0"/>
              </a:rPr>
              <a:t>if</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a:solidFill>
                  <a:srgbClr val="F5871F"/>
                </a:solidFill>
                <a:latin typeface="Consolas" panose="020B0609020204030204" pitchFamily="49" charset="0"/>
              </a:rPr>
              <a:t>null</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a:t>
            </a:r>
          </a:p>
          <a:p>
            <a:pPr>
              <a:lnSpc>
                <a:spcPct val="90000"/>
              </a:lnSpc>
              <a:spcBef>
                <a:spcPts val="0"/>
              </a:spcBef>
            </a:pPr>
            <a:r>
              <a:rPr lang="en-US" sz="1600" dirty="0">
                <a:solidFill>
                  <a:srgbClr val="1E1E1E"/>
                </a:solidFill>
                <a:latin typeface="Consolas" panose="020B0609020204030204" pitchFamily="49" charset="0"/>
              </a:rPr>
              <a:t>  </a:t>
            </a:r>
            <a:r>
              <a:rPr lang="en-US" sz="1600" dirty="0">
                <a:solidFill>
                  <a:srgbClr val="8E908C"/>
                </a:solidFill>
                <a:latin typeface="Consolas" panose="020B0609020204030204" pitchFamily="49" charset="0"/>
              </a:rPr>
              <a:t>// add the </a:t>
            </a:r>
            <a:r>
              <a:rPr lang="en-US" sz="1600" dirty="0" err="1">
                <a:solidFill>
                  <a:srgbClr val="8E908C"/>
                </a:solidFill>
                <a:latin typeface="Consolas" panose="020B0609020204030204" pitchFamily="49" charset="0"/>
              </a:rPr>
              <a:t>Action.Http</a:t>
            </a:r>
            <a:r>
              <a:rPr lang="en-US" sz="1600" dirty="0">
                <a:solidFill>
                  <a:srgbClr val="8E908C"/>
                </a:solidFill>
                <a:latin typeface="Consolas" panose="020B0609020204030204" pitchFamily="49" charset="0"/>
              </a:rPr>
              <a:t> block to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refreshCard.Actions.Add</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CreateHttpAction</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response.Headers.Add</a:t>
            </a:r>
            <a:r>
              <a:rPr lang="en-US" sz="1600" dirty="0">
                <a:solidFill>
                  <a:srgbClr val="1E1E1E"/>
                </a:solidFill>
                <a:latin typeface="Consolas" panose="020B0609020204030204" pitchFamily="49" charset="0"/>
              </a:rPr>
              <a:t>(</a:t>
            </a:r>
            <a:r>
              <a:rPr lang="en-US" sz="1600" dirty="0">
                <a:solidFill>
                  <a:srgbClr val="718C00"/>
                </a:solidFill>
                <a:latin typeface="Consolas" panose="020B0609020204030204" pitchFamily="49" charset="0"/>
              </a:rPr>
              <a:t>"CARD-UPDATE-IN-BODY"</a:t>
            </a:r>
            <a:r>
              <a:rPr lang="en-US" sz="1600" dirty="0">
                <a:solidFill>
                  <a:srgbClr val="1E1E1E"/>
                </a:solidFill>
                <a:latin typeface="Consolas" panose="020B0609020204030204" pitchFamily="49" charset="0"/>
              </a:rPr>
              <a:t>, </a:t>
            </a:r>
            <a:r>
              <a:rPr lang="en-US" sz="1600" dirty="0">
                <a:solidFill>
                  <a:srgbClr val="718C00"/>
                </a:solidFill>
                <a:latin typeface="Consolas" panose="020B0609020204030204" pitchFamily="49" charset="0"/>
              </a:rPr>
              <a:t>"true"</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response.Content</a:t>
            </a:r>
            <a:r>
              <a:rPr lang="en-US" sz="1600" dirty="0">
                <a:solidFill>
                  <a:srgbClr val="1E1E1E"/>
                </a:solidFill>
                <a:latin typeface="Consolas" panose="020B0609020204030204" pitchFamily="49" charset="0"/>
              </a:rPr>
              <a:t> = </a:t>
            </a:r>
            <a:r>
              <a:rPr lang="en-US" sz="1600" dirty="0">
                <a:solidFill>
                  <a:srgbClr val="8959A8"/>
                </a:solidFill>
                <a:latin typeface="Consolas" panose="020B0609020204030204" pitchFamily="49" charset="0"/>
              </a:rPr>
              <a:t>new</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StringContent</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refreshCard.ToJson</a:t>
            </a:r>
            <a:r>
              <a:rPr lang="en-US" sz="1600">
                <a:solidFill>
                  <a:srgbClr val="1E1E1E"/>
                </a:solidFill>
                <a:latin typeface="Consolas" panose="020B0609020204030204" pitchFamily="49" charset="0"/>
              </a:rPr>
              <a:t>()); </a:t>
            </a:r>
          </a:p>
          <a:p>
            <a:pPr>
              <a:lnSpc>
                <a:spcPct val="90000"/>
              </a:lnSpc>
              <a:spcBef>
                <a:spcPts val="0"/>
              </a:spcBef>
            </a:pPr>
            <a:r>
              <a:rPr lang="en-US" sz="1600">
                <a:solidFill>
                  <a:srgbClr val="1E1E1E"/>
                </a:solidFill>
                <a:latin typeface="Consolas" panose="020B0609020204030204" pitchFamily="49" charset="0"/>
              </a:rPr>
              <a:t>}</a:t>
            </a:r>
            <a:endParaRPr lang="en-US" sz="1600" dirty="0">
              <a:solidFill>
                <a:srgbClr val="1E1E1E"/>
              </a:solidFill>
              <a:latin typeface="Consolas" panose="020B0609020204030204" pitchFamily="49" charset="0"/>
            </a:endParaRPr>
          </a:p>
          <a:p>
            <a:pPr>
              <a:lnSpc>
                <a:spcPct val="90000"/>
              </a:lnSpc>
              <a:spcBef>
                <a:spcPts val="0"/>
              </a:spcBef>
            </a:pPr>
            <a:endParaRPr lang="en-US" sz="1600" dirty="0">
              <a:solidFill>
                <a:srgbClr val="2F2F2F"/>
              </a:solidFill>
              <a:latin typeface="Consolas" panose="020B0609020204030204" pitchFamily="49" charset="0"/>
            </a:endParaRP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1767</Words>
  <Application>Microsoft Office PowerPoint</Application>
  <PresentationFormat>Brugerdefineret</PresentationFormat>
  <Paragraphs>195</Paragraphs>
  <Slides>12</Slides>
  <Notes>12</Notes>
  <HiddenSlides>0</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12</vt:i4>
      </vt:variant>
    </vt:vector>
  </HeadingPairs>
  <TitlesOfParts>
    <vt:vector size="20" baseType="lpstr">
      <vt:lpstr>Arial</vt:lpstr>
      <vt:lpstr>Consolas</vt:lpstr>
      <vt:lpstr>Lucida Console</vt:lpstr>
      <vt:lpstr>Segoe UI</vt:lpstr>
      <vt:lpstr>Segoe UI Light</vt:lpstr>
      <vt:lpstr>Segoe UI Semibold</vt:lpstr>
      <vt:lpstr>Wingdings</vt:lpstr>
      <vt:lpstr>1_Office 365 PPT Template - 2017</vt:lpstr>
      <vt:lpstr>Adaptive Cards</vt:lpstr>
      <vt:lpstr>PowerPoint-præsentation</vt:lpstr>
      <vt:lpstr>Actionable Email Developer Dashboard</vt:lpstr>
      <vt:lpstr>Registration criteria for global submission scope</vt:lpstr>
      <vt:lpstr>Action processing overview</vt:lpstr>
      <vt:lpstr>Actionable messages via email</vt:lpstr>
      <vt:lpstr>Reporting success or failure</vt:lpstr>
      <vt:lpstr>Refresh cards</vt:lpstr>
      <vt:lpstr>Validating the bearer token</vt:lpstr>
      <vt:lpstr>Validating the bearer token</vt:lpstr>
      <vt:lpstr>Demo</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2018-10-18T13:16:21Z</dcterms:modified>
</cp:coreProperties>
</file>