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8" r:id="rId3"/>
    <p:sldId id="279" r:id="rId4"/>
    <p:sldId id="280" r:id="rId5"/>
    <p:sldId id="281" r:id="rId6"/>
    <p:sldId id="275" r:id="rId7"/>
    <p:sldId id="277" r:id="rId8"/>
    <p:sldId id="283" r:id="rId9"/>
    <p:sldId id="284" r:id="rId10"/>
    <p:sldId id="288" r:id="rId11"/>
    <p:sldId id="270" r:id="rId12"/>
    <p:sldId id="271" r:id="rId13"/>
    <p:sldId id="272" r:id="rId14"/>
    <p:sldId id="273" r:id="rId15"/>
    <p:sldId id="274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50" d="100"/>
          <a:sy n="50" d="100"/>
        </p:scale>
        <p:origin x="137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C4088-C21A-46CF-80B1-C47758300102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197D2-2E83-4D97-9C4A-454360A96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09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1275-69D8-408E-9A08-23AF999E222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F2D2-6378-4284-B7ED-343CDF1FA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24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1275-69D8-408E-9A08-23AF999E222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F2D2-6378-4284-B7ED-343CDF1FA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1275-69D8-408E-9A08-23AF999E222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F2D2-6378-4284-B7ED-343CDF1FA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16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1275-69D8-408E-9A08-23AF999E222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F2D2-6378-4284-B7ED-343CDF1FA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01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1275-69D8-408E-9A08-23AF999E222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F2D2-6378-4284-B7ED-343CDF1FA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0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1275-69D8-408E-9A08-23AF999E222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F2D2-6378-4284-B7ED-343CDF1FA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87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1275-69D8-408E-9A08-23AF999E222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F2D2-6378-4284-B7ED-343CDF1FA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79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1275-69D8-408E-9A08-23AF999E222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F2D2-6378-4284-B7ED-343CDF1FA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89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1275-69D8-408E-9A08-23AF999E222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F2D2-6378-4284-B7ED-343CDF1FA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90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1275-69D8-408E-9A08-23AF999E222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F2D2-6378-4284-B7ED-343CDF1FA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52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1275-69D8-408E-9A08-23AF999E222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F2D2-6378-4284-B7ED-343CDF1FA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6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11275-69D8-408E-9A08-23AF999E222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F2D2-6378-4284-B7ED-343CDF1FA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91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ibuneindia.com/news/sunday-special/kaleidoscope/the-wrongs-of-the-right-to-education/59837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 t="4059" r="4723" b="9128"/>
          <a:stretch/>
        </p:blipFill>
        <p:spPr>
          <a:xfrm>
            <a:off x="-29498" y="-1"/>
            <a:ext cx="12467157" cy="7573963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63C28994-99E6-4F47-9D99-38C6BE68F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050" y="3543300"/>
            <a:ext cx="8996516" cy="1984216"/>
          </a:xfrm>
        </p:spPr>
        <p:txBody>
          <a:bodyPr>
            <a:normAutofit/>
          </a:bodyPr>
          <a:lstStyle/>
          <a:p>
            <a:pPr algn="l"/>
            <a:r>
              <a:rPr sz="6600" b="1" dirty="0">
                <a:solidFill>
                  <a:schemeClr val="bg1"/>
                </a:solidFill>
              </a:rPr>
              <a:t>State of Elementary School Education in India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C728D24-CCA7-4171-B9E2-91D21A3CF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051" y="5591969"/>
            <a:ext cx="8455741" cy="1018381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/>
              <a:t>TEAM MICHIGAN</a:t>
            </a:r>
            <a:endParaRPr lang="en-IN" dirty="0" smtClean="0"/>
          </a:p>
          <a:p>
            <a:r>
              <a:rPr lang="en-IN" dirty="0" smtClean="0"/>
              <a:t>Data </a:t>
            </a:r>
            <a:r>
              <a:rPr lang="en-IN" dirty="0"/>
              <a:t>Understanding &amp; Preparation : PGPDM </a:t>
            </a:r>
            <a:r>
              <a:rPr lang="en-IN" dirty="0" smtClean="0"/>
              <a:t>Univ. of Chicago</a:t>
            </a:r>
            <a:endParaRPr lang="en-IN" dirty="0"/>
          </a:p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23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64802" y="0"/>
            <a:ext cx="2027198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1919" y="323338"/>
            <a:ext cx="9035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 Small things to remember( for the team) &amp; Learnings along the way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endParaRPr lang="en-IN" sz="2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646" y="1862077"/>
            <a:ext cx="93756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/>
              <a:t>Data </a:t>
            </a:r>
            <a:r>
              <a:rPr lang="en-IN" sz="2000" b="1" dirty="0" smtClean="0"/>
              <a:t>Preparation: </a:t>
            </a:r>
            <a:r>
              <a:rPr lang="en-IN" sz="2000" dirty="0" smtClean="0"/>
              <a:t>Removed many unnecessary fields from original </a:t>
            </a:r>
            <a:r>
              <a:rPr lang="en-IN" sz="2000" dirty="0" smtClean="0"/>
              <a:t>tables.</a:t>
            </a:r>
            <a:br>
              <a:rPr lang="en-IN" sz="2000" dirty="0" smtClean="0"/>
            </a:b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/>
              <a:t>Data </a:t>
            </a:r>
            <a:r>
              <a:rPr lang="en-IN" sz="2000" b="1" dirty="0" err="1" smtClean="0"/>
              <a:t>Cleanup</a:t>
            </a:r>
            <a:r>
              <a:rPr lang="en-IN" sz="2000" b="1" dirty="0" smtClean="0"/>
              <a:t>: </a:t>
            </a:r>
            <a:r>
              <a:rPr lang="en-IN" sz="2000" dirty="0" smtClean="0"/>
              <a:t>Removed merged  similar </a:t>
            </a:r>
            <a:r>
              <a:rPr lang="en-IN" sz="2000" dirty="0" smtClean="0"/>
              <a:t>columns.</a:t>
            </a:r>
            <a:br>
              <a:rPr lang="en-IN" sz="2000" dirty="0" smtClean="0"/>
            </a:b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/>
              <a:t>Data Transformation:</a:t>
            </a:r>
            <a:r>
              <a:rPr lang="en-IN" sz="2000" dirty="0" smtClean="0"/>
              <a:t> Transformed Date values in columns to Year.</a:t>
            </a:r>
            <a:br>
              <a:rPr lang="en-IN" sz="2000" dirty="0" smtClean="0"/>
            </a:b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/>
              <a:t>Data Loading: </a:t>
            </a:r>
            <a:r>
              <a:rPr lang="en-IN" sz="2000" dirty="0" smtClean="0"/>
              <a:t>Used a .csv file import. Issues we encountered centred around file</a:t>
            </a:r>
            <a:br>
              <a:rPr lang="en-IN" sz="2000" dirty="0" smtClean="0"/>
            </a:br>
            <a:r>
              <a:rPr lang="en-IN" sz="2000" dirty="0" smtClean="0"/>
              <a:t>size, data types.</a:t>
            </a:r>
            <a:br>
              <a:rPr lang="en-IN" sz="2000" dirty="0" smtClean="0"/>
            </a:b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/>
              <a:t>Troubleshooting/lessons learned:</a:t>
            </a:r>
            <a:r>
              <a:rPr lang="en-IN" sz="2000" dirty="0" smtClean="0"/>
              <a:t> We used of </a:t>
            </a:r>
            <a:r>
              <a:rPr lang="en-IN" sz="2000" dirty="0" err="1" smtClean="0"/>
              <a:t>data_year</a:t>
            </a:r>
            <a:r>
              <a:rPr lang="en-IN" sz="2000" dirty="0" smtClean="0"/>
              <a:t> instead of Year as Year is a keyword,  removing the bidirectional relationships in ER diagram, saving the schema, forward engineering the ER model.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97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BEB4401E-5862-4C21-9364-97FAB96B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62" y="0"/>
            <a:ext cx="722793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164802" y="0"/>
            <a:ext cx="2027198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 smtClean="0"/>
              <a:t>Data Visualization using Tableau</a:t>
            </a:r>
          </a:p>
        </p:txBody>
      </p:sp>
    </p:spTree>
    <p:extLst>
      <p:ext uri="{BB962C8B-B14F-4D97-AF65-F5344CB8AC3E}">
        <p14:creationId xmlns:p14="http://schemas.microsoft.com/office/powerpoint/2010/main" val="12106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01BB749C-56F9-49DC-AD03-39CDEEA42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08"/>
          <a:stretch/>
        </p:blipFill>
        <p:spPr>
          <a:xfrm>
            <a:off x="1660331" y="0"/>
            <a:ext cx="9094105" cy="696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D1911047-3057-42EE-BF5C-63A4F1F338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04"/>
          <a:stretch/>
        </p:blipFill>
        <p:spPr>
          <a:xfrm>
            <a:off x="1595814" y="7796"/>
            <a:ext cx="9244761" cy="68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FDF97A55-F265-442F-B816-D444ED1FF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46"/>
          <a:stretch/>
        </p:blipFill>
        <p:spPr>
          <a:xfrm>
            <a:off x="1855831" y="0"/>
            <a:ext cx="9074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08CC67F8-921A-45C8-8077-E48C2AAB1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3" b="6437"/>
          <a:stretch/>
        </p:blipFill>
        <p:spPr>
          <a:xfrm>
            <a:off x="0" y="-1905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200650"/>
            <a:ext cx="12192000" cy="10477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61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64802" y="0"/>
            <a:ext cx="2027198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918" y="590038"/>
            <a:ext cx="903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OBJECTIVE &amp; MOTIVATION –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351" y="1957611"/>
            <a:ext cx="93756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objective of the project was to study the state of elementary schools in India and learning outcomes that the education system enables.</a:t>
            </a:r>
          </a:p>
          <a:p>
            <a:endParaRPr lang="en-US" sz="2000" dirty="0" smtClean="0"/>
          </a:p>
          <a:p>
            <a:r>
              <a:rPr lang="en-US" sz="2000" dirty="0" smtClean="0"/>
              <a:t>We study the same over 2014-16</a:t>
            </a:r>
          </a:p>
          <a:p>
            <a:endParaRPr lang="en-US" sz="2000" dirty="0"/>
          </a:p>
          <a:p>
            <a:pPr>
              <a:tabLst>
                <a:tab pos="531813" algn="l"/>
              </a:tabLst>
            </a:pPr>
            <a:r>
              <a:rPr lang="en-US" sz="2000" dirty="0" smtClean="0"/>
              <a:t>2014 was chosen since the enactment of Right to Education Act (which guarantees elementary education to all children between the ages of 6 -14 years) was to be completed </a:t>
            </a:r>
            <a:r>
              <a:rPr lang="en-US" sz="2000" dirty="0" smtClean="0">
                <a:hlinkClick r:id="rId2"/>
              </a:rPr>
              <a:t>latest by March 2015</a:t>
            </a:r>
            <a:r>
              <a:rPr lang="en-US" sz="2000" dirty="0" smtClean="0"/>
              <a:t> by all state governments. We wanted to study the state of schools in the wake of an expected completion of targets laid down by the Act.</a:t>
            </a:r>
            <a:endParaRPr lang="en-IN" sz="2000" dirty="0" smtClean="0"/>
          </a:p>
          <a:p>
            <a:pPr marL="723900" indent="-285750">
              <a:buFont typeface="Arial" panose="020B0604020202020204" pitchFamily="34" charset="0"/>
              <a:buChar char="•"/>
              <a:tabLst>
                <a:tab pos="531813" algn="l"/>
              </a:tabLst>
            </a:pPr>
            <a:endParaRPr lang="en-US" sz="2000" dirty="0"/>
          </a:p>
          <a:p>
            <a:pPr marL="723900" indent="-285750">
              <a:buFont typeface="Arial" panose="020B0604020202020204" pitchFamily="34" charset="0"/>
              <a:buChar char="•"/>
              <a:tabLst>
                <a:tab pos="531813" algn="l"/>
              </a:tabLst>
            </a:pPr>
            <a:endParaRPr lang="en-US" sz="2000" dirty="0"/>
          </a:p>
          <a:p>
            <a:pPr>
              <a:tabLst>
                <a:tab pos="531813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41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64802" y="0"/>
            <a:ext cx="2027198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1919" y="323338"/>
            <a:ext cx="90357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STRUCTURING DATASETS FOR THE STUDY – 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Normalization  </a:t>
            </a:r>
            <a:endParaRPr lang="en-IN" sz="2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53567"/>
              </p:ext>
            </p:extLst>
          </p:nvPr>
        </p:nvGraphicFramePr>
        <p:xfrm>
          <a:off x="413912" y="2226800"/>
          <a:ext cx="4790153" cy="8591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6348">
                  <a:extLst>
                    <a:ext uri="{9D8B030D-6E8A-4147-A177-3AD203B41FA5}">
                      <a16:colId xmlns:a16="http://schemas.microsoft.com/office/drawing/2014/main" val="329379283"/>
                    </a:ext>
                  </a:extLst>
                </a:gridCol>
                <a:gridCol w="1048051">
                  <a:extLst>
                    <a:ext uri="{9D8B030D-6E8A-4147-A177-3AD203B41FA5}">
                      <a16:colId xmlns:a16="http://schemas.microsoft.com/office/drawing/2014/main" val="3837511514"/>
                    </a:ext>
                  </a:extLst>
                </a:gridCol>
                <a:gridCol w="814786">
                  <a:extLst>
                    <a:ext uri="{9D8B030D-6E8A-4147-A177-3AD203B41FA5}">
                      <a16:colId xmlns:a16="http://schemas.microsoft.com/office/drawing/2014/main" val="3591170442"/>
                    </a:ext>
                  </a:extLst>
                </a:gridCol>
                <a:gridCol w="942917">
                  <a:extLst>
                    <a:ext uri="{9D8B030D-6E8A-4147-A177-3AD203B41FA5}">
                      <a16:colId xmlns:a16="http://schemas.microsoft.com/office/drawing/2014/main" val="3375398654"/>
                    </a:ext>
                  </a:extLst>
                </a:gridCol>
                <a:gridCol w="1048051">
                  <a:extLst>
                    <a:ext uri="{9D8B030D-6E8A-4147-A177-3AD203B41FA5}">
                      <a16:colId xmlns:a16="http://schemas.microsoft.com/office/drawing/2014/main" val="1628825892"/>
                    </a:ext>
                  </a:extLst>
                </a:gridCol>
              </a:tblGrid>
              <a:tr h="8591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State 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State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District 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Type of</a:t>
                      </a:r>
                      <a:r>
                        <a:rPr lang="en-IN" sz="1600" baseline="0" dirty="0" smtClean="0">
                          <a:effectLst/>
                        </a:rPr>
                        <a:t> School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Enrol_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School_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14099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3914" y="1498731"/>
            <a:ext cx="981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First Normal Form </a:t>
            </a:r>
            <a:r>
              <a:rPr lang="en-IN" b="1" dirty="0" smtClean="0"/>
              <a:t>: </a:t>
            </a:r>
            <a:r>
              <a:rPr lang="en-IN" dirty="0" smtClean="0"/>
              <a:t>Identifying Key Variables and assigning relevant Primary keys.   </a:t>
            </a:r>
            <a:endParaRPr lang="en-IN" dirty="0"/>
          </a:p>
          <a:p>
            <a:endParaRPr lang="en-IN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9648"/>
              </p:ext>
            </p:extLst>
          </p:nvPr>
        </p:nvGraphicFramePr>
        <p:xfrm>
          <a:off x="413915" y="3667287"/>
          <a:ext cx="9492974" cy="85915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928608">
                  <a:extLst>
                    <a:ext uri="{9D8B030D-6E8A-4147-A177-3AD203B41FA5}">
                      <a16:colId xmlns:a16="http://schemas.microsoft.com/office/drawing/2014/main" val="329379283"/>
                    </a:ext>
                  </a:extLst>
                </a:gridCol>
                <a:gridCol w="1039388">
                  <a:extLst>
                    <a:ext uri="{9D8B030D-6E8A-4147-A177-3AD203B41FA5}">
                      <a16:colId xmlns:a16="http://schemas.microsoft.com/office/drawing/2014/main" val="3837511514"/>
                    </a:ext>
                  </a:extLst>
                </a:gridCol>
                <a:gridCol w="928608">
                  <a:extLst>
                    <a:ext uri="{9D8B030D-6E8A-4147-A177-3AD203B41FA5}">
                      <a16:colId xmlns:a16="http://schemas.microsoft.com/office/drawing/2014/main" val="2425647180"/>
                    </a:ext>
                  </a:extLst>
                </a:gridCol>
                <a:gridCol w="808051">
                  <a:extLst>
                    <a:ext uri="{9D8B030D-6E8A-4147-A177-3AD203B41FA5}">
                      <a16:colId xmlns:a16="http://schemas.microsoft.com/office/drawing/2014/main" val="3591170442"/>
                    </a:ext>
                  </a:extLst>
                </a:gridCol>
                <a:gridCol w="928608">
                  <a:extLst>
                    <a:ext uri="{9D8B030D-6E8A-4147-A177-3AD203B41FA5}">
                      <a16:colId xmlns:a16="http://schemas.microsoft.com/office/drawing/2014/main" val="345450028"/>
                    </a:ext>
                  </a:extLst>
                </a:gridCol>
                <a:gridCol w="935123">
                  <a:extLst>
                    <a:ext uri="{9D8B030D-6E8A-4147-A177-3AD203B41FA5}">
                      <a16:colId xmlns:a16="http://schemas.microsoft.com/office/drawing/2014/main" val="3375398654"/>
                    </a:ext>
                  </a:extLst>
                </a:gridCol>
                <a:gridCol w="1027984">
                  <a:extLst>
                    <a:ext uri="{9D8B030D-6E8A-4147-A177-3AD203B41FA5}">
                      <a16:colId xmlns:a16="http://schemas.microsoft.com/office/drawing/2014/main" val="3416568024"/>
                    </a:ext>
                  </a:extLst>
                </a:gridCol>
                <a:gridCol w="1039388">
                  <a:extLst>
                    <a:ext uri="{9D8B030D-6E8A-4147-A177-3AD203B41FA5}">
                      <a16:colId xmlns:a16="http://schemas.microsoft.com/office/drawing/2014/main" val="1628825892"/>
                    </a:ext>
                  </a:extLst>
                </a:gridCol>
                <a:gridCol w="928608">
                  <a:extLst>
                    <a:ext uri="{9D8B030D-6E8A-4147-A177-3AD203B41FA5}">
                      <a16:colId xmlns:a16="http://schemas.microsoft.com/office/drawing/2014/main" val="3742430521"/>
                    </a:ext>
                  </a:extLst>
                </a:gridCol>
                <a:gridCol w="928608">
                  <a:extLst>
                    <a:ext uri="{9D8B030D-6E8A-4147-A177-3AD203B41FA5}">
                      <a16:colId xmlns:a16="http://schemas.microsoft.com/office/drawing/2014/main" val="2195107513"/>
                    </a:ext>
                  </a:extLst>
                </a:gridCol>
              </a:tblGrid>
              <a:tr h="8591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State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State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District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District 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School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Primary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Primary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plus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Enrol_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School_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Enrol_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Social_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Group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Enrol_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Primary_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Grade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140999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351064" y="2667000"/>
            <a:ext cx="104775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270837"/>
              </p:ext>
            </p:extLst>
          </p:nvPr>
        </p:nvGraphicFramePr>
        <p:xfrm>
          <a:off x="10164802" y="1075650"/>
          <a:ext cx="2076450" cy="40949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4159002304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1128915992"/>
                    </a:ext>
                  </a:extLst>
                </a:gridCol>
              </a:tblGrid>
              <a:tr h="7299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1</a:t>
                      </a:r>
                      <a:r>
                        <a:rPr lang="en-IN" sz="1600" baseline="30000">
                          <a:solidFill>
                            <a:schemeClr val="bg1"/>
                          </a:solidFill>
                          <a:effectLst/>
                        </a:rPr>
                        <a:t>st</a:t>
                      </a: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 Normal Form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567"/>
                  </a:ext>
                </a:extLst>
              </a:tr>
              <a:tr h="729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There are no repeating groups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6356008"/>
                  </a:ext>
                </a:extLst>
              </a:tr>
              <a:tr h="36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Data Atomic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8942427"/>
                  </a:ext>
                </a:extLst>
              </a:tr>
              <a:tr h="729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Each Field has Unique Name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179588"/>
                  </a:ext>
                </a:extLst>
              </a:tr>
              <a:tr h="36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Primary Key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704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9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64802" y="0"/>
            <a:ext cx="2027198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1919" y="323338"/>
            <a:ext cx="90357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STRUCTURING DATASETS FOR THE STUDY – 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Normalization  </a:t>
            </a:r>
            <a:endParaRPr lang="en-IN" sz="2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250" y="1498731"/>
            <a:ext cx="981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Second </a:t>
            </a:r>
            <a:r>
              <a:rPr lang="en-IN" b="1" dirty="0"/>
              <a:t>Normal Form </a:t>
            </a:r>
            <a:r>
              <a:rPr lang="en-IN" b="1" dirty="0" smtClean="0"/>
              <a:t>: </a:t>
            </a:r>
            <a:r>
              <a:rPr lang="en-IN" dirty="0" smtClean="0"/>
              <a:t>Separating master table into smaller tables concerning one variable type each  </a:t>
            </a:r>
            <a:endParaRPr lang="en-IN" dirty="0"/>
          </a:p>
          <a:p>
            <a:endParaRPr lang="en-IN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82909"/>
              </p:ext>
            </p:extLst>
          </p:nvPr>
        </p:nvGraphicFramePr>
        <p:xfrm>
          <a:off x="168251" y="2427903"/>
          <a:ext cx="9492974" cy="85915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928608">
                  <a:extLst>
                    <a:ext uri="{9D8B030D-6E8A-4147-A177-3AD203B41FA5}">
                      <a16:colId xmlns:a16="http://schemas.microsoft.com/office/drawing/2014/main" val="329379283"/>
                    </a:ext>
                  </a:extLst>
                </a:gridCol>
                <a:gridCol w="1039388">
                  <a:extLst>
                    <a:ext uri="{9D8B030D-6E8A-4147-A177-3AD203B41FA5}">
                      <a16:colId xmlns:a16="http://schemas.microsoft.com/office/drawing/2014/main" val="3837511514"/>
                    </a:ext>
                  </a:extLst>
                </a:gridCol>
                <a:gridCol w="928608">
                  <a:extLst>
                    <a:ext uri="{9D8B030D-6E8A-4147-A177-3AD203B41FA5}">
                      <a16:colId xmlns:a16="http://schemas.microsoft.com/office/drawing/2014/main" val="2425647180"/>
                    </a:ext>
                  </a:extLst>
                </a:gridCol>
                <a:gridCol w="808051">
                  <a:extLst>
                    <a:ext uri="{9D8B030D-6E8A-4147-A177-3AD203B41FA5}">
                      <a16:colId xmlns:a16="http://schemas.microsoft.com/office/drawing/2014/main" val="3591170442"/>
                    </a:ext>
                  </a:extLst>
                </a:gridCol>
                <a:gridCol w="928608">
                  <a:extLst>
                    <a:ext uri="{9D8B030D-6E8A-4147-A177-3AD203B41FA5}">
                      <a16:colId xmlns:a16="http://schemas.microsoft.com/office/drawing/2014/main" val="345450028"/>
                    </a:ext>
                  </a:extLst>
                </a:gridCol>
                <a:gridCol w="935123">
                  <a:extLst>
                    <a:ext uri="{9D8B030D-6E8A-4147-A177-3AD203B41FA5}">
                      <a16:colId xmlns:a16="http://schemas.microsoft.com/office/drawing/2014/main" val="3375398654"/>
                    </a:ext>
                  </a:extLst>
                </a:gridCol>
                <a:gridCol w="1027984">
                  <a:extLst>
                    <a:ext uri="{9D8B030D-6E8A-4147-A177-3AD203B41FA5}">
                      <a16:colId xmlns:a16="http://schemas.microsoft.com/office/drawing/2014/main" val="3416568024"/>
                    </a:ext>
                  </a:extLst>
                </a:gridCol>
                <a:gridCol w="1039388">
                  <a:extLst>
                    <a:ext uri="{9D8B030D-6E8A-4147-A177-3AD203B41FA5}">
                      <a16:colId xmlns:a16="http://schemas.microsoft.com/office/drawing/2014/main" val="1628825892"/>
                    </a:ext>
                  </a:extLst>
                </a:gridCol>
                <a:gridCol w="928608">
                  <a:extLst>
                    <a:ext uri="{9D8B030D-6E8A-4147-A177-3AD203B41FA5}">
                      <a16:colId xmlns:a16="http://schemas.microsoft.com/office/drawing/2014/main" val="3742430521"/>
                    </a:ext>
                  </a:extLst>
                </a:gridCol>
                <a:gridCol w="928608">
                  <a:extLst>
                    <a:ext uri="{9D8B030D-6E8A-4147-A177-3AD203B41FA5}">
                      <a16:colId xmlns:a16="http://schemas.microsoft.com/office/drawing/2014/main" val="2195107513"/>
                    </a:ext>
                  </a:extLst>
                </a:gridCol>
              </a:tblGrid>
              <a:tr h="8591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State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State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District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District 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School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Primary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Primary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plus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Enrol_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School_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Enrol_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Social_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Group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Enrol_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Primary_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Grade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140999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286000" y="3287058"/>
            <a:ext cx="104775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15647"/>
              </p:ext>
            </p:extLst>
          </p:nvPr>
        </p:nvGraphicFramePr>
        <p:xfrm>
          <a:off x="10164802" y="1444139"/>
          <a:ext cx="2076450" cy="37031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22348">
                  <a:extLst>
                    <a:ext uri="{9D8B030D-6E8A-4147-A177-3AD203B41FA5}">
                      <a16:colId xmlns:a16="http://schemas.microsoft.com/office/drawing/2014/main" val="4159002304"/>
                    </a:ext>
                  </a:extLst>
                </a:gridCol>
                <a:gridCol w="754102">
                  <a:extLst>
                    <a:ext uri="{9D8B030D-6E8A-4147-A177-3AD203B41FA5}">
                      <a16:colId xmlns:a16="http://schemas.microsoft.com/office/drawing/2014/main" val="1128915992"/>
                    </a:ext>
                  </a:extLst>
                </a:gridCol>
              </a:tblGrid>
              <a:tr h="7299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</a:t>
                      </a:r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IN" sz="1600" baseline="30000" dirty="0" smtClean="0">
                          <a:solidFill>
                            <a:schemeClr val="bg1"/>
                          </a:solidFill>
                          <a:effectLst/>
                        </a:rPr>
                        <a:t>st</a:t>
                      </a:r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Normal Form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567"/>
                  </a:ext>
                </a:extLst>
              </a:tr>
              <a:tr h="729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</a:rPr>
                        <a:t>First Normal Form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6356008"/>
                  </a:ext>
                </a:extLst>
              </a:tr>
              <a:tr h="36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All non-Key attributes are dependent on all parts of Primary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8942427"/>
                  </a:ext>
                </a:extLst>
              </a:tr>
              <a:tr h="729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</a:rPr>
                        <a:t>Eliminate Partial Dependencies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17958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75104"/>
              </p:ext>
            </p:extLst>
          </p:nvPr>
        </p:nvGraphicFramePr>
        <p:xfrm>
          <a:off x="862964" y="4146213"/>
          <a:ext cx="2051686" cy="42578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025843">
                  <a:extLst>
                    <a:ext uri="{9D8B030D-6E8A-4147-A177-3AD203B41FA5}">
                      <a16:colId xmlns:a16="http://schemas.microsoft.com/office/drawing/2014/main" val="2231838879"/>
                    </a:ext>
                  </a:extLst>
                </a:gridCol>
                <a:gridCol w="1025843">
                  <a:extLst>
                    <a:ext uri="{9D8B030D-6E8A-4147-A177-3AD203B41FA5}">
                      <a16:colId xmlns:a16="http://schemas.microsoft.com/office/drawing/2014/main" val="2152785917"/>
                    </a:ext>
                  </a:extLst>
                </a:gridCol>
              </a:tblGrid>
              <a:tr h="4257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State 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State Name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272491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56428"/>
              </p:ext>
            </p:extLst>
          </p:nvPr>
        </p:nvGraphicFramePr>
        <p:xfrm>
          <a:off x="4635211" y="4106900"/>
          <a:ext cx="3518535" cy="50441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172845">
                  <a:extLst>
                    <a:ext uri="{9D8B030D-6E8A-4147-A177-3AD203B41FA5}">
                      <a16:colId xmlns:a16="http://schemas.microsoft.com/office/drawing/2014/main" val="3020553984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870207347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3605754638"/>
                    </a:ext>
                  </a:extLst>
                </a:gridCol>
              </a:tblGrid>
              <a:tr h="50441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District CD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District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State 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51365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43623"/>
              </p:ext>
            </p:extLst>
          </p:nvPr>
        </p:nvGraphicFramePr>
        <p:xfrm>
          <a:off x="870458" y="5201925"/>
          <a:ext cx="8287192" cy="73609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035899">
                  <a:extLst>
                    <a:ext uri="{9D8B030D-6E8A-4147-A177-3AD203B41FA5}">
                      <a16:colId xmlns:a16="http://schemas.microsoft.com/office/drawing/2014/main" val="3101637097"/>
                    </a:ext>
                  </a:extLst>
                </a:gridCol>
                <a:gridCol w="1035899">
                  <a:extLst>
                    <a:ext uri="{9D8B030D-6E8A-4147-A177-3AD203B41FA5}">
                      <a16:colId xmlns:a16="http://schemas.microsoft.com/office/drawing/2014/main" val="625102499"/>
                    </a:ext>
                  </a:extLst>
                </a:gridCol>
                <a:gridCol w="1035899">
                  <a:extLst>
                    <a:ext uri="{9D8B030D-6E8A-4147-A177-3AD203B41FA5}">
                      <a16:colId xmlns:a16="http://schemas.microsoft.com/office/drawing/2014/main" val="3634793968"/>
                    </a:ext>
                  </a:extLst>
                </a:gridCol>
                <a:gridCol w="1035899">
                  <a:extLst>
                    <a:ext uri="{9D8B030D-6E8A-4147-A177-3AD203B41FA5}">
                      <a16:colId xmlns:a16="http://schemas.microsoft.com/office/drawing/2014/main" val="1781102662"/>
                    </a:ext>
                  </a:extLst>
                </a:gridCol>
                <a:gridCol w="1035899">
                  <a:extLst>
                    <a:ext uri="{9D8B030D-6E8A-4147-A177-3AD203B41FA5}">
                      <a16:colId xmlns:a16="http://schemas.microsoft.com/office/drawing/2014/main" val="2077922893"/>
                    </a:ext>
                  </a:extLst>
                </a:gridCol>
                <a:gridCol w="1035899">
                  <a:extLst>
                    <a:ext uri="{9D8B030D-6E8A-4147-A177-3AD203B41FA5}">
                      <a16:colId xmlns:a16="http://schemas.microsoft.com/office/drawing/2014/main" val="3932671567"/>
                    </a:ext>
                  </a:extLst>
                </a:gridCol>
                <a:gridCol w="1035899">
                  <a:extLst>
                    <a:ext uri="{9D8B030D-6E8A-4147-A177-3AD203B41FA5}">
                      <a16:colId xmlns:a16="http://schemas.microsoft.com/office/drawing/2014/main" val="2403148755"/>
                    </a:ext>
                  </a:extLst>
                </a:gridCol>
                <a:gridCol w="1035899">
                  <a:extLst>
                    <a:ext uri="{9D8B030D-6E8A-4147-A177-3AD203B41FA5}">
                      <a16:colId xmlns:a16="http://schemas.microsoft.com/office/drawing/2014/main" val="858098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School_ID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Primary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Primary Plus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Upper Primary Plus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Enrol_</a:t>
                      </a:r>
                      <a:endParaRPr lang="en-IN" sz="12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School_</a:t>
                      </a:r>
                      <a:endParaRPr lang="en-IN" sz="12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Type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Enrol_</a:t>
                      </a:r>
                      <a:endParaRPr lang="en-IN" sz="12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Social_</a:t>
                      </a:r>
                      <a:endParaRPr lang="en-IN" sz="12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Group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Enrol_Primary_</a:t>
                      </a:r>
                      <a:endParaRPr lang="en-IN" sz="12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Grade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District_ID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0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5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64802" y="0"/>
            <a:ext cx="2027198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1919" y="323338"/>
            <a:ext cx="90357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STRUCTURING DATASETS FOR THE STUDY – 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Normalization  </a:t>
            </a:r>
            <a:endParaRPr lang="en-IN" sz="2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250" y="1498731"/>
            <a:ext cx="981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Third</a:t>
            </a:r>
            <a:r>
              <a:rPr lang="en-IN" b="1" dirty="0" smtClean="0"/>
              <a:t> </a:t>
            </a:r>
            <a:r>
              <a:rPr lang="en-IN" b="1" dirty="0"/>
              <a:t>Normal Form </a:t>
            </a:r>
            <a:r>
              <a:rPr lang="en-IN" b="1" dirty="0" smtClean="0"/>
              <a:t>: </a:t>
            </a:r>
            <a:r>
              <a:rPr lang="en-IN" dirty="0" smtClean="0"/>
              <a:t>Separating master table into smaller tables concerning one variable type each  </a:t>
            </a:r>
            <a:endParaRPr lang="en-IN" dirty="0"/>
          </a:p>
          <a:p>
            <a:endParaRPr lang="en-IN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86000" y="3287058"/>
            <a:ext cx="104775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944977"/>
              </p:ext>
            </p:extLst>
          </p:nvPr>
        </p:nvGraphicFramePr>
        <p:xfrm>
          <a:off x="10164802" y="1498731"/>
          <a:ext cx="2076450" cy="28619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22348">
                  <a:extLst>
                    <a:ext uri="{9D8B030D-6E8A-4147-A177-3AD203B41FA5}">
                      <a16:colId xmlns:a16="http://schemas.microsoft.com/office/drawing/2014/main" val="4159002304"/>
                    </a:ext>
                  </a:extLst>
                </a:gridCol>
                <a:gridCol w="754102">
                  <a:extLst>
                    <a:ext uri="{9D8B030D-6E8A-4147-A177-3AD203B41FA5}">
                      <a16:colId xmlns:a16="http://schemas.microsoft.com/office/drawing/2014/main" val="1128915992"/>
                    </a:ext>
                  </a:extLst>
                </a:gridCol>
              </a:tblGrid>
              <a:tr h="7299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</a:t>
                      </a:r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en-IN" sz="1600" baseline="30000" dirty="0" smtClean="0">
                          <a:solidFill>
                            <a:schemeClr val="bg1"/>
                          </a:solidFill>
                          <a:effectLst/>
                        </a:rPr>
                        <a:t>rd</a:t>
                      </a:r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Normal Form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567"/>
                  </a:ext>
                </a:extLst>
              </a:tr>
              <a:tr h="729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</a:rPr>
                        <a:t>First Normal Form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6356008"/>
                  </a:ext>
                </a:extLst>
              </a:tr>
              <a:tr h="36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</a:rPr>
                        <a:t>Second Normal Form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8942427"/>
                  </a:ext>
                </a:extLst>
              </a:tr>
              <a:tr h="729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</a:rPr>
                        <a:t>Eliminate Transitive Dependencies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17958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06505"/>
              </p:ext>
            </p:extLst>
          </p:nvPr>
        </p:nvGraphicFramePr>
        <p:xfrm>
          <a:off x="491615" y="2550966"/>
          <a:ext cx="8287192" cy="73609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035899">
                  <a:extLst>
                    <a:ext uri="{9D8B030D-6E8A-4147-A177-3AD203B41FA5}">
                      <a16:colId xmlns:a16="http://schemas.microsoft.com/office/drawing/2014/main" val="3101637097"/>
                    </a:ext>
                  </a:extLst>
                </a:gridCol>
                <a:gridCol w="1035899">
                  <a:extLst>
                    <a:ext uri="{9D8B030D-6E8A-4147-A177-3AD203B41FA5}">
                      <a16:colId xmlns:a16="http://schemas.microsoft.com/office/drawing/2014/main" val="625102499"/>
                    </a:ext>
                  </a:extLst>
                </a:gridCol>
                <a:gridCol w="1035899">
                  <a:extLst>
                    <a:ext uri="{9D8B030D-6E8A-4147-A177-3AD203B41FA5}">
                      <a16:colId xmlns:a16="http://schemas.microsoft.com/office/drawing/2014/main" val="3634793968"/>
                    </a:ext>
                  </a:extLst>
                </a:gridCol>
                <a:gridCol w="1035899">
                  <a:extLst>
                    <a:ext uri="{9D8B030D-6E8A-4147-A177-3AD203B41FA5}">
                      <a16:colId xmlns:a16="http://schemas.microsoft.com/office/drawing/2014/main" val="1781102662"/>
                    </a:ext>
                  </a:extLst>
                </a:gridCol>
                <a:gridCol w="1035899">
                  <a:extLst>
                    <a:ext uri="{9D8B030D-6E8A-4147-A177-3AD203B41FA5}">
                      <a16:colId xmlns:a16="http://schemas.microsoft.com/office/drawing/2014/main" val="2077922893"/>
                    </a:ext>
                  </a:extLst>
                </a:gridCol>
                <a:gridCol w="1035899">
                  <a:extLst>
                    <a:ext uri="{9D8B030D-6E8A-4147-A177-3AD203B41FA5}">
                      <a16:colId xmlns:a16="http://schemas.microsoft.com/office/drawing/2014/main" val="3932671567"/>
                    </a:ext>
                  </a:extLst>
                </a:gridCol>
                <a:gridCol w="1035899">
                  <a:extLst>
                    <a:ext uri="{9D8B030D-6E8A-4147-A177-3AD203B41FA5}">
                      <a16:colId xmlns:a16="http://schemas.microsoft.com/office/drawing/2014/main" val="2403148755"/>
                    </a:ext>
                  </a:extLst>
                </a:gridCol>
                <a:gridCol w="1035899">
                  <a:extLst>
                    <a:ext uri="{9D8B030D-6E8A-4147-A177-3AD203B41FA5}">
                      <a16:colId xmlns:a16="http://schemas.microsoft.com/office/drawing/2014/main" val="858098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School_ID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Primary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Primary Plus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Upper Primary Plus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Enrol_</a:t>
                      </a:r>
                      <a:endParaRPr lang="en-IN" sz="12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School_</a:t>
                      </a:r>
                      <a:endParaRPr lang="en-IN" sz="12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Type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Enrol_</a:t>
                      </a:r>
                      <a:endParaRPr lang="en-IN" sz="12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Social_</a:t>
                      </a:r>
                      <a:endParaRPr lang="en-IN" sz="12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Group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Enrol_Primary_</a:t>
                      </a:r>
                      <a:endParaRPr lang="en-IN" sz="12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Grade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District_ID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03812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61023"/>
              </p:ext>
            </p:extLst>
          </p:nvPr>
        </p:nvGraphicFramePr>
        <p:xfrm>
          <a:off x="594629" y="4807654"/>
          <a:ext cx="7155182" cy="59210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430887">
                  <a:extLst>
                    <a:ext uri="{9D8B030D-6E8A-4147-A177-3AD203B41FA5}">
                      <a16:colId xmlns:a16="http://schemas.microsoft.com/office/drawing/2014/main" val="1891565735"/>
                    </a:ext>
                  </a:extLst>
                </a:gridCol>
                <a:gridCol w="1430887">
                  <a:extLst>
                    <a:ext uri="{9D8B030D-6E8A-4147-A177-3AD203B41FA5}">
                      <a16:colId xmlns:a16="http://schemas.microsoft.com/office/drawing/2014/main" val="4182050907"/>
                    </a:ext>
                  </a:extLst>
                </a:gridCol>
                <a:gridCol w="1430887">
                  <a:extLst>
                    <a:ext uri="{9D8B030D-6E8A-4147-A177-3AD203B41FA5}">
                      <a16:colId xmlns:a16="http://schemas.microsoft.com/office/drawing/2014/main" val="1297132402"/>
                    </a:ext>
                  </a:extLst>
                </a:gridCol>
                <a:gridCol w="1430887">
                  <a:extLst>
                    <a:ext uri="{9D8B030D-6E8A-4147-A177-3AD203B41FA5}">
                      <a16:colId xmlns:a16="http://schemas.microsoft.com/office/drawing/2014/main" val="2589338732"/>
                    </a:ext>
                  </a:extLst>
                </a:gridCol>
                <a:gridCol w="1431634">
                  <a:extLst>
                    <a:ext uri="{9D8B030D-6E8A-4147-A177-3AD203B41FA5}">
                      <a16:colId xmlns:a16="http://schemas.microsoft.com/office/drawing/2014/main" val="342565757"/>
                    </a:ext>
                  </a:extLst>
                </a:gridCol>
              </a:tblGrid>
              <a:tr h="592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School_ID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Primary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Primary Plus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Upper Primary Plus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err="1" smtClean="0">
                          <a:effectLst/>
                        </a:rPr>
                        <a:t>District_ID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072716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92620"/>
              </p:ext>
            </p:extLst>
          </p:nvPr>
        </p:nvGraphicFramePr>
        <p:xfrm>
          <a:off x="594629" y="5585534"/>
          <a:ext cx="7155181" cy="57090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00003">
                  <a:extLst>
                    <a:ext uri="{9D8B030D-6E8A-4147-A177-3AD203B41FA5}">
                      <a16:colId xmlns:a16="http://schemas.microsoft.com/office/drawing/2014/main" val="3949265844"/>
                    </a:ext>
                  </a:extLst>
                </a:gridCol>
                <a:gridCol w="1406229">
                  <a:extLst>
                    <a:ext uri="{9D8B030D-6E8A-4147-A177-3AD203B41FA5}">
                      <a16:colId xmlns:a16="http://schemas.microsoft.com/office/drawing/2014/main" val="2747695866"/>
                    </a:ext>
                  </a:extLst>
                </a:gridCol>
                <a:gridCol w="1409218">
                  <a:extLst>
                    <a:ext uri="{9D8B030D-6E8A-4147-A177-3AD203B41FA5}">
                      <a16:colId xmlns:a16="http://schemas.microsoft.com/office/drawing/2014/main" val="54406757"/>
                    </a:ext>
                  </a:extLst>
                </a:gridCol>
                <a:gridCol w="1255295">
                  <a:extLst>
                    <a:ext uri="{9D8B030D-6E8A-4147-A177-3AD203B41FA5}">
                      <a16:colId xmlns:a16="http://schemas.microsoft.com/office/drawing/2014/main" val="2666486114"/>
                    </a:ext>
                  </a:extLst>
                </a:gridCol>
                <a:gridCol w="1284436">
                  <a:extLst>
                    <a:ext uri="{9D8B030D-6E8A-4147-A177-3AD203B41FA5}">
                      <a16:colId xmlns:a16="http://schemas.microsoft.com/office/drawing/2014/main" val="1951923626"/>
                    </a:ext>
                  </a:extLst>
                </a:gridCol>
              </a:tblGrid>
              <a:tr h="5709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Enrol_School_Type_ID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Primary_Grade_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Enrol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Upper_Primary_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Grade_Enrol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School_ID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err="1" smtClean="0">
                          <a:effectLst/>
                        </a:rPr>
                        <a:t>District_ID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910529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70445"/>
              </p:ext>
            </p:extLst>
          </p:nvPr>
        </p:nvGraphicFramePr>
        <p:xfrm>
          <a:off x="491615" y="4144029"/>
          <a:ext cx="8385201" cy="52512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676865">
                  <a:extLst>
                    <a:ext uri="{9D8B030D-6E8A-4147-A177-3AD203B41FA5}">
                      <a16:colId xmlns:a16="http://schemas.microsoft.com/office/drawing/2014/main" val="1283523566"/>
                    </a:ext>
                  </a:extLst>
                </a:gridCol>
                <a:gridCol w="1676865">
                  <a:extLst>
                    <a:ext uri="{9D8B030D-6E8A-4147-A177-3AD203B41FA5}">
                      <a16:colId xmlns:a16="http://schemas.microsoft.com/office/drawing/2014/main" val="1269799798"/>
                    </a:ext>
                  </a:extLst>
                </a:gridCol>
                <a:gridCol w="1676865">
                  <a:extLst>
                    <a:ext uri="{9D8B030D-6E8A-4147-A177-3AD203B41FA5}">
                      <a16:colId xmlns:a16="http://schemas.microsoft.com/office/drawing/2014/main" val="3549028056"/>
                    </a:ext>
                  </a:extLst>
                </a:gridCol>
                <a:gridCol w="1676865">
                  <a:extLst>
                    <a:ext uri="{9D8B030D-6E8A-4147-A177-3AD203B41FA5}">
                      <a16:colId xmlns:a16="http://schemas.microsoft.com/office/drawing/2014/main" val="1685042204"/>
                    </a:ext>
                  </a:extLst>
                </a:gridCol>
                <a:gridCol w="1677741">
                  <a:extLst>
                    <a:ext uri="{9D8B030D-6E8A-4147-A177-3AD203B41FA5}">
                      <a16:colId xmlns:a16="http://schemas.microsoft.com/office/drawing/2014/main" val="3752876105"/>
                    </a:ext>
                  </a:extLst>
                </a:gridCol>
              </a:tblGrid>
              <a:tr h="5251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Enrol_Social_grp_ID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Repeater_Primary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Repeater_Upper_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Primary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School_ID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err="1" smtClean="0">
                          <a:effectLst/>
                        </a:rPr>
                        <a:t>District_ID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448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9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64802" y="0"/>
            <a:ext cx="2027198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The ER Diagram maps the 12 tables that were used for the project. </a:t>
            </a:r>
          </a:p>
          <a:p>
            <a:endParaRPr lang="en-US" sz="1200" dirty="0"/>
          </a:p>
          <a:p>
            <a:r>
              <a:rPr lang="en-US" sz="1200" dirty="0" smtClean="0"/>
              <a:t>The Tables include: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School Table – information on types of schools by management and level of education imparted.</a:t>
            </a:r>
            <a:endParaRPr lang="en-IN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Teacher table – covers teachers teaching in different school types and total number of teachers by gender.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The Enrollment by School Type covers enrollment by diff types of schools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Enrollment by social group likewise has data one enrollment by gender and social groups.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Teacher qualification table has information on number of qualified teachers by type of school and in-service training received.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The tables on Grants, Infrastructure, incentives record data on specific aspects as the name suggests, per district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234" t="17291" r="16454" b="11208"/>
          <a:stretch/>
        </p:blipFill>
        <p:spPr>
          <a:xfrm>
            <a:off x="121919" y="353568"/>
            <a:ext cx="10042883" cy="6181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148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STRUCTURING DATASETS FOR THE STUDY – 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 diagram</a:t>
            </a:r>
            <a:endParaRPr lang="en-IN" sz="2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64802" y="0"/>
            <a:ext cx="2027198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panels show a snapshot of the scripts used to create Forward Engineer the ER Diagram.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810" t="20052" r="26574" b="24219"/>
          <a:stretch/>
        </p:blipFill>
        <p:spPr>
          <a:xfrm>
            <a:off x="121919" y="1268790"/>
            <a:ext cx="5834381" cy="4585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3500" t="21094" r="50878" b="19531"/>
          <a:stretch/>
        </p:blipFill>
        <p:spPr>
          <a:xfrm>
            <a:off x="6166244" y="1268790"/>
            <a:ext cx="3788613" cy="49360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19" y="323338"/>
            <a:ext cx="90357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 – 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Forward Engineering the ER diagram </a:t>
            </a:r>
            <a:endParaRPr lang="en-IN" sz="2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64802" y="0"/>
            <a:ext cx="2027198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panels show a snapshot of the scripts used to create Forward Engineer the ER Diagram.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19" y="323338"/>
            <a:ext cx="90357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 Running Queries– 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Basic Summary for variables</a:t>
            </a:r>
            <a:endParaRPr lang="en-IN" sz="2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133" t="13387" r="11155" b="22247"/>
          <a:stretch/>
        </p:blipFill>
        <p:spPr>
          <a:xfrm>
            <a:off x="121919" y="1364776"/>
            <a:ext cx="8679976" cy="47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8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64802" y="0"/>
            <a:ext cx="2027198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panels show a snapshot of the scripts used to create Forward Engineer the ER Diagram.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19" y="323338"/>
            <a:ext cx="90357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 Running Queries– 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Cross-tabs to see inter-relationship between variables  </a:t>
            </a:r>
            <a:endParaRPr lang="en-IN" sz="2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609" t="13573" r="1505" b="24301"/>
          <a:stretch/>
        </p:blipFill>
        <p:spPr>
          <a:xfrm>
            <a:off x="121919" y="1637732"/>
            <a:ext cx="10003810" cy="45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604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State of Elementary School Education in 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Yerramilli</dc:creator>
  <cp:lastModifiedBy>Shruti Yerramilli</cp:lastModifiedBy>
  <cp:revision>23</cp:revision>
  <dcterms:created xsi:type="dcterms:W3CDTF">2019-09-14T10:49:08Z</dcterms:created>
  <dcterms:modified xsi:type="dcterms:W3CDTF">2019-09-18T17:00:53Z</dcterms:modified>
</cp:coreProperties>
</file>