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4D64-C878-4472-B732-038F9D962798}"/>
              </a:ext>
            </a:extLst>
          </p:cNvPr>
          <p:cNvSpPr>
            <a:spLocks noGrp="1"/>
          </p:cNvSpPr>
          <p:nvPr>
            <p:ph type="ctrTitle"/>
          </p:nvPr>
        </p:nvSpPr>
        <p:spPr>
          <a:xfrm>
            <a:off x="1915126" y="2342427"/>
            <a:ext cx="8361229" cy="2098226"/>
          </a:xfrm>
        </p:spPr>
        <p:txBody>
          <a:bodyPr/>
          <a:lstStyle/>
          <a:p>
            <a:r>
              <a:rPr lang="en-US" b="1" dirty="0"/>
              <a:t>A Recommender System for WHOLESALER</a:t>
            </a:r>
            <a:endParaRPr lang="en-IN" dirty="0"/>
          </a:p>
        </p:txBody>
      </p:sp>
      <p:sp>
        <p:nvSpPr>
          <p:cNvPr id="3" name="Subtitle 2">
            <a:extLst>
              <a:ext uri="{FF2B5EF4-FFF2-40B4-BE49-F238E27FC236}">
                <a16:creationId xmlns:a16="http://schemas.microsoft.com/office/drawing/2014/main" id="{0826CD9C-B9EB-4C96-9BE2-FE0394481962}"/>
              </a:ext>
            </a:extLst>
          </p:cNvPr>
          <p:cNvSpPr>
            <a:spLocks noGrp="1"/>
          </p:cNvSpPr>
          <p:nvPr>
            <p:ph type="subTitle" idx="1"/>
          </p:nvPr>
        </p:nvSpPr>
        <p:spPr>
          <a:xfrm>
            <a:off x="2679905" y="4515573"/>
            <a:ext cx="6831673" cy="1086237"/>
          </a:xfrm>
        </p:spPr>
        <p:txBody>
          <a:bodyPr>
            <a:normAutofit fontScale="92500" lnSpcReduction="10000"/>
          </a:bodyPr>
          <a:lstStyle/>
          <a:p>
            <a:r>
              <a:rPr lang="en-US" dirty="0"/>
              <a:t>Applied Data Science Capstone</a:t>
            </a:r>
          </a:p>
          <a:p>
            <a:r>
              <a:rPr lang="it-IT" dirty="0"/>
              <a:t>IBM Data Science Professional Certificate</a:t>
            </a:r>
          </a:p>
          <a:p>
            <a:r>
              <a:rPr lang="en-US" dirty="0"/>
              <a:t>August 2019</a:t>
            </a:r>
          </a:p>
          <a:p>
            <a:endParaRPr lang="en-IN" dirty="0"/>
          </a:p>
        </p:txBody>
      </p:sp>
    </p:spTree>
    <p:extLst>
      <p:ext uri="{BB962C8B-B14F-4D97-AF65-F5344CB8AC3E}">
        <p14:creationId xmlns:p14="http://schemas.microsoft.com/office/powerpoint/2010/main" val="421613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98A4-84A4-465A-AC92-AB57DA9E58BE}"/>
              </a:ext>
            </a:extLst>
          </p:cNvPr>
          <p:cNvSpPr>
            <a:spLocks noGrp="1"/>
          </p:cNvSpPr>
          <p:nvPr>
            <p:ph type="title"/>
          </p:nvPr>
        </p:nvSpPr>
        <p:spPr>
          <a:xfrm>
            <a:off x="994299" y="113930"/>
            <a:ext cx="10875146" cy="876670"/>
          </a:xfrm>
        </p:spPr>
        <p:txBody>
          <a:bodyPr>
            <a:noAutofit/>
          </a:bodyPr>
          <a:lstStyle/>
          <a:p>
            <a:r>
              <a:rPr lang="en-US" sz="2000" b="1" dirty="0"/>
              <a:t>Now, the dataset is fully ready to be used for machine learning (and statistical analysis) purposes.</a:t>
            </a:r>
            <a:br>
              <a:rPr lang="en-US" sz="2000" b="1" dirty="0"/>
            </a:br>
            <a:endParaRPr lang="en-IN" sz="2000" dirty="0"/>
          </a:p>
        </p:txBody>
      </p:sp>
      <p:sp>
        <p:nvSpPr>
          <p:cNvPr id="6" name="Content Placeholder 5">
            <a:extLst>
              <a:ext uri="{FF2B5EF4-FFF2-40B4-BE49-F238E27FC236}">
                <a16:creationId xmlns:a16="http://schemas.microsoft.com/office/drawing/2014/main" id="{4D84C890-40CB-4A03-9168-6AB3027E6AD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C5F72DA-77C0-4BB7-884E-F209F9B96D4D}"/>
              </a:ext>
            </a:extLst>
          </p:cNvPr>
          <p:cNvPicPr>
            <a:picLocks noChangeAspect="1"/>
          </p:cNvPicPr>
          <p:nvPr/>
        </p:nvPicPr>
        <p:blipFill>
          <a:blip r:embed="rId2"/>
          <a:stretch>
            <a:fillRect/>
          </a:stretch>
        </p:blipFill>
        <p:spPr>
          <a:xfrm>
            <a:off x="1181100" y="1204912"/>
            <a:ext cx="10633154" cy="4738688"/>
          </a:xfrm>
          <a:prstGeom prst="rect">
            <a:avLst/>
          </a:prstGeom>
        </p:spPr>
      </p:pic>
    </p:spTree>
    <p:extLst>
      <p:ext uri="{BB962C8B-B14F-4D97-AF65-F5344CB8AC3E}">
        <p14:creationId xmlns:p14="http://schemas.microsoft.com/office/powerpoint/2010/main" val="199112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8DFCD-5C92-4C3E-9413-1AB338B5E4CA}"/>
              </a:ext>
            </a:extLst>
          </p:cNvPr>
          <p:cNvSpPr>
            <a:spLocks noGrp="1"/>
          </p:cNvSpPr>
          <p:nvPr>
            <p:ph idx="1"/>
          </p:nvPr>
        </p:nvSpPr>
        <p:spPr>
          <a:xfrm>
            <a:off x="1229557" y="697637"/>
            <a:ext cx="9601200" cy="3581400"/>
          </a:xfrm>
        </p:spPr>
        <p:txBody>
          <a:bodyPr/>
          <a:lstStyle/>
          <a:p>
            <a:r>
              <a:rPr lang="en-US" b="1" dirty="0"/>
              <a:t>Part 4: Applying one of Machine Learning Techniques (K-Means Clustering)</a:t>
            </a:r>
          </a:p>
          <a:p>
            <a:pPr marL="0" indent="0">
              <a:buNone/>
            </a:pPr>
            <a:endParaRPr lang="en-US" b="1" dirty="0"/>
          </a:p>
          <a:p>
            <a:endParaRPr lang="en-IN" dirty="0"/>
          </a:p>
        </p:txBody>
      </p:sp>
      <p:pic>
        <p:nvPicPr>
          <p:cNvPr id="4" name="Picture 3">
            <a:extLst>
              <a:ext uri="{FF2B5EF4-FFF2-40B4-BE49-F238E27FC236}">
                <a16:creationId xmlns:a16="http://schemas.microsoft.com/office/drawing/2014/main" id="{E1A2B6BE-28C3-4212-AE64-276B23D9069A}"/>
              </a:ext>
            </a:extLst>
          </p:cNvPr>
          <p:cNvPicPr>
            <a:picLocks noChangeAspect="1"/>
          </p:cNvPicPr>
          <p:nvPr/>
        </p:nvPicPr>
        <p:blipFill>
          <a:blip r:embed="rId2"/>
          <a:stretch>
            <a:fillRect/>
          </a:stretch>
        </p:blipFill>
        <p:spPr>
          <a:xfrm>
            <a:off x="1229557" y="2580859"/>
            <a:ext cx="10248900" cy="1990725"/>
          </a:xfrm>
          <a:prstGeom prst="rect">
            <a:avLst/>
          </a:prstGeom>
        </p:spPr>
      </p:pic>
    </p:spTree>
    <p:extLst>
      <p:ext uri="{BB962C8B-B14F-4D97-AF65-F5344CB8AC3E}">
        <p14:creationId xmlns:p14="http://schemas.microsoft.com/office/powerpoint/2010/main" val="192040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F20E-34B3-45D0-9A48-BEEEAC53B9EB}"/>
              </a:ext>
            </a:extLst>
          </p:cNvPr>
          <p:cNvSpPr>
            <a:spLocks noGrp="1"/>
          </p:cNvSpPr>
          <p:nvPr>
            <p:ph type="title"/>
          </p:nvPr>
        </p:nvSpPr>
        <p:spPr/>
        <p:txBody>
          <a:bodyPr/>
          <a:lstStyle/>
          <a:p>
            <a:r>
              <a:rPr lang="en-US" b="1" dirty="0"/>
              <a:t>Decision Making and Reporting Results</a:t>
            </a:r>
            <a:endParaRPr lang="en-IN" dirty="0"/>
          </a:p>
        </p:txBody>
      </p:sp>
      <p:sp>
        <p:nvSpPr>
          <p:cNvPr id="3" name="Content Placeholder 2">
            <a:extLst>
              <a:ext uri="{FF2B5EF4-FFF2-40B4-BE49-F238E27FC236}">
                <a16:creationId xmlns:a16="http://schemas.microsoft.com/office/drawing/2014/main" id="{517C2AF1-A757-462D-97E5-5ECFE924A17B}"/>
              </a:ext>
            </a:extLst>
          </p:cNvPr>
          <p:cNvSpPr>
            <a:spLocks noGrp="1"/>
          </p:cNvSpPr>
          <p:nvPr>
            <p:ph idx="1"/>
          </p:nvPr>
        </p:nvSpPr>
        <p:spPr/>
        <p:txBody>
          <a:bodyPr/>
          <a:lstStyle/>
          <a:p>
            <a:pPr marL="0" indent="0">
              <a:lnSpc>
                <a:spcPct val="150000"/>
              </a:lnSpc>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lnSpc>
                <a:spcPct val="150000"/>
              </a:lnSpc>
              <a:buNone/>
            </a:pPr>
            <a:endParaRPr lang="en-US" b="1" dirty="0"/>
          </a:p>
          <a:p>
            <a:pPr>
              <a:lnSpc>
                <a:spcPct val="150000"/>
              </a:lnSpc>
            </a:pPr>
            <a:endParaRPr lang="en-IN" dirty="0"/>
          </a:p>
        </p:txBody>
      </p:sp>
    </p:spTree>
    <p:extLst>
      <p:ext uri="{BB962C8B-B14F-4D97-AF65-F5344CB8AC3E}">
        <p14:creationId xmlns:p14="http://schemas.microsoft.com/office/powerpoint/2010/main" val="26005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36-1838-4BFD-90A8-50C686C2B6E4}"/>
              </a:ext>
            </a:extLst>
          </p:cNvPr>
          <p:cNvSpPr>
            <a:spLocks noGrp="1"/>
          </p:cNvSpPr>
          <p:nvPr>
            <p:ph type="title"/>
          </p:nvPr>
        </p:nvSpPr>
        <p:spPr/>
        <p:txBody>
          <a:bodyPr/>
          <a:lstStyle/>
          <a:p>
            <a:r>
              <a:rPr lang="en-US" b="1" dirty="0"/>
              <a:t>Decision Making and Reporting Results</a:t>
            </a:r>
            <a:endParaRPr lang="en-IN" dirty="0"/>
          </a:p>
        </p:txBody>
      </p:sp>
      <p:pic>
        <p:nvPicPr>
          <p:cNvPr id="4" name="Content Placeholder 3">
            <a:extLst>
              <a:ext uri="{FF2B5EF4-FFF2-40B4-BE49-F238E27FC236}">
                <a16:creationId xmlns:a16="http://schemas.microsoft.com/office/drawing/2014/main" id="{307D2C9A-4392-41AD-BC36-99DD749CCB3A}"/>
              </a:ext>
            </a:extLst>
          </p:cNvPr>
          <p:cNvPicPr>
            <a:picLocks noGrp="1" noChangeAspect="1"/>
          </p:cNvPicPr>
          <p:nvPr>
            <p:ph idx="1"/>
          </p:nvPr>
        </p:nvPicPr>
        <p:blipFill>
          <a:blip r:embed="rId2"/>
          <a:stretch>
            <a:fillRect/>
          </a:stretch>
        </p:blipFill>
        <p:spPr>
          <a:xfrm>
            <a:off x="1371600" y="2339205"/>
            <a:ext cx="9601200" cy="3474990"/>
          </a:xfrm>
          <a:prstGeom prst="rect">
            <a:avLst/>
          </a:prstGeom>
        </p:spPr>
      </p:pic>
    </p:spTree>
    <p:extLst>
      <p:ext uri="{BB962C8B-B14F-4D97-AF65-F5344CB8AC3E}">
        <p14:creationId xmlns:p14="http://schemas.microsoft.com/office/powerpoint/2010/main" val="425730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14E6-8057-4E7C-ABCE-1F479E800320}"/>
              </a:ext>
            </a:extLst>
          </p:cNvPr>
          <p:cNvSpPr>
            <a:spLocks noGrp="1"/>
          </p:cNvSpPr>
          <p:nvPr>
            <p:ph type="title"/>
          </p:nvPr>
        </p:nvSpPr>
        <p:spPr>
          <a:xfrm>
            <a:off x="1504765" y="2985116"/>
            <a:ext cx="9601200" cy="1485900"/>
          </a:xfrm>
        </p:spPr>
        <p:txBody>
          <a:bodyPr/>
          <a:lstStyle/>
          <a:p>
            <a:pPr algn="ctr"/>
            <a:r>
              <a:rPr lang="en-IN" b="1" dirty="0"/>
              <a:t>THANK YOU</a:t>
            </a:r>
          </a:p>
        </p:txBody>
      </p:sp>
    </p:spTree>
    <p:extLst>
      <p:ext uri="{BB962C8B-B14F-4D97-AF65-F5344CB8AC3E}">
        <p14:creationId xmlns:p14="http://schemas.microsoft.com/office/powerpoint/2010/main" val="83260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4F99-02FD-4AC9-92BB-6A28874C4BD2}"/>
              </a:ext>
            </a:extLst>
          </p:cNvPr>
          <p:cNvSpPr>
            <a:spLocks noGrp="1"/>
          </p:cNvSpPr>
          <p:nvPr>
            <p:ph type="title"/>
          </p:nvPr>
        </p:nvSpPr>
        <p:spPr/>
        <p:txBody>
          <a:bodyPr/>
          <a:lstStyle/>
          <a:p>
            <a:r>
              <a:rPr lang="en-US" dirty="0"/>
              <a:t>Synopsis</a:t>
            </a:r>
            <a:endParaRPr lang="en-IN" dirty="0"/>
          </a:p>
        </p:txBody>
      </p:sp>
      <p:sp>
        <p:nvSpPr>
          <p:cNvPr id="3" name="Content Placeholder 2">
            <a:extLst>
              <a:ext uri="{FF2B5EF4-FFF2-40B4-BE49-F238E27FC236}">
                <a16:creationId xmlns:a16="http://schemas.microsoft.com/office/drawing/2014/main" id="{D94E3065-6C79-49DD-BBAB-CD3D916143FF}"/>
              </a:ext>
            </a:extLst>
          </p:cNvPr>
          <p:cNvSpPr>
            <a:spLocks noGrp="1"/>
          </p:cNvSpPr>
          <p:nvPr>
            <p:ph idx="1"/>
          </p:nvPr>
        </p:nvSpPr>
        <p:spPr/>
        <p:txBody>
          <a:bodyPr/>
          <a:lstStyle/>
          <a:p>
            <a:r>
              <a:rPr lang="en-US" dirty="0"/>
              <a:t>Part 1: </a:t>
            </a:r>
            <a:r>
              <a:rPr lang="en-US" b="1" dirty="0"/>
              <a:t>Problem Description</a:t>
            </a:r>
          </a:p>
          <a:p>
            <a:pPr marL="0" indent="0">
              <a:lnSpc>
                <a:spcPct val="150000"/>
              </a:lnSpc>
              <a:buNone/>
            </a:pPr>
            <a:r>
              <a:rPr lang="en-US" b="1" dirty="0"/>
              <a:t>There is a wholesaler in one of the boroughs of Toronto (</a:t>
            </a:r>
            <a:r>
              <a:rPr lang="en-IN" b="1" dirty="0"/>
              <a:t>North York</a:t>
            </a:r>
            <a:r>
              <a:rPr lang="en-US" b="1" dirty="0"/>
              <a:t>). This wholesaler supplies to places such as: Different types of Restaurants, Bakery, Breakfast Spot, Brewery and Café with fresh and high-quality groceries. The wholesaler wants to build a warehouse for the groceries it buys from villagers and farmers inside the borough, so that they will support more customers and also bring better "Quality of Service" to the old customers.</a:t>
            </a:r>
          </a:p>
          <a:p>
            <a:endParaRPr lang="en-IN" dirty="0"/>
          </a:p>
        </p:txBody>
      </p:sp>
    </p:spTree>
    <p:extLst>
      <p:ext uri="{BB962C8B-B14F-4D97-AF65-F5344CB8AC3E}">
        <p14:creationId xmlns:p14="http://schemas.microsoft.com/office/powerpoint/2010/main" val="168238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D18-6739-423E-A055-1196A2DB92C6}"/>
              </a:ext>
            </a:extLst>
          </p:cNvPr>
          <p:cNvSpPr>
            <a:spLocks noGrp="1"/>
          </p:cNvSpPr>
          <p:nvPr>
            <p:ph type="title"/>
          </p:nvPr>
        </p:nvSpPr>
        <p:spPr/>
        <p:txBody>
          <a:bodyPr/>
          <a:lstStyle/>
          <a:p>
            <a:r>
              <a:rPr lang="en-US" dirty="0"/>
              <a:t>Synopsis</a:t>
            </a:r>
            <a:endParaRPr lang="en-IN" dirty="0"/>
          </a:p>
        </p:txBody>
      </p:sp>
      <p:sp>
        <p:nvSpPr>
          <p:cNvPr id="3" name="Content Placeholder 2">
            <a:extLst>
              <a:ext uri="{FF2B5EF4-FFF2-40B4-BE49-F238E27FC236}">
                <a16:creationId xmlns:a16="http://schemas.microsoft.com/office/drawing/2014/main" id="{02A20A8D-581E-4460-87F4-E52B1A9F06AA}"/>
              </a:ext>
            </a:extLst>
          </p:cNvPr>
          <p:cNvSpPr>
            <a:spLocks noGrp="1"/>
          </p:cNvSpPr>
          <p:nvPr>
            <p:ph idx="1"/>
          </p:nvPr>
        </p:nvSpPr>
        <p:spPr/>
        <p:txBody>
          <a:bodyPr>
            <a:normAutofit lnSpcReduction="10000"/>
          </a:bodyPr>
          <a:lstStyle/>
          <a:p>
            <a:pPr marL="0" indent="0">
              <a:buNone/>
            </a:pPr>
            <a:r>
              <a:rPr lang="en-US" b="1" dirty="0"/>
              <a:t>Part 2: Data</a:t>
            </a:r>
          </a:p>
          <a:p>
            <a:pPr marL="457200" indent="-457200">
              <a:lnSpc>
                <a:spcPct val="150000"/>
              </a:lnSpc>
              <a:buFont typeface="Arial" panose="020B0604020202020204" pitchFamily="34" charset="0"/>
              <a:buAutoNum type="alphaLcParenR"/>
            </a:pPr>
            <a:r>
              <a:rPr lang="en-US" b="1" dirty="0"/>
              <a:t>We will need geo-locational information about that specific borough and the neighborhoods in that borough. We specifically need the latitude and longitude numbers of that borough. We assume that it is "North York" in Toronto. This is easily provided for us by the wholesaler, because the wholesaler has already decided about the borough. The Postal Codes that fall into that borough (North York) would also be sufficient </a:t>
            </a:r>
            <a:r>
              <a:rPr lang="en-US" b="1" dirty="0" err="1"/>
              <a:t>fo</a:t>
            </a:r>
            <a:r>
              <a:rPr lang="en-US" b="1" dirty="0"/>
              <a:t> us. In fact we will first find neighborhoods inside North York by their corresponding Postal Codes.</a:t>
            </a:r>
          </a:p>
          <a:p>
            <a:pPr marL="457200" indent="-457200">
              <a:buFont typeface="Arial" panose="020B0604020202020204" pitchFamily="34" charset="0"/>
              <a:buAutoNum type="alphaLcParenR"/>
            </a:pPr>
            <a:endParaRPr lang="en-US" b="1" dirty="0"/>
          </a:p>
          <a:p>
            <a:pPr marL="0" indent="0">
              <a:buNone/>
            </a:pPr>
            <a:endParaRPr lang="en-US" b="1" dirty="0"/>
          </a:p>
          <a:p>
            <a:pPr marL="0" indent="0">
              <a:buNone/>
            </a:pPr>
            <a:endParaRPr lang="en-US" b="1"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33547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2A7-84E1-46CA-AAB9-7D1E5130579C}"/>
              </a:ext>
            </a:extLst>
          </p:cNvPr>
          <p:cNvSpPr>
            <a:spLocks noGrp="1"/>
          </p:cNvSpPr>
          <p:nvPr>
            <p:ph type="title"/>
          </p:nvPr>
        </p:nvSpPr>
        <p:spPr>
          <a:xfrm>
            <a:off x="1371600" y="108751"/>
            <a:ext cx="9601200" cy="1485900"/>
          </a:xfrm>
        </p:spPr>
        <p:txBody>
          <a:bodyPr/>
          <a:lstStyle/>
          <a:p>
            <a:r>
              <a:rPr lang="en-US" dirty="0"/>
              <a:t>Synopsis</a:t>
            </a:r>
            <a:endParaRPr lang="en-IN" dirty="0"/>
          </a:p>
        </p:txBody>
      </p:sp>
      <p:sp>
        <p:nvSpPr>
          <p:cNvPr id="3" name="Content Placeholder 2">
            <a:extLst>
              <a:ext uri="{FF2B5EF4-FFF2-40B4-BE49-F238E27FC236}">
                <a16:creationId xmlns:a16="http://schemas.microsoft.com/office/drawing/2014/main" id="{354BAF4C-6609-4C9A-879A-4C424A7D3DB2}"/>
              </a:ext>
            </a:extLst>
          </p:cNvPr>
          <p:cNvSpPr>
            <a:spLocks noGrp="1"/>
          </p:cNvSpPr>
          <p:nvPr>
            <p:ph idx="1"/>
          </p:nvPr>
        </p:nvSpPr>
        <p:spPr>
          <a:xfrm>
            <a:off x="1371600" y="750161"/>
            <a:ext cx="9601200" cy="5837069"/>
          </a:xfrm>
        </p:spPr>
        <p:txBody>
          <a:bodyPr>
            <a:normAutofit fontScale="92500" lnSpcReduction="20000"/>
          </a:bodyPr>
          <a:lstStyle/>
          <a:p>
            <a:pPr marL="0" indent="0">
              <a:buNone/>
            </a:pPr>
            <a:r>
              <a:rPr lang="en-US" sz="2200" b="1" dirty="0"/>
              <a:t>Part 2: Data</a:t>
            </a:r>
          </a:p>
          <a:p>
            <a:pPr>
              <a:lnSpc>
                <a:spcPct val="170000"/>
              </a:lnSpc>
              <a:buFont typeface="Arial" panose="020B0604020202020204" pitchFamily="34" charset="0"/>
              <a:buChar char="•"/>
            </a:pPr>
            <a:r>
              <a:rPr lang="en-US" sz="2200" b="1" dirty="0"/>
              <a:t>We 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 A typical request from Foursquare will provide us with the following information:</a:t>
            </a:r>
          </a:p>
          <a:p>
            <a:pPr>
              <a:buFont typeface="Arial" panose="020B0604020202020204" pitchFamily="34" charset="0"/>
              <a:buChar char="•"/>
            </a:pPr>
            <a:r>
              <a:rPr lang="en-US" sz="2200" b="1" dirty="0"/>
              <a:t>[Postal Code] [Neighborhood(s)] [Neighborhood Latitude] [Neighborhood Longitude] [Venue] [Venue Summary] [Venue Category] [Distance (meter)]</a:t>
            </a:r>
          </a:p>
          <a:p>
            <a:endParaRPr lang="en-IN" dirty="0"/>
          </a:p>
        </p:txBody>
      </p:sp>
    </p:spTree>
    <p:extLst>
      <p:ext uri="{BB962C8B-B14F-4D97-AF65-F5344CB8AC3E}">
        <p14:creationId xmlns:p14="http://schemas.microsoft.com/office/powerpoint/2010/main" val="37951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2577-C59B-4491-A2E5-96285A076C2C}"/>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914FFA26-B41D-4383-BA18-4151E22E5B3E}"/>
              </a:ext>
            </a:extLst>
          </p:cNvPr>
          <p:cNvSpPr>
            <a:spLocks noGrp="1"/>
          </p:cNvSpPr>
          <p:nvPr>
            <p:ph idx="1"/>
          </p:nvPr>
        </p:nvSpPr>
        <p:spPr/>
        <p:txBody>
          <a:bodyPr>
            <a:normAutofit/>
          </a:bodyPr>
          <a:lstStyle/>
          <a:p>
            <a:r>
              <a:rPr lang="en-US" b="1" dirty="0"/>
              <a:t>Part 1: Identifying Postal Codes (and then Neighborhoods) in “North York"</a:t>
            </a:r>
          </a:p>
        </p:txBody>
      </p:sp>
      <p:pic>
        <p:nvPicPr>
          <p:cNvPr id="4" name="Picture 3">
            <a:extLst>
              <a:ext uri="{FF2B5EF4-FFF2-40B4-BE49-F238E27FC236}">
                <a16:creationId xmlns:a16="http://schemas.microsoft.com/office/drawing/2014/main" id="{9AC17EAA-8354-4FB6-B4D2-0431A9353F5A}"/>
              </a:ext>
            </a:extLst>
          </p:cNvPr>
          <p:cNvPicPr>
            <a:picLocks noChangeAspect="1"/>
          </p:cNvPicPr>
          <p:nvPr/>
        </p:nvPicPr>
        <p:blipFill>
          <a:blip r:embed="rId2"/>
          <a:stretch>
            <a:fillRect/>
          </a:stretch>
        </p:blipFill>
        <p:spPr>
          <a:xfrm>
            <a:off x="2086345" y="3099324"/>
            <a:ext cx="7486650" cy="2647950"/>
          </a:xfrm>
          <a:prstGeom prst="rect">
            <a:avLst/>
          </a:prstGeom>
        </p:spPr>
      </p:pic>
    </p:spTree>
    <p:extLst>
      <p:ext uri="{BB962C8B-B14F-4D97-AF65-F5344CB8AC3E}">
        <p14:creationId xmlns:p14="http://schemas.microsoft.com/office/powerpoint/2010/main" val="14210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2F34-172A-4C54-ABD4-7F0B0C7BFC19}"/>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9985DA15-1905-4F82-B160-00F90F9040A0}"/>
              </a:ext>
            </a:extLst>
          </p:cNvPr>
          <p:cNvSpPr>
            <a:spLocks noGrp="1"/>
          </p:cNvSpPr>
          <p:nvPr>
            <p:ph idx="1"/>
          </p:nvPr>
        </p:nvSpPr>
        <p:spPr/>
        <p:txBody>
          <a:bodyPr/>
          <a:lstStyle/>
          <a:p>
            <a:r>
              <a:rPr lang="en-US" b="1" dirty="0"/>
              <a:t>Part 1: Identifying Postal Codes (and then Neighborhoods) in “North York"</a:t>
            </a:r>
          </a:p>
        </p:txBody>
      </p:sp>
      <p:pic>
        <p:nvPicPr>
          <p:cNvPr id="4" name="Picture 3">
            <a:extLst>
              <a:ext uri="{FF2B5EF4-FFF2-40B4-BE49-F238E27FC236}">
                <a16:creationId xmlns:a16="http://schemas.microsoft.com/office/drawing/2014/main" id="{EF3F2DF4-0463-4D0B-BEB4-FF31F1699277}"/>
              </a:ext>
            </a:extLst>
          </p:cNvPr>
          <p:cNvPicPr>
            <a:picLocks noChangeAspect="1"/>
          </p:cNvPicPr>
          <p:nvPr/>
        </p:nvPicPr>
        <p:blipFill>
          <a:blip r:embed="rId2"/>
          <a:stretch>
            <a:fillRect/>
          </a:stretch>
        </p:blipFill>
        <p:spPr>
          <a:xfrm>
            <a:off x="1742335" y="2714625"/>
            <a:ext cx="8525615" cy="3959307"/>
          </a:xfrm>
          <a:prstGeom prst="rect">
            <a:avLst/>
          </a:prstGeom>
        </p:spPr>
      </p:pic>
    </p:spTree>
    <p:extLst>
      <p:ext uri="{BB962C8B-B14F-4D97-AF65-F5344CB8AC3E}">
        <p14:creationId xmlns:p14="http://schemas.microsoft.com/office/powerpoint/2010/main" val="378408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C7B4-12A2-41C7-B7AF-6EF44BB7634B}"/>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B4487C7D-C685-4735-AB33-B714F209B5D9}"/>
              </a:ext>
            </a:extLst>
          </p:cNvPr>
          <p:cNvSpPr>
            <a:spLocks noGrp="1"/>
          </p:cNvSpPr>
          <p:nvPr>
            <p:ph idx="1"/>
          </p:nvPr>
        </p:nvSpPr>
        <p:spPr/>
        <p:txBody>
          <a:bodyPr/>
          <a:lstStyle/>
          <a:p>
            <a:pPr>
              <a:lnSpc>
                <a:spcPct val="150000"/>
              </a:lnSpc>
            </a:pPr>
            <a:r>
              <a:rPr lang="en-US" b="1" dirty="0"/>
              <a:t>Part 2: Connecting to Foursquare and Retrieving Locational Data</a:t>
            </a:r>
            <a:r>
              <a:rPr lang="en-US" dirty="0"/>
              <a:t> </a:t>
            </a:r>
            <a:r>
              <a:rPr lang="en-US" b="1" dirty="0"/>
              <a:t>for Each Venue in Every Neighborhood</a:t>
            </a:r>
          </a:p>
          <a:p>
            <a:pPr marL="0" indent="0">
              <a:lnSpc>
                <a:spcPct val="150000"/>
              </a:lnSpc>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lnSpc>
                <a:spcPct val="150000"/>
              </a:lnSpc>
              <a:buNone/>
            </a:pPr>
            <a:endParaRPr lang="en-US" b="1" dirty="0"/>
          </a:p>
          <a:p>
            <a:pPr>
              <a:lnSpc>
                <a:spcPct val="150000"/>
              </a:lnSpc>
            </a:pPr>
            <a:endParaRPr lang="en-IN" dirty="0"/>
          </a:p>
        </p:txBody>
      </p:sp>
    </p:spTree>
    <p:extLst>
      <p:ext uri="{BB962C8B-B14F-4D97-AF65-F5344CB8AC3E}">
        <p14:creationId xmlns:p14="http://schemas.microsoft.com/office/powerpoint/2010/main" val="379164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85E1-2966-4B96-AB86-0424F4E19B80}"/>
              </a:ext>
            </a:extLst>
          </p:cNvPr>
          <p:cNvSpPr>
            <a:spLocks noGrp="1"/>
          </p:cNvSpPr>
          <p:nvPr>
            <p:ph type="title"/>
          </p:nvPr>
        </p:nvSpPr>
        <p:spPr/>
        <p:txBody>
          <a:bodyPr/>
          <a:lstStyle/>
          <a:p>
            <a:r>
              <a:rPr lang="en-IN" dirty="0"/>
              <a:t>Analysis	</a:t>
            </a:r>
          </a:p>
        </p:txBody>
      </p:sp>
      <p:sp>
        <p:nvSpPr>
          <p:cNvPr id="3" name="Content Placeholder 2">
            <a:extLst>
              <a:ext uri="{FF2B5EF4-FFF2-40B4-BE49-F238E27FC236}">
                <a16:creationId xmlns:a16="http://schemas.microsoft.com/office/drawing/2014/main" id="{C6637641-8075-4F10-9BD0-29874F3B86FD}"/>
              </a:ext>
            </a:extLst>
          </p:cNvPr>
          <p:cNvSpPr>
            <a:spLocks noGrp="1"/>
          </p:cNvSpPr>
          <p:nvPr>
            <p:ph idx="1"/>
          </p:nvPr>
        </p:nvSpPr>
        <p:spPr>
          <a:xfrm>
            <a:off x="1371600" y="2285999"/>
            <a:ext cx="9601200" cy="4354497"/>
          </a:xfrm>
        </p:spPr>
        <p:txBody>
          <a:bodyPr>
            <a:normAutofit/>
          </a:bodyPr>
          <a:lstStyle/>
          <a:p>
            <a:pPr>
              <a:lnSpc>
                <a:spcPct val="150000"/>
              </a:lnSpc>
            </a:pPr>
            <a:r>
              <a:rPr lang="en-US" b="1" dirty="0"/>
              <a:t>Part 3: Processing the Retrieved Data and Creating a </a:t>
            </a:r>
            <a:r>
              <a:rPr lang="en-US" b="1" dirty="0" err="1"/>
              <a:t>DataFrome</a:t>
            </a:r>
            <a:r>
              <a:rPr lang="en-US" b="1" dirty="0"/>
              <a:t> for All the Venues inside the North York</a:t>
            </a:r>
          </a:p>
          <a:p>
            <a:pPr marL="0" indent="0">
              <a:lnSpc>
                <a:spcPct val="150000"/>
              </a:lnSpc>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a:p>
            <a:pPr marL="0" indent="0">
              <a:lnSpc>
                <a:spcPct val="150000"/>
              </a:lnSpc>
              <a:buNone/>
            </a:pPr>
            <a:endParaRPr lang="en-IN" dirty="0"/>
          </a:p>
        </p:txBody>
      </p:sp>
    </p:spTree>
    <p:extLst>
      <p:ext uri="{BB962C8B-B14F-4D97-AF65-F5344CB8AC3E}">
        <p14:creationId xmlns:p14="http://schemas.microsoft.com/office/powerpoint/2010/main" val="407941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E844-B990-4D6D-8ACA-D1FA07678723}"/>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179520E5-9987-4B80-87E3-B90ECD497E6C}"/>
              </a:ext>
            </a:extLst>
          </p:cNvPr>
          <p:cNvSpPr>
            <a:spLocks noGrp="1"/>
          </p:cNvSpPr>
          <p:nvPr>
            <p:ph idx="1"/>
          </p:nvPr>
        </p:nvSpPr>
        <p:spPr/>
        <p:txBody>
          <a:bodyPr/>
          <a:lstStyle/>
          <a:p>
            <a:pPr marL="0" indent="0">
              <a:lnSpc>
                <a:spcPct val="150000"/>
              </a:lnSpc>
              <a:buNone/>
            </a:pPr>
            <a:r>
              <a:rPr lang="en-US" b="1" dirty="0"/>
              <a:t>Part 3: Processing the Retrieved Data and Creating a </a:t>
            </a:r>
            <a:r>
              <a:rPr lang="en-US" b="1" dirty="0" err="1"/>
              <a:t>DataFrome</a:t>
            </a:r>
            <a:r>
              <a:rPr lang="en-US" b="1" dirty="0"/>
              <a:t> for All the Venues inside the North York</a:t>
            </a:r>
          </a:p>
          <a:p>
            <a:pPr marL="0" indent="0">
              <a:lnSpc>
                <a:spcPct val="150000"/>
              </a:lnSpc>
              <a:buNone/>
            </a:pPr>
            <a:endParaRPr lang="en-US" b="1" dirty="0"/>
          </a:p>
          <a:p>
            <a:pPr marL="0" indent="0">
              <a:lnSpc>
                <a:spcPct val="150000"/>
              </a:lnSpc>
              <a:buNone/>
            </a:pPr>
            <a:endParaRPr lang="en-IN" dirty="0"/>
          </a:p>
        </p:txBody>
      </p:sp>
      <p:pic>
        <p:nvPicPr>
          <p:cNvPr id="4" name="Picture 3">
            <a:extLst>
              <a:ext uri="{FF2B5EF4-FFF2-40B4-BE49-F238E27FC236}">
                <a16:creationId xmlns:a16="http://schemas.microsoft.com/office/drawing/2014/main" id="{84DC74B4-891C-425B-BC98-8F9226DACD01}"/>
              </a:ext>
            </a:extLst>
          </p:cNvPr>
          <p:cNvPicPr>
            <a:picLocks noChangeAspect="1"/>
          </p:cNvPicPr>
          <p:nvPr/>
        </p:nvPicPr>
        <p:blipFill>
          <a:blip r:embed="rId2"/>
          <a:stretch>
            <a:fillRect/>
          </a:stretch>
        </p:blipFill>
        <p:spPr>
          <a:xfrm>
            <a:off x="1152525" y="4076700"/>
            <a:ext cx="9886950" cy="1712604"/>
          </a:xfrm>
          <a:prstGeom prst="rect">
            <a:avLst/>
          </a:prstGeom>
        </p:spPr>
      </p:pic>
    </p:spTree>
    <p:extLst>
      <p:ext uri="{BB962C8B-B14F-4D97-AF65-F5344CB8AC3E}">
        <p14:creationId xmlns:p14="http://schemas.microsoft.com/office/powerpoint/2010/main" val="23621681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TotalTime>
  <Words>725</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Book</vt:lpstr>
      <vt:lpstr>Crop</vt:lpstr>
      <vt:lpstr>A Recommender System for WHOLESALER</vt:lpstr>
      <vt:lpstr>Synopsis</vt:lpstr>
      <vt:lpstr>Synopsis</vt:lpstr>
      <vt:lpstr>Synopsis</vt:lpstr>
      <vt:lpstr>Analysis</vt:lpstr>
      <vt:lpstr>Analysis</vt:lpstr>
      <vt:lpstr>Analysis</vt:lpstr>
      <vt:lpstr>Analysis </vt:lpstr>
      <vt:lpstr>Analysis</vt:lpstr>
      <vt:lpstr>Now, the dataset is fully ready to be used for machine learning (and statistical analysis) purposes. </vt:lpstr>
      <vt:lpstr>PowerPoint Presentation</vt:lpstr>
      <vt:lpstr>Decision Making and Reporting Results</vt:lpstr>
      <vt:lpstr>Decision Making and Reporting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WHOLESALER</dc:title>
  <dc:creator>Joseph Chacko</dc:creator>
  <cp:lastModifiedBy>Joseph Chacko</cp:lastModifiedBy>
  <cp:revision>3</cp:revision>
  <dcterms:created xsi:type="dcterms:W3CDTF">2019-08-16T18:07:59Z</dcterms:created>
  <dcterms:modified xsi:type="dcterms:W3CDTF">2019-08-16T18:30:41Z</dcterms:modified>
</cp:coreProperties>
</file>