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8" r:id="rId13"/>
    <p:sldId id="279" r:id="rId14"/>
    <p:sldId id="280" r:id="rId15"/>
    <p:sldId id="276" r:id="rId16"/>
    <p:sldId id="277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288" r:id="rId26"/>
    <p:sldId id="291" r:id="rId27"/>
    <p:sldId id="292" r:id="rId28"/>
    <p:sldId id="293" r:id="rId29"/>
    <p:sldId id="294" r:id="rId30"/>
    <p:sldId id="295" r:id="rId31"/>
    <p:sldId id="296" r:id="rId32"/>
    <p:sldId id="300" r:id="rId33"/>
    <p:sldId id="302" r:id="rId34"/>
    <p:sldId id="301" r:id="rId35"/>
    <p:sldId id="297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9" r:id="rId52"/>
    <p:sldId id="318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8" r:id="rId64"/>
    <p:sldId id="330" r:id="rId65"/>
    <p:sldId id="339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265" r:id="rId74"/>
  </p:sldIdLst>
  <p:sldSz cx="18288000" cy="10287000"/>
  <p:notesSz cx="6858000" cy="9144000"/>
  <p:embeddedFontLst>
    <p:embeddedFont>
      <p:font typeface="Rasputin Bold" charset="0"/>
      <p:regular r:id="rId76"/>
      <p:bold r:id="rId77"/>
    </p:embeddedFont>
    <p:embeddedFont>
      <p:font typeface="Calibri" pitchFamily="34" charset="0"/>
      <p:regular r:id="rId78"/>
      <p:bold r:id="rId79"/>
      <p:italic r:id="rId80"/>
      <p:boldItalic r:id="rId81"/>
    </p:embeddedFont>
    <p:embeddedFont>
      <p:font typeface="Codec Pro" charset="0"/>
      <p:regular r:id="rId8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7" autoAdjust="0"/>
    <p:restoredTop sz="94509" autoAdjust="0"/>
  </p:normalViewPr>
  <p:slideViewPr>
    <p:cSldViewPr>
      <p:cViewPr>
        <p:scale>
          <a:sx n="51" d="100"/>
          <a:sy n="51" d="100"/>
        </p:scale>
        <p:origin x="-1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1.fntdata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7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B5017-31B0-4A24-8A08-7E515AB5B95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FD6FE-60E1-40DA-A5D7-09CA6FA430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38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s://colab.research.google.com/drive/1CYtz6g2Lf0XRKpAK7N7tsO8SHZENg9tS?usp=shar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0.png"/><Relationship Id="rId5" Type="http://schemas.openxmlformats.org/officeDocument/2006/relationships/image" Target="../media/image9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hyperlink" Target="https://colab.research.google.com/drive/19j9n6-Km7hUVn_qiU41MyxGLhIJtAWDW?usp=shar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sv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sv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35.png"/><Relationship Id="rId5" Type="http://schemas.openxmlformats.org/officeDocument/2006/relationships/image" Target="../media/image9.svg"/><Relationship Id="rId10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3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svg"/><Relationship Id="rId7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3154" y="7789108"/>
            <a:ext cx="18731154" cy="1469192"/>
            <a:chOff x="0" y="0"/>
            <a:chExt cx="4933308" cy="386948"/>
          </a:xfrm>
        </p:grpSpPr>
        <p:sp>
          <p:nvSpPr>
            <p:cNvPr id="3" name="Freeform 3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933308" cy="386948"/>
            </a:xfrm>
            <a:custGeom>
              <a:avLst/>
              <a:gdLst/>
              <a:ahLst/>
              <a:cxnLst/>
              <a:rect l="l" t="t" r="r" b="b"/>
              <a:pathLst>
                <a:path w="4933308" h="386948">
                  <a:moveTo>
                    <a:pt x="0" y="0"/>
                  </a:moveTo>
                  <a:lnTo>
                    <a:pt x="4933308" y="0"/>
                  </a:lnTo>
                  <a:lnTo>
                    <a:pt x="4933308" y="386948"/>
                  </a:lnTo>
                  <a:lnTo>
                    <a:pt x="0" y="386948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33308" cy="4250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3102622" y="7485032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260497" y="373123"/>
            <a:ext cx="1198791" cy="799920"/>
          </a:xfrm>
          <a:custGeom>
            <a:avLst/>
            <a:gdLst/>
            <a:ahLst/>
            <a:cxnLst/>
            <a:rect l="l" t="t" r="r" b="b"/>
            <a:pathLst>
              <a:path w="1198791" h="799920">
                <a:moveTo>
                  <a:pt x="0" y="0"/>
                </a:moveTo>
                <a:lnTo>
                  <a:pt x="1198791" y="0"/>
                </a:lnTo>
                <a:lnTo>
                  <a:pt x="1198791" y="799920"/>
                </a:lnTo>
                <a:lnTo>
                  <a:pt x="0" y="7999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3449886" y="0"/>
            <a:ext cx="7491706" cy="7789108"/>
          </a:xfrm>
          <a:custGeom>
            <a:avLst/>
            <a:gdLst/>
            <a:ahLst/>
            <a:cxnLst/>
            <a:rect l="l" t="t" r="r" b="b"/>
            <a:pathLst>
              <a:path w="7491706" h="7789108">
                <a:moveTo>
                  <a:pt x="0" y="0"/>
                </a:moveTo>
                <a:lnTo>
                  <a:pt x="7491706" y="0"/>
                </a:lnTo>
                <a:lnTo>
                  <a:pt x="7491706" y="7789108"/>
                </a:lnTo>
                <a:lnTo>
                  <a:pt x="0" y="7789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419600" y="2099768"/>
            <a:ext cx="11201400" cy="3533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545"/>
              </a:lnSpc>
            </a:pPr>
            <a:r>
              <a:rPr lang="en-US" sz="8000" b="1" dirty="0" smtClean="0">
                <a:solidFill>
                  <a:srgbClr val="443F2B"/>
                </a:solidFill>
                <a:latin typeface="Rasputin Bold"/>
                <a:ea typeface="Rasputin Bold"/>
                <a:cs typeface="Rasputin Bold"/>
                <a:sym typeface="Rasputin Bold"/>
              </a:rPr>
              <a:t>Artificial Intelligence Training</a:t>
            </a:r>
            <a:endParaRPr lang="en-US" sz="8000" b="1" dirty="0">
              <a:solidFill>
                <a:srgbClr val="443F2B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30968" y="7883628"/>
            <a:ext cx="11959622" cy="1366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IN" sz="3600" dirty="0">
                <a:solidFill>
                  <a:srgbClr val="F3F3EA"/>
                </a:solidFill>
                <a:latin typeface="Codec Pro"/>
              </a:rPr>
              <a:t>Multi-Tiered AI &amp; Data Management Training Program for Northern Command</a:t>
            </a:r>
            <a:endParaRPr lang="en-US" sz="3600" dirty="0">
              <a:solidFill>
                <a:srgbClr val="F3F3EA"/>
              </a:solidFill>
              <a:latin typeface="Codec Pro"/>
              <a:sym typeface="Codec Pro"/>
            </a:endParaRPr>
          </a:p>
        </p:txBody>
      </p:sp>
      <p:pic>
        <p:nvPicPr>
          <p:cNvPr id="2052" name="Picture 4" descr="Corporate Incubation Programs">
            <a:extLst>
              <a:ext uri="{FF2B5EF4-FFF2-40B4-BE49-F238E27FC236}">
                <a16:creationId xmlns="" xmlns:a16="http://schemas.microsoft.com/office/drawing/2014/main" id="{5BE85518-9F0C-C23B-85D2-D9E2D3A72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98031" y="3381444"/>
            <a:ext cx="12608767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Codec Pro" charset="0"/>
              </a:rPr>
              <a:t>Decision Rule</a:t>
            </a:r>
            <a:r>
              <a:rPr lang="en-IN" sz="2800" dirty="0">
                <a:latin typeface="Codec Pro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If p≥0.5p </a:t>
            </a:r>
            <a:r>
              <a:rPr lang="en-IN" sz="2800" dirty="0" smtClean="0">
                <a:latin typeface="Codec Pro" charset="0"/>
              </a:rPr>
              <a:t>→ </a:t>
            </a:r>
            <a:r>
              <a:rPr lang="en-IN" sz="2800" dirty="0">
                <a:latin typeface="Codec Pro" charset="0"/>
              </a:rPr>
              <a:t>predict </a:t>
            </a:r>
            <a:r>
              <a:rPr lang="en-IN" sz="2800" b="1" dirty="0">
                <a:latin typeface="Codec Pro" charset="0"/>
              </a:rPr>
              <a:t>Pass (1)</a:t>
            </a: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Else → predict </a:t>
            </a:r>
            <a:r>
              <a:rPr lang="en-IN" sz="2800" b="1" dirty="0">
                <a:latin typeface="Codec Pro" charset="0"/>
              </a:rPr>
              <a:t>Fail (0</a:t>
            </a:r>
            <a:r>
              <a:rPr lang="en-IN" sz="2800" b="1" dirty="0" smtClean="0">
                <a:latin typeface="Codec Pro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IN" sz="2800" b="1" dirty="0">
              <a:latin typeface="Codec Pro" charset="0"/>
            </a:endParaRPr>
          </a:p>
          <a:p>
            <a:r>
              <a:rPr lang="en-IN" sz="2800" b="1" dirty="0">
                <a:latin typeface="Codec Pro" charset="0"/>
              </a:rPr>
              <a:t>Training (Learning Parameters</a:t>
            </a:r>
            <a:r>
              <a:rPr lang="en-IN" sz="2800" b="1" dirty="0" smtClean="0">
                <a:latin typeface="Codec Pro" charset="0"/>
              </a:rPr>
              <a:t>)</a:t>
            </a:r>
            <a:r>
              <a:rPr lang="en-IN" sz="2800" dirty="0" smtClean="0">
                <a:latin typeface="Codec Pro" charset="0"/>
              </a:rPr>
              <a:t>:</a:t>
            </a:r>
          </a:p>
          <a:p>
            <a:endParaRPr lang="en-IN" sz="2800" dirty="0">
              <a:latin typeface="Codec Pro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Use </a:t>
            </a:r>
            <a:r>
              <a:rPr lang="en-IN" sz="2800" b="1" dirty="0">
                <a:latin typeface="Codec Pro" charset="0"/>
              </a:rPr>
              <a:t>Maximum Likelihood Estimation (MLE)</a:t>
            </a:r>
            <a:r>
              <a:rPr lang="en-IN" sz="2800" dirty="0">
                <a:latin typeface="Codec Pro" charset="0"/>
              </a:rPr>
              <a:t> to find best </a:t>
            </a:r>
            <a:r>
              <a:rPr lang="el-GR" sz="2800" dirty="0" smtClean="0">
                <a:latin typeface="Codec Pro" charset="0"/>
              </a:rPr>
              <a:t>β0,β1</a:t>
            </a:r>
            <a:endParaRPr lang="en-IN" sz="2800" dirty="0">
              <a:latin typeface="Codec Pro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l-GR" sz="2800" dirty="0">
              <a:latin typeface="Codec Pro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Minimize </a:t>
            </a:r>
            <a:r>
              <a:rPr lang="en-IN" sz="2800" b="1" dirty="0">
                <a:latin typeface="Codec Pro" charset="0"/>
              </a:rPr>
              <a:t>Log Loss (Binary Cross-Entropy)</a:t>
            </a:r>
            <a:r>
              <a:rPr lang="en-IN" sz="2800" dirty="0">
                <a:latin typeface="Codec Pro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IN" sz="2800" dirty="0">
              <a:latin typeface="Codec Pro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9829800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600200" y="1419808"/>
            <a:ext cx="9266010" cy="1015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Let’s work-out on simple dataset 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09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239387"/>
              </p:ext>
            </p:extLst>
          </p:nvPr>
        </p:nvGraphicFramePr>
        <p:xfrm>
          <a:off x="13279014" y="2705100"/>
          <a:ext cx="3027785" cy="4023360"/>
        </p:xfrm>
        <a:graphic>
          <a:graphicData uri="http://schemas.openxmlformats.org/drawingml/2006/table">
            <a:tbl>
              <a:tblPr/>
              <a:tblGrid>
                <a:gridCol w="1579985"/>
                <a:gridCol w="1447800"/>
              </a:tblGrid>
              <a:tr h="329268">
                <a:tc>
                  <a:txBody>
                    <a:bodyPr/>
                    <a:lstStyle/>
                    <a:p>
                      <a:r>
                        <a:rPr lang="en-IN" dirty="0"/>
                        <a:t>Hours (X)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Pass (Y)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59" y="8570620"/>
            <a:ext cx="6243585" cy="1335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06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98031" y="3381444"/>
            <a:ext cx="12608767" cy="6035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Codec Pro" charset="0"/>
              </a:rPr>
              <a:t>Penalty (regularization):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Codec Pro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Codec Pro" charset="0"/>
              </a:rPr>
              <a:t>l1 (Lasso): feature selection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>
              <a:latin typeface="Codec Pro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latin typeface="Codec Pro" charset="0"/>
              </a:rPr>
              <a:t>l2 (Ridge): prevent </a:t>
            </a:r>
            <a:r>
              <a:rPr lang="en-IN" sz="2400" dirty="0" err="1">
                <a:latin typeface="Codec Pro" charset="0"/>
              </a:rPr>
              <a:t>overfitting</a:t>
            </a:r>
            <a:endParaRPr lang="en-IN" sz="2400" dirty="0">
              <a:latin typeface="Codec Pro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Codec Pro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Codec Pro" charset="0"/>
              </a:rPr>
              <a:t>C (inverse of regularization strength): </a:t>
            </a:r>
            <a:r>
              <a:rPr lang="en-IN" sz="2400" dirty="0">
                <a:latin typeface="Codec Pro" charset="0"/>
              </a:rPr>
              <a:t>Smaller C → stronger regularization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Codec Pro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Codec Pro" charset="0"/>
              </a:rPr>
              <a:t>Solver:</a:t>
            </a:r>
            <a:r>
              <a:rPr lang="en-IN" sz="2400" dirty="0">
                <a:latin typeface="Codec Pro" charset="0"/>
              </a:rPr>
              <a:t> Algorithm used for optimization (</a:t>
            </a:r>
            <a:r>
              <a:rPr lang="en-IN" sz="2400" dirty="0" err="1">
                <a:latin typeface="Codec Pro" charset="0"/>
              </a:rPr>
              <a:t>liblinear</a:t>
            </a:r>
            <a:r>
              <a:rPr lang="en-IN" sz="2400" dirty="0">
                <a:latin typeface="Codec Pro" charset="0"/>
              </a:rPr>
              <a:t>, saga, newton-cg, etc.)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Codec Pro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 err="1">
                <a:latin typeface="Codec Pro" charset="0"/>
              </a:rPr>
              <a:t>Max_iter</a:t>
            </a:r>
            <a:r>
              <a:rPr lang="en-IN" sz="2400" dirty="0">
                <a:latin typeface="Codec Pro" charset="0"/>
              </a:rPr>
              <a:t>: Maximum number of iterations allowed for convergence.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2442" y="1151632"/>
            <a:ext cx="1060424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86052" y="1419806"/>
            <a:ext cx="9266010" cy="1015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Hyper parameters in logistic regression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02</a:t>
            </a: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2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26025" y="3435873"/>
            <a:ext cx="12953998" cy="6539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dirty="0">
                <a:latin typeface="Codec Pro" charset="0"/>
              </a:rPr>
              <a:t>In real missions, different types of operations (skirmish, ambush, full assault) consume ammo in different patterns:</a:t>
            </a:r>
          </a:p>
          <a:p>
            <a:pPr>
              <a:lnSpc>
                <a:spcPct val="150000"/>
              </a:lnSpc>
            </a:pPr>
            <a:endParaRPr lang="en-IN" sz="2200" dirty="0">
              <a:latin typeface="Codec Pro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200" dirty="0">
                <a:latin typeface="Codec Pro" charset="0"/>
              </a:rPr>
              <a:t>A skirmish → short duration, fewer rounds, small enemy size.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IN" sz="2200" dirty="0">
              <a:latin typeface="Codec Pro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200" dirty="0">
                <a:latin typeface="Codec Pro" charset="0"/>
              </a:rPr>
              <a:t>An ambush → medium duration, sudden heavy fire, moderate enemy strength.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IN" sz="2200" dirty="0">
              <a:latin typeface="Codec Pro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200" dirty="0">
                <a:latin typeface="Codec Pro" charset="0"/>
              </a:rPr>
              <a:t>A full assault → long duration, large rounds, big enemy size.</a:t>
            </a:r>
          </a:p>
          <a:p>
            <a:pPr>
              <a:lnSpc>
                <a:spcPct val="150000"/>
              </a:lnSpc>
            </a:pPr>
            <a:endParaRPr lang="en-IN" sz="2200" dirty="0">
              <a:latin typeface="Codec Pro" charset="0"/>
            </a:endParaRP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Codec Pro" charset="0"/>
              </a:rPr>
              <a:t>So the ML task here is</a:t>
            </a:r>
            <a:r>
              <a:rPr lang="en-IN" sz="2200" b="1" dirty="0" smtClean="0">
                <a:latin typeface="Codec Pro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IN" sz="2200" b="1" dirty="0">
              <a:latin typeface="Codec Pro" charset="0"/>
            </a:endParaRPr>
          </a:p>
          <a:p>
            <a:pPr>
              <a:lnSpc>
                <a:spcPct val="150000"/>
              </a:lnSpc>
            </a:pPr>
            <a:r>
              <a:rPr lang="en-IN" sz="2200" dirty="0" smtClean="0">
                <a:latin typeface="Codec Pro" charset="0"/>
              </a:rPr>
              <a:t>Given </a:t>
            </a:r>
            <a:r>
              <a:rPr lang="en-IN" sz="2200" dirty="0">
                <a:latin typeface="Codec Pro" charset="0"/>
              </a:rPr>
              <a:t>inputs like ammo type, rounds used, terrain, attack duration, and enemy strength…</a:t>
            </a:r>
          </a:p>
          <a:p>
            <a:pPr>
              <a:lnSpc>
                <a:spcPct val="150000"/>
              </a:lnSpc>
            </a:pPr>
            <a:r>
              <a:rPr lang="en-IN" sz="2200" dirty="0">
                <a:latin typeface="Codec Pro" charset="0"/>
              </a:rPr>
              <a:t>Classify what type of mission it most likely was (skirmish, ambush, full assault).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1966" y="1151632"/>
            <a:ext cx="11518642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143000" y="1425200"/>
            <a:ext cx="10515600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Let’s dock this study with defence scenario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10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03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26025" y="3435873"/>
            <a:ext cx="12953998" cy="5355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Codec Pro" charset="0"/>
              </a:rPr>
              <a:t>We’re teaching the ML model to </a:t>
            </a:r>
            <a:r>
              <a:rPr lang="en-IN" sz="2400" b="1" dirty="0">
                <a:latin typeface="Codec Pro" charset="0"/>
              </a:rPr>
              <a:t>recognize which kind of mission a soldier group was engaged in, just by looking at the ammo usage and contextual features</a:t>
            </a:r>
            <a:r>
              <a:rPr lang="en-IN" sz="2400" b="1" dirty="0" smtClean="0">
                <a:latin typeface="Codec Pro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sz="2400" b="1" dirty="0">
              <a:latin typeface="Codec Pro" charset="0"/>
            </a:endParaRPr>
          </a:p>
          <a:p>
            <a:pPr>
              <a:lnSpc>
                <a:spcPct val="150000"/>
              </a:lnSpc>
            </a:pPr>
            <a:endParaRPr lang="en-IN" sz="2400" b="1" dirty="0" smtClean="0">
              <a:latin typeface="Codec Pro" charset="0"/>
            </a:endParaRPr>
          </a:p>
          <a:p>
            <a:r>
              <a:rPr lang="en-IN" sz="2400" b="1" dirty="0">
                <a:latin typeface="Codec Pro" charset="0"/>
              </a:rPr>
              <a:t>Target label:</a:t>
            </a:r>
            <a:r>
              <a:rPr lang="en-IN" sz="2400" dirty="0">
                <a:latin typeface="Codec Pro" charset="0"/>
              </a:rPr>
              <a:t> </a:t>
            </a:r>
            <a:r>
              <a:rPr lang="en-IN" sz="2400" dirty="0" err="1" smtClean="0">
                <a:latin typeface="Codec Pro" charset="0"/>
              </a:rPr>
              <a:t>mission_class</a:t>
            </a:r>
            <a:endParaRPr lang="en-IN" sz="2400" dirty="0" smtClean="0">
              <a:latin typeface="Codec Pro" charset="0"/>
            </a:endParaRPr>
          </a:p>
          <a:p>
            <a:endParaRPr lang="en-IN" sz="2400" dirty="0">
              <a:latin typeface="Codec Pro" charset="0"/>
            </a:endParaRPr>
          </a:p>
          <a:p>
            <a:r>
              <a:rPr lang="en-IN" sz="2400" b="1" dirty="0">
                <a:latin typeface="Codec Pro" charset="0"/>
              </a:rPr>
              <a:t>Classes:</a:t>
            </a:r>
            <a:r>
              <a:rPr lang="en-IN" sz="2400" dirty="0">
                <a:latin typeface="Codec Pro" charset="0"/>
              </a:rPr>
              <a:t> skirmish, ambush, full </a:t>
            </a:r>
            <a:r>
              <a:rPr lang="en-IN" sz="2400" dirty="0" smtClean="0">
                <a:latin typeface="Codec Pro" charset="0"/>
              </a:rPr>
              <a:t>assault</a:t>
            </a:r>
          </a:p>
          <a:p>
            <a:endParaRPr lang="en-IN" sz="2400" dirty="0">
              <a:latin typeface="Codec Pro" charset="0"/>
            </a:endParaRPr>
          </a:p>
          <a:p>
            <a:endParaRPr lang="en-IN" sz="2400" dirty="0" smtClean="0">
              <a:latin typeface="Codec Pro" charset="0"/>
            </a:endParaRPr>
          </a:p>
          <a:p>
            <a:r>
              <a:rPr lang="en-IN" sz="2400" dirty="0">
                <a:latin typeface="Codec Pro" charset="0"/>
              </a:rPr>
              <a:t>We’re teaching the ML model to </a:t>
            </a:r>
            <a:r>
              <a:rPr lang="en-IN" sz="2400" b="1" dirty="0">
                <a:latin typeface="Codec Pro" charset="0"/>
              </a:rPr>
              <a:t>recognize which kind of mission a soldier group was engaged in, just by looking at the ammo usage and contextual features.</a:t>
            </a:r>
            <a:endParaRPr lang="en-IN" sz="2400" dirty="0">
              <a:latin typeface="Codec Pro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Codec Pro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520958" y="1151632"/>
            <a:ext cx="11518642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828800" y="1461731"/>
            <a:ext cx="10515600" cy="1015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What we’re classifying ?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11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1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26025" y="3435873"/>
            <a:ext cx="12953998" cy="6035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latin typeface="Codec Pro" charset="0"/>
              </a:rPr>
              <a:t>Operational insight</a:t>
            </a:r>
            <a:r>
              <a:rPr lang="en-IN" sz="2400" dirty="0">
                <a:latin typeface="Codec Pro" charset="0"/>
              </a:rPr>
              <a:t> → Helps officers see how data-driven models can </a:t>
            </a:r>
            <a:r>
              <a:rPr lang="en-IN" sz="2400" i="1" dirty="0">
                <a:latin typeface="Codec Pro" charset="0"/>
              </a:rPr>
              <a:t>recognize mission patterns</a:t>
            </a:r>
            <a:r>
              <a:rPr lang="en-IN" sz="2400" dirty="0">
                <a:latin typeface="Codec Pro" charset="0"/>
              </a:rPr>
              <a:t> from raw usage data</a:t>
            </a:r>
            <a:r>
              <a:rPr lang="en-IN" sz="2400" dirty="0" smtClean="0">
                <a:latin typeface="Codec Pro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>
              <a:latin typeface="Codec Pro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latin typeface="Codec Pro" charset="0"/>
              </a:rPr>
              <a:t>Planning &amp; logistics</a:t>
            </a:r>
            <a:r>
              <a:rPr lang="en-IN" sz="2400" dirty="0">
                <a:latin typeface="Codec Pro" charset="0"/>
              </a:rPr>
              <a:t> → If we can classify past missions accurately, the same model can predict </a:t>
            </a:r>
            <a:r>
              <a:rPr lang="en-IN" sz="2400" b="1" dirty="0">
                <a:latin typeface="Codec Pro" charset="0"/>
              </a:rPr>
              <a:t>expected mission type</a:t>
            </a:r>
            <a:r>
              <a:rPr lang="en-IN" sz="2400" dirty="0">
                <a:latin typeface="Codec Pro" charset="0"/>
              </a:rPr>
              <a:t> during planning and assist in </a:t>
            </a:r>
            <a:r>
              <a:rPr lang="en-IN" sz="2400" b="1" dirty="0">
                <a:latin typeface="Codec Pro" charset="0"/>
              </a:rPr>
              <a:t>ammo allocation</a:t>
            </a:r>
            <a:r>
              <a:rPr lang="en-IN" sz="2400" dirty="0" smtClean="0">
                <a:latin typeface="Codec Pro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>
              <a:latin typeface="Codec Pro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latin typeface="Codec Pro" charset="0"/>
              </a:rPr>
              <a:t>Training demo</a:t>
            </a:r>
            <a:r>
              <a:rPr lang="en-IN" sz="2400" dirty="0">
                <a:latin typeface="Codec Pro" charset="0"/>
              </a:rPr>
              <a:t> → Shows how to take battlefield-style logs and convert them into a </a:t>
            </a:r>
            <a:r>
              <a:rPr lang="en-IN" sz="2400" b="1" dirty="0">
                <a:latin typeface="Codec Pro" charset="0"/>
              </a:rPr>
              <a:t>classification problem</a:t>
            </a:r>
            <a:r>
              <a:rPr lang="en-IN" sz="2400" dirty="0">
                <a:latin typeface="Codec Pro" charset="0"/>
              </a:rPr>
              <a:t> (a very core ML workflow</a:t>
            </a:r>
            <a:r>
              <a:rPr lang="en-IN" sz="2400" dirty="0" smtClean="0">
                <a:latin typeface="Codec Pro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>
              <a:latin typeface="Codec Pro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latin typeface="Codec Pro" charset="0"/>
              </a:rPr>
              <a:t>Engagement</a:t>
            </a:r>
            <a:r>
              <a:rPr lang="en-IN" sz="2400" dirty="0">
                <a:latin typeface="Codec Pro" charset="0"/>
              </a:rPr>
              <a:t> → The “mission class” resonates with officers more than abstract dataset labels like “Iris flower types.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20958" y="1151632"/>
            <a:ext cx="11518642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828800" y="1461731"/>
            <a:ext cx="10515600" cy="1015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How this model helps with defence group?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</a:t>
            </a: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66929" y="3924300"/>
            <a:ext cx="12608767" cy="2157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odec Pro" charset="0"/>
              </a:rPr>
              <a:t>Simple</a:t>
            </a:r>
            <a:r>
              <a:rPr lang="en-IN" sz="2400" dirty="0">
                <a:latin typeface="Codec Pro" charset="0"/>
              </a:rPr>
              <a:t>, fast, and interpretable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odec Pro" charset="0"/>
              </a:rPr>
              <a:t>Outputs </a:t>
            </a:r>
            <a:r>
              <a:rPr lang="en-IN" sz="2400" dirty="0">
                <a:latin typeface="Codec Pro" charset="0"/>
              </a:rPr>
              <a:t>probabilities (useful for risk analysis)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odec Pro" charset="0"/>
              </a:rPr>
              <a:t>Works </a:t>
            </a:r>
            <a:r>
              <a:rPr lang="en-IN" sz="2400" dirty="0">
                <a:latin typeface="Codec Pro" charset="0"/>
              </a:rPr>
              <a:t>well with linearly separable data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odec Pro" charset="0"/>
              </a:rPr>
              <a:t>Less </a:t>
            </a:r>
            <a:r>
              <a:rPr lang="en-IN" sz="2400" dirty="0">
                <a:latin typeface="Codec Pro" charset="0"/>
              </a:rPr>
              <a:t>prone to </a:t>
            </a:r>
            <a:r>
              <a:rPr lang="en-IN" sz="2400" dirty="0" err="1">
                <a:latin typeface="Codec Pro" charset="0"/>
              </a:rPr>
              <a:t>overfitting</a:t>
            </a:r>
            <a:r>
              <a:rPr lang="en-IN" sz="2400" dirty="0">
                <a:latin typeface="Codec Pro" charset="0"/>
              </a:rPr>
              <a:t> if regularized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2442" y="1151632"/>
            <a:ext cx="1060424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905000" y="1440020"/>
            <a:ext cx="9266010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Pros of logistic regression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13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66929" y="3924300"/>
            <a:ext cx="12608767" cy="2157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odec Pro" charset="0"/>
              </a:rPr>
              <a:t> </a:t>
            </a:r>
            <a:r>
              <a:rPr lang="en-IN" sz="2400" dirty="0">
                <a:latin typeface="Codec Pro" charset="0"/>
              </a:rPr>
              <a:t>Assumes linear relationship in log-odds space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odec Pro" charset="0"/>
              </a:rPr>
              <a:t> </a:t>
            </a:r>
            <a:r>
              <a:rPr lang="en-IN" sz="2400" dirty="0">
                <a:latin typeface="Codec Pro" charset="0"/>
              </a:rPr>
              <a:t>Not suitable for very complex datasets (non-linear boundaries)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odec Pro" charset="0"/>
              </a:rPr>
              <a:t> </a:t>
            </a:r>
            <a:r>
              <a:rPr lang="en-IN" sz="2400" dirty="0">
                <a:latin typeface="Codec Pro" charset="0"/>
              </a:rPr>
              <a:t>Struggles with high-dimensional or highly correlated features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odec Pro" charset="0"/>
              </a:rPr>
              <a:t> </a:t>
            </a:r>
            <a:r>
              <a:rPr lang="en-IN" sz="2400" dirty="0">
                <a:latin typeface="Codec Pro" charset="0"/>
              </a:rPr>
              <a:t>Works poorly if classes are highly imbalanced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2442" y="1151632"/>
            <a:ext cx="1060424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905000" y="1440020"/>
            <a:ext cx="9266010" cy="1015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Limitations of logistic regression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14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8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66929" y="3924300"/>
            <a:ext cx="12608767" cy="495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latin typeface="Codec Pro" charset="0"/>
                <a:hlinkClick r:id="rId2"/>
              </a:rPr>
              <a:t>Hands-on code to explore logistic regression with ammunition usage dataset</a:t>
            </a:r>
            <a:endParaRPr lang="en-IN" sz="2400" dirty="0">
              <a:latin typeface="Codec Pro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12442" y="1151632"/>
            <a:ext cx="11594842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905000" y="1440020"/>
            <a:ext cx="9677400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Hands-on: Ammunition Usage Optimization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15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2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3102622" y="7485032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260497" y="373123"/>
            <a:ext cx="1198791" cy="799920"/>
          </a:xfrm>
          <a:custGeom>
            <a:avLst/>
            <a:gdLst/>
            <a:ahLst/>
            <a:cxnLst/>
            <a:rect l="l" t="t" r="r" b="b"/>
            <a:pathLst>
              <a:path w="1198791" h="799920">
                <a:moveTo>
                  <a:pt x="0" y="0"/>
                </a:moveTo>
                <a:lnTo>
                  <a:pt x="1198791" y="0"/>
                </a:lnTo>
                <a:lnTo>
                  <a:pt x="1198791" y="799920"/>
                </a:lnTo>
                <a:lnTo>
                  <a:pt x="0" y="7999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3449886" y="0"/>
            <a:ext cx="7491706" cy="7789108"/>
          </a:xfrm>
          <a:custGeom>
            <a:avLst/>
            <a:gdLst/>
            <a:ahLst/>
            <a:cxnLst/>
            <a:rect l="l" t="t" r="r" b="b"/>
            <a:pathLst>
              <a:path w="7491706" h="7789108">
                <a:moveTo>
                  <a:pt x="0" y="0"/>
                </a:moveTo>
                <a:lnTo>
                  <a:pt x="7491706" y="0"/>
                </a:lnTo>
                <a:lnTo>
                  <a:pt x="7491706" y="7789108"/>
                </a:lnTo>
                <a:lnTo>
                  <a:pt x="0" y="7789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419600" y="2099768"/>
            <a:ext cx="13411200" cy="1681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545"/>
              </a:lnSpc>
            </a:pPr>
            <a:r>
              <a:rPr lang="en-IN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  <a:endParaRPr lang="en-US" sz="9600" b="1" dirty="0">
              <a:solidFill>
                <a:srgbClr val="443F2B"/>
              </a:solidFill>
              <a:latin typeface="Rasputin Bold" panose="020B0604020202020204" charset="0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2052" name="Picture 4" descr="Corporate Incubation Programs">
            <a:extLst>
              <a:ext uri="{FF2B5EF4-FFF2-40B4-BE49-F238E27FC236}">
                <a16:creationId xmlns="" xmlns:a16="http://schemas.microsoft.com/office/drawing/2014/main" id="{5BE85518-9F0C-C23B-85D2-D9E2D3A72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4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4693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Used for Classification as well as Regression problems. However, primarily, it is used for Classification problems in Machine Learning.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Goal is to create the best line or decision boundary that can segregate n-dimensional space into classes so that we can easily put the new data point in the correct category in the future. This best decision boundary is called a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SVM chooses the extreme points/vectors that help in creating the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. These extreme cases are called as support vectors, and hence algorithm is termed as Support Vector Machine.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What is Logistic Regression?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8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83723" y="3371370"/>
            <a:ext cx="1194911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500" dirty="0" smtClean="0">
                <a:solidFill>
                  <a:srgbClr val="443F2B"/>
                </a:solidFill>
                <a:latin typeface="Codec Pro"/>
              </a:rPr>
              <a:t>Logistic Regression – Supervised Learning</a:t>
            </a:r>
            <a:endParaRPr lang="en-IN" sz="35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500" dirty="0" smtClean="0">
                <a:solidFill>
                  <a:srgbClr val="443F2B"/>
                </a:solidFill>
                <a:latin typeface="Codec Pro"/>
              </a:rPr>
              <a:t>It’s a classification model</a:t>
            </a:r>
            <a:endParaRPr lang="en-IN" sz="3500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7" name="Freeform 7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4340986" y="2146823"/>
            <a:ext cx="7936676" cy="8251743"/>
          </a:xfrm>
          <a:custGeom>
            <a:avLst/>
            <a:gdLst/>
            <a:ahLst/>
            <a:cxnLst/>
            <a:rect l="l" t="t" r="r" b="b"/>
            <a:pathLst>
              <a:path w="7936676" h="8251743">
                <a:moveTo>
                  <a:pt x="0" y="0"/>
                </a:moveTo>
                <a:lnTo>
                  <a:pt x="7936676" y="0"/>
                </a:lnTo>
                <a:lnTo>
                  <a:pt x="7936676" y="8251743"/>
                </a:lnTo>
                <a:lnTo>
                  <a:pt x="0" y="82517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907539" y="1409700"/>
            <a:ext cx="8236461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Where logistic regression fits?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269765" y="7960405"/>
            <a:ext cx="1530457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01</a:t>
            </a:r>
          </a:p>
        </p:txBody>
      </p:sp>
      <p:pic>
        <p:nvPicPr>
          <p:cNvPr id="14" name="Picture 4" descr="Corporate Incubation Programs">
            <a:extLst>
              <a:ext uri="{FF2B5EF4-FFF2-40B4-BE49-F238E27FC236}">
                <a16:creationId xmlns="" xmlns:a16="http://schemas.microsoft.com/office/drawing/2014/main" id="{B7871D7F-99D7-8AB2-20D4-3C70F816A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797" y="4940797"/>
            <a:ext cx="8503003" cy="4782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33800" y="3595272"/>
            <a:ext cx="11419414" cy="86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buClr>
                <a:srgbClr val="000000"/>
              </a:buClr>
              <a:buSzPts val="2000"/>
            </a:pPr>
            <a:r>
              <a:rPr lang="en-IN" sz="2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Two different categories that are classified using a decision boundary or </a:t>
            </a:r>
            <a:r>
              <a:rPr lang="en-IN" sz="280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hyperplane</a:t>
            </a:r>
            <a:r>
              <a:rPr lang="en-IN" sz="28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905000" y="1471839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Support Vector Machine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17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oogle Shape;331;g2b0f83ab4a7_2_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76536" y="5007429"/>
            <a:ext cx="5700863" cy="3869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32;g2b0f83ab4a7_2_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43086" y="4991099"/>
            <a:ext cx="4749314" cy="369320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858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4693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b="1" dirty="0" smtClean="0">
                <a:solidFill>
                  <a:srgbClr val="443F2B"/>
                </a:solidFill>
                <a:latin typeface="Codec Pro"/>
              </a:rPr>
              <a:t>Linear </a:t>
            </a:r>
            <a:r>
              <a:rPr lang="en-IN" sz="2773" b="1" dirty="0">
                <a:solidFill>
                  <a:srgbClr val="443F2B"/>
                </a:solidFill>
                <a:latin typeface="Codec Pro"/>
              </a:rPr>
              <a:t>SVM: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Linear SVM is used for linearly separable data, which means if a dataset can be classified into two classes by using a single straight line, then such data is termed as linearly separable data, and classifier is used called as Linear SVM classifier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b="1" dirty="0">
                <a:solidFill>
                  <a:srgbClr val="443F2B"/>
                </a:solidFill>
                <a:latin typeface="Codec Pro"/>
              </a:rPr>
              <a:t>Non-linear SVM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: Non-Linear SVM is used for non-linearly separated data, which means if a dataset cannot be classified by using a straight line, then such data is termed as non-linear data and classifier used is called as Non-linear SVM classifier.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Types of Support Vector Machine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18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8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5120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There can be multiple lines/decision boundaries to segregate the classes in n-dimensional space, but we need to find out the best decision boundary that helps to classify the data points. This best boundary is known as the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of SVM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The dimensions of the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depend on the features present in the dataset, which means if there are 2 features (as shown in image), then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will be a straight line. And if there are 3 features, then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will be a 2-dimension plane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We always create a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that has a maximum margin, which means the maximum distance between the data points.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559543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	What is Hyper Plane?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19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8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1706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The data points or vectors that are the closest to the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and which affect the position of the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are termed as Support Vector. Since these vectors support the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, hence called a Support vector.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540538" y="1461731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What is support vectors?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20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oogle Shape;371;g2b112634429_0_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66123" y="6149140"/>
            <a:ext cx="6245868" cy="2902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72;g2b112634429_0_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798941" y="6072706"/>
            <a:ext cx="6091115" cy="3055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79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387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Linear SVM: </a:t>
            </a:r>
          </a:p>
          <a:p>
            <a:pPr lvl="0">
              <a:buClr>
                <a:srgbClr val="000000"/>
              </a:buClr>
              <a:buSzPts val="2400"/>
            </a:pPr>
            <a:endParaRPr lang="en-US"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lvl="0">
              <a:buClr>
                <a:srgbClr val="000000"/>
              </a:buClr>
              <a:buSzPts val="2400"/>
            </a:pPr>
            <a:endParaRPr lang="en-US"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lvl="0">
              <a:buClr>
                <a:srgbClr val="000000"/>
              </a:buClr>
              <a:buSzPts val="2400"/>
            </a:pPr>
            <a:endParaRPr lang="en-US"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lvl="0">
              <a:buClr>
                <a:srgbClr val="000000"/>
              </a:buClr>
              <a:buSzPts val="2400"/>
            </a:pPr>
            <a:endParaRPr lang="en-US"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lvl="0">
              <a:buClr>
                <a:srgbClr val="000000"/>
              </a:buClr>
              <a:buSzPts val="2400"/>
            </a:pPr>
            <a:endParaRPr lang="en-US"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lvl="0">
              <a:buClr>
                <a:srgbClr val="000000"/>
              </a:buClr>
              <a:buSzPts val="2400"/>
            </a:pPr>
            <a:endParaRPr lang="en-US"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lvl="0">
              <a:buClr>
                <a:srgbClr val="000000"/>
              </a:buClr>
              <a:buSzPts val="2400"/>
            </a:pPr>
            <a:r>
              <a:rPr lang="en-US" sz="28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Non-linear SVM:</a:t>
            </a:r>
          </a:p>
          <a:p>
            <a:pPr lvl="0">
              <a:buClr>
                <a:srgbClr val="000000"/>
              </a:buClr>
              <a:buSzPts val="2400"/>
            </a:pPr>
            <a:endParaRPr lang="en-US" sz="2800" b="1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What is Logistic Regression?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21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oogle Shape;386;g2b0f83ab4a7_2_9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63986" y="4762500"/>
            <a:ext cx="1930875" cy="1653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" name="Google Shape;387;g2b0f83ab4a7_2_9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29261" y="4666937"/>
            <a:ext cx="1930875" cy="1844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" name="Google Shape;388;g2b0f83ab4a7_2_9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296400" y="4666937"/>
            <a:ext cx="2133600" cy="18079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" name="Google Shape;389;g2b0f83ab4a7_2_9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799900" y="7882685"/>
            <a:ext cx="2133600" cy="2070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" name="Google Shape;390;g2b0f83ab4a7_2_9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324600" y="7897499"/>
            <a:ext cx="2340198" cy="2070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" name="Google Shape;391;g2b0f83ab4a7_2_9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296400" y="7878485"/>
            <a:ext cx="2133600" cy="2070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" name="Google Shape;392;g2b0f83ab4a7_2_9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039600" y="7897499"/>
            <a:ext cx="1930875" cy="20701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9779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3413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Kernel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Regularization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Gamma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Margin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630704" y="1631874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Fine tuning parameters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22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82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251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 is the perpendicular distance between the closest data points and the </a:t>
            </a:r>
            <a:r>
              <a:rPr lang="en-IN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(on both sides) The best optimized line (</a:t>
            </a:r>
            <a:r>
              <a:rPr lang="en-IN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with maximum margin is termed as Margin Maximal </a:t>
            </a:r>
            <a:r>
              <a:rPr lang="en-IN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Hyperplane</a:t>
            </a:r>
            <a:r>
              <a:rPr lang="en-I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closest points where the margin distance is calculated are considered as the support vectors.</a:t>
            </a:r>
            <a:endParaRPr lang="en-IN" sz="2800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33600" y="1552362"/>
            <a:ext cx="8001000" cy="1044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800" b="1" dirty="0" smtClean="0">
                <a:solidFill>
                  <a:srgbClr val="F3F3EA"/>
                </a:solidFill>
                <a:latin typeface="Rasputin Bold"/>
              </a:rPr>
              <a:t>Margin</a:t>
            </a:r>
            <a:endParaRPr lang="en-US" sz="48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23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oogle Shape;406;g266236ca979_2_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29400" y="6896100"/>
            <a:ext cx="3324689" cy="3181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7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4480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Also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the 'C' parameter in Python's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SkLearn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Library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Optimises SVM classifier to avoid misclassifying the data.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C→ large                  Margin of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→ small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C→ small                 Margin of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hyperplane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→ large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misclassification(possible) </a:t>
            </a:r>
          </a:p>
          <a:p>
            <a:pPr>
              <a:lnSpc>
                <a:spcPct val="150000"/>
              </a:lnSpc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	1. C--&gt; large, chance of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overfit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	2. C--&gt; small, chance of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underfitting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33600" y="1559543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400" b="1" dirty="0" smtClean="0">
                <a:solidFill>
                  <a:srgbClr val="F3F3EA"/>
                </a:solidFill>
                <a:latin typeface="Rasputin Bold"/>
              </a:rPr>
              <a:t>Regularization</a:t>
            </a: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24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56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33600" y="1559543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400" b="1" dirty="0" smtClean="0">
                <a:solidFill>
                  <a:srgbClr val="F3F3EA"/>
                </a:solidFill>
                <a:latin typeface="Rasputin Bold"/>
              </a:rPr>
              <a:t>Regularization</a:t>
            </a: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25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oogle Shape;433;g266236ca979_2_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54654" y="3704072"/>
            <a:ext cx="9413003" cy="5644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05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0" y="3558687"/>
            <a:ext cx="11419414" cy="3840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Defines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how far influences the calculation of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of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plausible line of separation.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• Low gamma ---&gt; points far from plausible line are considered for calculation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• High gamma -----&gt; points close to plausible line are considered for calculation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33600" y="1559543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400" b="1" dirty="0" smtClean="0">
                <a:solidFill>
                  <a:srgbClr val="F3F3EA"/>
                </a:solidFill>
                <a:latin typeface="Rasputin Bold"/>
              </a:rPr>
              <a:t>Gamma</a:t>
            </a: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oogle Shape;448;g2b112634429_0_3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867400" y="7254996"/>
            <a:ext cx="5658960" cy="2390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88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3413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Logistic Regression is a supervised learning algorithm used for classification problems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.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Instead of predicting continuous values (like Linear Regression), it predicts probabilities that map to classes (0 or 1).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Example: Predict whether a student passes (1) or fails (0) based on study hours.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What is Logistic Regression?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02</a:t>
            </a: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3619500"/>
            <a:ext cx="11419414" cy="6401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Mathematical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functions for transforming data using some linear algebra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Different SVM algorithms use different types of kernel functions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Various kernels 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available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Linear Kernel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Non-linear Kernel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Radial Basis Function(RBF)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Sigmoid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Polynomial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Exponential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33600" y="1559543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400" b="1" dirty="0" smtClean="0">
                <a:solidFill>
                  <a:srgbClr val="F3F3EA"/>
                </a:solidFill>
                <a:latin typeface="Rasputin Bold"/>
              </a:rPr>
              <a:t>Kernels</a:t>
            </a: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27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8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0" y="3558687"/>
            <a:ext cx="11419414" cy="6413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We are </a:t>
            </a:r>
            <a:r>
              <a:rPr lang="en-IN" sz="2800" b="1" dirty="0"/>
              <a:t>classifying soldiers into Low/Medium/High cold-injury risk</a:t>
            </a:r>
            <a:r>
              <a:rPr lang="en-IN" sz="2800" dirty="0"/>
              <a:t>, based on personal &amp; environmental factors, using </a:t>
            </a:r>
            <a:r>
              <a:rPr lang="en-IN" sz="2800" b="1" dirty="0"/>
              <a:t>SVM</a:t>
            </a:r>
            <a:r>
              <a:rPr lang="en-IN" sz="2800" dirty="0"/>
              <a:t> as the demo ML model</a:t>
            </a:r>
            <a:r>
              <a:rPr lang="en-IN" sz="28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Imagine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soldiers deployed in Kashmir-type high-altitude borders during harsh winters.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Some soldiers develop cold-related injuries (frostbite, hypothermia).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Officers want a predictive model that, given certain risk factors, can classify a soldier’s risk level (Low / Medium / High).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95400" y="1353524"/>
            <a:ext cx="9636841" cy="22381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2800" b="1" dirty="0">
                <a:solidFill>
                  <a:srgbClr val="F3F3EA"/>
                </a:solidFill>
                <a:latin typeface="Rasputin Bold"/>
                <a:sym typeface="Rasputin Bold"/>
              </a:rPr>
              <a:t>Let’s dock this study with defence scenario</a:t>
            </a:r>
            <a:endParaRPr lang="en-US" sz="2800" b="1" dirty="0">
              <a:solidFill>
                <a:srgbClr val="F3F3EA"/>
              </a:solidFill>
              <a:latin typeface="Rasputin Bold"/>
              <a:sym typeface="Rasputin Bold"/>
            </a:endParaRPr>
          </a:p>
          <a:p>
            <a:pPr>
              <a:lnSpc>
                <a:spcPts val="9426"/>
              </a:lnSpc>
              <a:spcBef>
                <a:spcPct val="0"/>
              </a:spcBef>
            </a:pP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28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0" y="3558687"/>
            <a:ext cx="11419414" cy="568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The model’s output (target variable =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risk_level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) is a classification of risk: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Low risk – soldier unlikely to get cold-related injuries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Medium risk – moderate probability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High risk – soldier is very vulnerable and requires preventive action (better gear, less exposure, medical monitoring)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95400" y="1353524"/>
            <a:ext cx="9636841" cy="2410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28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What we classify using this model?</a:t>
            </a:r>
            <a:endParaRPr lang="en-US" sz="2800" b="1" dirty="0">
              <a:solidFill>
                <a:srgbClr val="F3F3EA"/>
              </a:solidFill>
              <a:latin typeface="Rasputin Bold"/>
              <a:sym typeface="Rasputin Bold"/>
            </a:endParaRPr>
          </a:p>
          <a:p>
            <a:pPr>
              <a:lnSpc>
                <a:spcPts val="9426"/>
              </a:lnSpc>
              <a:spcBef>
                <a:spcPct val="0"/>
              </a:spcBef>
            </a:pP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29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0" y="3558687"/>
            <a:ext cx="11419414" cy="6025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Age – younger </a:t>
            </a:r>
            <a:r>
              <a:rPr lang="en-IN" sz="2400" dirty="0" err="1">
                <a:solidFill>
                  <a:srgbClr val="443F2B"/>
                </a:solidFill>
                <a:latin typeface="Codec Pro"/>
              </a:rPr>
              <a:t>vs</a:t>
            </a:r>
            <a:r>
              <a:rPr lang="en-IN" sz="2400" dirty="0">
                <a:solidFill>
                  <a:srgbClr val="443F2B"/>
                </a:solidFill>
                <a:latin typeface="Codec Pro"/>
              </a:rPr>
              <a:t> older soldiers may differ in resilience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BMI – body fat influences cold resistance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Cold gear quality – good / average / poor (categorical)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Exposure hours – how long soldier is exposed to harsh conditions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Previous injury – if already injured, risk is higher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Snow depth – proxy for how extreme the environment 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95400" y="1353524"/>
            <a:ext cx="9636841" cy="2410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28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Input features used for classification</a:t>
            </a:r>
            <a:endParaRPr lang="en-US" sz="2800" b="1" dirty="0">
              <a:solidFill>
                <a:srgbClr val="F3F3EA"/>
              </a:solidFill>
              <a:latin typeface="Rasputin Bold"/>
              <a:sym typeface="Rasputin Bold"/>
            </a:endParaRPr>
          </a:p>
          <a:p>
            <a:pPr>
              <a:lnSpc>
                <a:spcPts val="9426"/>
              </a:lnSpc>
              <a:spcBef>
                <a:spcPct val="0"/>
              </a:spcBef>
            </a:pP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30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1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0" y="3558687"/>
            <a:ext cx="11419414" cy="4480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Officers can input soldier details 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manually in the developed model to observe the results</a:t>
            </a:r>
          </a:p>
          <a:p>
            <a:pPr>
              <a:lnSpc>
                <a:spcPct val="150000"/>
              </a:lnSpc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The ML model instantly classifies the risk level.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They can experiment with parameters (e.g., increasing exposure hours, lowering gear quality) to see how risk changes.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95400" y="1353524"/>
            <a:ext cx="9636841" cy="2410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28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How this model helps with defence group?</a:t>
            </a:r>
            <a:endParaRPr lang="en-US" sz="2800" b="1" dirty="0">
              <a:solidFill>
                <a:srgbClr val="F3F3EA"/>
              </a:solidFill>
              <a:latin typeface="Rasputin Bold"/>
              <a:sym typeface="Rasputin Bold"/>
            </a:endParaRPr>
          </a:p>
          <a:p>
            <a:pPr>
              <a:lnSpc>
                <a:spcPts val="9426"/>
              </a:lnSpc>
              <a:spcBef>
                <a:spcPct val="0"/>
              </a:spcBef>
            </a:pP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31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0" y="3558687"/>
            <a:ext cx="11419414" cy="56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  <a:hlinkClick r:id="rId2"/>
              </a:rPr>
              <a:t>Hands-on code to explore SVM model using causalities winter dataset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33600" y="1559543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400" b="1" dirty="0" smtClean="0">
                <a:solidFill>
                  <a:srgbClr val="F3F3EA"/>
                </a:solidFill>
                <a:latin typeface="Rasputin Bold"/>
              </a:rPr>
              <a:t>Hands-on: Demo</a:t>
            </a: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32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4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3102622" y="7485032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260497" y="373123"/>
            <a:ext cx="1198791" cy="799920"/>
          </a:xfrm>
          <a:custGeom>
            <a:avLst/>
            <a:gdLst/>
            <a:ahLst/>
            <a:cxnLst/>
            <a:rect l="l" t="t" r="r" b="b"/>
            <a:pathLst>
              <a:path w="1198791" h="799920">
                <a:moveTo>
                  <a:pt x="0" y="0"/>
                </a:moveTo>
                <a:lnTo>
                  <a:pt x="1198791" y="0"/>
                </a:lnTo>
                <a:lnTo>
                  <a:pt x="1198791" y="799920"/>
                </a:lnTo>
                <a:lnTo>
                  <a:pt x="0" y="7999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3449886" y="0"/>
            <a:ext cx="7491706" cy="7789108"/>
          </a:xfrm>
          <a:custGeom>
            <a:avLst/>
            <a:gdLst/>
            <a:ahLst/>
            <a:cxnLst/>
            <a:rect l="l" t="t" r="r" b="b"/>
            <a:pathLst>
              <a:path w="7491706" h="7789108">
                <a:moveTo>
                  <a:pt x="0" y="0"/>
                </a:moveTo>
                <a:lnTo>
                  <a:pt x="7491706" y="0"/>
                </a:lnTo>
                <a:lnTo>
                  <a:pt x="7491706" y="7789108"/>
                </a:lnTo>
                <a:lnTo>
                  <a:pt x="0" y="7789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419600" y="2099768"/>
            <a:ext cx="13411200" cy="1681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545"/>
              </a:lnSpc>
            </a:pPr>
            <a:r>
              <a:rPr lang="en-IN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Algorithm</a:t>
            </a:r>
            <a:endParaRPr lang="en-US" sz="9600" b="1" dirty="0">
              <a:solidFill>
                <a:srgbClr val="443F2B"/>
              </a:solidFill>
              <a:latin typeface="Rasputin Bold" panose="020B0604020202020204" charset="0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2052" name="Picture 4" descr="Corporate Incubation Programs">
            <a:extLst>
              <a:ext uri="{FF2B5EF4-FFF2-40B4-BE49-F238E27FC236}">
                <a16:creationId xmlns="" xmlns:a16="http://schemas.microsoft.com/office/drawing/2014/main" id="{5BE85518-9F0C-C23B-85D2-D9E2D3A72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6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3619500"/>
            <a:ext cx="11419414" cy="6401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Naive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Bayes is a family of simple yet powerful probabilistic classifiers based on Bayes’ Theorem with a strong assumption of feature independence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Its key feature is a "naive" assumption that all the features used for prediction are independent of each 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other.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For new data, the classifier calculates the probability of that data belonging to each class, and the class with the highest probability is assigned.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09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What is Naïve Bayes?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7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4480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Instead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of trying to learn complex decision boundaries, it uses probability to decide which class a data point most likely belongs to.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b="1" dirty="0">
                <a:solidFill>
                  <a:srgbClr val="443F2B"/>
                </a:solidFill>
                <a:latin typeface="Codec Pro"/>
              </a:rPr>
              <a:t>Analogy: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Think of a doctor diagnosing flu: symptoms like fever, cough, and sore throat are considered independent, and the diagnosis is based on the probability of flu given those symptoms.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240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630704" y="1564063"/>
            <a:ext cx="8001000" cy="1020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000" b="1" dirty="0" smtClean="0">
                <a:solidFill>
                  <a:srgbClr val="F3F3EA"/>
                </a:solidFill>
                <a:latin typeface="Rasputin Bold"/>
              </a:rPr>
              <a:t>Intuition &amp; Analogy</a:t>
            </a:r>
            <a:endParaRPr lang="en-US" sz="40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4693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Fast and efficient: Works well with large datasets.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Low computational cost: Requires fewer parameters to estimate.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Works well with text data: Excellent for Natural Language Processing tasks like spam filtering and sentiment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Robust to irrelevant features: Even if some features are not important, it still performs decently.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Handles multiclass classification naturally.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240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630704" y="1564063"/>
            <a:ext cx="8001000" cy="1020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000" b="1" dirty="0" smtClean="0">
                <a:solidFill>
                  <a:srgbClr val="F3F3EA"/>
                </a:solidFill>
                <a:latin typeface="Rasputin Bold"/>
              </a:rPr>
              <a:t>Why Naïve Bayes?</a:t>
            </a:r>
            <a:endParaRPr lang="en-US" sz="40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3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33800" y="5934506"/>
            <a:ext cx="11419414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p(y=1∣x)p(y=1|x)p(y=1∣x): Probability of belonging to class 1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Codec Pro" charset="0"/>
              </a:rPr>
              <a:t>e: </a:t>
            </a:r>
            <a:r>
              <a:rPr lang="en-IN" sz="2800" dirty="0">
                <a:latin typeface="Codec Pro" charset="0"/>
              </a:rPr>
              <a:t>Euler’s number (~2.718)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l-GR" sz="2800" dirty="0" smtClean="0">
                <a:latin typeface="Codec Pro" charset="0"/>
              </a:rPr>
              <a:t>β0​</a:t>
            </a:r>
            <a:r>
              <a:rPr lang="el-GR" sz="2800" dirty="0">
                <a:latin typeface="Codec Pro" charset="0"/>
              </a:rPr>
              <a:t>: </a:t>
            </a:r>
            <a:r>
              <a:rPr lang="en-IN" sz="2800" dirty="0">
                <a:latin typeface="Codec Pro" charset="0"/>
              </a:rPr>
              <a:t>Intercept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l-GR" sz="2800" dirty="0" smtClean="0">
                <a:latin typeface="Codec Pro" charset="0"/>
              </a:rPr>
              <a:t>β1​</a:t>
            </a:r>
            <a:r>
              <a:rPr lang="el-GR" sz="2800" dirty="0">
                <a:latin typeface="Codec Pro" charset="0"/>
              </a:rPr>
              <a:t>: </a:t>
            </a:r>
            <a:r>
              <a:rPr lang="en-IN" sz="2800" dirty="0">
                <a:latin typeface="Codec Pro" charset="0"/>
              </a:rPr>
              <a:t>Coefficient for feature </a:t>
            </a:r>
            <a:r>
              <a:rPr lang="en-IN" sz="2800" dirty="0" smtClean="0">
                <a:latin typeface="Codec Pro" charset="0"/>
              </a:rPr>
              <a:t>x</a:t>
            </a:r>
            <a:endParaRPr lang="en-IN" sz="2800" dirty="0">
              <a:latin typeface="Codec Pro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Equation of Logistic Regression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03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43300"/>
            <a:ext cx="4876800" cy="15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182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4267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Email spam detection → classifying emails into spam or not spam.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Sentiment analysis → positive, negative, or neutral reviews.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Medical diagnosis → predicting disease based on symptoms.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Document categorization → news article classification (sports, politics, technology).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Recommender systems → predicting user preferences.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240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630704" y="1564063"/>
            <a:ext cx="8001000" cy="1020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000" b="1" dirty="0" smtClean="0">
                <a:solidFill>
                  <a:srgbClr val="F3F3EA"/>
                </a:solidFill>
                <a:latin typeface="Rasputin Bold"/>
              </a:rPr>
              <a:t>Real-time applications of NB</a:t>
            </a:r>
            <a:endParaRPr lang="en-US" sz="40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00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5170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/>
              <a:t>A</a:t>
            </a:r>
            <a:r>
              <a:rPr lang="en-IN" sz="2800" dirty="0" smtClean="0"/>
              <a:t> </a:t>
            </a:r>
            <a:r>
              <a:rPr lang="en-IN" sz="2800" dirty="0"/>
              <a:t>= Class (e.g., spam / not spam).</a:t>
            </a:r>
          </a:p>
          <a:p>
            <a:pPr>
              <a:lnSpc>
                <a:spcPct val="150000"/>
              </a:lnSpc>
            </a:pPr>
            <a:r>
              <a:rPr lang="en-IN" sz="2800" b="1" dirty="0"/>
              <a:t>B</a:t>
            </a:r>
            <a:r>
              <a:rPr lang="en-IN" sz="2800" dirty="0" smtClean="0"/>
              <a:t> </a:t>
            </a:r>
            <a:r>
              <a:rPr lang="en-IN" sz="2800" dirty="0"/>
              <a:t>= Features (words in an email).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/>
              <a:t>P(A|B)</a:t>
            </a:r>
            <a:r>
              <a:rPr lang="en-IN" sz="2800" dirty="0" smtClean="0"/>
              <a:t> </a:t>
            </a:r>
            <a:r>
              <a:rPr lang="en-IN" sz="2800" dirty="0"/>
              <a:t>= Posterior probability → probability of class given the data.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/>
              <a:t>P(B|A)</a:t>
            </a:r>
            <a:r>
              <a:rPr lang="en-IN" sz="2800" dirty="0" smtClean="0"/>
              <a:t> </a:t>
            </a:r>
            <a:r>
              <a:rPr lang="en-IN" sz="2800" dirty="0"/>
              <a:t>= Likelihood → probability of data given the class.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/>
              <a:t>P(A)</a:t>
            </a:r>
            <a:r>
              <a:rPr lang="en-IN" sz="2800" dirty="0" smtClean="0"/>
              <a:t> </a:t>
            </a:r>
            <a:r>
              <a:rPr lang="en-IN" sz="2800" dirty="0"/>
              <a:t>= Prior → probability of class before seeing the data.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/>
              <a:t>P(B)</a:t>
            </a:r>
            <a:r>
              <a:rPr lang="en-IN" sz="2800" dirty="0" smtClean="0"/>
              <a:t> </a:t>
            </a:r>
            <a:r>
              <a:rPr lang="en-IN" sz="2800" dirty="0"/>
              <a:t>= Evidence → probability of the data (acts as normalization).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👉 In Naive Bayes, we maximize </a:t>
            </a:r>
            <a:r>
              <a:rPr lang="en-IN" sz="2800" b="1" dirty="0"/>
              <a:t>P(A|B)</a:t>
            </a:r>
            <a:r>
              <a:rPr lang="en-IN" sz="2800" dirty="0"/>
              <a:t> </a:t>
            </a:r>
            <a:r>
              <a:rPr lang="en-IN" sz="2800" dirty="0" smtClean="0"/>
              <a:t>and </a:t>
            </a:r>
            <a:r>
              <a:rPr lang="en-IN" sz="2800" dirty="0"/>
              <a:t>choose the class with the </a:t>
            </a:r>
            <a:r>
              <a:rPr lang="en-IN" sz="2800" b="1" dirty="0"/>
              <a:t>highest probability</a:t>
            </a:r>
            <a:r>
              <a:rPr lang="en-IN" sz="2800" dirty="0"/>
              <a:t>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240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630704" y="1564063"/>
            <a:ext cx="8001000" cy="1020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000" b="1" dirty="0" smtClean="0">
                <a:solidFill>
                  <a:srgbClr val="F3F3EA"/>
                </a:solidFill>
                <a:latin typeface="Rasputin Bold"/>
              </a:rPr>
              <a:t>Bayes Theorem</a:t>
            </a:r>
            <a:endParaRPr lang="en-US" sz="40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0792" y="2324100"/>
            <a:ext cx="5568236" cy="2225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9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4267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2773" b="1" dirty="0">
                <a:solidFill>
                  <a:srgbClr val="443F2B"/>
                </a:solidFill>
                <a:latin typeface="Codec Pro"/>
              </a:rPr>
              <a:t>Prepare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Collect dataset (categorical, text, or numerical).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b="1" dirty="0" err="1">
                <a:solidFill>
                  <a:srgbClr val="443F2B"/>
                </a:solidFill>
                <a:latin typeface="Codec Pro"/>
              </a:rPr>
              <a:t>Preprocess</a:t>
            </a:r>
            <a:r>
              <a:rPr lang="en-IN" sz="2773" b="1" dirty="0">
                <a:solidFill>
                  <a:srgbClr val="443F2B"/>
                </a:solidFill>
                <a:latin typeface="Codec Pro"/>
              </a:rPr>
              <a:t> (clean, tokenize, </a:t>
            </a:r>
            <a:r>
              <a:rPr lang="en-IN" sz="2773" b="1" dirty="0" err="1">
                <a:solidFill>
                  <a:srgbClr val="443F2B"/>
                </a:solidFill>
                <a:latin typeface="Codec Pro"/>
              </a:rPr>
              <a:t>vectorize</a:t>
            </a:r>
            <a:r>
              <a:rPr lang="en-IN" sz="2773" b="1" dirty="0">
                <a:solidFill>
                  <a:srgbClr val="443F2B"/>
                </a:solidFill>
                <a:latin typeface="Codec Pro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Calculate Priors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Probability of each class (e.g., spam = 40%, not spam = 60%).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240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38200" y="1514235"/>
            <a:ext cx="8580096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0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Steps of the Naïve Bayes Process</a:t>
            </a:r>
            <a:endParaRPr lang="en-US" sz="40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9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5120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2773" b="1" dirty="0">
                <a:solidFill>
                  <a:srgbClr val="443F2B"/>
                </a:solidFill>
                <a:latin typeface="Codec Pro"/>
              </a:rPr>
              <a:t>Calculate Likelihoods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Probability of each feature given a class (e.g., word “free” given spam).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b="1" dirty="0">
                <a:solidFill>
                  <a:srgbClr val="443F2B"/>
                </a:solidFill>
                <a:latin typeface="Codec Pro"/>
              </a:rPr>
              <a:t>Apply Bayes’ Theorem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Multiply likelihoods × prior.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b="1" dirty="0">
                <a:solidFill>
                  <a:srgbClr val="443F2B"/>
                </a:solidFill>
                <a:latin typeface="Codec Pro"/>
              </a:rPr>
              <a:t>Choose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Select the class with the highest posterior probability.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240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38200" y="1514235"/>
            <a:ext cx="8580096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0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Steps of the Naïve Bayes Process</a:t>
            </a:r>
            <a:endParaRPr lang="en-US" sz="40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5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03777" y="3168451"/>
            <a:ext cx="11419414" cy="384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Let’s take this benchmark scenario to understand the Naïve Bayes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Here in this dataset, we’ve totally 5 features (Outlook, temperature, Humidity, Wind, Play Tennis)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Input features are : Outlook, temperature, Humidity, Wind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Output feature is: </a:t>
            </a:r>
            <a:r>
              <a:rPr lang="en-IN" sz="2773" dirty="0" err="1" smtClean="0">
                <a:solidFill>
                  <a:srgbClr val="443F2B"/>
                </a:solidFill>
                <a:latin typeface="Codec Pro"/>
              </a:rPr>
              <a:t>PlayTennis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240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97191" y="1541922"/>
            <a:ext cx="8001000" cy="1020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0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Simple scenario to get connect</a:t>
            </a:r>
            <a:endParaRPr lang="en-US" sz="40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603" y="6429850"/>
            <a:ext cx="7586377" cy="359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83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8668" y="3848100"/>
            <a:ext cx="11419414" cy="42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240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38200" y="1461731"/>
            <a:ext cx="9342096" cy="1009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Let’s take 2 features and play around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621" y="3848100"/>
            <a:ext cx="5029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682" y="3848100"/>
            <a:ext cx="56388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116464" y="3263325"/>
            <a:ext cx="1941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Codec Pro" charset="0"/>
                <a:cs typeface="Codec Pro" charset="0"/>
              </a:rPr>
              <a:t>OUTLOOK</a:t>
            </a:r>
            <a:endParaRPr lang="en-IN" sz="2800" b="1" dirty="0">
              <a:latin typeface="Codec Pro" charset="0"/>
              <a:cs typeface="Codec Pro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938469" y="3142014"/>
            <a:ext cx="2878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latin typeface="Codec Pro" charset="0"/>
                <a:cs typeface="Codec Pro" charset="0"/>
              </a:rPr>
              <a:t>TEMPERATURE</a:t>
            </a:r>
            <a:endParaRPr lang="en-IN" sz="2800" b="1" dirty="0">
              <a:latin typeface="Codec Pro" charset="0"/>
              <a:cs typeface="Codec Pro" charset="0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7724981"/>
            <a:ext cx="5058842" cy="246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690311" y="7158090"/>
            <a:ext cx="2281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Codec Pro" charset="0"/>
                <a:cs typeface="Codec Pro" charset="0"/>
              </a:rPr>
              <a:t>Play Tennis</a:t>
            </a:r>
            <a:endParaRPr lang="en-IN" sz="3200" b="1" dirty="0">
              <a:latin typeface="Codec Pro" charset="0"/>
              <a:cs typeface="Codec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30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88484" y="3543300"/>
            <a:ext cx="11419414" cy="7680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Today (Sunny, Hot)   -&gt; He’s going to play or not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P( Yes | Today )  = P (Sunny | Yes) *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P 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(Hot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| Yes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) *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P 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(Yes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)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lvl="8"/>
            <a:r>
              <a:rPr lang="en-IN" sz="2773" dirty="0">
                <a:solidFill>
                  <a:srgbClr val="443F2B"/>
                </a:solidFill>
                <a:latin typeface="Codec Pro"/>
              </a:rPr>
              <a:t> 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                   P (Today)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b="1" dirty="0">
                <a:solidFill>
                  <a:srgbClr val="443F2B"/>
                </a:solidFill>
                <a:latin typeface="Codec Pro"/>
              </a:rPr>
              <a:t> </a:t>
            </a:r>
            <a:r>
              <a:rPr lang="en-IN" sz="2773" b="1" dirty="0" smtClean="0">
                <a:solidFill>
                  <a:srgbClr val="443F2B"/>
                </a:solidFill>
                <a:latin typeface="Codec Pro"/>
              </a:rPr>
              <a:t>(2/9) * (2/9) * (9/14) = 0.031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P( 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No|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Today )  = P (Sunny | 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No)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* P (Hot | 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No)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* P 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(No)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lvl="8"/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                    P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(Today)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b="1" dirty="0" smtClean="0">
                <a:solidFill>
                  <a:srgbClr val="443F2B"/>
                </a:solidFill>
                <a:latin typeface="Codec Pro"/>
              </a:rPr>
              <a:t>(3/5) * (2/5) * (5/14) = 0.08571</a:t>
            </a:r>
            <a:endParaRPr lang="en-IN" sz="2773" b="1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lvl="8"/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lvl="8"/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240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819400" y="1541922"/>
            <a:ext cx="8001000" cy="1020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0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Let’s Compute</a:t>
            </a:r>
            <a:endParaRPr lang="en-US" sz="40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6819900" y="5143500"/>
            <a:ext cx="6286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81582" y="7658100"/>
            <a:ext cx="6286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7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88484" y="3543300"/>
            <a:ext cx="11419414" cy="4693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P (Yes)  = </a:t>
            </a:r>
            <a:r>
              <a:rPr lang="en-IN" sz="2773" b="1" dirty="0" smtClean="0">
                <a:solidFill>
                  <a:srgbClr val="443F2B"/>
                </a:solidFill>
                <a:latin typeface="Codec Pro"/>
              </a:rPr>
              <a:t>0.031 / (0.031 + 0.08571)   = 0.27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b="1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P (No) = </a:t>
            </a:r>
            <a:r>
              <a:rPr lang="en-IN" sz="2773" b="1" dirty="0" smtClean="0">
                <a:solidFill>
                  <a:srgbClr val="443F2B"/>
                </a:solidFill>
                <a:latin typeface="Codec Pro"/>
              </a:rPr>
              <a:t>1 – 0.27 = 0.73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b="1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b="1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Today (Sunny | Hot)  = No (</a:t>
            </a:r>
            <a:r>
              <a:rPr lang="en-IN" sz="2773" dirty="0" err="1" smtClean="0">
                <a:solidFill>
                  <a:srgbClr val="443F2B"/>
                </a:solidFill>
                <a:latin typeface="Codec Pro"/>
              </a:rPr>
              <a:t>i.e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) 73% </a:t>
            </a:r>
            <a:r>
              <a:rPr lang="en-IN" sz="2773" dirty="0" err="1" smtClean="0">
                <a:solidFill>
                  <a:srgbClr val="443F2B"/>
                </a:solidFill>
                <a:latin typeface="Codec Pro"/>
              </a:rPr>
              <a:t>prob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 is not to play today</a:t>
            </a:r>
          </a:p>
          <a:p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lvl="8"/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lvl="8"/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240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819400" y="1541922"/>
            <a:ext cx="8001000" cy="1020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0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Let’s Normalize it</a:t>
            </a:r>
            <a:endParaRPr lang="en-US" sz="40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30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3434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2773" b="1" dirty="0" smtClean="0">
                <a:solidFill>
                  <a:srgbClr val="443F2B"/>
                </a:solidFill>
                <a:latin typeface="Codec Pro"/>
              </a:rPr>
              <a:t>Gaussian Naïve Bayes: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Used when features are </a:t>
            </a:r>
            <a:r>
              <a:rPr lang="en-IN" sz="2800" b="1" dirty="0"/>
              <a:t>continuous</a:t>
            </a:r>
            <a:r>
              <a:rPr lang="en-IN" sz="2800" dirty="0"/>
              <a:t> and follow a </a:t>
            </a:r>
            <a:r>
              <a:rPr lang="en-IN" sz="2800" b="1" dirty="0"/>
              <a:t>normal distribution</a:t>
            </a:r>
            <a:r>
              <a:rPr lang="en-IN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Features are continuous (real-valued) and roughly </a:t>
            </a:r>
            <a:r>
              <a:rPr lang="en-IN" sz="2800" b="1" dirty="0"/>
              <a:t>normally distributed within each class</a:t>
            </a:r>
            <a:r>
              <a:rPr lang="en-IN" sz="2800" dirty="0"/>
              <a:t> (or close enough after transform). </a:t>
            </a: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Examples</a:t>
            </a:r>
            <a:r>
              <a:rPr lang="en-IN" sz="2800" dirty="0"/>
              <a:t>: sensor readings, blood pressure, exam scores.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240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752600" y="1564063"/>
            <a:ext cx="8580096" cy="1020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0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Types of Naïve Bayes</a:t>
            </a:r>
            <a:endParaRPr lang="en-US" sz="40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601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2773" b="1" dirty="0" smtClean="0">
                <a:solidFill>
                  <a:srgbClr val="443F2B"/>
                </a:solidFill>
                <a:latin typeface="Codec Pro"/>
              </a:rPr>
              <a:t>Multinomial Naïve Bayes: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Used for </a:t>
            </a:r>
            <a:r>
              <a:rPr lang="en-IN" sz="2800" b="1" dirty="0"/>
              <a:t>discrete counts</a:t>
            </a:r>
            <a:r>
              <a:rPr lang="en-IN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Discrete </a:t>
            </a:r>
            <a:r>
              <a:rPr lang="en-IN" sz="2800" b="1" dirty="0"/>
              <a:t>count</a:t>
            </a:r>
            <a:r>
              <a:rPr lang="en-IN" sz="2800" dirty="0"/>
              <a:t> data (e.g., number of times each word appears in a document). Very common for document classification, spam detection, topic classification</a:t>
            </a:r>
            <a:r>
              <a:rPr lang="en-IN" sz="2800" dirty="0" smtClean="0"/>
              <a:t>. (</a:t>
            </a:r>
            <a:r>
              <a:rPr lang="en-IN" sz="2800" dirty="0" err="1" smtClean="0"/>
              <a:t>i.e</a:t>
            </a:r>
            <a:r>
              <a:rPr lang="en-IN" sz="2800" dirty="0" smtClean="0"/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Example: </a:t>
            </a:r>
            <a:r>
              <a:rPr lang="en-IN" sz="2800" dirty="0" smtClean="0"/>
              <a:t>Whether the documents is belongs to sports, technical or politics, etc. based on the words counts in the documents.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240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752600" y="1564063"/>
            <a:ext cx="8580096" cy="1020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0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Types of Naïve Bayes</a:t>
            </a:r>
            <a:endParaRPr lang="en-US" sz="40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92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33800" y="3771900"/>
            <a:ext cx="11811000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Simple and efficient for binary classification.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Works well when the relationship between features and outcome is approximately linear in the log-odds space.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Probabilistic output (not just class labels) helps in decision making.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Easy to interpret and computationally inexpensive.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Why Logistic Regression?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04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2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3861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2773" b="1" dirty="0" smtClean="0">
                <a:solidFill>
                  <a:srgbClr val="443F2B"/>
                </a:solidFill>
                <a:latin typeface="Codec Pro"/>
              </a:rPr>
              <a:t>Bernoulli Naïve Bayes: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Used for </a:t>
            </a:r>
            <a:r>
              <a:rPr lang="en-IN" sz="2800" b="1" dirty="0"/>
              <a:t>binary features</a:t>
            </a:r>
            <a:r>
              <a:rPr lang="en-IN" sz="2800" dirty="0"/>
              <a:t> (yes/no, 0/1).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It’s similar to multinomial NB but the predictors are </a:t>
            </a:r>
            <a:r>
              <a:rPr lang="en-IN" sz="2800" dirty="0" err="1" smtClean="0"/>
              <a:t>boolean</a:t>
            </a:r>
            <a:r>
              <a:rPr lang="en-IN" sz="2800" dirty="0" smtClean="0"/>
              <a:t>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Example: whether a word appears in a document or not.</a:t>
            </a: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240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752600" y="1564063"/>
            <a:ext cx="8580096" cy="1020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0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Types of Naïve Bayes</a:t>
            </a:r>
            <a:endParaRPr lang="en-US" sz="40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2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700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IN" sz="3200" b="1" dirty="0" smtClean="0"/>
              <a:t>Pros: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800" dirty="0" smtClean="0"/>
              <a:t>Simple</a:t>
            </a:r>
            <a:r>
              <a:rPr lang="en-IN" sz="2800" dirty="0"/>
              <a:t>, fast, and easy to implement.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800" dirty="0"/>
              <a:t>Works well with high-dimensional data (e.g., text classification).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800" dirty="0"/>
              <a:t>Requires small training data compared to other models.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IN" sz="2800" dirty="0"/>
              <a:t>Robust to irrelevant features</a:t>
            </a:r>
            <a:r>
              <a:rPr lang="en-IN" sz="2800" dirty="0" smtClean="0"/>
              <a:t>.</a:t>
            </a:r>
            <a:endParaRPr lang="en-IN" sz="2800" dirty="0"/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endParaRPr lang="en-IN" sz="2800" dirty="0"/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240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752600" y="1564063"/>
            <a:ext cx="8580096" cy="1020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0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Pros and cons</a:t>
            </a:r>
            <a:endParaRPr lang="en-US" sz="40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8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5584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2773" b="1" dirty="0" smtClean="0">
                <a:solidFill>
                  <a:srgbClr val="443F2B"/>
                </a:solidFill>
                <a:latin typeface="Codec Pro"/>
              </a:rPr>
              <a:t>Cons: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Assumption of </a:t>
            </a:r>
            <a:r>
              <a:rPr lang="en-IN" sz="2800" b="1" dirty="0"/>
              <a:t>independence</a:t>
            </a:r>
            <a:r>
              <a:rPr lang="en-IN" sz="2800" dirty="0"/>
              <a:t> rarely holds in real-world data.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Struggles when features are correlated.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If a category has zero frequency, probability becomes zero (zero-frequency problem).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Not always the most accurate compared to modern models like Random Forests or Neural Networks.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240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752600" y="1564063"/>
            <a:ext cx="8580096" cy="1020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0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Pros and cons</a:t>
            </a:r>
            <a:endParaRPr lang="en-US" sz="40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3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4000500"/>
            <a:ext cx="11419414" cy="5974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2773" b="1" dirty="0" smtClean="0">
                <a:solidFill>
                  <a:srgbClr val="443F2B"/>
                </a:solidFill>
                <a:latin typeface="Codec Pro"/>
              </a:rPr>
              <a:t>Scenario</a:t>
            </a:r>
            <a:r>
              <a:rPr lang="en-IN" sz="2773" b="1" dirty="0">
                <a:solidFill>
                  <a:srgbClr val="443F2B"/>
                </a:solidFill>
                <a:latin typeface="Codec Pro"/>
              </a:rPr>
              <a:t>: </a:t>
            </a:r>
            <a:endParaRPr lang="en-IN" sz="2773" b="1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Predict whether a soldier is Safe or Risky during patrols, based on equipment usage and operational conditions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This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is a binary classification problem.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ML model learns patterns from past data: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If soldier has all protective gear + short patrol in plains → Safe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If soldier lacks vest + 8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hrs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night patrol in mountains → Risky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240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371600" y="1564063"/>
            <a:ext cx="8580096" cy="1020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Let’s dock it with defence scenario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9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39226" y="3314700"/>
            <a:ext cx="14526524" cy="7254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 err="1" smtClean="0">
                <a:solidFill>
                  <a:srgbClr val="443F2B"/>
                </a:solidFill>
                <a:latin typeface="Codec Pro"/>
              </a:rPr>
              <a:t>helmet_worn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→ 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yes/no  -&gt; Wearing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a helmet reduces head injury risk.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 err="1">
                <a:solidFill>
                  <a:srgbClr val="443F2B"/>
                </a:solidFill>
                <a:latin typeface="Codec Pro"/>
              </a:rPr>
              <a:t>bulletproof_vest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→ yes/no   -&gt; Vest improves survivability against small arms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 err="1">
                <a:solidFill>
                  <a:srgbClr val="443F2B"/>
                </a:solidFill>
                <a:latin typeface="Codec Pro"/>
              </a:rPr>
              <a:t>communication_device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→ 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yes/no  -&gt; Radio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or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comm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device ensures help can be called in emergencies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 err="1">
                <a:solidFill>
                  <a:srgbClr val="443F2B"/>
                </a:solidFill>
                <a:latin typeface="Codec Pro"/>
              </a:rPr>
              <a:t>night_patrol_hours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→ numeric (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0–10)   -&gt;  Longer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night patrols → higher fatigue &amp; risk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terrain → categorical (plains, forest, mountain, 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urban)  -&gt; Some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terrains (mountain, urban) pose more danger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b="1" dirty="0">
                <a:solidFill>
                  <a:srgbClr val="443F2B"/>
                </a:solidFill>
                <a:latin typeface="Codec Pro"/>
              </a:rPr>
              <a:t>Target (Output)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dirty="0" err="1">
                <a:solidFill>
                  <a:srgbClr val="443F2B"/>
                </a:solidFill>
                <a:latin typeface="Codec Pro"/>
              </a:rPr>
              <a:t>safety_status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→ Safe / Risky</a:t>
            </a:r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240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371600" y="1564063"/>
            <a:ext cx="8580096" cy="1020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Dataset Features Breakdown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39226" y="3649979"/>
            <a:ext cx="14526524" cy="51206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b="1" dirty="0">
                <a:solidFill>
                  <a:srgbClr val="443F2B"/>
                </a:solidFill>
                <a:latin typeface="Codec Pro"/>
              </a:rPr>
              <a:t>Operational Readiness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→ Helps commanders quickly identify if patrol teams are adequately equipped.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b="1" dirty="0">
                <a:solidFill>
                  <a:srgbClr val="443F2B"/>
                </a:solidFill>
                <a:latin typeface="Codec Pro"/>
              </a:rPr>
              <a:t>Preventive Measures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→ Early detection of risky patterns (e.g., too many night hours without gear).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b="1" dirty="0">
                <a:solidFill>
                  <a:srgbClr val="443F2B"/>
                </a:solidFill>
                <a:latin typeface="Codec Pro"/>
              </a:rPr>
              <a:t>Policy Enforcement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→ Demonstrates how data + ML can enforce compliance with SOPs (Standard Operating Procedures).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b="1" dirty="0">
                <a:solidFill>
                  <a:srgbClr val="443F2B"/>
                </a:solidFill>
                <a:latin typeface="Codec Pro"/>
              </a:rPr>
              <a:t>Interactive Training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→ Officers can “test” different gear combinations in your demo and instantly see the ML model’s verdict.</a:t>
            </a:r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5240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371600" y="1564063"/>
            <a:ext cx="8580096" cy="10208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How this helps with officers?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9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0" y="3558687"/>
            <a:ext cx="11419414" cy="56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Yet to add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133600" y="1559543"/>
            <a:ext cx="8001000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4400" b="1" dirty="0" smtClean="0">
                <a:solidFill>
                  <a:srgbClr val="F3F3EA"/>
                </a:solidFill>
                <a:latin typeface="Rasputin Bold"/>
              </a:rPr>
              <a:t>Hands-on: Demo</a:t>
            </a:r>
            <a:endParaRPr lang="en-US" sz="44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32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6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3102622" y="7485032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260497" y="373123"/>
            <a:ext cx="1198791" cy="799920"/>
          </a:xfrm>
          <a:custGeom>
            <a:avLst/>
            <a:gdLst/>
            <a:ahLst/>
            <a:cxnLst/>
            <a:rect l="l" t="t" r="r" b="b"/>
            <a:pathLst>
              <a:path w="1198791" h="799920">
                <a:moveTo>
                  <a:pt x="0" y="0"/>
                </a:moveTo>
                <a:lnTo>
                  <a:pt x="1198791" y="0"/>
                </a:lnTo>
                <a:lnTo>
                  <a:pt x="1198791" y="799920"/>
                </a:lnTo>
                <a:lnTo>
                  <a:pt x="0" y="7999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3449886" y="0"/>
            <a:ext cx="7491706" cy="7789108"/>
          </a:xfrm>
          <a:custGeom>
            <a:avLst/>
            <a:gdLst/>
            <a:ahLst/>
            <a:cxnLst/>
            <a:rect l="l" t="t" r="r" b="b"/>
            <a:pathLst>
              <a:path w="7491706" h="7789108">
                <a:moveTo>
                  <a:pt x="0" y="0"/>
                </a:moveTo>
                <a:lnTo>
                  <a:pt x="7491706" y="0"/>
                </a:lnTo>
                <a:lnTo>
                  <a:pt x="7491706" y="7789108"/>
                </a:lnTo>
                <a:lnTo>
                  <a:pt x="0" y="7789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419600" y="2099768"/>
            <a:ext cx="13411200" cy="1681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545"/>
              </a:lnSpc>
            </a:pPr>
            <a:r>
              <a:rPr lang="en-IN" alt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  <a:endParaRPr lang="en-US" sz="9600" b="1" dirty="0">
              <a:solidFill>
                <a:srgbClr val="443F2B"/>
              </a:solidFill>
              <a:latin typeface="Rasputin Bold" panose="020B0604020202020204" charset="0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2052" name="Picture 4" descr="Corporate Incubation Programs">
            <a:extLst>
              <a:ext uri="{FF2B5EF4-FFF2-40B4-BE49-F238E27FC236}">
                <a16:creationId xmlns="" xmlns:a16="http://schemas.microsoft.com/office/drawing/2014/main" id="{5BE85518-9F0C-C23B-85D2-D9E2D3A72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3619500"/>
            <a:ext cx="11419414" cy="4480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K-means is an unsupervised clustering algorithm that partitions data into K groups (clusters) based on feature similarity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Instead of predicting labels, it tries to discover structure in data by grouping similar data points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.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“K” = number of clusters we want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.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“Means” = each cluster is represented by the mean (centroid) of its points.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What is K-means Clustering?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3619500"/>
            <a:ext cx="11419414" cy="4486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Imagine you have a bunch of scattered points on paper. K-Means tries to draw circles around groups of points such that the points inside each circle are similar. The circle’s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center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is the centroid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i="1" dirty="0"/>
              <a:t>Group similar data points together and represent each group by its centroid.</a:t>
            </a:r>
            <a:endParaRPr lang="en-I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09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      Key Idea behind the algorithm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98033" y="3467100"/>
            <a:ext cx="11506200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Instead of drawing a straight line like Linear Regression, Logistic Regression uses the Sigmoid Curve.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The sigmoid ensures output always lies between 0 and 1.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Threshold (commonly 0.5):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If probability ≥ 0.5 → Class = 1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If probability &lt; 0.5 → Class = 0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9829800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0" y="1409700"/>
            <a:ext cx="8885009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Intuitions of Logistic Regression?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05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799" y="6210572"/>
            <a:ext cx="4952518" cy="363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004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3619500"/>
            <a:ext cx="11419414" cy="384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b="1" dirty="0">
                <a:solidFill>
                  <a:srgbClr val="443F2B"/>
                </a:solidFill>
                <a:latin typeface="Codec Pro"/>
              </a:rPr>
              <a:t>Easy to implement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→ Only a few steps, very intuitive.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b="1" dirty="0">
                <a:solidFill>
                  <a:srgbClr val="443F2B"/>
                </a:solidFill>
                <a:latin typeface="Codec Pro"/>
              </a:rPr>
              <a:t>Scalable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→ Can handle thousands or millions of points efficiently.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b="1" dirty="0">
                <a:solidFill>
                  <a:srgbClr val="443F2B"/>
                </a:solidFill>
                <a:latin typeface="Codec Pro"/>
              </a:rPr>
              <a:t>Useful for hidden patterns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→ Often we don’t know how data is structured. K-Means helps us find natural groupings.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773" b="1" dirty="0">
                <a:solidFill>
                  <a:srgbClr val="443F2B"/>
                </a:solidFill>
                <a:latin typeface="Codec Pro"/>
              </a:rPr>
              <a:t>Exploratory tool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→ Especially when you have raw data and want to see if there are “types” of things (customers, products,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behaviors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).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09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       Why K-means Clustering?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9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3619500"/>
            <a:ext cx="11419414" cy="5765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443F2B"/>
                </a:solidFill>
                <a:latin typeface="Codec Pro"/>
              </a:rPr>
              <a:t>Market Segmentation: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43F2B"/>
                </a:solidFill>
                <a:latin typeface="Codec Pro"/>
              </a:rPr>
              <a:t>Retailers group customers into “budget shoppers”, “premium buyers”, etc., based on spending habits.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443F2B"/>
              </a:solidFill>
              <a:latin typeface="Codec Pro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443F2B"/>
                </a:solidFill>
                <a:latin typeface="Codec Pro"/>
              </a:rPr>
              <a:t>Image Compression: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43F2B"/>
                </a:solidFill>
                <a:latin typeface="Codec Pro"/>
              </a:rPr>
              <a:t>A photo with millions of </a:t>
            </a:r>
            <a:r>
              <a:rPr lang="en-IN" dirty="0" err="1">
                <a:solidFill>
                  <a:srgbClr val="443F2B"/>
                </a:solidFill>
                <a:latin typeface="Codec Pro"/>
              </a:rPr>
              <a:t>colors</a:t>
            </a:r>
            <a:r>
              <a:rPr lang="en-IN" dirty="0">
                <a:solidFill>
                  <a:srgbClr val="443F2B"/>
                </a:solidFill>
                <a:latin typeface="Codec Pro"/>
              </a:rPr>
              <a:t> can be compressed to fewer </a:t>
            </a:r>
            <a:r>
              <a:rPr lang="en-IN" dirty="0" err="1">
                <a:solidFill>
                  <a:srgbClr val="443F2B"/>
                </a:solidFill>
                <a:latin typeface="Codec Pro"/>
              </a:rPr>
              <a:t>color</a:t>
            </a:r>
            <a:r>
              <a:rPr lang="en-IN" dirty="0">
                <a:solidFill>
                  <a:srgbClr val="443F2B"/>
                </a:solidFill>
                <a:latin typeface="Codec Pro"/>
              </a:rPr>
              <a:t> clusters (e.g., 16), reducing file size.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443F2B"/>
              </a:solidFill>
              <a:latin typeface="Codec Pro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443F2B"/>
                </a:solidFill>
                <a:latin typeface="Codec Pro"/>
              </a:rPr>
              <a:t>Document Clustering: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43F2B"/>
                </a:solidFill>
                <a:latin typeface="Codec Pro"/>
              </a:rPr>
              <a:t>Automatically grouping research papers by topics (AI, biology, economics).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443F2B"/>
              </a:solidFill>
              <a:latin typeface="Codec Pro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443F2B"/>
                </a:solidFill>
                <a:latin typeface="Codec Pro"/>
              </a:rPr>
              <a:t>Anomaly Detection: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43F2B"/>
                </a:solidFill>
                <a:latin typeface="Codec Pro"/>
              </a:rPr>
              <a:t>If most points fit into neat clusters but some fall far away → those are outliers (useful in fraud detection).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443F2B"/>
              </a:solidFill>
              <a:latin typeface="Codec Pro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443F2B"/>
                </a:solidFill>
                <a:latin typeface="Codec Pro"/>
              </a:rPr>
              <a:t>Recommendation Systems: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43F2B"/>
                </a:solidFill>
                <a:latin typeface="Codec Pro"/>
              </a:rPr>
              <a:t>Grouping users with similar preferences helps recommend movies, products, or songs.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09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      Real time applications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51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40781" y="3619500"/>
            <a:ext cx="11419414" cy="590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Choose K → Suppose we want 3 clusters.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Randomly initialize centroids → Place 3 “X” marks randomly in the data space.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Assign points to nearest centroid → Each point joins the cluster with the closest centroid.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Update centroids → For each cluster, take the mean of its points → this becomes the new centroid.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Repeat → Reassign → Update centroids → until centroids don’t move much (convergence</a:t>
            </a:r>
            <a:r>
              <a:rPr lang="en-IN" sz="2400" dirty="0" smtClean="0">
                <a:solidFill>
                  <a:srgbClr val="443F2B"/>
                </a:solidFill>
                <a:latin typeface="Codec Pro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rgbClr val="443F2B"/>
                </a:solidFill>
                <a:latin typeface="Codec Pro"/>
              </a:rPr>
              <a:t>Analogy</a:t>
            </a:r>
            <a:r>
              <a:rPr lang="en-IN" sz="2400" b="1" dirty="0">
                <a:solidFill>
                  <a:srgbClr val="443F2B"/>
                </a:solidFill>
                <a:latin typeface="Codec Pro"/>
              </a:rPr>
              <a:t>: </a:t>
            </a:r>
            <a:r>
              <a:rPr lang="en-IN" sz="2400" i="1" dirty="0">
                <a:solidFill>
                  <a:srgbClr val="443F2B"/>
                </a:solidFill>
                <a:latin typeface="Codec Pro"/>
              </a:rPr>
              <a:t>Think of it like students sitting around 3 group leaders in a classroom. Students keep switching chairs until everyone is closest to their leader.</a:t>
            </a:r>
            <a:endParaRPr lang="en-IN" sz="2400" i="1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09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      Steps of K-means process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40781" y="3619500"/>
            <a:ext cx="11419414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i="1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08281" y="1592825"/>
            <a:ext cx="80010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Exact assignments of centroids and it’s process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91" y="3407229"/>
            <a:ext cx="4804330" cy="260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105469"/>
            <a:ext cx="541020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26" y="6584308"/>
            <a:ext cx="53340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1275" y="3080809"/>
            <a:ext cx="53244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770150"/>
            <a:ext cx="54673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7077" y="6865997"/>
            <a:ext cx="5159763" cy="279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2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33006" y="3619500"/>
            <a:ext cx="11419414" cy="553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2400" b="1" dirty="0" smtClean="0">
                <a:solidFill>
                  <a:srgbClr val="443F2B"/>
                </a:solidFill>
                <a:latin typeface="Codec Pro"/>
              </a:rPr>
              <a:t>Elbow Method: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443F2B"/>
                </a:solidFill>
                <a:latin typeface="Codec Pro"/>
              </a:rPr>
              <a:t>It’s  </a:t>
            </a:r>
            <a:r>
              <a:rPr lang="en-IN" sz="2400" dirty="0">
                <a:solidFill>
                  <a:srgbClr val="443F2B"/>
                </a:solidFill>
                <a:latin typeface="Codec Pro"/>
              </a:rPr>
              <a:t>metric used in K-Means clustering to evaluate the compactness of clusters and determine the optimal number of clusters</a:t>
            </a:r>
            <a:r>
              <a:rPr lang="en-IN" sz="2400" dirty="0" smtClean="0">
                <a:solidFill>
                  <a:srgbClr val="443F2B"/>
                </a:solidFill>
                <a:latin typeface="Codec Pro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443F2B"/>
                </a:solidFill>
                <a:latin typeface="Codec Pro"/>
              </a:rPr>
              <a:t>Plot </a:t>
            </a:r>
            <a:r>
              <a:rPr lang="en-IN" sz="2400" dirty="0">
                <a:solidFill>
                  <a:srgbClr val="443F2B"/>
                </a:solidFill>
                <a:latin typeface="Codec Pro"/>
              </a:rPr>
              <a:t>Within-Cluster Sum of Squares (WCSS) </a:t>
            </a:r>
            <a:r>
              <a:rPr lang="en-IN" sz="2400" dirty="0" err="1">
                <a:solidFill>
                  <a:srgbClr val="443F2B"/>
                </a:solidFill>
                <a:latin typeface="Codec Pro"/>
              </a:rPr>
              <a:t>vs</a:t>
            </a:r>
            <a:r>
              <a:rPr lang="en-IN" sz="2400" dirty="0">
                <a:solidFill>
                  <a:srgbClr val="443F2B"/>
                </a:solidFill>
                <a:latin typeface="Codec Pro"/>
              </a:rPr>
              <a:t> Number of Clusters (K</a:t>
            </a:r>
            <a:r>
              <a:rPr lang="en-IN" sz="2400" dirty="0" smtClean="0">
                <a:solidFill>
                  <a:srgbClr val="443F2B"/>
                </a:solidFill>
                <a:latin typeface="Codec Pro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443F2B"/>
                </a:solidFill>
                <a:latin typeface="Codec Pro"/>
              </a:rPr>
              <a:t>SSE – Sum of Squared Error – Consider k=2 and compute the distance of all the data points within the cluster and square it and sum it up.</a:t>
            </a: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WCSS: How close points are to their centroids.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As K increases, WCSS decreases.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443F2B"/>
                </a:solidFill>
                <a:latin typeface="Codec Pro"/>
              </a:rPr>
              <a:t>At some point, the reduction slows → curve bends → “elbow” point = optimal K.</a:t>
            </a:r>
            <a:endParaRPr lang="en-IN" sz="2400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09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How to determine the right clusters?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33006" y="3619500"/>
            <a:ext cx="11419414" cy="2215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2400" b="1" dirty="0" smtClean="0">
                <a:solidFill>
                  <a:srgbClr val="443F2B"/>
                </a:solidFill>
                <a:latin typeface="Codec Pro"/>
              </a:rPr>
              <a:t>Elbow Method: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 smtClean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443F2B"/>
                </a:solidFill>
                <a:latin typeface="Codec Pro"/>
              </a:rPr>
              <a:t>Picture 1: How we’re computing the “Sum of Squared Errors” using</a:t>
            </a:r>
          </a:p>
          <a:p>
            <a:r>
              <a:rPr lang="en-IN" sz="2400" dirty="0" smtClean="0">
                <a:solidFill>
                  <a:srgbClr val="443F2B"/>
                </a:solidFill>
                <a:latin typeface="Codec Pro"/>
              </a:rPr>
              <a:t>the equations.</a:t>
            </a:r>
          </a:p>
          <a:p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r>
              <a:rPr lang="en-IN" sz="2400" dirty="0" smtClean="0">
                <a:solidFill>
                  <a:srgbClr val="443F2B"/>
                </a:solidFill>
                <a:latin typeface="Codec Pro"/>
              </a:rPr>
              <a:t>Picture 2: It’s elbow graph, how we’re plotting the WCSS </a:t>
            </a:r>
            <a:r>
              <a:rPr lang="en-IN" sz="2400" dirty="0" err="1" smtClean="0">
                <a:solidFill>
                  <a:srgbClr val="443F2B"/>
                </a:solidFill>
                <a:latin typeface="Codec Pro"/>
              </a:rPr>
              <a:t>vs</a:t>
            </a:r>
            <a:r>
              <a:rPr lang="en-IN" sz="2400" dirty="0" smtClean="0">
                <a:solidFill>
                  <a:srgbClr val="443F2B"/>
                </a:solidFill>
                <a:latin typeface="Codec Pro"/>
              </a:rPr>
              <a:t> K values</a:t>
            </a:r>
            <a:endParaRPr lang="en-IN" sz="2400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09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How to determine the right clusters?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123793"/>
            <a:ext cx="7772400" cy="394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8016" y="191731"/>
            <a:ext cx="5527734" cy="382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562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3619500"/>
            <a:ext cx="11419414" cy="4267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fr-FR" sz="2773" b="1" dirty="0">
                <a:solidFill>
                  <a:srgbClr val="443F2B"/>
                </a:solidFill>
                <a:latin typeface="Codec Pro"/>
              </a:rPr>
              <a:t>Initial Setup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773" dirty="0">
                <a:solidFill>
                  <a:srgbClr val="443F2B"/>
                </a:solidFill>
                <a:latin typeface="Codec Pro"/>
              </a:rPr>
              <a:t>Data Points (12): (2,10), (2,5), (8,4), (5,8), (7,5), (6,4), (1,2), (9,9), (4,7), (3,6), (8,8), (6,7)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773" dirty="0" err="1">
                <a:solidFill>
                  <a:srgbClr val="443F2B"/>
                </a:solidFill>
                <a:latin typeface="Codec Pro"/>
              </a:rPr>
              <a:t>Chosen</a:t>
            </a:r>
            <a:r>
              <a:rPr lang="fr-FR" sz="2773" dirty="0">
                <a:solidFill>
                  <a:srgbClr val="443F2B"/>
                </a:solidFill>
                <a:latin typeface="Codec Pro"/>
              </a:rPr>
              <a:t> initial </a:t>
            </a:r>
            <a:r>
              <a:rPr lang="fr-FR" sz="2773" dirty="0" err="1">
                <a:solidFill>
                  <a:srgbClr val="443F2B"/>
                </a:solidFill>
                <a:latin typeface="Codec Pro"/>
              </a:rPr>
              <a:t>centroids</a:t>
            </a:r>
            <a:r>
              <a:rPr lang="fr-FR" sz="2773" dirty="0">
                <a:solidFill>
                  <a:srgbClr val="443F2B"/>
                </a:solidFill>
                <a:latin typeface="Codec Pro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773" dirty="0" err="1">
                <a:solidFill>
                  <a:srgbClr val="443F2B"/>
                </a:solidFill>
                <a:latin typeface="Codec Pro"/>
              </a:rPr>
              <a:t>Centroid</a:t>
            </a:r>
            <a:r>
              <a:rPr lang="fr-FR" sz="2773" dirty="0">
                <a:solidFill>
                  <a:srgbClr val="443F2B"/>
                </a:solidFill>
                <a:latin typeface="Codec Pro"/>
              </a:rPr>
              <a:t> 1 → (2,10)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773" dirty="0" err="1">
                <a:solidFill>
                  <a:srgbClr val="443F2B"/>
                </a:solidFill>
                <a:latin typeface="Codec Pro"/>
              </a:rPr>
              <a:t>Centroid</a:t>
            </a:r>
            <a:r>
              <a:rPr lang="fr-FR" sz="2773" dirty="0">
                <a:solidFill>
                  <a:srgbClr val="443F2B"/>
                </a:solidFill>
                <a:latin typeface="Codec Pro"/>
              </a:rPr>
              <a:t> 2 → (8,4)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09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   K-means – Step by Step Process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3619500"/>
            <a:ext cx="11419414" cy="6400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2773" b="1" dirty="0">
                <a:solidFill>
                  <a:srgbClr val="443F2B"/>
                </a:solidFill>
                <a:latin typeface="Codec Pro"/>
              </a:rPr>
              <a:t>Iteration 1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dirty="0">
                <a:solidFill>
                  <a:srgbClr val="443F2B"/>
                </a:solidFill>
                <a:latin typeface="Codec Pro"/>
              </a:rPr>
              <a:t>Assign each point </a:t>
            </a:r>
            <a:r>
              <a:rPr lang="en-IN" sz="2773" dirty="0" smtClean="0">
                <a:solidFill>
                  <a:srgbClr val="443F2B"/>
                </a:solidFill>
                <a:latin typeface="Codec Pro"/>
              </a:rPr>
              <a:t>to 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the nearest centroid.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b="1" dirty="0">
                <a:solidFill>
                  <a:srgbClr val="443F2B"/>
                </a:solidFill>
                <a:latin typeface="Codec Pro"/>
              </a:rPr>
              <a:t>After assignment: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dirty="0">
                <a:solidFill>
                  <a:srgbClr val="443F2B"/>
                </a:solidFill>
                <a:latin typeface="Codec Pro"/>
              </a:rPr>
              <a:t>Cluster 1 (Centroid = (2,10)) → (2,10), (2,5), (5,8), (1,2), (4,7), (3,6), (6,7)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dirty="0">
                <a:solidFill>
                  <a:srgbClr val="443F2B"/>
                </a:solidFill>
                <a:latin typeface="Codec Pro"/>
              </a:rPr>
              <a:t>Cluster 2 (Centroid = (8,4)) → (8,4), (7,5), (6,4), (9,9), (8,8)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b="1" dirty="0">
                <a:solidFill>
                  <a:srgbClr val="443F2B"/>
                </a:solidFill>
                <a:latin typeface="Codec Pro"/>
              </a:rPr>
              <a:t>Compute new centroids: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dirty="0">
                <a:solidFill>
                  <a:srgbClr val="443F2B"/>
                </a:solidFill>
                <a:latin typeface="Codec Pro"/>
              </a:rPr>
              <a:t>Cluster 1 → Average = (3.3, 6.4)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dirty="0">
                <a:solidFill>
                  <a:srgbClr val="443F2B"/>
                </a:solidFill>
                <a:latin typeface="Codec Pro"/>
              </a:rPr>
              <a:t>Cluster 2 → Average = (7.6, 6.0)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09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   K-means – Step by Step Process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2" descr="Output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4" descr="Output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8082" y="1355047"/>
            <a:ext cx="5261326" cy="4681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4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3619500"/>
            <a:ext cx="11419414" cy="6400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2773" b="1" dirty="0">
                <a:solidFill>
                  <a:srgbClr val="443F2B"/>
                </a:solidFill>
                <a:latin typeface="Codec Pro"/>
              </a:rPr>
              <a:t>Iteration 2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dirty="0">
                <a:solidFill>
                  <a:srgbClr val="443F2B"/>
                </a:solidFill>
                <a:latin typeface="Codec Pro"/>
              </a:rPr>
              <a:t>Reassign points using new centroids.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b="1" dirty="0">
                <a:solidFill>
                  <a:srgbClr val="443F2B"/>
                </a:solidFill>
                <a:latin typeface="Codec Pro"/>
              </a:rPr>
              <a:t>New assignments: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dirty="0">
                <a:solidFill>
                  <a:srgbClr val="443F2B"/>
                </a:solidFill>
                <a:latin typeface="Codec Pro"/>
              </a:rPr>
              <a:t>Cluster 1 (Centroid = (3.3, 6.4)) → (2,10), (2,5), (5,8), (1,2), (4,7), (3,6)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dirty="0">
                <a:solidFill>
                  <a:srgbClr val="443F2B"/>
                </a:solidFill>
                <a:latin typeface="Codec Pro"/>
              </a:rPr>
              <a:t>Cluster 2 (Centroid = (7.6, 6.0)) → (8,4), (7,5), (6,4), (9,9), (8,8), (6,7)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b="1" dirty="0">
                <a:solidFill>
                  <a:srgbClr val="443F2B"/>
                </a:solidFill>
                <a:latin typeface="Codec Pro"/>
              </a:rPr>
              <a:t>Compute new centroids: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dirty="0">
                <a:solidFill>
                  <a:srgbClr val="443F2B"/>
                </a:solidFill>
                <a:latin typeface="Codec Pro"/>
              </a:rPr>
              <a:t>Cluster 1 → Average = (2.8, 6.3)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dirty="0">
                <a:solidFill>
                  <a:srgbClr val="443F2B"/>
                </a:solidFill>
                <a:latin typeface="Codec Pro"/>
              </a:rPr>
              <a:t>Cluster 2 → Average = (7.3, 6.3)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09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   K-means – Step by Step Process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5928" y="984422"/>
            <a:ext cx="5830965" cy="514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80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3619500"/>
            <a:ext cx="11419414" cy="6400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2773" b="1" dirty="0">
                <a:solidFill>
                  <a:srgbClr val="443F2B"/>
                </a:solidFill>
                <a:latin typeface="Codec Pro"/>
              </a:rPr>
              <a:t>Scenario: Enemy Territory Understanding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dirty="0">
                <a:solidFill>
                  <a:srgbClr val="443F2B"/>
                </a:solidFill>
                <a:latin typeface="Codec Pro"/>
              </a:rPr>
              <a:t>When Indian forces monitor border or cross-border zones, they often have partial and noisy data: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Number of enemy movements spotted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Frequency of explosions/blasts/heavy fire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Drone activity (enemy surveillance)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773" dirty="0">
                <a:solidFill>
                  <a:srgbClr val="443F2B"/>
                </a:solidFill>
                <a:latin typeface="Codec Pro"/>
              </a:rPr>
              <a:t>Presence of supply lines or camps</a:t>
            </a:r>
          </a:p>
          <a:p>
            <a:pPr marL="457200" indent="-457200">
              <a:buFont typeface="Arial" pitchFamily="34" charset="0"/>
              <a:buChar char="•"/>
            </a:pPr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dirty="0">
                <a:solidFill>
                  <a:srgbClr val="443F2B"/>
                </a:solidFill>
                <a:latin typeface="Codec Pro"/>
              </a:rPr>
              <a:t>This data does not come with labels (you don’t know in advance if an area is hostile or not).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09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Let’s dock it with defence scenario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98033" y="6378529"/>
            <a:ext cx="11506200" cy="31637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Output always between 0 and 1.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Converts linear values into probabilities.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>
                <a:latin typeface="Codec Pro" charset="0"/>
              </a:rPr>
              <a:t>"S-shaped" curve.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9829800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0" y="1409700"/>
            <a:ext cx="8885009" cy="1029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     The Sigmoid Function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771900"/>
            <a:ext cx="4178920" cy="215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3619500"/>
            <a:ext cx="11419414" cy="5120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2773" dirty="0">
                <a:solidFill>
                  <a:srgbClr val="443F2B"/>
                </a:solidFill>
                <a:latin typeface="Codec Pro"/>
              </a:rPr>
              <a:t>We use unsupervised learning (clustering) — e.g., </a:t>
            </a:r>
            <a:r>
              <a:rPr lang="en-IN" sz="2773" dirty="0" err="1">
                <a:solidFill>
                  <a:srgbClr val="443F2B"/>
                </a:solidFill>
                <a:latin typeface="Codec Pro"/>
              </a:rPr>
              <a:t>KMeans</a:t>
            </a:r>
            <a:r>
              <a:rPr lang="en-IN" sz="2773" dirty="0">
                <a:solidFill>
                  <a:srgbClr val="443F2B"/>
                </a:solidFill>
                <a:latin typeface="Codec Pro"/>
              </a:rPr>
              <a:t> — to group regions into categories based on observed patterns.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b="1" dirty="0">
                <a:solidFill>
                  <a:srgbClr val="443F2B"/>
                </a:solidFill>
                <a:latin typeface="Codec Pro"/>
              </a:rPr>
              <a:t>Example clusters: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dirty="0">
                <a:solidFill>
                  <a:srgbClr val="443F2B"/>
                </a:solidFill>
                <a:latin typeface="Codec Pro"/>
              </a:rPr>
              <a:t>Safe Zone → low enemy movement, no explosions, no drones.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dirty="0">
                <a:solidFill>
                  <a:srgbClr val="443F2B"/>
                </a:solidFill>
                <a:latin typeface="Codec Pro"/>
              </a:rPr>
              <a:t>Suspicious Zone → moderate activity, occasional drones, some supply lines.</a:t>
            </a:r>
          </a:p>
          <a:p>
            <a:endParaRPr lang="en-IN" sz="2773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dirty="0">
                <a:solidFill>
                  <a:srgbClr val="443F2B"/>
                </a:solidFill>
                <a:latin typeface="Codec Pro"/>
              </a:rPr>
              <a:t>Hostile Zone → frequent explosions, continuous movement, strong drone activity.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09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         What ML does here?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9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3619500"/>
            <a:ext cx="11419414" cy="590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2400" dirty="0">
                <a:solidFill>
                  <a:srgbClr val="443F2B"/>
                </a:solidFill>
                <a:latin typeface="Codec Pro"/>
              </a:rPr>
              <a:t>In this scenario, the algorithm classifies areas into 3 groups:</a:t>
            </a:r>
          </a:p>
          <a:p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r>
              <a:rPr lang="en-IN" sz="2400" dirty="0">
                <a:solidFill>
                  <a:srgbClr val="443F2B"/>
                </a:solidFill>
                <a:latin typeface="Codec Pro"/>
              </a:rPr>
              <a:t>0 → Safe Zone (low threat, patrol normally)</a:t>
            </a:r>
          </a:p>
          <a:p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r>
              <a:rPr lang="en-IN" sz="2400" dirty="0">
                <a:solidFill>
                  <a:srgbClr val="443F2B"/>
                </a:solidFill>
                <a:latin typeface="Codec Pro"/>
              </a:rPr>
              <a:t>1 → Suspicious Zone (increase surveillance, prepare for escalation)</a:t>
            </a:r>
          </a:p>
          <a:p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r>
              <a:rPr lang="en-IN" sz="2400" dirty="0">
                <a:solidFill>
                  <a:srgbClr val="443F2B"/>
                </a:solidFill>
                <a:latin typeface="Codec Pro"/>
              </a:rPr>
              <a:t>2 → Hostile Zone (high alert, probable attack, need reinforcement).</a:t>
            </a:r>
          </a:p>
          <a:p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r>
              <a:rPr lang="en-IN" sz="2400" dirty="0">
                <a:solidFill>
                  <a:srgbClr val="443F2B"/>
                </a:solidFill>
                <a:latin typeface="Codec Pro"/>
              </a:rPr>
              <a:t>So the classification outcome tells commanders how to allocate troops and resources</a:t>
            </a:r>
            <a:r>
              <a:rPr lang="en-IN" sz="2400" dirty="0" smtClean="0">
                <a:solidFill>
                  <a:srgbClr val="443F2B"/>
                </a:solidFill>
                <a:latin typeface="Codec Pro"/>
              </a:rPr>
              <a:t>:</a:t>
            </a:r>
          </a:p>
          <a:p>
            <a:endParaRPr lang="en-IN" sz="2400" dirty="0">
              <a:solidFill>
                <a:srgbClr val="443F2B"/>
              </a:solidFill>
              <a:latin typeface="Codec Pro"/>
            </a:endParaRPr>
          </a:p>
          <a:p>
            <a:r>
              <a:rPr lang="en-IN" sz="2400" b="1" dirty="0" smtClean="0">
                <a:solidFill>
                  <a:srgbClr val="443F2B"/>
                </a:solidFill>
                <a:latin typeface="Codec Pro"/>
              </a:rPr>
              <a:t>Quick Bite: </a:t>
            </a:r>
          </a:p>
          <a:p>
            <a:endParaRPr lang="en-IN" sz="2400" b="1" dirty="0">
              <a:solidFill>
                <a:srgbClr val="443F2B"/>
              </a:solidFill>
              <a:latin typeface="Codec Pro"/>
            </a:endParaRPr>
          </a:p>
          <a:p>
            <a:r>
              <a:rPr lang="en-IN" sz="2400" dirty="0" smtClean="0">
                <a:solidFill>
                  <a:srgbClr val="443F2B"/>
                </a:solidFill>
                <a:latin typeface="Codec Pro"/>
              </a:rPr>
              <a:t>This </a:t>
            </a:r>
            <a:r>
              <a:rPr lang="en-IN" sz="2400" dirty="0">
                <a:solidFill>
                  <a:srgbClr val="443F2B"/>
                </a:solidFill>
                <a:latin typeface="Codec Pro"/>
              </a:rPr>
              <a:t>scenario is not about predicting the exact enemy plan but about classifying border areas into Safe / Suspicious / Hostile categories using clustering → which directly supports resource deployment &amp; safety of soldiers.</a:t>
            </a:r>
            <a:endParaRPr lang="en-IN" sz="2400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09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        What we’ll classify?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5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1997" y="3619500"/>
            <a:ext cx="11419414" cy="1280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2773" b="1" dirty="0" smtClean="0">
                <a:solidFill>
                  <a:srgbClr val="443F2B"/>
                </a:solidFill>
                <a:latin typeface="Codec Pro"/>
              </a:rPr>
              <a:t>Basic Structure with Synthetic dataset:</a:t>
            </a:r>
          </a:p>
          <a:p>
            <a:endParaRPr lang="en-IN" sz="2773" b="1" dirty="0">
              <a:solidFill>
                <a:srgbClr val="443F2B"/>
              </a:solidFill>
              <a:latin typeface="Codec Pro"/>
            </a:endParaRPr>
          </a:p>
          <a:p>
            <a:r>
              <a:rPr lang="en-IN" sz="2773" b="1" dirty="0" smtClean="0">
                <a:solidFill>
                  <a:srgbClr val="443F2B"/>
                </a:solidFill>
                <a:latin typeface="Codec Pro"/>
              </a:rPr>
              <a:t>Defence Based Dataset:</a:t>
            </a:r>
            <a:endParaRPr lang="en-IN" sz="2773" dirty="0">
              <a:solidFill>
                <a:srgbClr val="443F2B"/>
              </a:solidFill>
              <a:latin typeface="Codec Pro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8945791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4791" y="1409700"/>
            <a:ext cx="8001000" cy="1009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600" b="1" dirty="0" smtClean="0">
                <a:solidFill>
                  <a:srgbClr val="F3F3EA"/>
                </a:solidFill>
                <a:latin typeface="Rasputin Bold"/>
              </a:rPr>
              <a:t>           Let’s jump into hands-on</a:t>
            </a:r>
            <a:endParaRPr lang="en-US" sz="36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16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6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3154" y="7789108"/>
            <a:ext cx="18731154" cy="1469192"/>
            <a:chOff x="0" y="0"/>
            <a:chExt cx="4933308" cy="386948"/>
          </a:xfrm>
        </p:grpSpPr>
        <p:sp>
          <p:nvSpPr>
            <p:cNvPr id="3" name="Freeform 3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933308" cy="386948"/>
            </a:xfrm>
            <a:custGeom>
              <a:avLst/>
              <a:gdLst/>
              <a:ahLst/>
              <a:cxnLst/>
              <a:rect l="l" t="t" r="r" b="b"/>
              <a:pathLst>
                <a:path w="4933308" h="386948">
                  <a:moveTo>
                    <a:pt x="0" y="0"/>
                  </a:moveTo>
                  <a:lnTo>
                    <a:pt x="4933308" y="0"/>
                  </a:lnTo>
                  <a:lnTo>
                    <a:pt x="4933308" y="386948"/>
                  </a:lnTo>
                  <a:lnTo>
                    <a:pt x="0" y="386948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33308" cy="4250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76450" y="7485032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0" y="0"/>
                </a:lnTo>
                <a:lnTo>
                  <a:pt x="3935100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3449886" y="0"/>
            <a:ext cx="7491706" cy="7789108"/>
          </a:xfrm>
          <a:custGeom>
            <a:avLst/>
            <a:gdLst/>
            <a:ahLst/>
            <a:cxnLst/>
            <a:rect l="l" t="t" r="r" b="b"/>
            <a:pathLst>
              <a:path w="7491706" h="7789108">
                <a:moveTo>
                  <a:pt x="0" y="0"/>
                </a:moveTo>
                <a:lnTo>
                  <a:pt x="7491706" y="0"/>
                </a:lnTo>
                <a:lnTo>
                  <a:pt x="7491706" y="7789108"/>
                </a:lnTo>
                <a:lnTo>
                  <a:pt x="0" y="77891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041820" y="3418019"/>
            <a:ext cx="10316456" cy="1725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39"/>
              </a:lnSpc>
            </a:pPr>
            <a:r>
              <a:rPr lang="en-US" sz="12811" b="1">
                <a:solidFill>
                  <a:srgbClr val="443F2B"/>
                </a:solidFill>
                <a:latin typeface="Rasputin Bold"/>
                <a:ea typeface="Rasputin Bold"/>
                <a:cs typeface="Rasputin Bold"/>
                <a:sym typeface="Rasputin Bold"/>
              </a:rPr>
              <a:t>Thank You</a:t>
            </a: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804A4DC6-A0C1-0EC2-EAB8-D8BC5AB8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98032" y="3619500"/>
            <a:ext cx="12608767" cy="1938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Codec Pro" charset="0"/>
              </a:rPr>
              <a:t>Imagine it’s been a few years since you serviced your car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Codec Pro" charset="0"/>
              </a:rPr>
              <a:t>In x-axis – You’re marking years since last service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dirty="0" smtClean="0">
                <a:latin typeface="Codec Pro" charset="0"/>
              </a:rPr>
              <a:t>In y-axis – you’re marking the probability of breakdown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9829800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143000" y="1461731"/>
            <a:ext cx="9266010" cy="997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Let’s take some analogy case to understand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07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007347"/>
            <a:ext cx="6324600" cy="390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3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98032" y="3771900"/>
            <a:ext cx="12608767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b="1" dirty="0">
                <a:latin typeface="Codec Pro" charset="0"/>
              </a:rPr>
              <a:t>Linear Function</a:t>
            </a:r>
            <a:r>
              <a:rPr lang="en-IN" sz="2800" dirty="0">
                <a:latin typeface="Codec Pro" charset="0"/>
              </a:rPr>
              <a:t>:</a:t>
            </a:r>
            <a:br>
              <a:rPr lang="en-IN" sz="2800" dirty="0">
                <a:latin typeface="Codec Pro" charset="0"/>
              </a:rPr>
            </a:br>
            <a:r>
              <a:rPr lang="en-IN" sz="2800" dirty="0">
                <a:latin typeface="Codec Pro" charset="0"/>
              </a:rPr>
              <a:t>Compute z=</a:t>
            </a:r>
            <a:r>
              <a:rPr lang="el-GR" sz="2800" dirty="0">
                <a:latin typeface="Codec Pro" charset="0"/>
              </a:rPr>
              <a:t>β0+β1</a:t>
            </a:r>
            <a:r>
              <a:rPr lang="el-GR" sz="2800" dirty="0" smtClean="0">
                <a:latin typeface="Codec Pro" charset="0"/>
              </a:rPr>
              <a:t>⋅</a:t>
            </a:r>
            <a:r>
              <a:rPr lang="en-IN" sz="2800" dirty="0" smtClean="0">
                <a:latin typeface="Codec Pro" charset="0"/>
              </a:rPr>
              <a:t>X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IN" sz="2800" dirty="0">
              <a:latin typeface="Codec Pro" charset="0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800" b="1" dirty="0">
                <a:latin typeface="Codec Pro" charset="0"/>
              </a:rPr>
              <a:t>Apply Sigmoid</a:t>
            </a:r>
            <a:r>
              <a:rPr lang="en-IN" sz="2800" dirty="0">
                <a:latin typeface="Codec Pro" charset="0"/>
              </a:rPr>
              <a:t>:</a:t>
            </a:r>
            <a:br>
              <a:rPr lang="en-IN" sz="2800" dirty="0">
                <a:latin typeface="Codec Pro" charset="0"/>
              </a:rPr>
            </a:br>
            <a:r>
              <a:rPr lang="en-IN" sz="2800" dirty="0">
                <a:latin typeface="Codec Pro" charset="0"/>
              </a:rPr>
              <a:t>Convert </a:t>
            </a:r>
            <a:r>
              <a:rPr lang="en-IN" sz="2800" dirty="0" smtClean="0">
                <a:latin typeface="Codec Pro" charset="0"/>
              </a:rPr>
              <a:t>z </a:t>
            </a:r>
            <a:r>
              <a:rPr lang="en-IN" sz="2800" dirty="0">
                <a:latin typeface="Codec Pro" charset="0"/>
              </a:rPr>
              <a:t>into probability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1151632"/>
            <a:ext cx="9829800" cy="1990382"/>
            <a:chOff x="0" y="0"/>
            <a:chExt cx="2356093" cy="524216"/>
          </a:xfrm>
        </p:grpSpPr>
        <p:sp>
          <p:nvSpPr>
            <p:cNvPr id="4" name="Freeform 4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2356093" cy="524216"/>
            </a:xfrm>
            <a:custGeom>
              <a:avLst/>
              <a:gdLst/>
              <a:ahLst/>
              <a:cxnLst/>
              <a:rect l="l" t="t" r="r" b="b"/>
              <a:pathLst>
                <a:path w="2356093" h="524216">
                  <a:moveTo>
                    <a:pt x="0" y="0"/>
                  </a:moveTo>
                  <a:lnTo>
                    <a:pt x="2356093" y="0"/>
                  </a:lnTo>
                  <a:lnTo>
                    <a:pt x="2356093" y="524216"/>
                  </a:lnTo>
                  <a:lnTo>
                    <a:pt x="0" y="524216"/>
                  </a:lnTo>
                  <a:close/>
                </a:path>
              </a:pathLst>
            </a:custGeom>
            <a:solidFill>
              <a:srgbClr val="72634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356093" cy="562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247337" y="1151632"/>
            <a:ext cx="8786563" cy="9135368"/>
          </a:xfrm>
          <a:custGeom>
            <a:avLst/>
            <a:gdLst/>
            <a:ahLst/>
            <a:cxnLst/>
            <a:rect l="l" t="t" r="r" b="b"/>
            <a:pathLst>
              <a:path w="8786563" h="9135368">
                <a:moveTo>
                  <a:pt x="0" y="0"/>
                </a:moveTo>
                <a:lnTo>
                  <a:pt x="8786563" y="0"/>
                </a:lnTo>
                <a:lnTo>
                  <a:pt x="8786563" y="9135368"/>
                </a:lnTo>
                <a:lnTo>
                  <a:pt x="0" y="9135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600200" y="1419808"/>
            <a:ext cx="9266010" cy="1015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6"/>
              </a:lnSpc>
              <a:spcBef>
                <a:spcPct val="0"/>
              </a:spcBef>
            </a:pPr>
            <a:r>
              <a:rPr lang="en-IN" sz="3200" b="1" dirty="0" smtClean="0">
                <a:solidFill>
                  <a:srgbClr val="F3F3EA"/>
                </a:solidFill>
                <a:latin typeface="Rasputin Bold"/>
                <a:sym typeface="Rasputin Bold"/>
              </a:rPr>
              <a:t>Let’s work-out on simple dataset </a:t>
            </a:r>
            <a:endParaRPr lang="en-US" sz="3200" b="1" dirty="0">
              <a:solidFill>
                <a:srgbClr val="F3F3EA"/>
              </a:solidFill>
              <a:latin typeface="Rasputin Bold"/>
              <a:sym typeface="Rasputin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90057" y="8027346"/>
            <a:ext cx="2397943" cy="1313917"/>
            <a:chOff x="0" y="0"/>
            <a:chExt cx="631557" cy="346052"/>
          </a:xfrm>
        </p:grpSpPr>
        <p:sp>
          <p:nvSpPr>
            <p:cNvPr id="10" name="Freeform 10">
              <a:extLs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631557" cy="346052"/>
            </a:xfrm>
            <a:custGeom>
              <a:avLst/>
              <a:gdLst/>
              <a:ahLst/>
              <a:cxnLst/>
              <a:rect l="l" t="t" r="r" b="b"/>
              <a:pathLst>
                <a:path w="631557" h="346052">
                  <a:moveTo>
                    <a:pt x="0" y="0"/>
                  </a:moveTo>
                  <a:lnTo>
                    <a:pt x="631557" y="0"/>
                  </a:lnTo>
                  <a:lnTo>
                    <a:pt x="631557" y="346052"/>
                  </a:lnTo>
                  <a:lnTo>
                    <a:pt x="0" y="346052"/>
                  </a:lnTo>
                  <a:close/>
                </a:path>
              </a:pathLst>
            </a:custGeom>
            <a:solidFill>
              <a:srgbClr val="CBC4A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31557" cy="3841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2568082" y="9037187"/>
            <a:ext cx="3935101" cy="608152"/>
          </a:xfrm>
          <a:custGeom>
            <a:avLst/>
            <a:gdLst/>
            <a:ahLst/>
            <a:cxnLst/>
            <a:rect l="l" t="t" r="r" b="b"/>
            <a:pathLst>
              <a:path w="3935101" h="608152">
                <a:moveTo>
                  <a:pt x="0" y="0"/>
                </a:moveTo>
                <a:lnTo>
                  <a:pt x="3935101" y="0"/>
                </a:lnTo>
                <a:lnTo>
                  <a:pt x="3935101" y="608152"/>
                </a:lnTo>
                <a:lnTo>
                  <a:pt x="0" y="608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781988" y="7960405"/>
            <a:ext cx="2506012" cy="1228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F3F3EA"/>
                </a:solidFill>
                <a:latin typeface="Rasputin Bold"/>
                <a:ea typeface="Rasputin Bold"/>
                <a:cs typeface="Rasputin Bold"/>
                <a:sym typeface="Rasputin Bold"/>
              </a:rPr>
              <a:t>08</a:t>
            </a:r>
            <a:endParaRPr lang="en-US" sz="7500" b="1" dirty="0">
              <a:solidFill>
                <a:srgbClr val="F3F3EA"/>
              </a:solidFill>
              <a:latin typeface="Rasputin Bold"/>
              <a:ea typeface="Rasputin Bold"/>
              <a:cs typeface="Rasputin Bold"/>
              <a:sym typeface="Rasputin Bold"/>
            </a:endParaRPr>
          </a:p>
        </p:txBody>
      </p:sp>
      <p:pic>
        <p:nvPicPr>
          <p:cNvPr id="8" name="Picture 4" descr="Corporate Incubation Programs">
            <a:extLst>
              <a:ext uri="{FF2B5EF4-FFF2-40B4-BE49-F238E27FC236}">
                <a16:creationId xmlns="" xmlns:a16="http://schemas.microsoft.com/office/drawing/2014/main" id="{A7AB99CB-D749-7C20-CCC3-7574F5C7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0" y="191731"/>
            <a:ext cx="252095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679237"/>
              </p:ext>
            </p:extLst>
          </p:nvPr>
        </p:nvGraphicFramePr>
        <p:xfrm>
          <a:off x="12498354" y="3376047"/>
          <a:ext cx="3027785" cy="4023360"/>
        </p:xfrm>
        <a:graphic>
          <a:graphicData uri="http://schemas.openxmlformats.org/drawingml/2006/table">
            <a:tbl>
              <a:tblPr/>
              <a:tblGrid>
                <a:gridCol w="1579985"/>
                <a:gridCol w="1447800"/>
              </a:tblGrid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Hours (X)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Pass (Y)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268"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948236"/>
            <a:ext cx="3350635" cy="105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3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3970</Words>
  <Application>Microsoft Office PowerPoint</Application>
  <PresentationFormat>Custom</PresentationFormat>
  <Paragraphs>653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Times New Roman</vt:lpstr>
      <vt:lpstr>Rasputin Bold</vt:lpstr>
      <vt:lpstr>Calibri</vt:lpstr>
      <vt:lpstr>Twentieth Century</vt:lpstr>
      <vt:lpstr>Codec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Cream Geometric Shape Thesis Defense Presentation </dc:title>
  <cp:lastModifiedBy>dell</cp:lastModifiedBy>
  <cp:revision>47</cp:revision>
  <dcterms:created xsi:type="dcterms:W3CDTF">2006-08-16T00:00:00Z</dcterms:created>
  <dcterms:modified xsi:type="dcterms:W3CDTF">2025-09-16T02:57:56Z</dcterms:modified>
  <dc:identifier>DAGx_lndRvQ</dc:identifier>
</cp:coreProperties>
</file>