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9" r:id="rId14"/>
    <p:sldId id="280" r:id="rId15"/>
    <p:sldId id="276" r:id="rId16"/>
    <p:sldId id="277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88" r:id="rId26"/>
    <p:sldId id="291" r:id="rId27"/>
    <p:sldId id="292" r:id="rId28"/>
    <p:sldId id="293" r:id="rId29"/>
    <p:sldId id="294" r:id="rId30"/>
    <p:sldId id="295" r:id="rId31"/>
    <p:sldId id="296" r:id="rId32"/>
    <p:sldId id="300" r:id="rId33"/>
    <p:sldId id="302" r:id="rId34"/>
    <p:sldId id="301" r:id="rId35"/>
    <p:sldId id="297" r:id="rId36"/>
    <p:sldId id="265" r:id="rId37"/>
  </p:sldIdLst>
  <p:sldSz cx="18288000" cy="10287000"/>
  <p:notesSz cx="6858000" cy="9144000"/>
  <p:embeddedFontLs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Rasputin Bold" charset="0"/>
      <p:regular r:id="rId43"/>
      <p:bold r:id="rId44"/>
    </p:embeddedFont>
    <p:embeddedFont>
      <p:font typeface="Codec Pro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 autoAdjust="0"/>
    <p:restoredTop sz="94645" autoAdjust="0"/>
  </p:normalViewPr>
  <p:slideViewPr>
    <p:cSldViewPr>
      <p:cViewPr>
        <p:scale>
          <a:sx n="51" d="100"/>
          <a:sy n="51" d="100"/>
        </p:scale>
        <p:origin x="-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5017-31B0-4A24-8A08-7E515AB5B95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FD6FE-60E1-40DA-A5D7-09CA6FA43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8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colab.research.google.com/drive/1CYtz6g2Lf0XRKpAK7N7tsO8SHZENg9tS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9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colab.research.google.com/drive/19j9n6-Km7hUVn_qiU41MyxGLhIJtAWDW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3154" y="7789108"/>
            <a:ext cx="18731154" cy="1469192"/>
            <a:chOff x="0" y="0"/>
            <a:chExt cx="4933308" cy="386948"/>
          </a:xfrm>
        </p:grpSpPr>
        <p:sp>
          <p:nvSpPr>
            <p:cNvPr id="3" name="Freeform 3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4933308" cy="386948"/>
            </a:xfrm>
            <a:custGeom>
              <a:avLst/>
              <a:gdLst/>
              <a:ahLst/>
              <a:cxnLst/>
              <a:rect l="l" t="t" r="r" b="b"/>
              <a:pathLst>
                <a:path w="4933308" h="386948">
                  <a:moveTo>
                    <a:pt x="0" y="0"/>
                  </a:moveTo>
                  <a:lnTo>
                    <a:pt x="4933308" y="0"/>
                  </a:lnTo>
                  <a:lnTo>
                    <a:pt x="4933308" y="386948"/>
                  </a:lnTo>
                  <a:lnTo>
                    <a:pt x="0" y="386948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3308" cy="425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102622" y="7485032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260497" y="373123"/>
            <a:ext cx="1198791" cy="799920"/>
          </a:xfrm>
          <a:custGeom>
            <a:avLst/>
            <a:gdLst/>
            <a:ahLst/>
            <a:cxnLst/>
            <a:rect l="l" t="t" r="r" b="b"/>
            <a:pathLst>
              <a:path w="1198791" h="799920">
                <a:moveTo>
                  <a:pt x="0" y="0"/>
                </a:moveTo>
                <a:lnTo>
                  <a:pt x="1198791" y="0"/>
                </a:lnTo>
                <a:lnTo>
                  <a:pt x="1198791" y="799920"/>
                </a:lnTo>
                <a:lnTo>
                  <a:pt x="0" y="799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449886" y="0"/>
            <a:ext cx="7491706" cy="7789108"/>
          </a:xfrm>
          <a:custGeom>
            <a:avLst/>
            <a:gdLst/>
            <a:ahLst/>
            <a:cxnLst/>
            <a:rect l="l" t="t" r="r" b="b"/>
            <a:pathLst>
              <a:path w="7491706" h="7789108">
                <a:moveTo>
                  <a:pt x="0" y="0"/>
                </a:moveTo>
                <a:lnTo>
                  <a:pt x="7491706" y="0"/>
                </a:lnTo>
                <a:lnTo>
                  <a:pt x="7491706" y="7789108"/>
                </a:lnTo>
                <a:lnTo>
                  <a:pt x="0" y="7789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19600" y="2099768"/>
            <a:ext cx="11201400" cy="3533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545"/>
              </a:lnSpc>
            </a:pPr>
            <a:r>
              <a:rPr lang="en-US" sz="8000" b="1" dirty="0" smtClean="0">
                <a:solidFill>
                  <a:srgbClr val="443F2B"/>
                </a:solidFill>
                <a:latin typeface="Rasputin Bold"/>
                <a:ea typeface="Rasputin Bold"/>
                <a:cs typeface="Rasputin Bold"/>
                <a:sym typeface="Rasputin Bold"/>
              </a:rPr>
              <a:t>Artificial Intelligence Training</a:t>
            </a:r>
            <a:endParaRPr lang="en-US" sz="8000" b="1" dirty="0">
              <a:solidFill>
                <a:srgbClr val="443F2B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0968" y="7883628"/>
            <a:ext cx="11959622" cy="1366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IN" sz="3600" dirty="0">
                <a:solidFill>
                  <a:srgbClr val="F3F3EA"/>
                </a:solidFill>
                <a:latin typeface="Codec Pro"/>
              </a:rPr>
              <a:t>Multi-Tiered AI &amp; Data Management Training Program for Northern Command</a:t>
            </a:r>
            <a:endParaRPr lang="en-US" sz="3600" dirty="0">
              <a:solidFill>
                <a:srgbClr val="F3F3EA"/>
              </a:solidFill>
              <a:latin typeface="Codec Pro"/>
              <a:sym typeface="Codec Pro"/>
            </a:endParaRPr>
          </a:p>
        </p:txBody>
      </p:sp>
      <p:pic>
        <p:nvPicPr>
          <p:cNvPr id="2052" name="Picture 4" descr="Corporate Incubation Programs">
            <a:extLst>
              <a:ext uri="{FF2B5EF4-FFF2-40B4-BE49-F238E27FC236}">
                <a16:creationId xmlns:a16="http://schemas.microsoft.com/office/drawing/2014/main" xmlns="" id="{5BE85518-9F0C-C23B-85D2-D9E2D3A7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1" y="3381444"/>
            <a:ext cx="12608767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Codec Pro" charset="0"/>
              </a:rPr>
              <a:t>Decision Rule</a:t>
            </a:r>
            <a:r>
              <a:rPr lang="en-IN" sz="2800" dirty="0">
                <a:latin typeface="Codec Pro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If p≥0.5p </a:t>
            </a:r>
            <a:r>
              <a:rPr lang="en-IN" sz="2800" dirty="0" smtClean="0">
                <a:latin typeface="Codec Pro" charset="0"/>
              </a:rPr>
              <a:t>→ </a:t>
            </a:r>
            <a:r>
              <a:rPr lang="en-IN" sz="2800" dirty="0">
                <a:latin typeface="Codec Pro" charset="0"/>
              </a:rPr>
              <a:t>predict </a:t>
            </a:r>
            <a:r>
              <a:rPr lang="en-IN" sz="2800" b="1" dirty="0">
                <a:latin typeface="Codec Pro" charset="0"/>
              </a:rPr>
              <a:t>Pass (1)</a:t>
            </a: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Else → predict </a:t>
            </a:r>
            <a:r>
              <a:rPr lang="en-IN" sz="2800" b="1" dirty="0">
                <a:latin typeface="Codec Pro" charset="0"/>
              </a:rPr>
              <a:t>Fail (0</a:t>
            </a:r>
            <a:r>
              <a:rPr lang="en-IN" sz="2800" b="1" dirty="0" smtClean="0">
                <a:latin typeface="Codec Pro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Codec Pro" charset="0"/>
            </a:endParaRPr>
          </a:p>
          <a:p>
            <a:r>
              <a:rPr lang="en-IN" sz="2800" b="1" dirty="0">
                <a:latin typeface="Codec Pro" charset="0"/>
              </a:rPr>
              <a:t>Training (Learning Parameters</a:t>
            </a:r>
            <a:r>
              <a:rPr lang="en-IN" sz="2800" b="1" dirty="0" smtClean="0">
                <a:latin typeface="Codec Pro" charset="0"/>
              </a:rPr>
              <a:t>)</a:t>
            </a:r>
            <a:r>
              <a:rPr lang="en-IN" sz="2800" dirty="0" smtClean="0">
                <a:latin typeface="Codec Pro" charset="0"/>
              </a:rPr>
              <a:t>:</a:t>
            </a:r>
          </a:p>
          <a:p>
            <a:endParaRPr lang="en-IN" sz="2800" dirty="0">
              <a:latin typeface="Codec Pro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Use </a:t>
            </a:r>
            <a:r>
              <a:rPr lang="en-IN" sz="2800" b="1" dirty="0">
                <a:latin typeface="Codec Pro" charset="0"/>
              </a:rPr>
              <a:t>Maximum Likelihood Estimation (MLE)</a:t>
            </a:r>
            <a:r>
              <a:rPr lang="en-IN" sz="2800" dirty="0">
                <a:latin typeface="Codec Pro" charset="0"/>
              </a:rPr>
              <a:t> to find best </a:t>
            </a:r>
            <a:r>
              <a:rPr lang="el-GR" sz="2800" dirty="0" smtClean="0">
                <a:latin typeface="Codec Pro" charset="0"/>
              </a:rPr>
              <a:t>β0,β1</a:t>
            </a:r>
            <a:endParaRPr lang="en-IN" sz="2800" dirty="0">
              <a:latin typeface="Codec Pro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l-GR" sz="2800" dirty="0">
              <a:latin typeface="Codec Pro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Minimize </a:t>
            </a:r>
            <a:r>
              <a:rPr lang="en-IN" sz="2800" b="1" dirty="0">
                <a:latin typeface="Codec Pro" charset="0"/>
              </a:rPr>
              <a:t>Log Loss (Binary Cross-Entropy)</a:t>
            </a:r>
            <a:r>
              <a:rPr lang="en-IN" sz="2800" dirty="0">
                <a:latin typeface="Codec Pro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Codec Pro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00200" y="1419808"/>
            <a:ext cx="926601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work-out on simple dataset 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09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39387"/>
              </p:ext>
            </p:extLst>
          </p:nvPr>
        </p:nvGraphicFramePr>
        <p:xfrm>
          <a:off x="13279014" y="2705100"/>
          <a:ext cx="3027785" cy="4023360"/>
        </p:xfrm>
        <a:graphic>
          <a:graphicData uri="http://schemas.openxmlformats.org/drawingml/2006/table">
            <a:tbl>
              <a:tblPr/>
              <a:tblGrid>
                <a:gridCol w="1579985"/>
                <a:gridCol w="1447800"/>
              </a:tblGrid>
              <a:tr h="329268">
                <a:tc>
                  <a:txBody>
                    <a:bodyPr/>
                    <a:lstStyle/>
                    <a:p>
                      <a:r>
                        <a:rPr lang="en-IN" dirty="0"/>
                        <a:t>Hours (X)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Pass (Y)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59" y="8570620"/>
            <a:ext cx="6243585" cy="13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0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1" y="3381444"/>
            <a:ext cx="12608767" cy="6035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Codec Pro" charset="0"/>
              </a:rPr>
              <a:t>Penalty (regularization):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Codec Pro" charset="0"/>
              </a:rPr>
              <a:t>l1 (Lasso): feature selection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Codec Pro" charset="0"/>
              </a:rPr>
              <a:t>l2 (Ridge): prevent </a:t>
            </a:r>
            <a:r>
              <a:rPr lang="en-IN" sz="2400" dirty="0" err="1">
                <a:latin typeface="Codec Pro" charset="0"/>
              </a:rPr>
              <a:t>overfitting</a:t>
            </a: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Codec Pro" charset="0"/>
              </a:rPr>
              <a:t>C (inverse of regularization strength): </a:t>
            </a:r>
            <a:r>
              <a:rPr lang="en-IN" sz="2400" dirty="0">
                <a:latin typeface="Codec Pro" charset="0"/>
              </a:rPr>
              <a:t>Smaller C → stronger regularization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Codec Pro" charset="0"/>
              </a:rPr>
              <a:t>Solver:</a:t>
            </a:r>
            <a:r>
              <a:rPr lang="en-IN" sz="2400" dirty="0">
                <a:latin typeface="Codec Pro" charset="0"/>
              </a:rPr>
              <a:t> Algorithm used for optimization (</a:t>
            </a:r>
            <a:r>
              <a:rPr lang="en-IN" sz="2400" dirty="0" err="1">
                <a:latin typeface="Codec Pro" charset="0"/>
              </a:rPr>
              <a:t>liblinear</a:t>
            </a:r>
            <a:r>
              <a:rPr lang="en-IN" sz="2400" dirty="0">
                <a:latin typeface="Codec Pro" charset="0"/>
              </a:rPr>
              <a:t>, saga, newton-cg, etc.)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err="1">
                <a:latin typeface="Codec Pro" charset="0"/>
              </a:rPr>
              <a:t>Max_iter</a:t>
            </a:r>
            <a:r>
              <a:rPr lang="en-IN" sz="2400" dirty="0">
                <a:latin typeface="Codec Pro" charset="0"/>
              </a:rPr>
              <a:t>: Maximum number of iterations allowed for convergence.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2442" y="1151632"/>
            <a:ext cx="1060424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86052" y="1419806"/>
            <a:ext cx="926601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Hyper parameters in logistic regression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02</a:t>
            </a: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26025" y="3435873"/>
            <a:ext cx="12953998" cy="6539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Codec Pro" charset="0"/>
              </a:rPr>
              <a:t>In real missions, different types of operations (skirmish, ambush, full assault) consume ammo in different patterns: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Codec Pro" charset="0"/>
              </a:rPr>
              <a:t>A skirmish → short duration, fewer rounds, small enemy size.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2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Codec Pro" charset="0"/>
              </a:rPr>
              <a:t>An ambush → medium duration, sudden heavy fire, moderate enemy strength.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2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Codec Pro" charset="0"/>
              </a:rPr>
              <a:t>A full assault → long duration, large rounds, big enemy size.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Codec Pro" charset="0"/>
              </a:rPr>
              <a:t>So the ML task here is</a:t>
            </a:r>
            <a:r>
              <a:rPr lang="en-IN" sz="2200" b="1" dirty="0" smtClean="0">
                <a:latin typeface="Codec Pro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N" sz="2200" b="1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odec Pro" charset="0"/>
              </a:rPr>
              <a:t>Given </a:t>
            </a:r>
            <a:r>
              <a:rPr lang="en-IN" sz="2200" dirty="0">
                <a:latin typeface="Codec Pro" charset="0"/>
              </a:rPr>
              <a:t>inputs like ammo type, rounds used, terrain, attack duration, and enemy strength…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Codec Pro" charset="0"/>
              </a:rPr>
              <a:t>Classify what type of mission it most likely was (skirmish, ambush, full assault).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1966" y="1151632"/>
            <a:ext cx="11518642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143000" y="1425200"/>
            <a:ext cx="105156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dock this study with defence scenario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10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0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26025" y="3435873"/>
            <a:ext cx="12953998" cy="5355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Codec Pro" charset="0"/>
              </a:rPr>
              <a:t>We’re teaching the ML model to </a:t>
            </a:r>
            <a:r>
              <a:rPr lang="en-IN" sz="2400" b="1" dirty="0">
                <a:latin typeface="Codec Pro" charset="0"/>
              </a:rPr>
              <a:t>recognize which kind of mission a soldier group was engaged in, just by looking at the ammo usage and contextual features</a:t>
            </a:r>
            <a:r>
              <a:rPr lang="en-IN" sz="2400" b="1" dirty="0" smtClean="0">
                <a:latin typeface="Codec Pro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400" b="1" dirty="0">
              <a:latin typeface="Codec Pro" charset="0"/>
            </a:endParaRPr>
          </a:p>
          <a:p>
            <a:pPr>
              <a:lnSpc>
                <a:spcPct val="150000"/>
              </a:lnSpc>
            </a:pPr>
            <a:endParaRPr lang="en-IN" sz="2400" b="1" dirty="0" smtClean="0">
              <a:latin typeface="Codec Pro" charset="0"/>
            </a:endParaRPr>
          </a:p>
          <a:p>
            <a:r>
              <a:rPr lang="en-IN" sz="2400" b="1" dirty="0">
                <a:latin typeface="Codec Pro" charset="0"/>
              </a:rPr>
              <a:t>Target label:</a:t>
            </a:r>
            <a:r>
              <a:rPr lang="en-IN" sz="2400" dirty="0">
                <a:latin typeface="Codec Pro" charset="0"/>
              </a:rPr>
              <a:t> </a:t>
            </a:r>
            <a:r>
              <a:rPr lang="en-IN" sz="2400" dirty="0" err="1" smtClean="0">
                <a:latin typeface="Codec Pro" charset="0"/>
              </a:rPr>
              <a:t>mission_class</a:t>
            </a:r>
            <a:endParaRPr lang="en-IN" sz="2400" dirty="0" smtClean="0">
              <a:latin typeface="Codec Pro" charset="0"/>
            </a:endParaRPr>
          </a:p>
          <a:p>
            <a:endParaRPr lang="en-IN" sz="2400" dirty="0">
              <a:latin typeface="Codec Pro" charset="0"/>
            </a:endParaRPr>
          </a:p>
          <a:p>
            <a:r>
              <a:rPr lang="en-IN" sz="2400" b="1" dirty="0">
                <a:latin typeface="Codec Pro" charset="0"/>
              </a:rPr>
              <a:t>Classes:</a:t>
            </a:r>
            <a:r>
              <a:rPr lang="en-IN" sz="2400" dirty="0">
                <a:latin typeface="Codec Pro" charset="0"/>
              </a:rPr>
              <a:t> skirmish, ambush, full </a:t>
            </a:r>
            <a:r>
              <a:rPr lang="en-IN" sz="2400" dirty="0" smtClean="0">
                <a:latin typeface="Codec Pro" charset="0"/>
              </a:rPr>
              <a:t>assault</a:t>
            </a:r>
          </a:p>
          <a:p>
            <a:endParaRPr lang="en-IN" sz="2400" dirty="0">
              <a:latin typeface="Codec Pro" charset="0"/>
            </a:endParaRPr>
          </a:p>
          <a:p>
            <a:endParaRPr lang="en-IN" sz="2400" dirty="0" smtClean="0">
              <a:latin typeface="Codec Pro" charset="0"/>
            </a:endParaRPr>
          </a:p>
          <a:p>
            <a:r>
              <a:rPr lang="en-IN" sz="2400" dirty="0">
                <a:latin typeface="Codec Pro" charset="0"/>
              </a:rPr>
              <a:t>We’re teaching the ML model to </a:t>
            </a:r>
            <a:r>
              <a:rPr lang="en-IN" sz="2400" b="1" dirty="0">
                <a:latin typeface="Codec Pro" charset="0"/>
              </a:rPr>
              <a:t>recognize which kind of mission a soldier group was engaged in, just by looking at the ammo usage and contextual features.</a:t>
            </a: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520958" y="1151632"/>
            <a:ext cx="11518642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828800" y="1461731"/>
            <a:ext cx="1051560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What we’re classifying ?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11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26025" y="3435873"/>
            <a:ext cx="12953998" cy="6035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latin typeface="Codec Pro" charset="0"/>
              </a:rPr>
              <a:t>Operational insight</a:t>
            </a:r>
            <a:r>
              <a:rPr lang="en-IN" sz="2400" dirty="0">
                <a:latin typeface="Codec Pro" charset="0"/>
              </a:rPr>
              <a:t> → Helps officers see how data-driven models can </a:t>
            </a:r>
            <a:r>
              <a:rPr lang="en-IN" sz="2400" i="1" dirty="0">
                <a:latin typeface="Codec Pro" charset="0"/>
              </a:rPr>
              <a:t>recognize mission patterns</a:t>
            </a:r>
            <a:r>
              <a:rPr lang="en-IN" sz="2400" dirty="0">
                <a:latin typeface="Codec Pro" charset="0"/>
              </a:rPr>
              <a:t> from raw usage data</a:t>
            </a:r>
            <a:r>
              <a:rPr lang="en-IN" sz="2400" dirty="0" smtClean="0">
                <a:latin typeface="Codec Pro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latin typeface="Codec Pro" charset="0"/>
              </a:rPr>
              <a:t>Planning &amp; logistics</a:t>
            </a:r>
            <a:r>
              <a:rPr lang="en-IN" sz="2400" dirty="0">
                <a:latin typeface="Codec Pro" charset="0"/>
              </a:rPr>
              <a:t> → If we can classify past missions accurately, the same model can predict </a:t>
            </a:r>
            <a:r>
              <a:rPr lang="en-IN" sz="2400" b="1" dirty="0">
                <a:latin typeface="Codec Pro" charset="0"/>
              </a:rPr>
              <a:t>expected mission type</a:t>
            </a:r>
            <a:r>
              <a:rPr lang="en-IN" sz="2400" dirty="0">
                <a:latin typeface="Codec Pro" charset="0"/>
              </a:rPr>
              <a:t> during planning and assist in </a:t>
            </a:r>
            <a:r>
              <a:rPr lang="en-IN" sz="2400" b="1" dirty="0">
                <a:latin typeface="Codec Pro" charset="0"/>
              </a:rPr>
              <a:t>ammo allocation</a:t>
            </a:r>
            <a:r>
              <a:rPr lang="en-IN" sz="2400" dirty="0" smtClean="0">
                <a:latin typeface="Codec Pro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latin typeface="Codec Pro" charset="0"/>
              </a:rPr>
              <a:t>Training demo</a:t>
            </a:r>
            <a:r>
              <a:rPr lang="en-IN" sz="2400" dirty="0">
                <a:latin typeface="Codec Pro" charset="0"/>
              </a:rPr>
              <a:t> → Shows how to take battlefield-style logs and convert them into a </a:t>
            </a:r>
            <a:r>
              <a:rPr lang="en-IN" sz="2400" b="1" dirty="0">
                <a:latin typeface="Codec Pro" charset="0"/>
              </a:rPr>
              <a:t>classification problem</a:t>
            </a:r>
            <a:r>
              <a:rPr lang="en-IN" sz="2400" dirty="0">
                <a:latin typeface="Codec Pro" charset="0"/>
              </a:rPr>
              <a:t> (a very core ML workflow</a:t>
            </a:r>
            <a:r>
              <a:rPr lang="en-IN" sz="2400" dirty="0" smtClean="0">
                <a:latin typeface="Codec Pro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latin typeface="Codec Pro" charset="0"/>
              </a:rPr>
              <a:t>Engagement</a:t>
            </a:r>
            <a:r>
              <a:rPr lang="en-IN" sz="2400" dirty="0">
                <a:latin typeface="Codec Pro" charset="0"/>
              </a:rPr>
              <a:t> → The “mission class” resonates with officers more than abstract dataset labels like “Iris flower types.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20958" y="1151632"/>
            <a:ext cx="11518642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828800" y="1461731"/>
            <a:ext cx="1051560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How this model helps with defence group?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</a:t>
            </a: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6929" y="3924300"/>
            <a:ext cx="12608767" cy="2157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Simple</a:t>
            </a:r>
            <a:r>
              <a:rPr lang="en-IN" sz="2400" dirty="0">
                <a:latin typeface="Codec Pro" charset="0"/>
              </a:rPr>
              <a:t>, fast, and interpretable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Outputs </a:t>
            </a:r>
            <a:r>
              <a:rPr lang="en-IN" sz="2400" dirty="0">
                <a:latin typeface="Codec Pro" charset="0"/>
              </a:rPr>
              <a:t>probabilities (useful for risk analysis)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Works </a:t>
            </a:r>
            <a:r>
              <a:rPr lang="en-IN" sz="2400" dirty="0">
                <a:latin typeface="Codec Pro" charset="0"/>
              </a:rPr>
              <a:t>well with linearly separable data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Less </a:t>
            </a:r>
            <a:r>
              <a:rPr lang="en-IN" sz="2400" dirty="0">
                <a:latin typeface="Codec Pro" charset="0"/>
              </a:rPr>
              <a:t>prone to </a:t>
            </a:r>
            <a:r>
              <a:rPr lang="en-IN" sz="2400" dirty="0" err="1">
                <a:latin typeface="Codec Pro" charset="0"/>
              </a:rPr>
              <a:t>overfitting</a:t>
            </a:r>
            <a:r>
              <a:rPr lang="en-IN" sz="2400" dirty="0">
                <a:latin typeface="Codec Pro" charset="0"/>
              </a:rPr>
              <a:t> if regularized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2442" y="1151632"/>
            <a:ext cx="1060424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440020"/>
            <a:ext cx="926601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Pros of logistic regression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13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6929" y="3924300"/>
            <a:ext cx="12608767" cy="2157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 </a:t>
            </a:r>
            <a:r>
              <a:rPr lang="en-IN" sz="2400" dirty="0">
                <a:latin typeface="Codec Pro" charset="0"/>
              </a:rPr>
              <a:t>Assumes linear relationship in log-odds space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 </a:t>
            </a:r>
            <a:r>
              <a:rPr lang="en-IN" sz="2400" dirty="0">
                <a:latin typeface="Codec Pro" charset="0"/>
              </a:rPr>
              <a:t>Not suitable for very complex datasets (non-linear boundaries)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 </a:t>
            </a:r>
            <a:r>
              <a:rPr lang="en-IN" sz="2400" dirty="0">
                <a:latin typeface="Codec Pro" charset="0"/>
              </a:rPr>
              <a:t>Struggles with high-dimensional or highly correlated features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 </a:t>
            </a:r>
            <a:r>
              <a:rPr lang="en-IN" sz="2400" dirty="0">
                <a:latin typeface="Codec Pro" charset="0"/>
              </a:rPr>
              <a:t>Works poorly if classes are highly imbalanced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2442" y="1151632"/>
            <a:ext cx="1060424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440020"/>
            <a:ext cx="926601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Limitations of logistic regression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14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6929" y="3924300"/>
            <a:ext cx="12608767" cy="495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  <a:hlinkClick r:id="rId2"/>
              </a:rPr>
              <a:t>Hands-on code to explore logistic regression with ammunition usage dataset</a:t>
            </a:r>
            <a:endParaRPr lang="en-IN" sz="2400" dirty="0">
              <a:latin typeface="Codec Pro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2442" y="1151632"/>
            <a:ext cx="11594842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440020"/>
            <a:ext cx="96774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Hands-on: Ammunition Usage Optimization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15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102622" y="7485032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260497" y="373123"/>
            <a:ext cx="1198791" cy="799920"/>
          </a:xfrm>
          <a:custGeom>
            <a:avLst/>
            <a:gdLst/>
            <a:ahLst/>
            <a:cxnLst/>
            <a:rect l="l" t="t" r="r" b="b"/>
            <a:pathLst>
              <a:path w="1198791" h="799920">
                <a:moveTo>
                  <a:pt x="0" y="0"/>
                </a:moveTo>
                <a:lnTo>
                  <a:pt x="1198791" y="0"/>
                </a:lnTo>
                <a:lnTo>
                  <a:pt x="1198791" y="799920"/>
                </a:lnTo>
                <a:lnTo>
                  <a:pt x="0" y="799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449886" y="0"/>
            <a:ext cx="7491706" cy="7789108"/>
          </a:xfrm>
          <a:custGeom>
            <a:avLst/>
            <a:gdLst/>
            <a:ahLst/>
            <a:cxnLst/>
            <a:rect l="l" t="t" r="r" b="b"/>
            <a:pathLst>
              <a:path w="7491706" h="7789108">
                <a:moveTo>
                  <a:pt x="0" y="0"/>
                </a:moveTo>
                <a:lnTo>
                  <a:pt x="7491706" y="0"/>
                </a:lnTo>
                <a:lnTo>
                  <a:pt x="7491706" y="7789108"/>
                </a:lnTo>
                <a:lnTo>
                  <a:pt x="0" y="7789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19600" y="2099768"/>
            <a:ext cx="13411200" cy="1681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545"/>
              </a:lnSpc>
            </a:pP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US" sz="9600" b="1" dirty="0">
              <a:solidFill>
                <a:srgbClr val="443F2B"/>
              </a:solidFill>
              <a:latin typeface="Rasputin Bold" panose="020B0604020202020204" charset="0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2052" name="Picture 4" descr="Corporate Incubation Programs">
            <a:extLst>
              <a:ext uri="{FF2B5EF4-FFF2-40B4-BE49-F238E27FC236}">
                <a16:creationId xmlns:a16="http://schemas.microsoft.com/office/drawing/2014/main" xmlns="" id="{5BE85518-9F0C-C23B-85D2-D9E2D3A7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69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Used for Classification as well as Regression problems. However, primarily, it is used for Classification problems in Machine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Goal is to create the best line or decision boundary that can segregate n-dimensional space into classes so that we can easily put the new data point in the correct category in the future. This best decision boundary is called a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SVM chooses the extreme points/vectors that help in creating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. These extreme cases are called as support vectors, and hence algorithm is termed as Support Vector Machine. 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What is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83723" y="3371370"/>
            <a:ext cx="1194911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500" dirty="0" smtClean="0">
                <a:solidFill>
                  <a:srgbClr val="443F2B"/>
                </a:solidFill>
                <a:latin typeface="Codec Pro"/>
              </a:rPr>
              <a:t>Logistic Regression – Supervised Learning</a:t>
            </a:r>
            <a:endParaRPr lang="en-IN" sz="35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500" dirty="0" smtClean="0">
                <a:solidFill>
                  <a:srgbClr val="443F2B"/>
                </a:solidFill>
                <a:latin typeface="Codec Pro"/>
              </a:rPr>
              <a:t>It’s a classification model</a:t>
            </a:r>
            <a:endParaRPr lang="en-IN" sz="3500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7" name="Freeform 7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4340986" y="2146823"/>
            <a:ext cx="7936676" cy="8251743"/>
          </a:xfrm>
          <a:custGeom>
            <a:avLst/>
            <a:gdLst/>
            <a:ahLst/>
            <a:cxnLst/>
            <a:rect l="l" t="t" r="r" b="b"/>
            <a:pathLst>
              <a:path w="7936676" h="8251743">
                <a:moveTo>
                  <a:pt x="0" y="0"/>
                </a:moveTo>
                <a:lnTo>
                  <a:pt x="7936676" y="0"/>
                </a:lnTo>
                <a:lnTo>
                  <a:pt x="7936676" y="8251743"/>
                </a:lnTo>
                <a:lnTo>
                  <a:pt x="0" y="8251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907539" y="1409700"/>
            <a:ext cx="8236461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Where logistic regression fits?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269765" y="7960405"/>
            <a:ext cx="1530457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01</a:t>
            </a:r>
          </a:p>
        </p:txBody>
      </p:sp>
      <p:pic>
        <p:nvPicPr>
          <p:cNvPr id="14" name="Picture 4" descr="Corporate Incubation Programs">
            <a:extLst>
              <a:ext uri="{FF2B5EF4-FFF2-40B4-BE49-F238E27FC236}">
                <a16:creationId xmlns:a16="http://schemas.microsoft.com/office/drawing/2014/main" xmlns="" id="{B7871D7F-99D7-8AB2-20D4-3C70F816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7" y="4940797"/>
            <a:ext cx="8503003" cy="478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3595272"/>
            <a:ext cx="11419414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buClr>
                <a:srgbClr val="000000"/>
              </a:buClr>
              <a:buSzPts val="2000"/>
            </a:pPr>
            <a:r>
              <a:rPr lang="en-IN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different categories that are classified using a decision boundary or </a:t>
            </a:r>
            <a:r>
              <a:rPr lang="en-IN" sz="2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hyperplane</a:t>
            </a:r>
            <a:r>
              <a:rPr lang="en-IN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lang="en-IN"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471839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Support Vector Machine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17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31;g2b0f83ab4a7_2_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6536" y="5007429"/>
            <a:ext cx="5700863" cy="386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32;g2b0f83ab4a7_2_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43086" y="4991099"/>
            <a:ext cx="4749314" cy="36932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69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Linear </a:t>
            </a:r>
            <a:r>
              <a:rPr lang="en-IN" sz="2773" b="1" dirty="0">
                <a:solidFill>
                  <a:srgbClr val="443F2B"/>
                </a:solidFill>
                <a:latin typeface="Codec Pro"/>
              </a:rPr>
              <a:t>SVM: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Linear SVM is used for linearly separable data, which means if a dataset can be classified into two classes by using a single straight line, then such data is termed as linearly separable data, and classifier is used called as Linear SVM classifier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Non-linear SVM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: Non-Linear SVM is used for non-linearly separated data, which means if a dataset cannot be classified by using a straight line, then such data is termed as non-linear data and classifier used is called as Non-linear SVM classifier.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Types of Support Vector Machine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18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512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There can be multiple lines/decision boundaries to segregate the classes in n-dimensional space, but we need to find out the best decision boundary that helps to classify the data points. This best boundary is known as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of SVM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 dimensions of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depend on the features present in the dataset, which means if there are 2 features (as shown in image), then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will be a straight line. And if there are 3 features, then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will be a 2-dimension plane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We always create a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that has a maximum margin, which means the maximum distance between the data points.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	What is Hyper Plane?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19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1706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 data points or vectors that are the closest to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and which affect the position of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are termed as Support Vector. Since these vectors support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, hence called a Support vector.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540538" y="1461731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What is support vectors?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20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71;g2b112634429_0_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66123" y="6149140"/>
            <a:ext cx="6245868" cy="290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72;g2b112634429_0_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8941" y="6072706"/>
            <a:ext cx="6091115" cy="305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Linear SVM: </a:t>
            </a: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Non-linear SVM:</a:t>
            </a: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What is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21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oogle Shape;386;g2b0f83ab4a7_2_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63986" y="4762500"/>
            <a:ext cx="1930875" cy="1653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" name="Google Shape;387;g2b0f83ab4a7_2_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29261" y="4666937"/>
            <a:ext cx="1930875" cy="1844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" name="Google Shape;388;g2b0f83ab4a7_2_9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96400" y="4666937"/>
            <a:ext cx="2133600" cy="1807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" name="Google Shape;389;g2b0f83ab4a7_2_9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99900" y="7882685"/>
            <a:ext cx="2133600" cy="2070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" name="Google Shape;390;g2b0f83ab4a7_2_9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24600" y="7897499"/>
            <a:ext cx="2340198" cy="2070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" name="Google Shape;391;g2b0f83ab4a7_2_9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296400" y="7878485"/>
            <a:ext cx="2133600" cy="2070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" name="Google Shape;392;g2b0f83ab4a7_2_9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039600" y="7897499"/>
            <a:ext cx="1930875" cy="2070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77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341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Kernel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Regularization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Gamma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Margin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30704" y="1631874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Fine tuning parameters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22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251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 is the perpendicular distance between the closest data points and the </a:t>
            </a:r>
            <a:r>
              <a:rPr lang="en-IN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(on both sides) The best optimized line (</a:t>
            </a:r>
            <a:r>
              <a:rPr lang="en-IN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with maximum margin is termed as Margin Maximal </a:t>
            </a:r>
            <a:r>
              <a:rPr lang="en-IN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closest points where the margin distance is calculated are considered as the support vectors.</a:t>
            </a:r>
            <a:endParaRPr lang="en-IN" sz="2800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2362"/>
            <a:ext cx="8001000" cy="1044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800" b="1" dirty="0" smtClean="0">
                <a:solidFill>
                  <a:srgbClr val="F3F3EA"/>
                </a:solidFill>
                <a:latin typeface="Rasputin Bold"/>
              </a:rPr>
              <a:t>Margin</a:t>
            </a:r>
            <a:endParaRPr lang="en-US" sz="48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23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406;g266236ca979_2_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29400" y="6896100"/>
            <a:ext cx="3324689" cy="3181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7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48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Also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the 'C' parameter in Python's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SkLearn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Library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Optimises SVM classifier to avoid misclassifying the data.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C→ large                  Margin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small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C→ small                 Margin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large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misclassification(possible) </a:t>
            </a:r>
          </a:p>
          <a:p>
            <a:pPr>
              <a:lnSpc>
                <a:spcPct val="150000"/>
              </a:lnSpc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	1. C--&gt; large, chance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overfit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	2. C--&gt; small, chance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underfitting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Regularization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24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Regularization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25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433;g266236ca979_2_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654" y="3704072"/>
            <a:ext cx="9413003" cy="5644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5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384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Defines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how far influences the calculation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of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plausible line of separation.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• Low gamma ---&gt; points far from plausible line are considered for calculation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• High gamma -----&gt; points close to plausible line are considered for calculation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Gamma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448;g2b112634429_0_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400" y="7254996"/>
            <a:ext cx="5658960" cy="2390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8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341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Logistic Regression is a supervised learning algorithm used for classification problems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Instead of predicting continuous values (like Linear Regression), it predicts probabilities that map to classes (0 or 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Example: Predict whether a student passes (1) or fails (0) based on study hours.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What is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02</a:t>
            </a: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640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Mathematical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functions for transforming data using some linear algebra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Different SVM algorithms use different types of kernel functions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Various kernels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available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Linear Kernel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Non-linear Kernel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Radial Basis Function(RBF)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Sigmoid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Polynomial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Exponential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Kernels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27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8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641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We are </a:t>
            </a:r>
            <a:r>
              <a:rPr lang="en-IN" sz="2800" b="1" dirty="0"/>
              <a:t>classifying soldiers into Low/Medium/High cold-injury risk</a:t>
            </a:r>
            <a:r>
              <a:rPr lang="en-IN" sz="2800" dirty="0"/>
              <a:t>, based on personal &amp; environmental factors, using </a:t>
            </a:r>
            <a:r>
              <a:rPr lang="en-IN" sz="2800" b="1" dirty="0"/>
              <a:t>SVM</a:t>
            </a:r>
            <a:r>
              <a:rPr lang="en-IN" sz="2800" dirty="0"/>
              <a:t> as the demo ML model</a:t>
            </a:r>
            <a:r>
              <a:rPr lang="en-IN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Imagine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soldiers deployed in Kashmir-type high-altitude borders during harsh winters.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Some soldiers develop cold-related injuries (frostbite, hypothermia).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Officers want a predictive model that, given certain risk factors, can classify a soldier’s risk level (Low / Medium / High).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5400" y="1353524"/>
            <a:ext cx="9636841" cy="22381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2800" b="1" dirty="0">
                <a:solidFill>
                  <a:srgbClr val="F3F3EA"/>
                </a:solidFill>
                <a:latin typeface="Rasputin Bold"/>
                <a:sym typeface="Rasputin Bold"/>
              </a:rPr>
              <a:t>Let’s dock this study with defence scenario</a:t>
            </a:r>
            <a:endParaRPr lang="en-US" sz="2800" b="1" dirty="0">
              <a:solidFill>
                <a:srgbClr val="F3F3EA"/>
              </a:solidFill>
              <a:latin typeface="Rasputin Bold"/>
              <a:sym typeface="Rasputin Bold"/>
            </a:endParaRPr>
          </a:p>
          <a:p>
            <a:pPr>
              <a:lnSpc>
                <a:spcPts val="9426"/>
              </a:lnSpc>
              <a:spcBef>
                <a:spcPct val="0"/>
              </a:spcBef>
            </a:pP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28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56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 model’s output (target variable =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risk_level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) is a classification of risk: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Low risk – soldier unlikely to get cold-related injuries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Medium risk – moderate probability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High risk – soldier is very vulnerable and requires preventive action (better gear, less exposure, medical monitoring)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5400" y="1353524"/>
            <a:ext cx="9636841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28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What we classify using this model?</a:t>
            </a:r>
            <a:endParaRPr lang="en-US" sz="2800" b="1" dirty="0">
              <a:solidFill>
                <a:srgbClr val="F3F3EA"/>
              </a:solidFill>
              <a:latin typeface="Rasputin Bold"/>
              <a:sym typeface="Rasputin Bold"/>
            </a:endParaRPr>
          </a:p>
          <a:p>
            <a:pPr>
              <a:lnSpc>
                <a:spcPts val="9426"/>
              </a:lnSpc>
              <a:spcBef>
                <a:spcPct val="0"/>
              </a:spcBef>
            </a:pP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29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602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Age – younger </a:t>
            </a:r>
            <a:r>
              <a:rPr lang="en-IN" sz="2400" dirty="0" err="1">
                <a:solidFill>
                  <a:srgbClr val="443F2B"/>
                </a:solidFill>
                <a:latin typeface="Codec Pro"/>
              </a:rPr>
              <a:t>vs</a:t>
            </a:r>
            <a:r>
              <a:rPr lang="en-IN" sz="2400" dirty="0">
                <a:solidFill>
                  <a:srgbClr val="443F2B"/>
                </a:solidFill>
                <a:latin typeface="Codec Pro"/>
              </a:rPr>
              <a:t> older soldiers may differ in resilience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BMI – body fat influences cold resistance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Cold gear quality – good / average / poor (categorical)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Exposure hours – how long soldier is exposed to harsh conditions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Previous injury – if already injured, risk is higher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Snow depth – proxy for how extreme the environment 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5400" y="1353524"/>
            <a:ext cx="9636841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28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Input features used for classification</a:t>
            </a:r>
            <a:endParaRPr lang="en-US" sz="2800" b="1" dirty="0">
              <a:solidFill>
                <a:srgbClr val="F3F3EA"/>
              </a:solidFill>
              <a:latin typeface="Rasputin Bold"/>
              <a:sym typeface="Rasputin Bold"/>
            </a:endParaRPr>
          </a:p>
          <a:p>
            <a:pPr>
              <a:lnSpc>
                <a:spcPts val="9426"/>
              </a:lnSpc>
              <a:spcBef>
                <a:spcPct val="0"/>
              </a:spcBef>
            </a:pP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30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448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Officers can input soldier details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manually in the developed model to observe the results</a:t>
            </a:r>
          </a:p>
          <a:p>
            <a:pPr>
              <a:lnSpc>
                <a:spcPct val="150000"/>
              </a:lnSpc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 ML model instantly classifies the risk level.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They can experiment with parameters (e.g., increasing exposure hours, lowering gear quality) to see how risk changes.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5400" y="1353524"/>
            <a:ext cx="9636841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28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How this model helps with defence group?</a:t>
            </a:r>
            <a:endParaRPr lang="en-US" sz="2800" b="1" dirty="0">
              <a:solidFill>
                <a:srgbClr val="F3F3EA"/>
              </a:solidFill>
              <a:latin typeface="Rasputin Bold"/>
              <a:sym typeface="Rasputin Bold"/>
            </a:endParaRPr>
          </a:p>
          <a:p>
            <a:pPr>
              <a:lnSpc>
                <a:spcPts val="9426"/>
              </a:lnSpc>
              <a:spcBef>
                <a:spcPct val="0"/>
              </a:spcBef>
            </a:pP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31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  <a:hlinkClick r:id="rId2"/>
              </a:rPr>
              <a:t>Hands-on code to explore SVM model using causalities winter dataset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Hands-on: Demo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32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3154" y="7789108"/>
            <a:ext cx="18731154" cy="1469192"/>
            <a:chOff x="0" y="0"/>
            <a:chExt cx="4933308" cy="386948"/>
          </a:xfrm>
        </p:grpSpPr>
        <p:sp>
          <p:nvSpPr>
            <p:cNvPr id="3" name="Freeform 3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4933308" cy="386948"/>
            </a:xfrm>
            <a:custGeom>
              <a:avLst/>
              <a:gdLst/>
              <a:ahLst/>
              <a:cxnLst/>
              <a:rect l="l" t="t" r="r" b="b"/>
              <a:pathLst>
                <a:path w="4933308" h="386948">
                  <a:moveTo>
                    <a:pt x="0" y="0"/>
                  </a:moveTo>
                  <a:lnTo>
                    <a:pt x="4933308" y="0"/>
                  </a:lnTo>
                  <a:lnTo>
                    <a:pt x="4933308" y="386948"/>
                  </a:lnTo>
                  <a:lnTo>
                    <a:pt x="0" y="386948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3308" cy="425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76450" y="7485032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0" y="0"/>
                </a:lnTo>
                <a:lnTo>
                  <a:pt x="3935100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449886" y="0"/>
            <a:ext cx="7491706" cy="7789108"/>
          </a:xfrm>
          <a:custGeom>
            <a:avLst/>
            <a:gdLst/>
            <a:ahLst/>
            <a:cxnLst/>
            <a:rect l="l" t="t" r="r" b="b"/>
            <a:pathLst>
              <a:path w="7491706" h="7789108">
                <a:moveTo>
                  <a:pt x="0" y="0"/>
                </a:moveTo>
                <a:lnTo>
                  <a:pt x="7491706" y="0"/>
                </a:lnTo>
                <a:lnTo>
                  <a:pt x="7491706" y="7789108"/>
                </a:lnTo>
                <a:lnTo>
                  <a:pt x="0" y="7789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041820" y="3418019"/>
            <a:ext cx="10316456" cy="172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39"/>
              </a:lnSpc>
            </a:pPr>
            <a:r>
              <a:rPr lang="en-US" sz="12811" b="1">
                <a:solidFill>
                  <a:srgbClr val="443F2B"/>
                </a:solidFill>
                <a:latin typeface="Rasputin Bold"/>
                <a:ea typeface="Rasputin Bold"/>
                <a:cs typeface="Rasputin Bold"/>
                <a:sym typeface="Rasputin Bold"/>
              </a:rPr>
              <a:t>Thank You</a:t>
            </a: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804A4DC6-A0C1-0EC2-EAB8-D8BC5AB8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5934506"/>
            <a:ext cx="11419414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p(y=1∣x)p(y=1|x)p(y=1∣x): Probability of belonging to class 1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Codec Pro" charset="0"/>
              </a:rPr>
              <a:t>e: </a:t>
            </a:r>
            <a:r>
              <a:rPr lang="en-IN" sz="2800" dirty="0">
                <a:latin typeface="Codec Pro" charset="0"/>
              </a:rPr>
              <a:t>Euler’s number (~2.718)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l-GR" sz="2800" dirty="0" smtClean="0">
                <a:latin typeface="Codec Pro" charset="0"/>
              </a:rPr>
              <a:t>β0​</a:t>
            </a:r>
            <a:r>
              <a:rPr lang="el-GR" sz="2800" dirty="0">
                <a:latin typeface="Codec Pro" charset="0"/>
              </a:rPr>
              <a:t>: </a:t>
            </a:r>
            <a:r>
              <a:rPr lang="en-IN" sz="2800" dirty="0">
                <a:latin typeface="Codec Pro" charset="0"/>
              </a:rPr>
              <a:t>Intercept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l-GR" sz="2800" dirty="0" smtClean="0">
                <a:latin typeface="Codec Pro" charset="0"/>
              </a:rPr>
              <a:t>β1​</a:t>
            </a:r>
            <a:r>
              <a:rPr lang="el-GR" sz="2800" dirty="0">
                <a:latin typeface="Codec Pro" charset="0"/>
              </a:rPr>
              <a:t>: </a:t>
            </a:r>
            <a:r>
              <a:rPr lang="en-IN" sz="2800" dirty="0">
                <a:latin typeface="Codec Pro" charset="0"/>
              </a:rPr>
              <a:t>Coefficient for feature </a:t>
            </a:r>
            <a:r>
              <a:rPr lang="en-IN" sz="2800" dirty="0" smtClean="0">
                <a:latin typeface="Codec Pro" charset="0"/>
              </a:rPr>
              <a:t>x</a:t>
            </a:r>
            <a:endParaRPr lang="en-IN" sz="2800" dirty="0">
              <a:latin typeface="Codec Pro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Equation of Logistic Regression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03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43300"/>
            <a:ext cx="4876800" cy="15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8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3771900"/>
            <a:ext cx="1181100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Simple and efficient for binary classification.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Works well when the relationship between features and outcome is approximately linear in the log-odds space.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Probabilistic output (not just class labels) helps in decision making.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Easy to interpret and computationally inexpensive.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Why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04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6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3" y="3467100"/>
            <a:ext cx="1150620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Instead of drawing a straight line like Linear Regression, Logistic Regression uses the Sigmoid Curve.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The sigmoid ensures output always lies between 0 and 1.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Threshold (commonly 0.5):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If probability ≥ 0.5 → Class = 1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If probability &lt; 0.5 → Class = 0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0" y="1409700"/>
            <a:ext cx="8885009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Intuitions of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05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99" y="6210572"/>
            <a:ext cx="4952518" cy="363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04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3" y="6378529"/>
            <a:ext cx="11506200" cy="3163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Output always between 0 and 1.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Converts linear values into probabilities.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"S-shaped" curve.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0" y="1409700"/>
            <a:ext cx="8885009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     The Sigmoid Function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71900"/>
            <a:ext cx="4178920" cy="215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5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2" y="3619500"/>
            <a:ext cx="12608767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Codec Pro" charset="0"/>
              </a:rPr>
              <a:t>Imagine it’s been a few years since you serviced your car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Codec Pro" charset="0"/>
              </a:rPr>
              <a:t>In x-axis – You’re marking years since last service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Codec Pro" charset="0"/>
              </a:rPr>
              <a:t>In y-axis – you’re marking the probability of breakdown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143000" y="1461731"/>
            <a:ext cx="9266010" cy="997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take some analogy case to understand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07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007347"/>
            <a:ext cx="6324600" cy="39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39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2" y="3771900"/>
            <a:ext cx="12608767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b="1" dirty="0">
                <a:latin typeface="Codec Pro" charset="0"/>
              </a:rPr>
              <a:t>Linear Function</a:t>
            </a:r>
            <a:r>
              <a:rPr lang="en-IN" sz="2800" dirty="0">
                <a:latin typeface="Codec Pro" charset="0"/>
              </a:rPr>
              <a:t>:</a:t>
            </a:r>
            <a:br>
              <a:rPr lang="en-IN" sz="2800" dirty="0">
                <a:latin typeface="Codec Pro" charset="0"/>
              </a:rPr>
            </a:br>
            <a:r>
              <a:rPr lang="en-IN" sz="2800" dirty="0">
                <a:latin typeface="Codec Pro" charset="0"/>
              </a:rPr>
              <a:t>Compute z=</a:t>
            </a:r>
            <a:r>
              <a:rPr lang="el-GR" sz="2800" dirty="0">
                <a:latin typeface="Codec Pro" charset="0"/>
              </a:rPr>
              <a:t>β0+β1</a:t>
            </a:r>
            <a:r>
              <a:rPr lang="el-GR" sz="2800" dirty="0" smtClean="0">
                <a:latin typeface="Codec Pro" charset="0"/>
              </a:rPr>
              <a:t>⋅</a:t>
            </a:r>
            <a:r>
              <a:rPr lang="en-IN" sz="2800" dirty="0" smtClean="0">
                <a:latin typeface="Codec Pro" charset="0"/>
              </a:rPr>
              <a:t>X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b="1" dirty="0">
                <a:latin typeface="Codec Pro" charset="0"/>
              </a:rPr>
              <a:t>Apply Sigmoid</a:t>
            </a:r>
            <a:r>
              <a:rPr lang="en-IN" sz="2800" dirty="0">
                <a:latin typeface="Codec Pro" charset="0"/>
              </a:rPr>
              <a:t>:</a:t>
            </a:r>
            <a:br>
              <a:rPr lang="en-IN" sz="2800" dirty="0">
                <a:latin typeface="Codec Pro" charset="0"/>
              </a:rPr>
            </a:br>
            <a:r>
              <a:rPr lang="en-IN" sz="2800" dirty="0">
                <a:latin typeface="Codec Pro" charset="0"/>
              </a:rPr>
              <a:t>Convert </a:t>
            </a:r>
            <a:r>
              <a:rPr lang="en-IN" sz="2800" dirty="0" smtClean="0">
                <a:latin typeface="Codec Pro" charset="0"/>
              </a:rPr>
              <a:t>z </a:t>
            </a:r>
            <a:r>
              <a:rPr lang="en-IN" sz="2800" dirty="0">
                <a:latin typeface="Codec Pro" charset="0"/>
              </a:rPr>
              <a:t>into probability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00200" y="1419808"/>
            <a:ext cx="926601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work-out on simple dataset 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08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:a16="http://schemas.microsoft.com/office/drawing/2014/main" xmlns="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79237"/>
              </p:ext>
            </p:extLst>
          </p:nvPr>
        </p:nvGraphicFramePr>
        <p:xfrm>
          <a:off x="12498354" y="3376047"/>
          <a:ext cx="3027785" cy="4023360"/>
        </p:xfrm>
        <a:graphic>
          <a:graphicData uri="http://schemas.openxmlformats.org/drawingml/2006/table">
            <a:tbl>
              <a:tblPr/>
              <a:tblGrid>
                <a:gridCol w="1579985"/>
                <a:gridCol w="1447800"/>
              </a:tblGrid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Hours (X)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Pass (Y)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48236"/>
            <a:ext cx="3350635" cy="10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3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1677</Words>
  <Application>Microsoft Office PowerPoint</Application>
  <PresentationFormat>Custom</PresentationFormat>
  <Paragraphs>288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Times New Roman</vt:lpstr>
      <vt:lpstr>Calibri</vt:lpstr>
      <vt:lpstr>Rasputin Bold</vt:lpstr>
      <vt:lpstr>Twentieth Century</vt:lpstr>
      <vt:lpstr>Codec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Cream Geometric Shape Thesis Defense Presentation </dc:title>
  <cp:lastModifiedBy>dell</cp:lastModifiedBy>
  <cp:revision>24</cp:revision>
  <dcterms:created xsi:type="dcterms:W3CDTF">2006-08-16T00:00:00Z</dcterms:created>
  <dcterms:modified xsi:type="dcterms:W3CDTF">2025-09-08T07:21:37Z</dcterms:modified>
  <dc:identifier>DAGx_lndRvQ</dc:identifier>
</cp:coreProperties>
</file>