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aleway"/>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aleway-bold.fntdata"/><Relationship Id="rId41" Type="http://schemas.openxmlformats.org/officeDocument/2006/relationships/font" Target="fonts/Raleway-regular.fntdata"/><Relationship Id="rId22" Type="http://schemas.openxmlformats.org/officeDocument/2006/relationships/slide" Target="slides/slide17.xml"/><Relationship Id="rId44" Type="http://schemas.openxmlformats.org/officeDocument/2006/relationships/font" Target="fonts/Raleway-boldItalic.fntdata"/><Relationship Id="rId21" Type="http://schemas.openxmlformats.org/officeDocument/2006/relationships/slide" Target="slides/slide16.xml"/><Relationship Id="rId43" Type="http://schemas.openxmlformats.org/officeDocument/2006/relationships/font" Target="fonts/Raleway-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50d5e27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50d5e27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1425" y="2838935"/>
            <a:ext cx="52167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185C5"/>
              </a:buClr>
              <a:buSzPts val="4800"/>
              <a:buNone/>
              <a:defRPr sz="4800">
                <a:solidFill>
                  <a:srgbClr val="2185C5"/>
                </a:solidFill>
              </a:defRPr>
            </a:lvl1pPr>
            <a:lvl2pPr lvl="1" algn="l">
              <a:lnSpc>
                <a:spcPct val="100000"/>
              </a:lnSpc>
              <a:spcBef>
                <a:spcPts val="0"/>
              </a:spcBef>
              <a:spcAft>
                <a:spcPts val="0"/>
              </a:spcAft>
              <a:buClr>
                <a:srgbClr val="2185C5"/>
              </a:buClr>
              <a:buSzPts val="4800"/>
              <a:buNone/>
              <a:defRPr sz="4800">
                <a:solidFill>
                  <a:srgbClr val="2185C5"/>
                </a:solidFill>
              </a:defRPr>
            </a:lvl2pPr>
            <a:lvl3pPr lvl="2" algn="l">
              <a:lnSpc>
                <a:spcPct val="100000"/>
              </a:lnSpc>
              <a:spcBef>
                <a:spcPts val="0"/>
              </a:spcBef>
              <a:spcAft>
                <a:spcPts val="0"/>
              </a:spcAft>
              <a:buClr>
                <a:srgbClr val="2185C5"/>
              </a:buClr>
              <a:buSzPts val="4800"/>
              <a:buNone/>
              <a:defRPr sz="4800">
                <a:solidFill>
                  <a:srgbClr val="2185C5"/>
                </a:solidFill>
              </a:defRPr>
            </a:lvl3pPr>
            <a:lvl4pPr lvl="3" algn="l">
              <a:lnSpc>
                <a:spcPct val="100000"/>
              </a:lnSpc>
              <a:spcBef>
                <a:spcPts val="0"/>
              </a:spcBef>
              <a:spcAft>
                <a:spcPts val="0"/>
              </a:spcAft>
              <a:buClr>
                <a:srgbClr val="2185C5"/>
              </a:buClr>
              <a:buSzPts val="4800"/>
              <a:buNone/>
              <a:defRPr sz="4800">
                <a:solidFill>
                  <a:srgbClr val="2185C5"/>
                </a:solidFill>
              </a:defRPr>
            </a:lvl4pPr>
            <a:lvl5pPr lvl="4" algn="l">
              <a:lnSpc>
                <a:spcPct val="100000"/>
              </a:lnSpc>
              <a:spcBef>
                <a:spcPts val="0"/>
              </a:spcBef>
              <a:spcAft>
                <a:spcPts val="0"/>
              </a:spcAft>
              <a:buClr>
                <a:srgbClr val="2185C5"/>
              </a:buClr>
              <a:buSzPts val="4800"/>
              <a:buNone/>
              <a:defRPr sz="4800">
                <a:solidFill>
                  <a:srgbClr val="2185C5"/>
                </a:solidFill>
              </a:defRPr>
            </a:lvl5pPr>
            <a:lvl6pPr lvl="5" algn="l">
              <a:lnSpc>
                <a:spcPct val="100000"/>
              </a:lnSpc>
              <a:spcBef>
                <a:spcPts val="0"/>
              </a:spcBef>
              <a:spcAft>
                <a:spcPts val="0"/>
              </a:spcAft>
              <a:buClr>
                <a:srgbClr val="2185C5"/>
              </a:buClr>
              <a:buSzPts val="4800"/>
              <a:buNone/>
              <a:defRPr sz="4800">
                <a:solidFill>
                  <a:srgbClr val="2185C5"/>
                </a:solidFill>
              </a:defRPr>
            </a:lvl6pPr>
            <a:lvl7pPr lvl="6" algn="l">
              <a:lnSpc>
                <a:spcPct val="100000"/>
              </a:lnSpc>
              <a:spcBef>
                <a:spcPts val="0"/>
              </a:spcBef>
              <a:spcAft>
                <a:spcPts val="0"/>
              </a:spcAft>
              <a:buClr>
                <a:srgbClr val="2185C5"/>
              </a:buClr>
              <a:buSzPts val="4800"/>
              <a:buNone/>
              <a:defRPr sz="4800">
                <a:solidFill>
                  <a:srgbClr val="2185C5"/>
                </a:solidFill>
              </a:defRPr>
            </a:lvl7pPr>
            <a:lvl8pPr lvl="7" algn="l">
              <a:lnSpc>
                <a:spcPct val="100000"/>
              </a:lnSpc>
              <a:spcBef>
                <a:spcPts val="0"/>
              </a:spcBef>
              <a:spcAft>
                <a:spcPts val="0"/>
              </a:spcAft>
              <a:buClr>
                <a:srgbClr val="2185C5"/>
              </a:buClr>
              <a:buSzPts val="4800"/>
              <a:buNone/>
              <a:defRPr sz="4800">
                <a:solidFill>
                  <a:srgbClr val="2185C5"/>
                </a:solidFill>
              </a:defRPr>
            </a:lvl8pPr>
            <a:lvl9pPr lvl="8" algn="l">
              <a:lnSpc>
                <a:spcPct val="100000"/>
              </a:lnSpc>
              <a:spcBef>
                <a:spcPts val="0"/>
              </a:spcBef>
              <a:spcAft>
                <a:spcPts val="0"/>
              </a:spcAft>
              <a:buClr>
                <a:srgbClr val="2185C5"/>
              </a:buClr>
              <a:buSzPts val="4800"/>
              <a:buNone/>
              <a:defRPr sz="4800">
                <a:solidFill>
                  <a:srgbClr val="2185C5"/>
                </a:solidFill>
              </a:defRPr>
            </a:lvl9pPr>
          </a:lstStyle>
          <a:p/>
        </p:txBody>
      </p:sp>
      <p:sp>
        <p:nvSpPr>
          <p:cNvPr id="11" name="Google Shape;11;p2"/>
          <p:cNvSpPr/>
          <p:nvPr/>
        </p:nvSpPr>
        <p:spPr>
          <a:xfrm>
            <a:off x="5938246" y="2533163"/>
            <a:ext cx="7218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6659861" y="2533163"/>
            <a:ext cx="7218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1" y="2533163"/>
            <a:ext cx="7218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721425" y="2533163"/>
            <a:ext cx="5216700" cy="77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11"/>
          <p:cNvSpPr txBox="1"/>
          <p:nvPr>
            <p:ph idx="1" type="body"/>
          </p:nvPr>
        </p:nvSpPr>
        <p:spPr>
          <a:xfrm>
            <a:off x="893700" y="4649963"/>
            <a:ext cx="6462600" cy="3507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360"/>
              </a:spcBef>
              <a:spcAft>
                <a:spcPts val="0"/>
              </a:spcAft>
              <a:buClr>
                <a:srgbClr val="2185C5"/>
              </a:buClr>
              <a:buSzPts val="1400"/>
              <a:buNone/>
              <a:defRPr sz="1400">
                <a:solidFill>
                  <a:srgbClr val="2185C5"/>
                </a:solidFill>
              </a:defRPr>
            </a:lvl1pPr>
          </a:lstStyle>
          <a:p/>
        </p:txBody>
      </p:sp>
      <p:sp>
        <p:nvSpPr>
          <p:cNvPr id="79" name="Google Shape;79;p11"/>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1"/>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1"/>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1"/>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1"/>
          <p:cNvSpPr txBox="1"/>
          <p:nvPr>
            <p:ph idx="12" type="sldNum"/>
          </p:nvPr>
        </p:nvSpPr>
        <p:spPr>
          <a:xfrm>
            <a:off x="8480575" y="4773133"/>
            <a:ext cx="548700" cy="313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2000" u="none" cap="none" strike="noStrike">
                <a:solidFill>
                  <a:srgbClr val="2185C5"/>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84" name="Shape 84"/>
        <p:cNvGrpSpPr/>
        <p:nvPr/>
      </p:nvGrpSpPr>
      <p:grpSpPr>
        <a:xfrm>
          <a:off x="0" y="0"/>
          <a:ext cx="0" cy="0"/>
          <a:chOff x="0" y="0"/>
          <a:chExt cx="0" cy="0"/>
        </a:xfrm>
      </p:grpSpPr>
      <p:sp>
        <p:nvSpPr>
          <p:cNvPr id="85" name="Google Shape;85;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6" name="Google Shape;86;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60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7" name="Google Shape;8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bg>
      <p:bgPr>
        <a:solidFill>
          <a:schemeClr val="lt2"/>
        </a:solidFill>
      </p:bgPr>
    </p:bg>
    <p:spTree>
      <p:nvGrpSpPr>
        <p:cNvPr id="88" name="Shape 88"/>
        <p:cNvGrpSpPr/>
        <p:nvPr/>
      </p:nvGrpSpPr>
      <p:grpSpPr>
        <a:xfrm>
          <a:off x="0" y="0"/>
          <a:ext cx="0" cy="0"/>
          <a:chOff x="0" y="0"/>
          <a:chExt cx="0" cy="0"/>
        </a:xfrm>
      </p:grpSpPr>
      <p:sp>
        <p:nvSpPr>
          <p:cNvPr id="89" name="Google Shape;89;p1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 name="Google Shape;90;p13"/>
          <p:cNvGrpSpPr/>
          <p:nvPr/>
        </p:nvGrpSpPr>
        <p:grpSpPr>
          <a:xfrm>
            <a:off x="830392" y="1191256"/>
            <a:ext cx="745763" cy="45826"/>
            <a:chOff x="4580561" y="2589004"/>
            <a:chExt cx="1064464" cy="25200"/>
          </a:xfrm>
        </p:grpSpPr>
        <p:sp>
          <p:nvSpPr>
            <p:cNvPr id="91" name="Google Shape;91;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3"/>
          <p:cNvSpPr txBox="1"/>
          <p:nvPr>
            <p:ph type="ctrTitle"/>
          </p:nvPr>
        </p:nvSpPr>
        <p:spPr>
          <a:xfrm>
            <a:off x="729450" y="1322450"/>
            <a:ext cx="7688100" cy="166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94" name="Google Shape;94;p1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60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95" name="Google Shape;9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4">
  <p:cSld name="TITLE_4">
    <p:spTree>
      <p:nvGrpSpPr>
        <p:cNvPr id="96" name="Shape 96"/>
        <p:cNvGrpSpPr/>
        <p:nvPr/>
      </p:nvGrpSpPr>
      <p:grpSpPr>
        <a:xfrm>
          <a:off x="0" y="0"/>
          <a:ext cx="0" cy="0"/>
          <a:chOff x="0" y="0"/>
          <a:chExt cx="0" cy="0"/>
        </a:xfrm>
      </p:grpSpPr>
      <p:sp>
        <p:nvSpPr>
          <p:cNvPr id="97" name="Google Shape;97;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8" name="Google Shape;98;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60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9" name="Google Shape;9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100" name="Shape 100"/>
        <p:cNvGrpSpPr/>
        <p:nvPr/>
      </p:nvGrpSpPr>
      <p:grpSpPr>
        <a:xfrm>
          <a:off x="0" y="0"/>
          <a:ext cx="0" cy="0"/>
          <a:chOff x="0" y="0"/>
          <a:chExt cx="0" cy="0"/>
        </a:xfrm>
      </p:grpSpPr>
      <p:sp>
        <p:nvSpPr>
          <p:cNvPr id="101" name="Google Shape;101;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2" name="Google Shape;102;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60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3" name="Google Shape;10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6" name="Google Shape;10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893700" y="206000"/>
            <a:ext cx="7356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7" name="Google Shape;17;p3"/>
          <p:cNvSpPr txBox="1"/>
          <p:nvPr>
            <p:ph idx="1" type="body"/>
          </p:nvPr>
        </p:nvSpPr>
        <p:spPr>
          <a:xfrm>
            <a:off x="893700" y="1373600"/>
            <a:ext cx="7356600" cy="3552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600"/>
              </a:spcBef>
              <a:spcAft>
                <a:spcPts val="0"/>
              </a:spcAft>
              <a:buSzPts val="1800"/>
              <a:buChar char="●"/>
              <a:defRPr sz="18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23850" lvl="3" marL="1828800" algn="l">
              <a:lnSpc>
                <a:spcPct val="100000"/>
              </a:lnSpc>
              <a:spcBef>
                <a:spcPts val="0"/>
              </a:spcBef>
              <a:spcAft>
                <a:spcPts val="0"/>
              </a:spcAft>
              <a:buSzPts val="1500"/>
              <a:buChar char="●"/>
              <a:defRPr sz="1500"/>
            </a:lvl4pPr>
            <a:lvl5pPr indent="-323850" lvl="4" marL="2286000" algn="l">
              <a:lnSpc>
                <a:spcPct val="100000"/>
              </a:lnSpc>
              <a:spcBef>
                <a:spcPts val="0"/>
              </a:spcBef>
              <a:spcAft>
                <a:spcPts val="0"/>
              </a:spcAft>
              <a:buSzPts val="1500"/>
              <a:buChar char="○"/>
              <a:defRPr sz="1500"/>
            </a:lvl5pPr>
            <a:lvl6pPr indent="-323850" lvl="5" marL="2743200" algn="l">
              <a:lnSpc>
                <a:spcPct val="100000"/>
              </a:lnSpc>
              <a:spcBef>
                <a:spcPts val="0"/>
              </a:spcBef>
              <a:spcAft>
                <a:spcPts val="0"/>
              </a:spcAft>
              <a:buSzPts val="1500"/>
              <a:buChar char="■"/>
              <a:defRPr sz="1500"/>
            </a:lvl6pPr>
            <a:lvl7pPr indent="-323850" lvl="6" marL="3200400" algn="l">
              <a:lnSpc>
                <a:spcPct val="100000"/>
              </a:lnSpc>
              <a:spcBef>
                <a:spcPts val="0"/>
              </a:spcBef>
              <a:spcAft>
                <a:spcPts val="0"/>
              </a:spcAft>
              <a:buSzPts val="1500"/>
              <a:buChar char="●"/>
              <a:defRPr sz="1500"/>
            </a:lvl7pPr>
            <a:lvl8pPr indent="-311150" lvl="7" marL="3657600" algn="l">
              <a:lnSpc>
                <a:spcPct val="100000"/>
              </a:lnSpc>
              <a:spcBef>
                <a:spcPts val="0"/>
              </a:spcBef>
              <a:spcAft>
                <a:spcPts val="0"/>
              </a:spcAft>
              <a:buSzPts val="1300"/>
              <a:buChar char="○"/>
              <a:defRPr sz="1300"/>
            </a:lvl8pPr>
            <a:lvl9pPr indent="-311150" lvl="8" marL="4114800" algn="l">
              <a:lnSpc>
                <a:spcPct val="100000"/>
              </a:lnSpc>
              <a:spcBef>
                <a:spcPts val="0"/>
              </a:spcBef>
              <a:spcAft>
                <a:spcPts val="0"/>
              </a:spcAft>
              <a:buSzPts val="1300"/>
              <a:buChar char="■"/>
              <a:defRPr sz="1300"/>
            </a:lvl9pPr>
          </a:lstStyle>
          <a:p/>
        </p:txBody>
      </p:sp>
      <p:sp>
        <p:nvSpPr>
          <p:cNvPr id="18" name="Google Shape;18;p3"/>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txBox="1"/>
          <p:nvPr>
            <p:ph idx="12" type="sldNum"/>
          </p:nvPr>
        </p:nvSpPr>
        <p:spPr>
          <a:xfrm>
            <a:off x="8480575" y="4773133"/>
            <a:ext cx="548700" cy="313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3" name="Shape 23"/>
        <p:cNvGrpSpPr/>
        <p:nvPr/>
      </p:nvGrpSpPr>
      <p:grpSpPr>
        <a:xfrm>
          <a:off x="0" y="0"/>
          <a:ext cx="0" cy="0"/>
          <a:chOff x="0" y="0"/>
          <a:chExt cx="0" cy="0"/>
        </a:xfrm>
      </p:grpSpPr>
      <p:sp>
        <p:nvSpPr>
          <p:cNvPr id="24" name="Google Shape;24;p4"/>
          <p:cNvSpPr txBox="1"/>
          <p:nvPr>
            <p:ph type="title"/>
          </p:nvPr>
        </p:nvSpPr>
        <p:spPr>
          <a:xfrm>
            <a:off x="893700" y="206000"/>
            <a:ext cx="7356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5" name="Google Shape;25;p4"/>
          <p:cNvSpPr txBox="1"/>
          <p:nvPr>
            <p:ph idx="1" type="body"/>
          </p:nvPr>
        </p:nvSpPr>
        <p:spPr>
          <a:xfrm>
            <a:off x="893625" y="1200150"/>
            <a:ext cx="3136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6" name="Google Shape;26;p4"/>
          <p:cNvSpPr txBox="1"/>
          <p:nvPr>
            <p:ph idx="2" type="body"/>
          </p:nvPr>
        </p:nvSpPr>
        <p:spPr>
          <a:xfrm>
            <a:off x="4219456" y="1200150"/>
            <a:ext cx="3136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7" name="Google Shape;27;p4"/>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txBox="1"/>
          <p:nvPr>
            <p:ph idx="12" type="sldNum"/>
          </p:nvPr>
        </p:nvSpPr>
        <p:spPr>
          <a:xfrm>
            <a:off x="8480575" y="4773133"/>
            <a:ext cx="548700" cy="313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5"/>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txBox="1"/>
          <p:nvPr>
            <p:ph idx="12" type="sldNum"/>
          </p:nvPr>
        </p:nvSpPr>
        <p:spPr>
          <a:xfrm>
            <a:off x="8480575" y="4773133"/>
            <a:ext cx="548700" cy="313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8" name="Shape 38"/>
        <p:cNvGrpSpPr/>
        <p:nvPr/>
      </p:nvGrpSpPr>
      <p:grpSpPr>
        <a:xfrm>
          <a:off x="0" y="0"/>
          <a:ext cx="0" cy="0"/>
          <a:chOff x="0" y="0"/>
          <a:chExt cx="0" cy="0"/>
        </a:xfrm>
      </p:grpSpPr>
      <p:sp>
        <p:nvSpPr>
          <p:cNvPr id="39" name="Google Shape;39;p6"/>
          <p:cNvSpPr/>
          <p:nvPr/>
        </p:nvSpPr>
        <p:spPr>
          <a:xfrm>
            <a:off x="0" y="0"/>
            <a:ext cx="9144000" cy="39930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txBox="1"/>
          <p:nvPr>
            <p:ph type="ctrTitle"/>
          </p:nvPr>
        </p:nvSpPr>
        <p:spPr>
          <a:xfrm>
            <a:off x="685800" y="1583342"/>
            <a:ext cx="77724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None/>
              <a:defRPr sz="4800">
                <a:solidFill>
                  <a:srgbClr val="FFFFFF"/>
                </a:solidFill>
              </a:defRPr>
            </a:lvl2pPr>
            <a:lvl3pPr lvl="2" algn="ctr">
              <a:lnSpc>
                <a:spcPct val="100000"/>
              </a:lnSpc>
              <a:spcBef>
                <a:spcPts val="0"/>
              </a:spcBef>
              <a:spcAft>
                <a:spcPts val="0"/>
              </a:spcAft>
              <a:buClr>
                <a:srgbClr val="FFFFFF"/>
              </a:buClr>
              <a:buSzPts val="4800"/>
              <a:buNone/>
              <a:defRPr sz="4800">
                <a:solidFill>
                  <a:srgbClr val="FFFFFF"/>
                </a:solidFill>
              </a:defRPr>
            </a:lvl3pPr>
            <a:lvl4pPr lvl="3" algn="ctr">
              <a:lnSpc>
                <a:spcPct val="100000"/>
              </a:lnSpc>
              <a:spcBef>
                <a:spcPts val="0"/>
              </a:spcBef>
              <a:spcAft>
                <a:spcPts val="0"/>
              </a:spcAft>
              <a:buClr>
                <a:srgbClr val="FFFFFF"/>
              </a:buClr>
              <a:buSzPts val="4800"/>
              <a:buNone/>
              <a:defRPr sz="4800">
                <a:solidFill>
                  <a:srgbClr val="FFFFFF"/>
                </a:solidFill>
              </a:defRPr>
            </a:lvl4pPr>
            <a:lvl5pPr lvl="4" algn="ctr">
              <a:lnSpc>
                <a:spcPct val="100000"/>
              </a:lnSpc>
              <a:spcBef>
                <a:spcPts val="0"/>
              </a:spcBef>
              <a:spcAft>
                <a:spcPts val="0"/>
              </a:spcAft>
              <a:buClr>
                <a:srgbClr val="FFFFFF"/>
              </a:buClr>
              <a:buSzPts val="4800"/>
              <a:buNone/>
              <a:defRPr sz="4800">
                <a:solidFill>
                  <a:srgbClr val="FFFFFF"/>
                </a:solidFill>
              </a:defRPr>
            </a:lvl5pPr>
            <a:lvl6pPr lvl="5" algn="ctr">
              <a:lnSpc>
                <a:spcPct val="100000"/>
              </a:lnSpc>
              <a:spcBef>
                <a:spcPts val="0"/>
              </a:spcBef>
              <a:spcAft>
                <a:spcPts val="0"/>
              </a:spcAft>
              <a:buClr>
                <a:srgbClr val="FFFFFF"/>
              </a:buClr>
              <a:buSzPts val="4800"/>
              <a:buNone/>
              <a:defRPr sz="4800">
                <a:solidFill>
                  <a:srgbClr val="FFFFFF"/>
                </a:solidFill>
              </a:defRPr>
            </a:lvl6pPr>
            <a:lvl7pPr lvl="6" algn="ctr">
              <a:lnSpc>
                <a:spcPct val="100000"/>
              </a:lnSpc>
              <a:spcBef>
                <a:spcPts val="0"/>
              </a:spcBef>
              <a:spcAft>
                <a:spcPts val="0"/>
              </a:spcAft>
              <a:buClr>
                <a:srgbClr val="FFFFFF"/>
              </a:buClr>
              <a:buSzPts val="4800"/>
              <a:buNone/>
              <a:defRPr sz="4800">
                <a:solidFill>
                  <a:srgbClr val="FFFFFF"/>
                </a:solidFill>
              </a:defRPr>
            </a:lvl7pPr>
            <a:lvl8pPr lvl="7" algn="ctr">
              <a:lnSpc>
                <a:spcPct val="100000"/>
              </a:lnSpc>
              <a:spcBef>
                <a:spcPts val="0"/>
              </a:spcBef>
              <a:spcAft>
                <a:spcPts val="0"/>
              </a:spcAft>
              <a:buClr>
                <a:srgbClr val="FFFFFF"/>
              </a:buClr>
              <a:buSzPts val="4800"/>
              <a:buNone/>
              <a:defRPr sz="4800">
                <a:solidFill>
                  <a:srgbClr val="FFFFFF"/>
                </a:solidFill>
              </a:defRPr>
            </a:lvl8pPr>
            <a:lvl9pPr lvl="8" algn="ctr">
              <a:lnSpc>
                <a:spcPct val="100000"/>
              </a:lnSpc>
              <a:spcBef>
                <a:spcPts val="0"/>
              </a:spcBef>
              <a:spcAft>
                <a:spcPts val="0"/>
              </a:spcAft>
              <a:buClr>
                <a:srgbClr val="FFFFFF"/>
              </a:buClr>
              <a:buSzPts val="4800"/>
              <a:buNone/>
              <a:defRPr sz="4800">
                <a:solidFill>
                  <a:srgbClr val="FFFFFF"/>
                </a:solidFill>
              </a:defRPr>
            </a:lvl9pPr>
          </a:lstStyle>
          <a:p/>
        </p:txBody>
      </p:sp>
      <p:sp>
        <p:nvSpPr>
          <p:cNvPr id="41" name="Google Shape;41;p6"/>
          <p:cNvSpPr txBox="1"/>
          <p:nvPr>
            <p:ph idx="1" type="subTitle"/>
          </p:nvPr>
        </p:nvSpPr>
        <p:spPr>
          <a:xfrm>
            <a:off x="685800" y="2840053"/>
            <a:ext cx="77724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400"/>
              <a:buNone/>
              <a:defRPr b="1" sz="2400">
                <a:solidFill>
                  <a:srgbClr val="FFFFFF"/>
                </a:solidFill>
              </a:defRPr>
            </a:lvl1pPr>
            <a:lvl2pPr lvl="1" algn="ctr">
              <a:lnSpc>
                <a:spcPct val="100000"/>
              </a:lnSpc>
              <a:spcBef>
                <a:spcPts val="0"/>
              </a:spcBef>
              <a:spcAft>
                <a:spcPts val="0"/>
              </a:spcAft>
              <a:buClr>
                <a:srgbClr val="FFFFFF"/>
              </a:buClr>
              <a:buSzPts val="2400"/>
              <a:buNone/>
              <a:defRPr b="1">
                <a:solidFill>
                  <a:srgbClr val="FFFFFF"/>
                </a:solidFill>
              </a:defRPr>
            </a:lvl2pPr>
            <a:lvl3pPr lvl="2" algn="ctr">
              <a:lnSpc>
                <a:spcPct val="100000"/>
              </a:lnSpc>
              <a:spcBef>
                <a:spcPts val="0"/>
              </a:spcBef>
              <a:spcAft>
                <a:spcPts val="0"/>
              </a:spcAft>
              <a:buClr>
                <a:srgbClr val="FFFFFF"/>
              </a:buClr>
              <a:buSzPts val="2400"/>
              <a:buNone/>
              <a:defRPr b="1">
                <a:solidFill>
                  <a:srgbClr val="FFFFFF"/>
                </a:solidFill>
              </a:defRPr>
            </a:lvl3pPr>
            <a:lvl4pPr lvl="3" algn="ctr">
              <a:lnSpc>
                <a:spcPct val="100000"/>
              </a:lnSpc>
              <a:spcBef>
                <a:spcPts val="0"/>
              </a:spcBef>
              <a:spcAft>
                <a:spcPts val="0"/>
              </a:spcAft>
              <a:buClr>
                <a:srgbClr val="FFFFFF"/>
              </a:buClr>
              <a:buSzPts val="2400"/>
              <a:buNone/>
              <a:defRPr b="1" sz="2400">
                <a:solidFill>
                  <a:srgbClr val="FFFFFF"/>
                </a:solidFill>
              </a:defRPr>
            </a:lvl4pPr>
            <a:lvl5pPr lvl="4" algn="ctr">
              <a:lnSpc>
                <a:spcPct val="100000"/>
              </a:lnSpc>
              <a:spcBef>
                <a:spcPts val="0"/>
              </a:spcBef>
              <a:spcAft>
                <a:spcPts val="0"/>
              </a:spcAft>
              <a:buClr>
                <a:srgbClr val="FFFFFF"/>
              </a:buClr>
              <a:buSzPts val="2400"/>
              <a:buNone/>
              <a:defRPr b="1" sz="2400">
                <a:solidFill>
                  <a:srgbClr val="FFFFFF"/>
                </a:solidFill>
              </a:defRPr>
            </a:lvl5pPr>
            <a:lvl6pPr lvl="5" algn="ctr">
              <a:lnSpc>
                <a:spcPct val="100000"/>
              </a:lnSpc>
              <a:spcBef>
                <a:spcPts val="0"/>
              </a:spcBef>
              <a:spcAft>
                <a:spcPts val="0"/>
              </a:spcAft>
              <a:buClr>
                <a:srgbClr val="FFFFFF"/>
              </a:buClr>
              <a:buSzPts val="2400"/>
              <a:buNone/>
              <a:defRPr b="1" sz="2400">
                <a:solidFill>
                  <a:srgbClr val="FFFFFF"/>
                </a:solidFill>
              </a:defRPr>
            </a:lvl6pPr>
            <a:lvl7pPr lvl="6" algn="ctr">
              <a:lnSpc>
                <a:spcPct val="100000"/>
              </a:lnSpc>
              <a:spcBef>
                <a:spcPts val="0"/>
              </a:spcBef>
              <a:spcAft>
                <a:spcPts val="0"/>
              </a:spcAft>
              <a:buClr>
                <a:srgbClr val="FFFFFF"/>
              </a:buClr>
              <a:buSzPts val="2400"/>
              <a:buNone/>
              <a:defRPr b="1" sz="2400">
                <a:solidFill>
                  <a:srgbClr val="FFFFFF"/>
                </a:solidFill>
              </a:defRPr>
            </a:lvl7pPr>
            <a:lvl8pPr lvl="7" algn="ctr">
              <a:lnSpc>
                <a:spcPct val="100000"/>
              </a:lnSpc>
              <a:spcBef>
                <a:spcPts val="0"/>
              </a:spcBef>
              <a:spcAft>
                <a:spcPts val="0"/>
              </a:spcAft>
              <a:buClr>
                <a:srgbClr val="FFFFFF"/>
              </a:buClr>
              <a:buSzPts val="2400"/>
              <a:buNone/>
              <a:defRPr b="1" sz="2400">
                <a:solidFill>
                  <a:srgbClr val="FFFFFF"/>
                </a:solidFill>
              </a:defRPr>
            </a:lvl8pPr>
            <a:lvl9pPr lvl="8" algn="ctr">
              <a:lnSpc>
                <a:spcPct val="100000"/>
              </a:lnSpc>
              <a:spcBef>
                <a:spcPts val="0"/>
              </a:spcBef>
              <a:spcAft>
                <a:spcPts val="0"/>
              </a:spcAft>
              <a:buClr>
                <a:srgbClr val="FFFFFF"/>
              </a:buClr>
              <a:buSzPts val="2400"/>
              <a:buNone/>
              <a:defRPr b="1" sz="2400">
                <a:solidFill>
                  <a:srgbClr val="FFFFFF"/>
                </a:solidFill>
              </a:defRPr>
            </a:lvl9pPr>
          </a:lstStyle>
          <a:p/>
        </p:txBody>
      </p:sp>
      <p:sp>
        <p:nvSpPr>
          <p:cNvPr id="42" name="Google Shape;42;p6"/>
          <p:cNvSpPr/>
          <p:nvPr/>
        </p:nvSpPr>
        <p:spPr>
          <a:xfrm>
            <a:off x="3047704" y="3992850"/>
            <a:ext cx="30477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p:nvPr/>
        </p:nvSpPr>
        <p:spPr>
          <a:xfrm>
            <a:off x="6096271" y="3992850"/>
            <a:ext cx="30477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a:off x="1" y="3992850"/>
            <a:ext cx="30477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
          <p:cNvSpPr txBox="1"/>
          <p:nvPr>
            <p:ph idx="12" type="sldNum"/>
          </p:nvPr>
        </p:nvSpPr>
        <p:spPr>
          <a:xfrm>
            <a:off x="-125" y="4830281"/>
            <a:ext cx="9144000" cy="313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6" name="Shape 46"/>
        <p:cNvGrpSpPr/>
        <p:nvPr/>
      </p:nvGrpSpPr>
      <p:grpSpPr>
        <a:xfrm>
          <a:off x="0" y="0"/>
          <a:ext cx="0" cy="0"/>
          <a:chOff x="0" y="0"/>
          <a:chExt cx="0" cy="0"/>
        </a:xfrm>
      </p:grpSpPr>
      <p:sp>
        <p:nvSpPr>
          <p:cNvPr id="47" name="Google Shape;47;p7"/>
          <p:cNvSpPr txBox="1"/>
          <p:nvPr>
            <p:ph idx="1" type="body"/>
          </p:nvPr>
        </p:nvSpPr>
        <p:spPr>
          <a:xfrm>
            <a:off x="1710425" y="2161800"/>
            <a:ext cx="5723700" cy="819900"/>
          </a:xfrm>
          <a:prstGeom prst="rect">
            <a:avLst/>
          </a:prstGeom>
          <a:noFill/>
          <a:ln>
            <a:noFill/>
          </a:ln>
        </p:spPr>
        <p:txBody>
          <a:bodyPr anchorCtr="0" anchor="t" bIns="91425" lIns="91425" spcFirstLastPara="1" rIns="91425" wrap="square" tIns="91425">
            <a:noAutofit/>
          </a:bodyPr>
          <a:lstStyle>
            <a:lvl1pPr indent="-419100" lvl="0" marL="457200" algn="ctr">
              <a:lnSpc>
                <a:spcPct val="100000"/>
              </a:lnSpc>
              <a:spcBef>
                <a:spcPts val="600"/>
              </a:spcBef>
              <a:spcAft>
                <a:spcPts val="0"/>
              </a:spcAft>
              <a:buSzPts val="3000"/>
              <a:buChar char="▷"/>
              <a:defRPr i="1"/>
            </a:lvl1pPr>
            <a:lvl2pPr indent="-381000" lvl="1" marL="914400" algn="ctr">
              <a:lnSpc>
                <a:spcPct val="100000"/>
              </a:lnSpc>
              <a:spcBef>
                <a:spcPts val="0"/>
              </a:spcBef>
              <a:spcAft>
                <a:spcPts val="0"/>
              </a:spcAft>
              <a:buSzPts val="2400"/>
              <a:buChar char="○"/>
              <a:defRPr i="1"/>
            </a:lvl2pPr>
            <a:lvl3pPr indent="-381000" lvl="2" marL="1371600" algn="ctr">
              <a:lnSpc>
                <a:spcPct val="100000"/>
              </a:lnSpc>
              <a:spcBef>
                <a:spcPts val="0"/>
              </a:spcBef>
              <a:spcAft>
                <a:spcPts val="0"/>
              </a:spcAft>
              <a:buSzPts val="2400"/>
              <a:buChar char="■"/>
              <a:defRPr i="1"/>
            </a:lvl3pPr>
            <a:lvl4pPr indent="-342900" lvl="3" marL="1828800" algn="ctr">
              <a:lnSpc>
                <a:spcPct val="100000"/>
              </a:lnSpc>
              <a:spcBef>
                <a:spcPts val="0"/>
              </a:spcBef>
              <a:spcAft>
                <a:spcPts val="0"/>
              </a:spcAft>
              <a:buSzPts val="1800"/>
              <a:buChar char="●"/>
              <a:defRPr i="1"/>
            </a:lvl4pPr>
            <a:lvl5pPr indent="-342900" lvl="4" marL="2286000" algn="ctr">
              <a:lnSpc>
                <a:spcPct val="100000"/>
              </a:lnSpc>
              <a:spcBef>
                <a:spcPts val="0"/>
              </a:spcBef>
              <a:spcAft>
                <a:spcPts val="0"/>
              </a:spcAft>
              <a:buSzPts val="1800"/>
              <a:buChar char="○"/>
              <a:defRPr i="1"/>
            </a:lvl5pPr>
            <a:lvl6pPr indent="-342900" lvl="5" marL="2743200" algn="ctr">
              <a:lnSpc>
                <a:spcPct val="100000"/>
              </a:lnSpc>
              <a:spcBef>
                <a:spcPts val="0"/>
              </a:spcBef>
              <a:spcAft>
                <a:spcPts val="0"/>
              </a:spcAft>
              <a:buSzPts val="1800"/>
              <a:buChar char="■"/>
              <a:defRPr i="1"/>
            </a:lvl6pPr>
            <a:lvl7pPr indent="-342900" lvl="6" marL="3200400" algn="ctr">
              <a:lnSpc>
                <a:spcPct val="100000"/>
              </a:lnSpc>
              <a:spcBef>
                <a:spcPts val="0"/>
              </a:spcBef>
              <a:spcAft>
                <a:spcPts val="0"/>
              </a:spcAft>
              <a:buSzPts val="1800"/>
              <a:buChar char="●"/>
              <a:defRPr i="1"/>
            </a:lvl7pPr>
            <a:lvl8pPr indent="-342900" lvl="7" marL="3657600" algn="ctr">
              <a:lnSpc>
                <a:spcPct val="100000"/>
              </a:lnSpc>
              <a:spcBef>
                <a:spcPts val="0"/>
              </a:spcBef>
              <a:spcAft>
                <a:spcPts val="0"/>
              </a:spcAft>
              <a:buSzPts val="1800"/>
              <a:buChar char="○"/>
              <a:defRPr i="1"/>
            </a:lvl8pPr>
            <a:lvl9pPr indent="-342900" lvl="8" marL="4114800" algn="ctr">
              <a:lnSpc>
                <a:spcPct val="100000"/>
              </a:lnSpc>
              <a:spcBef>
                <a:spcPts val="0"/>
              </a:spcBef>
              <a:spcAft>
                <a:spcPts val="0"/>
              </a:spcAft>
              <a:buSzPts val="1800"/>
              <a:buChar char="■"/>
              <a:defRPr i="1"/>
            </a:lvl9pPr>
          </a:lstStyle>
          <a:p/>
        </p:txBody>
      </p:sp>
      <p:sp>
        <p:nvSpPr>
          <p:cNvPr id="48" name="Google Shape;48;p7"/>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 sz="9600" u="none" cap="none" strike="noStrike">
                <a:solidFill>
                  <a:srgbClr val="97ABBC"/>
                </a:solidFill>
                <a:latin typeface="Arial"/>
                <a:ea typeface="Arial"/>
                <a:cs typeface="Arial"/>
                <a:sym typeface="Arial"/>
              </a:rPr>
              <a:t>“</a:t>
            </a:r>
            <a:endParaRPr b="1" i="0" sz="9600" u="none" cap="none" strike="noStrike">
              <a:solidFill>
                <a:srgbClr val="97ABBC"/>
              </a:solidFill>
              <a:latin typeface="Arial"/>
              <a:ea typeface="Arial"/>
              <a:cs typeface="Arial"/>
              <a:sym typeface="Arial"/>
            </a:endParaRPr>
          </a:p>
        </p:txBody>
      </p:sp>
      <p:sp>
        <p:nvSpPr>
          <p:cNvPr id="49" name="Google Shape;49;p7"/>
          <p:cNvSpPr/>
          <p:nvPr/>
        </p:nvSpPr>
        <p:spPr>
          <a:xfrm>
            <a:off x="5723283" y="1599675"/>
            <a:ext cx="17103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7"/>
          <p:cNvSpPr/>
          <p:nvPr/>
        </p:nvSpPr>
        <p:spPr>
          <a:xfrm>
            <a:off x="7434177" y="1599675"/>
            <a:ext cx="17103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a:off x="0" y="1599675"/>
            <a:ext cx="17103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7"/>
          <p:cNvSpPr/>
          <p:nvPr/>
        </p:nvSpPr>
        <p:spPr>
          <a:xfrm>
            <a:off x="1710425" y="1599675"/>
            <a:ext cx="1710300" cy="77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7"/>
          <p:cNvSpPr txBox="1"/>
          <p:nvPr>
            <p:ph idx="12" type="sldNum"/>
          </p:nvPr>
        </p:nvSpPr>
        <p:spPr>
          <a:xfrm>
            <a:off x="-125" y="4830281"/>
            <a:ext cx="9144000" cy="313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97ABBC"/>
                </a:solidFill>
                <a:latin typeface="Lato"/>
                <a:ea typeface="Lato"/>
                <a:cs typeface="Lato"/>
                <a:sym typeface="La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rgbClr val="2185C5"/>
        </a:solidFill>
      </p:bgPr>
    </p:bg>
    <p:spTree>
      <p:nvGrpSpPr>
        <p:cNvPr id="54" name="Shape 54"/>
        <p:cNvGrpSpPr/>
        <p:nvPr/>
      </p:nvGrpSpPr>
      <p:grpSpPr>
        <a:xfrm>
          <a:off x="0" y="0"/>
          <a:ext cx="0" cy="0"/>
          <a:chOff x="0" y="0"/>
          <a:chExt cx="0" cy="0"/>
        </a:xfrm>
      </p:grpSpPr>
      <p:sp>
        <p:nvSpPr>
          <p:cNvPr id="55" name="Google Shape;55;p8"/>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8"/>
          <p:cNvSpPr/>
          <p:nvPr/>
        </p:nvSpPr>
        <p:spPr>
          <a:xfrm>
            <a:off x="0" y="5066325"/>
            <a:ext cx="893700" cy="77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a:off x="893710" y="5066325"/>
            <a:ext cx="64626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
          <p:cNvSpPr txBox="1"/>
          <p:nvPr>
            <p:ph idx="12" type="sldNum"/>
          </p:nvPr>
        </p:nvSpPr>
        <p:spPr>
          <a:xfrm>
            <a:off x="8480575" y="4773133"/>
            <a:ext cx="548700" cy="313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2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0" name="Shape 60"/>
        <p:cNvGrpSpPr/>
        <p:nvPr/>
      </p:nvGrpSpPr>
      <p:grpSpPr>
        <a:xfrm>
          <a:off x="0" y="0"/>
          <a:ext cx="0" cy="0"/>
          <a:chOff x="0" y="0"/>
          <a:chExt cx="0" cy="0"/>
        </a:xfrm>
      </p:grpSpPr>
      <p:sp>
        <p:nvSpPr>
          <p:cNvPr id="61" name="Google Shape;61;p9"/>
          <p:cNvSpPr txBox="1"/>
          <p:nvPr>
            <p:ph type="title"/>
          </p:nvPr>
        </p:nvSpPr>
        <p:spPr>
          <a:xfrm>
            <a:off x="893700" y="2059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62" name="Google Shape;62;p9"/>
          <p:cNvSpPr txBox="1"/>
          <p:nvPr>
            <p:ph idx="1" type="body"/>
          </p:nvPr>
        </p:nvSpPr>
        <p:spPr>
          <a:xfrm>
            <a:off x="893700" y="1200150"/>
            <a:ext cx="2371200" cy="3725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3" name="Google Shape;63;p9"/>
          <p:cNvSpPr txBox="1"/>
          <p:nvPr>
            <p:ph idx="2" type="body"/>
          </p:nvPr>
        </p:nvSpPr>
        <p:spPr>
          <a:xfrm>
            <a:off x="3386404" y="1200150"/>
            <a:ext cx="2371200" cy="3725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4" name="Google Shape;64;p9"/>
          <p:cNvSpPr txBox="1"/>
          <p:nvPr>
            <p:ph idx="3" type="body"/>
          </p:nvPr>
        </p:nvSpPr>
        <p:spPr>
          <a:xfrm>
            <a:off x="5879107" y="1200150"/>
            <a:ext cx="2371200" cy="3725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5" name="Google Shape;65;p9"/>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9"/>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txBox="1"/>
          <p:nvPr>
            <p:ph idx="12" type="sldNum"/>
          </p:nvPr>
        </p:nvSpPr>
        <p:spPr>
          <a:xfrm>
            <a:off x="8480575" y="4773133"/>
            <a:ext cx="548700" cy="313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0"/>
          <p:cNvSpPr txBox="1"/>
          <p:nvPr>
            <p:ph type="title"/>
          </p:nvPr>
        </p:nvSpPr>
        <p:spPr>
          <a:xfrm>
            <a:off x="893700" y="2059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72" name="Google Shape;72;p10"/>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0"/>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0"/>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0"/>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0"/>
          <p:cNvSpPr txBox="1"/>
          <p:nvPr>
            <p:ph idx="12" type="sldNum"/>
          </p:nvPr>
        </p:nvSpPr>
        <p:spPr>
          <a:xfrm>
            <a:off x="8480575" y="4773133"/>
            <a:ext cx="548700" cy="313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205988"/>
            <a:ext cx="6462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1pPr>
            <a:lvl2pPr lvl="1"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2pPr>
            <a:lvl3pPr lvl="2"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3pPr>
            <a:lvl4pPr lvl="3"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4pPr>
            <a:lvl5pPr lvl="4"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5pPr>
            <a:lvl6pPr lvl="5"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6pPr>
            <a:lvl7pPr lvl="6"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7pPr>
            <a:lvl8pPr lvl="7"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8pPr>
            <a:lvl9pPr lvl="8"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9pPr>
          </a:lstStyle>
          <a:p/>
        </p:txBody>
      </p:sp>
      <p:sp>
        <p:nvSpPr>
          <p:cNvPr id="7" name="Google Shape;7;p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rgbClr val="677480"/>
              </a:buClr>
              <a:buSzPts val="3000"/>
              <a:buFont typeface="Lato"/>
              <a:buChar char="▷"/>
              <a:defRPr b="0" i="0" sz="3000" u="none" cap="none" strike="noStrike">
                <a:solidFill>
                  <a:srgbClr val="677480"/>
                </a:solidFill>
                <a:latin typeface="Lato"/>
                <a:ea typeface="Lato"/>
                <a:cs typeface="Lato"/>
                <a:sym typeface="Lato"/>
              </a:defRPr>
            </a:lvl1pPr>
            <a:lvl2pPr indent="-381000" lvl="1" marL="914400" marR="0" rtl="0" algn="l">
              <a:lnSpc>
                <a:spcPct val="100000"/>
              </a:lnSpc>
              <a:spcBef>
                <a:spcPts val="0"/>
              </a:spcBef>
              <a:spcAft>
                <a:spcPts val="0"/>
              </a:spcAft>
              <a:buClr>
                <a:srgbClr val="677480"/>
              </a:buClr>
              <a:buSzPts val="2400"/>
              <a:buFont typeface="Lato"/>
              <a:buChar char="○"/>
              <a:defRPr b="0" i="0" sz="2400" u="none" cap="none" strike="noStrike">
                <a:solidFill>
                  <a:srgbClr val="677480"/>
                </a:solidFill>
                <a:latin typeface="Lato"/>
                <a:ea typeface="Lato"/>
                <a:cs typeface="Lato"/>
                <a:sym typeface="Lato"/>
              </a:defRPr>
            </a:lvl2pPr>
            <a:lvl3pPr indent="-381000" lvl="2" marL="1371600" marR="0" rtl="0" algn="l">
              <a:lnSpc>
                <a:spcPct val="100000"/>
              </a:lnSpc>
              <a:spcBef>
                <a:spcPts val="0"/>
              </a:spcBef>
              <a:spcAft>
                <a:spcPts val="0"/>
              </a:spcAft>
              <a:buClr>
                <a:srgbClr val="677480"/>
              </a:buClr>
              <a:buSzPts val="2400"/>
              <a:buFont typeface="Lato"/>
              <a:buChar char="■"/>
              <a:defRPr b="0" i="0" sz="2400" u="none" cap="none" strike="noStrike">
                <a:solidFill>
                  <a:srgbClr val="677480"/>
                </a:solidFill>
                <a:latin typeface="Lato"/>
                <a:ea typeface="Lato"/>
                <a:cs typeface="Lato"/>
                <a:sym typeface="Lato"/>
              </a:defRPr>
            </a:lvl3pPr>
            <a:lvl4pPr indent="-342900" lvl="3" marL="18288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4pPr>
            <a:lvl5pPr indent="-342900" lvl="4" marL="22860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5pPr>
            <a:lvl6pPr indent="-342900" lvl="5" marL="27432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6pPr>
            <a:lvl7pPr indent="-342900" lvl="6" marL="32004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7pPr>
            <a:lvl8pPr indent="-342900" lvl="7" marL="36576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8pPr>
            <a:lvl9pPr indent="-342900" lvl="8" marL="41148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9pPr>
          </a:lstStyle>
          <a:p/>
        </p:txBody>
      </p:sp>
      <p:sp>
        <p:nvSpPr>
          <p:cNvPr id="8" name="Google Shape;8;p1"/>
          <p:cNvSpPr txBox="1"/>
          <p:nvPr>
            <p:ph idx="12" type="sldNum"/>
          </p:nvPr>
        </p:nvSpPr>
        <p:spPr>
          <a:xfrm>
            <a:off x="8480575" y="4773133"/>
            <a:ext cx="548700" cy="3135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2000" u="none" cap="none" strike="noStrike">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datacamp.com/community/tutorials/active-learning" TargetMode="External"/><Relationship Id="rId4" Type="http://schemas.openxmlformats.org/officeDocument/2006/relationships/hyperlink" Target="https://en.wikipedia.org/wiki/Active_learning_(machine_learni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493650" y="762725"/>
            <a:ext cx="8156700" cy="195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Active Learning (ML)</a:t>
            </a:r>
            <a:endParaRPr/>
          </a:p>
        </p:txBody>
      </p:sp>
      <p:sp>
        <p:nvSpPr>
          <p:cNvPr id="112" name="Google Shape;112;p17"/>
          <p:cNvSpPr txBox="1"/>
          <p:nvPr>
            <p:ph type="ctrTitle"/>
          </p:nvPr>
        </p:nvSpPr>
        <p:spPr>
          <a:xfrm>
            <a:off x="493650" y="3158850"/>
            <a:ext cx="6508800" cy="175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sz="2400"/>
              <a:t>Jai Ganesh</a:t>
            </a:r>
            <a:endParaRPr sz="2400"/>
          </a:p>
          <a:p>
            <a:pPr indent="0" lvl="0" marL="0" rtl="0" algn="l">
              <a:lnSpc>
                <a:spcPct val="100000"/>
              </a:lnSpc>
              <a:spcBef>
                <a:spcPts val="0"/>
              </a:spcBef>
              <a:spcAft>
                <a:spcPts val="0"/>
              </a:spcAft>
              <a:buSzPts val="4800"/>
              <a:buNone/>
            </a:pPr>
            <a:r>
              <a:t/>
            </a:r>
            <a:endParaRPr sz="2400"/>
          </a:p>
          <a:p>
            <a:pPr indent="0" lvl="0" marL="0" rtl="0" algn="l">
              <a:lnSpc>
                <a:spcPct val="100000"/>
              </a:lnSpc>
              <a:spcBef>
                <a:spcPts val="0"/>
              </a:spcBef>
              <a:spcAft>
                <a:spcPts val="0"/>
              </a:spcAft>
              <a:buSzPts val="4800"/>
              <a:buNone/>
            </a:pPr>
            <a:r>
              <a:rPr lang="en" sz="2400"/>
              <a:t>AI Design Architect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893700" y="206000"/>
            <a:ext cx="7139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chemeClr val="accent1"/>
                </a:solidFill>
              </a:rPr>
              <a:t>Active Learning - Scenarios</a:t>
            </a:r>
            <a:endParaRPr>
              <a:solidFill>
                <a:schemeClr val="accent1"/>
              </a:solidFill>
            </a:endParaRPr>
          </a:p>
        </p:txBody>
      </p:sp>
      <p:sp>
        <p:nvSpPr>
          <p:cNvPr id="171" name="Google Shape;171;p26"/>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Lato"/>
              <a:ea typeface="Lato"/>
              <a:cs typeface="Lato"/>
              <a:sym typeface="Lato"/>
            </a:endParaRPr>
          </a:p>
        </p:txBody>
      </p:sp>
      <p:sp>
        <p:nvSpPr>
          <p:cNvPr id="172" name="Google Shape;172;p26"/>
          <p:cNvSpPr txBox="1"/>
          <p:nvPr>
            <p:ph idx="1" type="body"/>
          </p:nvPr>
        </p:nvSpPr>
        <p:spPr>
          <a:xfrm>
            <a:off x="893700" y="1373600"/>
            <a:ext cx="7356600" cy="3552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t>Membership Query Synthesis</a:t>
            </a:r>
            <a:endParaRPr sz="2000"/>
          </a:p>
          <a:p>
            <a:pPr indent="-355600" lvl="0" marL="457200" rtl="0" algn="l">
              <a:lnSpc>
                <a:spcPct val="115000"/>
              </a:lnSpc>
              <a:spcBef>
                <a:spcPts val="0"/>
              </a:spcBef>
              <a:spcAft>
                <a:spcPts val="0"/>
              </a:spcAft>
              <a:buSzPts val="2000"/>
              <a:buChar char="●"/>
            </a:pPr>
            <a:r>
              <a:rPr lang="en" sz="2000"/>
              <a:t>Pool-based Sampling</a:t>
            </a:r>
            <a:endParaRPr sz="2000"/>
          </a:p>
          <a:p>
            <a:pPr indent="-355600" lvl="0" marL="457200" rtl="0" algn="l">
              <a:lnSpc>
                <a:spcPct val="115000"/>
              </a:lnSpc>
              <a:spcBef>
                <a:spcPts val="0"/>
              </a:spcBef>
              <a:spcAft>
                <a:spcPts val="0"/>
              </a:spcAft>
              <a:buSzPts val="2000"/>
              <a:buChar char="●"/>
            </a:pPr>
            <a:r>
              <a:rPr lang="en" sz="2000"/>
              <a:t>Stream-based Selective Sampling</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893700" y="206000"/>
            <a:ext cx="7139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chemeClr val="accent1"/>
                </a:solidFill>
              </a:rPr>
              <a:t>Membership Query Synthesis</a:t>
            </a:r>
            <a:endParaRPr>
              <a:solidFill>
                <a:schemeClr val="accent1"/>
              </a:solidFill>
            </a:endParaRPr>
          </a:p>
        </p:txBody>
      </p:sp>
      <p:sp>
        <p:nvSpPr>
          <p:cNvPr id="178" name="Google Shape;178;p27"/>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Lato"/>
              <a:ea typeface="Lato"/>
              <a:cs typeface="Lato"/>
              <a:sym typeface="Lato"/>
            </a:endParaRPr>
          </a:p>
        </p:txBody>
      </p:sp>
      <p:sp>
        <p:nvSpPr>
          <p:cNvPr id="179" name="Google Shape;179;p27"/>
          <p:cNvSpPr txBox="1"/>
          <p:nvPr>
            <p:ph idx="1" type="body"/>
          </p:nvPr>
        </p:nvSpPr>
        <p:spPr>
          <a:xfrm>
            <a:off x="893700" y="1373600"/>
            <a:ext cx="7356600" cy="3552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t>The learner has a distribution made from the original data.</a:t>
            </a:r>
            <a:endParaRPr sz="2000"/>
          </a:p>
          <a:p>
            <a:pPr indent="-355600" lvl="0" marL="457200" rtl="0" algn="l">
              <a:lnSpc>
                <a:spcPct val="115000"/>
              </a:lnSpc>
              <a:spcBef>
                <a:spcPts val="0"/>
              </a:spcBef>
              <a:spcAft>
                <a:spcPts val="0"/>
              </a:spcAft>
              <a:buSzPts val="2000"/>
              <a:buChar char="●"/>
            </a:pPr>
            <a:r>
              <a:rPr lang="en" sz="2000"/>
              <a:t>The learner generates a sample from this distribution.</a:t>
            </a:r>
            <a:endParaRPr sz="2000"/>
          </a:p>
          <a:p>
            <a:pPr indent="-355600" lvl="0" marL="457200" rtl="0" algn="l">
              <a:lnSpc>
                <a:spcPct val="115000"/>
              </a:lnSpc>
              <a:spcBef>
                <a:spcPts val="0"/>
              </a:spcBef>
              <a:spcAft>
                <a:spcPts val="0"/>
              </a:spcAft>
              <a:buSzPts val="2000"/>
              <a:buChar char="●"/>
            </a:pPr>
            <a:r>
              <a:rPr lang="en" sz="2000"/>
              <a:t>The oracle gives the prediction for the sample</a:t>
            </a:r>
            <a:endParaRPr sz="2000"/>
          </a:p>
          <a:p>
            <a:pPr indent="-355600" lvl="0" marL="457200" rtl="0" algn="l">
              <a:lnSpc>
                <a:spcPct val="115000"/>
              </a:lnSpc>
              <a:spcBef>
                <a:spcPts val="0"/>
              </a:spcBef>
              <a:spcAft>
                <a:spcPts val="0"/>
              </a:spcAft>
              <a:buSzPts val="2000"/>
              <a:buChar char="●"/>
            </a:pPr>
            <a:r>
              <a:rPr lang="en" sz="2000"/>
              <a:t>This is added to the dataset that the learner uses for learning</a:t>
            </a:r>
            <a:endParaRPr sz="2000"/>
          </a:p>
        </p:txBody>
      </p:sp>
      <p:sp>
        <p:nvSpPr>
          <p:cNvPr id="180" name="Google Shape;180;p27"/>
          <p:cNvSpPr txBox="1"/>
          <p:nvPr/>
        </p:nvSpPr>
        <p:spPr>
          <a:xfrm>
            <a:off x="417900" y="4506200"/>
            <a:ext cx="8311800" cy="5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999999"/>
                </a:solidFill>
                <a:latin typeface="Lato"/>
                <a:ea typeface="Lato"/>
                <a:cs typeface="Lato"/>
                <a:sym typeface="Lato"/>
              </a:rPr>
              <a:t>References</a:t>
            </a:r>
            <a:endParaRPr b="0" i="0" sz="900" u="none" cap="none" strike="noStrike">
              <a:solidFill>
                <a:srgbClr val="999999"/>
              </a:solidFill>
              <a:latin typeface="Lato"/>
              <a:ea typeface="Lato"/>
              <a:cs typeface="Lato"/>
              <a:sym typeface="Lato"/>
            </a:endParaRPr>
          </a:p>
          <a:p>
            <a:pPr indent="-165100" lvl="0" marL="28575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b="0" i="0" sz="800" u="none" cap="none" strike="noStrike">
              <a:solidFill>
                <a:srgbClr val="B7B7B7"/>
              </a:solidFill>
              <a:latin typeface="Lato"/>
              <a:ea typeface="Lato"/>
              <a:cs typeface="Lato"/>
              <a:sym typeface="Lato"/>
            </a:endParaRPr>
          </a:p>
          <a:p>
            <a:pPr indent="-165100" lvl="0" marL="28575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b="0" i="0" sz="800" u="none" cap="none" strike="noStrike">
              <a:solidFill>
                <a:srgbClr val="B7B7B7"/>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893700" y="206000"/>
            <a:ext cx="7356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accent1"/>
                </a:solidFill>
              </a:rPr>
              <a:t>Membership Query Synthesis</a:t>
            </a:r>
            <a:endParaRPr/>
          </a:p>
        </p:txBody>
      </p:sp>
      <p:pic>
        <p:nvPicPr>
          <p:cNvPr id="186" name="Google Shape;186;p28"/>
          <p:cNvPicPr preferRelativeResize="0"/>
          <p:nvPr/>
        </p:nvPicPr>
        <p:blipFill rotWithShape="1">
          <a:blip r:embed="rId3">
            <a:alphaModFix/>
          </a:blip>
          <a:srcRect b="0" l="0" r="0" t="0"/>
          <a:stretch/>
        </p:blipFill>
        <p:spPr>
          <a:xfrm>
            <a:off x="1578150" y="1373600"/>
            <a:ext cx="5834325" cy="2457125"/>
          </a:xfrm>
          <a:prstGeom prst="rect">
            <a:avLst/>
          </a:prstGeom>
          <a:noFill/>
          <a:ln>
            <a:noFill/>
          </a:ln>
        </p:spPr>
      </p:pic>
      <p:sp>
        <p:nvSpPr>
          <p:cNvPr id="187" name="Google Shape;187;p28"/>
          <p:cNvSpPr txBox="1"/>
          <p:nvPr/>
        </p:nvSpPr>
        <p:spPr>
          <a:xfrm>
            <a:off x="744900" y="4671175"/>
            <a:ext cx="7654200" cy="38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999999"/>
                </a:solidFill>
                <a:latin typeface="Lato"/>
                <a:ea typeface="Lato"/>
                <a:cs typeface="Lato"/>
                <a:sym typeface="Lato"/>
              </a:rPr>
              <a:t>Image Source: https://www.statisticsfromatoz.com/uploads/7/3/2/1/73216723/discrete-and-cont-distributions_orig.png</a:t>
            </a:r>
            <a:endParaRPr b="0" i="0" sz="1100" u="none" cap="none" strike="noStrike">
              <a:solidFill>
                <a:srgbClr val="999999"/>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893700" y="144275"/>
            <a:ext cx="7139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chemeClr val="accent1"/>
                </a:solidFill>
              </a:rPr>
              <a:t>Pool-based Sampling</a:t>
            </a:r>
            <a:endParaRPr>
              <a:solidFill>
                <a:schemeClr val="accent1"/>
              </a:solidFill>
            </a:endParaRPr>
          </a:p>
        </p:txBody>
      </p:sp>
      <p:sp>
        <p:nvSpPr>
          <p:cNvPr id="193" name="Google Shape;193;p29"/>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Lato"/>
              <a:ea typeface="Lato"/>
              <a:cs typeface="Lato"/>
              <a:sym typeface="Lato"/>
            </a:endParaRPr>
          </a:p>
        </p:txBody>
      </p:sp>
      <p:sp>
        <p:nvSpPr>
          <p:cNvPr id="194" name="Google Shape;194;p29"/>
          <p:cNvSpPr txBox="1"/>
          <p:nvPr>
            <p:ph idx="1" type="body"/>
          </p:nvPr>
        </p:nvSpPr>
        <p:spPr>
          <a:xfrm>
            <a:off x="893700" y="1086588"/>
            <a:ext cx="7139100" cy="3552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Char char="●"/>
            </a:pPr>
            <a:r>
              <a:rPr lang="en" sz="1900"/>
              <a:t>A data pool of unlabelled samples</a:t>
            </a:r>
            <a:endParaRPr sz="1900"/>
          </a:p>
          <a:p>
            <a:pPr indent="-349250" lvl="0" marL="457200" rtl="0" algn="l">
              <a:lnSpc>
                <a:spcPct val="115000"/>
              </a:lnSpc>
              <a:spcBef>
                <a:spcPts val="0"/>
              </a:spcBef>
              <a:spcAft>
                <a:spcPts val="0"/>
              </a:spcAft>
              <a:buSzPts val="1900"/>
              <a:buChar char="●"/>
            </a:pPr>
            <a:r>
              <a:rPr lang="en" sz="1900"/>
              <a:t>Informativeness score - assigned to all the samples in the pool or a subset of pool if the pool is very large.</a:t>
            </a:r>
            <a:endParaRPr sz="1900"/>
          </a:p>
          <a:p>
            <a:pPr indent="-349250" lvl="0" marL="457200" rtl="0" algn="l">
              <a:lnSpc>
                <a:spcPct val="115000"/>
              </a:lnSpc>
              <a:spcBef>
                <a:spcPts val="0"/>
              </a:spcBef>
              <a:spcAft>
                <a:spcPts val="0"/>
              </a:spcAft>
              <a:buSzPts val="1900"/>
              <a:buChar char="●"/>
            </a:pPr>
            <a:r>
              <a:rPr lang="en" sz="1900"/>
              <a:t>The most informative sample(s) is(are) selected.</a:t>
            </a:r>
            <a:endParaRPr sz="1900"/>
          </a:p>
          <a:p>
            <a:pPr indent="-349250" lvl="0" marL="457200" rtl="0" algn="l">
              <a:lnSpc>
                <a:spcPct val="115000"/>
              </a:lnSpc>
              <a:spcBef>
                <a:spcPts val="0"/>
              </a:spcBef>
              <a:spcAft>
                <a:spcPts val="0"/>
              </a:spcAft>
              <a:buSzPts val="1900"/>
              <a:buChar char="●"/>
            </a:pPr>
            <a:r>
              <a:rPr lang="en" sz="1900"/>
              <a:t>Depending on the configuration ,one sample can be chosen each time or a few samples can be chosen each time.</a:t>
            </a:r>
            <a:endParaRPr sz="1900"/>
          </a:p>
          <a:p>
            <a:pPr indent="-349250" lvl="0" marL="457200" rtl="0" algn="l">
              <a:lnSpc>
                <a:spcPct val="115000"/>
              </a:lnSpc>
              <a:spcBef>
                <a:spcPts val="0"/>
              </a:spcBef>
              <a:spcAft>
                <a:spcPts val="0"/>
              </a:spcAft>
              <a:buSzPts val="1900"/>
              <a:buChar char="●"/>
            </a:pPr>
            <a:r>
              <a:rPr lang="en" sz="1900"/>
              <a:t>These are labelled and added to the dataset that the learner uses for learning.</a:t>
            </a:r>
            <a:endParaRPr sz="1900"/>
          </a:p>
        </p:txBody>
      </p:sp>
      <p:sp>
        <p:nvSpPr>
          <p:cNvPr id="195" name="Google Shape;195;p29"/>
          <p:cNvSpPr txBox="1"/>
          <p:nvPr/>
        </p:nvSpPr>
        <p:spPr>
          <a:xfrm>
            <a:off x="417900" y="4506200"/>
            <a:ext cx="8311800" cy="5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999999"/>
                </a:solidFill>
                <a:latin typeface="Lato"/>
                <a:ea typeface="Lato"/>
                <a:cs typeface="Lato"/>
                <a:sym typeface="Lato"/>
              </a:rPr>
              <a:t>References</a:t>
            </a:r>
            <a:endParaRPr b="0" i="0" sz="900" u="none" cap="none" strike="noStrike">
              <a:solidFill>
                <a:srgbClr val="999999"/>
              </a:solidFill>
              <a:latin typeface="Lato"/>
              <a:ea typeface="Lato"/>
              <a:cs typeface="Lato"/>
              <a:sym typeface="Lato"/>
            </a:endParaRPr>
          </a:p>
          <a:p>
            <a:pPr indent="-165100" lvl="0" marL="28575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b="0" i="0" sz="800" u="none" cap="none" strike="noStrike">
              <a:solidFill>
                <a:srgbClr val="B7B7B7"/>
              </a:solidFill>
              <a:latin typeface="Lato"/>
              <a:ea typeface="Lato"/>
              <a:cs typeface="Lato"/>
              <a:sym typeface="Lato"/>
            </a:endParaRPr>
          </a:p>
          <a:p>
            <a:pPr indent="-165100" lvl="0" marL="28575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b="0" i="0" sz="800" u="none" cap="none" strike="noStrike">
              <a:solidFill>
                <a:srgbClr val="B7B7B7"/>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893700" y="206000"/>
            <a:ext cx="7356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accent1"/>
                </a:solidFill>
              </a:rPr>
              <a:t>Pool-based Sampling</a:t>
            </a:r>
            <a:endParaRPr/>
          </a:p>
        </p:txBody>
      </p:sp>
      <p:pic>
        <p:nvPicPr>
          <p:cNvPr id="201" name="Google Shape;201;p30"/>
          <p:cNvPicPr preferRelativeResize="0"/>
          <p:nvPr/>
        </p:nvPicPr>
        <p:blipFill rotWithShape="1">
          <a:blip r:embed="rId3">
            <a:alphaModFix/>
          </a:blip>
          <a:srcRect b="298" l="0" r="10" t="0"/>
          <a:stretch/>
        </p:blipFill>
        <p:spPr>
          <a:xfrm>
            <a:off x="457200" y="2076417"/>
            <a:ext cx="8229598" cy="1808882"/>
          </a:xfrm>
          <a:prstGeom prst="rect">
            <a:avLst/>
          </a:prstGeom>
          <a:noFill/>
          <a:ln>
            <a:noFill/>
          </a:ln>
        </p:spPr>
      </p:pic>
      <p:sp>
        <p:nvSpPr>
          <p:cNvPr id="202" name="Google Shape;202;p30"/>
          <p:cNvSpPr txBox="1"/>
          <p:nvPr/>
        </p:nvSpPr>
        <p:spPr>
          <a:xfrm>
            <a:off x="1034850" y="4678500"/>
            <a:ext cx="6548700" cy="38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999999"/>
                </a:solidFill>
                <a:latin typeface="Lato"/>
                <a:ea typeface="Lato"/>
                <a:cs typeface="Lato"/>
                <a:sym typeface="Lato"/>
              </a:rPr>
              <a:t>Image Source: https://www.datacamp.com/community/tutorials/active-learning</a:t>
            </a:r>
            <a:endParaRPr b="0" i="0" sz="1100" u="none" cap="none" strike="noStrike">
              <a:solidFill>
                <a:srgbClr val="999999"/>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893700" y="206000"/>
            <a:ext cx="7139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sz="3200">
                <a:solidFill>
                  <a:schemeClr val="accent1"/>
                </a:solidFill>
              </a:rPr>
              <a:t>Stream-based Selective Sampling</a:t>
            </a:r>
            <a:endParaRPr sz="3200">
              <a:solidFill>
                <a:schemeClr val="accent1"/>
              </a:solidFill>
            </a:endParaRPr>
          </a:p>
        </p:txBody>
      </p:sp>
      <p:sp>
        <p:nvSpPr>
          <p:cNvPr id="208" name="Google Shape;208;p31"/>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Lato"/>
              <a:ea typeface="Lato"/>
              <a:cs typeface="Lato"/>
              <a:sym typeface="Lato"/>
            </a:endParaRPr>
          </a:p>
        </p:txBody>
      </p:sp>
      <p:sp>
        <p:nvSpPr>
          <p:cNvPr id="209" name="Google Shape;209;p31"/>
          <p:cNvSpPr txBox="1"/>
          <p:nvPr>
            <p:ph idx="1" type="body"/>
          </p:nvPr>
        </p:nvSpPr>
        <p:spPr>
          <a:xfrm>
            <a:off x="893700" y="1373600"/>
            <a:ext cx="7356600" cy="35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 sz="2000"/>
              <a:t>Stream-based Selective Sampling</a:t>
            </a:r>
            <a:endParaRPr sz="2000"/>
          </a:p>
          <a:p>
            <a:pPr indent="-355600" lvl="0" marL="457200" rtl="0" algn="l">
              <a:lnSpc>
                <a:spcPct val="115000"/>
              </a:lnSpc>
              <a:spcBef>
                <a:spcPts val="600"/>
              </a:spcBef>
              <a:spcAft>
                <a:spcPts val="0"/>
              </a:spcAft>
              <a:buSzPts val="2000"/>
              <a:buChar char="●"/>
            </a:pPr>
            <a:r>
              <a:rPr lang="en" sz="2000"/>
              <a:t>Assumption: Getting an unlabelled sample is free</a:t>
            </a:r>
            <a:endParaRPr sz="2000"/>
          </a:p>
          <a:p>
            <a:pPr indent="-355600" lvl="0" marL="457200" rtl="0" algn="l">
              <a:lnSpc>
                <a:spcPct val="115000"/>
              </a:lnSpc>
              <a:spcBef>
                <a:spcPts val="0"/>
              </a:spcBef>
              <a:spcAft>
                <a:spcPts val="0"/>
              </a:spcAft>
              <a:buSzPts val="2000"/>
              <a:buChar char="●"/>
            </a:pPr>
            <a:r>
              <a:rPr lang="en" sz="2000"/>
              <a:t>The samples are taken one by one and examined</a:t>
            </a:r>
            <a:endParaRPr sz="2000"/>
          </a:p>
          <a:p>
            <a:pPr indent="-355600" lvl="0" marL="457200" rtl="0" algn="l">
              <a:lnSpc>
                <a:spcPct val="115000"/>
              </a:lnSpc>
              <a:spcBef>
                <a:spcPts val="0"/>
              </a:spcBef>
              <a:spcAft>
                <a:spcPts val="0"/>
              </a:spcAft>
              <a:buSzPts val="2000"/>
              <a:buChar char="●"/>
            </a:pPr>
            <a:r>
              <a:rPr lang="en" sz="2000"/>
              <a:t>Based on an informativeness score for each sample, decide whether an instance has to be labelled in this iteration or not.</a:t>
            </a:r>
            <a:endParaRPr sz="2000"/>
          </a:p>
          <a:p>
            <a:pPr indent="-355600" lvl="0" marL="457200" rtl="0" algn="l">
              <a:lnSpc>
                <a:spcPct val="115000"/>
              </a:lnSpc>
              <a:spcBef>
                <a:spcPts val="0"/>
              </a:spcBef>
              <a:spcAft>
                <a:spcPts val="0"/>
              </a:spcAft>
              <a:buSzPts val="2000"/>
              <a:buChar char="●"/>
            </a:pPr>
            <a:r>
              <a:rPr lang="en" sz="2000"/>
              <a:t>Many iterations</a:t>
            </a:r>
            <a:endParaRPr sz="2000"/>
          </a:p>
        </p:txBody>
      </p:sp>
      <p:sp>
        <p:nvSpPr>
          <p:cNvPr id="210" name="Google Shape;210;p31"/>
          <p:cNvSpPr txBox="1"/>
          <p:nvPr/>
        </p:nvSpPr>
        <p:spPr>
          <a:xfrm>
            <a:off x="417900" y="4506200"/>
            <a:ext cx="8311800" cy="5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999999"/>
                </a:solidFill>
                <a:latin typeface="Lato"/>
                <a:ea typeface="Lato"/>
                <a:cs typeface="Lato"/>
                <a:sym typeface="Lato"/>
              </a:rPr>
              <a:t>References</a:t>
            </a:r>
            <a:endParaRPr b="0" i="0" sz="900" u="none" cap="none" strike="noStrike">
              <a:solidFill>
                <a:srgbClr val="999999"/>
              </a:solidFill>
              <a:latin typeface="Lato"/>
              <a:ea typeface="Lato"/>
              <a:cs typeface="Lato"/>
              <a:sym typeface="Lato"/>
            </a:endParaRPr>
          </a:p>
          <a:p>
            <a:pPr indent="-165100" lvl="0" marL="28575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b="0" i="0" sz="800" u="none" cap="none" strike="noStrike">
              <a:solidFill>
                <a:srgbClr val="B7B7B7"/>
              </a:solidFill>
              <a:latin typeface="Lato"/>
              <a:ea typeface="Lato"/>
              <a:cs typeface="Lato"/>
              <a:sym typeface="Lato"/>
            </a:endParaRPr>
          </a:p>
          <a:p>
            <a:pPr indent="-165100" lvl="0" marL="28575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b="0" i="0" sz="800" u="none" cap="none" strike="noStrike">
              <a:solidFill>
                <a:srgbClr val="B7B7B7"/>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784800" y="1933050"/>
            <a:ext cx="7574400" cy="127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600"/>
              <a:buNone/>
            </a:pPr>
            <a:r>
              <a:rPr lang="en" sz="4000">
                <a:solidFill>
                  <a:srgbClr val="38761D"/>
                </a:solidFill>
              </a:rPr>
              <a:t>Query Strategies</a:t>
            </a:r>
            <a:endParaRPr sz="4000">
              <a:solidFill>
                <a:srgbClr val="38761D"/>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893700" y="206000"/>
            <a:ext cx="7139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chemeClr val="accent1"/>
                </a:solidFill>
              </a:rPr>
              <a:t>Query Strategies</a:t>
            </a:r>
            <a:endParaRPr>
              <a:solidFill>
                <a:schemeClr val="accent1"/>
              </a:solidFill>
            </a:endParaRPr>
          </a:p>
        </p:txBody>
      </p:sp>
      <p:sp>
        <p:nvSpPr>
          <p:cNvPr id="221" name="Google Shape;221;p33"/>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Lato"/>
              <a:ea typeface="Lato"/>
              <a:cs typeface="Lato"/>
              <a:sym typeface="Lato"/>
            </a:endParaRPr>
          </a:p>
        </p:txBody>
      </p:sp>
      <p:sp>
        <p:nvSpPr>
          <p:cNvPr id="222" name="Google Shape;222;p33"/>
          <p:cNvSpPr txBox="1"/>
          <p:nvPr>
            <p:ph idx="1" type="body"/>
          </p:nvPr>
        </p:nvSpPr>
        <p:spPr>
          <a:xfrm>
            <a:off x="893700" y="1373600"/>
            <a:ext cx="7356600" cy="35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 sz="2000"/>
              <a:t>There are many query strategies.</a:t>
            </a:r>
            <a:r>
              <a:rPr baseline="30000" lang="en" sz="2000"/>
              <a:t>[1][2]</a:t>
            </a:r>
            <a:r>
              <a:rPr lang="en" sz="2000"/>
              <a:t> Here are three common strategies:</a:t>
            </a:r>
            <a:endParaRPr sz="2000"/>
          </a:p>
          <a:p>
            <a:pPr indent="-355600" lvl="0" marL="457200" rtl="0" algn="l">
              <a:lnSpc>
                <a:spcPct val="115000"/>
              </a:lnSpc>
              <a:spcBef>
                <a:spcPts val="600"/>
              </a:spcBef>
              <a:spcAft>
                <a:spcPts val="0"/>
              </a:spcAft>
              <a:buSzPts val="2000"/>
              <a:buChar char="●"/>
            </a:pPr>
            <a:r>
              <a:rPr lang="en" sz="2000"/>
              <a:t>Least Confidence</a:t>
            </a:r>
            <a:endParaRPr sz="2000"/>
          </a:p>
          <a:p>
            <a:pPr indent="-355600" lvl="0" marL="457200" rtl="0" algn="l">
              <a:lnSpc>
                <a:spcPct val="115000"/>
              </a:lnSpc>
              <a:spcBef>
                <a:spcPts val="0"/>
              </a:spcBef>
              <a:spcAft>
                <a:spcPts val="0"/>
              </a:spcAft>
              <a:buSzPts val="2000"/>
              <a:buChar char="●"/>
            </a:pPr>
            <a:r>
              <a:rPr lang="en" sz="2000"/>
              <a:t>Margin Sampling</a:t>
            </a:r>
            <a:endParaRPr sz="2000"/>
          </a:p>
          <a:p>
            <a:pPr indent="-355600" lvl="0" marL="457200" rtl="0" algn="l">
              <a:lnSpc>
                <a:spcPct val="115000"/>
              </a:lnSpc>
              <a:spcBef>
                <a:spcPts val="0"/>
              </a:spcBef>
              <a:spcAft>
                <a:spcPts val="0"/>
              </a:spcAft>
              <a:buSzPts val="2000"/>
              <a:buChar char="●"/>
            </a:pPr>
            <a:r>
              <a:rPr lang="en" sz="2000"/>
              <a:t>Entropy Sampling</a:t>
            </a:r>
            <a:endParaRPr sz="2000"/>
          </a:p>
        </p:txBody>
      </p:sp>
      <p:sp>
        <p:nvSpPr>
          <p:cNvPr id="223" name="Google Shape;223;p33"/>
          <p:cNvSpPr txBox="1"/>
          <p:nvPr/>
        </p:nvSpPr>
        <p:spPr>
          <a:xfrm>
            <a:off x="417900" y="4635325"/>
            <a:ext cx="8311800" cy="432000"/>
          </a:xfrm>
          <a:prstGeom prst="rect">
            <a:avLst/>
          </a:prstGeom>
          <a:noFill/>
          <a:ln>
            <a:noFill/>
          </a:ln>
        </p:spPr>
        <p:txBody>
          <a:bodyPr anchorCtr="0" anchor="t" bIns="91425" lIns="91425" spcFirstLastPara="1" rIns="91425" wrap="square" tIns="91425">
            <a:noAutofit/>
          </a:bodyPr>
          <a:lstStyle/>
          <a:p>
            <a:pPr indent="-165100" lvl="0" marL="28575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b="0" i="0" sz="800" u="none" cap="none" strike="noStrike">
              <a:solidFill>
                <a:srgbClr val="B7B7B7"/>
              </a:solidFill>
              <a:latin typeface="Lato"/>
              <a:ea typeface="Lato"/>
              <a:cs typeface="Lato"/>
              <a:sym typeface="Lato"/>
            </a:endParaRPr>
          </a:p>
          <a:p>
            <a:pPr indent="-165100" lvl="0" marL="28575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b="0" i="0" sz="800" u="none" cap="none" strike="noStrike">
              <a:solidFill>
                <a:srgbClr val="B7B7B7"/>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893700" y="206000"/>
            <a:ext cx="7139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sz="3000">
                <a:solidFill>
                  <a:schemeClr val="accent1"/>
                </a:solidFill>
              </a:rPr>
              <a:t>Query Strategies - Least Confidence</a:t>
            </a:r>
            <a:endParaRPr sz="3000">
              <a:solidFill>
                <a:schemeClr val="accent1"/>
              </a:solidFill>
            </a:endParaRPr>
          </a:p>
        </p:txBody>
      </p:sp>
      <p:sp>
        <p:nvSpPr>
          <p:cNvPr id="229" name="Google Shape;229;p34"/>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Lato"/>
              <a:ea typeface="Lato"/>
              <a:cs typeface="Lato"/>
              <a:sym typeface="Lato"/>
            </a:endParaRPr>
          </a:p>
        </p:txBody>
      </p:sp>
      <p:sp>
        <p:nvSpPr>
          <p:cNvPr id="230" name="Google Shape;230;p34"/>
          <p:cNvSpPr txBox="1"/>
          <p:nvPr>
            <p:ph idx="1" type="body"/>
          </p:nvPr>
        </p:nvSpPr>
        <p:spPr>
          <a:xfrm>
            <a:off x="893700" y="1373600"/>
            <a:ext cx="6919200" cy="35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 sz="2000"/>
              <a:t>The sample which has the least probability for its most likely label is chosen.</a:t>
            </a:r>
            <a:endParaRPr sz="2000"/>
          </a:p>
          <a:p>
            <a:pPr indent="0" lvl="0" marL="0" rtl="0" algn="l">
              <a:lnSpc>
                <a:spcPct val="115000"/>
              </a:lnSpc>
              <a:spcBef>
                <a:spcPts val="600"/>
              </a:spcBef>
              <a:spcAft>
                <a:spcPts val="0"/>
              </a:spcAft>
              <a:buSzPts val="1800"/>
              <a:buNone/>
            </a:pPr>
            <a:r>
              <a:rPr lang="en" sz="1400"/>
              <a:t>Eg - Let the samples in a dataset be in three classes - A, B, C. </a:t>
            </a:r>
            <a:endParaRPr sz="1400"/>
          </a:p>
          <a:p>
            <a:pPr indent="0" lvl="0" marL="0" rtl="0" algn="l">
              <a:lnSpc>
                <a:spcPct val="115000"/>
              </a:lnSpc>
              <a:spcBef>
                <a:spcPts val="600"/>
              </a:spcBef>
              <a:spcAft>
                <a:spcPts val="0"/>
              </a:spcAft>
              <a:buSzPts val="1800"/>
              <a:buNone/>
            </a:pPr>
            <a:r>
              <a:rPr lang="en" sz="1400"/>
              <a:t>Sample S</a:t>
            </a:r>
            <a:r>
              <a:rPr baseline="-25000" lang="en" sz="1400"/>
              <a:t>1</a:t>
            </a:r>
            <a:r>
              <a:rPr lang="en" sz="1400"/>
              <a:t> probabilities: A - 0.5, B - 0.25, C - 0.25	Most likely label: A (0.5)</a:t>
            </a:r>
            <a:endParaRPr sz="1400"/>
          </a:p>
          <a:p>
            <a:pPr indent="0" lvl="0" marL="0" rtl="0" algn="l">
              <a:lnSpc>
                <a:spcPct val="115000"/>
              </a:lnSpc>
              <a:spcBef>
                <a:spcPts val="600"/>
              </a:spcBef>
              <a:spcAft>
                <a:spcPts val="0"/>
              </a:spcAft>
              <a:buSzPts val="1800"/>
              <a:buNone/>
            </a:pPr>
            <a:r>
              <a:rPr lang="en" sz="1400"/>
              <a:t>Sample S</a:t>
            </a:r>
            <a:r>
              <a:rPr baseline="-25000" lang="en" sz="1400"/>
              <a:t>2</a:t>
            </a:r>
            <a:r>
              <a:rPr lang="en" sz="1400"/>
              <a:t> probabilities: A - 0.1, B - 0.8, C - 0.1		Most likely label: B (0.8) </a:t>
            </a:r>
            <a:endParaRPr sz="1400"/>
          </a:p>
          <a:p>
            <a:pPr indent="0" lvl="0" marL="0" rtl="0" algn="l">
              <a:lnSpc>
                <a:spcPct val="115000"/>
              </a:lnSpc>
              <a:spcBef>
                <a:spcPts val="600"/>
              </a:spcBef>
              <a:spcAft>
                <a:spcPts val="0"/>
              </a:spcAft>
              <a:buSzPts val="1800"/>
              <a:buNone/>
            </a:pPr>
            <a:r>
              <a:rPr lang="en" sz="1400"/>
              <a:t>Here, S</a:t>
            </a:r>
            <a:r>
              <a:rPr baseline="-25000" lang="en" sz="1400"/>
              <a:t>1</a:t>
            </a:r>
            <a:r>
              <a:rPr lang="en" sz="1400"/>
              <a:t> will be chosen according to the above query strategy.</a:t>
            </a:r>
            <a:endParaRPr sz="1400"/>
          </a:p>
        </p:txBody>
      </p:sp>
      <p:sp>
        <p:nvSpPr>
          <p:cNvPr id="231" name="Google Shape;231;p34"/>
          <p:cNvSpPr txBox="1"/>
          <p:nvPr/>
        </p:nvSpPr>
        <p:spPr>
          <a:xfrm>
            <a:off x="417900" y="4506200"/>
            <a:ext cx="8311800" cy="5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999999"/>
                </a:solidFill>
                <a:latin typeface="Lato"/>
                <a:ea typeface="Lato"/>
                <a:cs typeface="Lato"/>
                <a:sym typeface="Lato"/>
              </a:rPr>
              <a:t>References</a:t>
            </a:r>
            <a:endParaRPr b="0" i="0" sz="900" u="none" cap="none" strike="noStrike">
              <a:solidFill>
                <a:srgbClr val="999999"/>
              </a:solidFill>
              <a:latin typeface="Lato"/>
              <a:ea typeface="Lato"/>
              <a:cs typeface="Lato"/>
              <a:sym typeface="Lato"/>
            </a:endParaRPr>
          </a:p>
          <a:p>
            <a:pPr indent="-165100" lvl="0" marL="28575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b="0" i="0" sz="800" u="none" cap="none" strike="noStrike">
              <a:solidFill>
                <a:srgbClr val="B7B7B7"/>
              </a:solidFill>
              <a:latin typeface="Lato"/>
              <a:ea typeface="Lato"/>
              <a:cs typeface="Lato"/>
              <a:sym typeface="Lato"/>
            </a:endParaRPr>
          </a:p>
          <a:p>
            <a:pPr indent="-165100" lvl="0" marL="28575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b="0" i="0" sz="800" u="none" cap="none" strike="noStrike">
              <a:solidFill>
                <a:srgbClr val="B7B7B7"/>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911700" y="123700"/>
            <a:ext cx="7139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sz="3000">
                <a:solidFill>
                  <a:schemeClr val="accent1"/>
                </a:solidFill>
              </a:rPr>
              <a:t>Query Strategies - Margin Sampling</a:t>
            </a:r>
            <a:endParaRPr sz="3000">
              <a:solidFill>
                <a:schemeClr val="accent1"/>
              </a:solidFill>
            </a:endParaRPr>
          </a:p>
        </p:txBody>
      </p:sp>
      <p:sp>
        <p:nvSpPr>
          <p:cNvPr id="237" name="Google Shape;237;p35"/>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Lato"/>
              <a:ea typeface="Lato"/>
              <a:cs typeface="Lato"/>
              <a:sym typeface="Lato"/>
            </a:endParaRPr>
          </a:p>
        </p:txBody>
      </p:sp>
      <p:sp>
        <p:nvSpPr>
          <p:cNvPr id="238" name="Google Shape;238;p35"/>
          <p:cNvSpPr txBox="1"/>
          <p:nvPr>
            <p:ph idx="1" type="body"/>
          </p:nvPr>
        </p:nvSpPr>
        <p:spPr>
          <a:xfrm>
            <a:off x="911700" y="1076300"/>
            <a:ext cx="7320600" cy="35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 sz="1800"/>
              <a:t>The problem with LC is that is takes only the most likely label into account. Thus, this query strategy takes the sample which has least difference between its most likely label and second most likely label probabilities.</a:t>
            </a:r>
            <a:endParaRPr sz="1800"/>
          </a:p>
          <a:p>
            <a:pPr indent="0" lvl="0" marL="0" rtl="0" algn="l">
              <a:lnSpc>
                <a:spcPct val="115000"/>
              </a:lnSpc>
              <a:spcBef>
                <a:spcPts val="600"/>
              </a:spcBef>
              <a:spcAft>
                <a:spcPts val="0"/>
              </a:spcAft>
              <a:buSzPts val="1800"/>
              <a:buNone/>
            </a:pPr>
            <a:r>
              <a:rPr lang="en" sz="1400"/>
              <a:t>Eg - Let the samples in a dataset be in three classes - A, B, C. </a:t>
            </a:r>
            <a:endParaRPr sz="1400"/>
          </a:p>
          <a:p>
            <a:pPr indent="0" lvl="0" marL="0" rtl="0" algn="l">
              <a:lnSpc>
                <a:spcPct val="115000"/>
              </a:lnSpc>
              <a:spcBef>
                <a:spcPts val="600"/>
              </a:spcBef>
              <a:spcAft>
                <a:spcPts val="0"/>
              </a:spcAft>
              <a:buSzPts val="1800"/>
              <a:buNone/>
            </a:pPr>
            <a:r>
              <a:rPr lang="en" sz="1400"/>
              <a:t>Sample S</a:t>
            </a:r>
            <a:r>
              <a:rPr baseline="-25000" lang="en" sz="1400"/>
              <a:t>1</a:t>
            </a:r>
            <a:r>
              <a:rPr lang="en" sz="1400"/>
              <a:t> probabilities: A - 0.5, B - 0.45, C - 0.05		0.5 - 0.45 = 0.05</a:t>
            </a:r>
            <a:endParaRPr sz="1400"/>
          </a:p>
          <a:p>
            <a:pPr indent="0" lvl="0" marL="0" rtl="0" algn="l">
              <a:lnSpc>
                <a:spcPct val="115000"/>
              </a:lnSpc>
              <a:spcBef>
                <a:spcPts val="600"/>
              </a:spcBef>
              <a:spcAft>
                <a:spcPts val="0"/>
              </a:spcAft>
              <a:buSzPts val="1800"/>
              <a:buNone/>
            </a:pPr>
            <a:r>
              <a:rPr lang="en" sz="1400"/>
              <a:t>Sample S</a:t>
            </a:r>
            <a:r>
              <a:rPr baseline="-25000" lang="en" sz="1400"/>
              <a:t>2</a:t>
            </a:r>
            <a:r>
              <a:rPr lang="en" sz="1400"/>
              <a:t> probabilities: A - 0.3, B - 0.4, C - 0.3			0.4 - 0.3 = 0.1</a:t>
            </a:r>
            <a:endParaRPr sz="1400"/>
          </a:p>
          <a:p>
            <a:pPr indent="0" lvl="0" marL="0" rtl="0" algn="l">
              <a:lnSpc>
                <a:spcPct val="115000"/>
              </a:lnSpc>
              <a:spcBef>
                <a:spcPts val="600"/>
              </a:spcBef>
              <a:spcAft>
                <a:spcPts val="0"/>
              </a:spcAft>
              <a:buSzPts val="1800"/>
              <a:buNone/>
            </a:pPr>
            <a:r>
              <a:rPr lang="en" sz="1400"/>
              <a:t>Here, S</a:t>
            </a:r>
            <a:r>
              <a:rPr baseline="-25000" lang="en" sz="1400"/>
              <a:t>1</a:t>
            </a:r>
            <a:r>
              <a:rPr lang="en" sz="1400"/>
              <a:t> will be chosen according to the margin sample.</a:t>
            </a:r>
            <a:endParaRPr sz="1400"/>
          </a:p>
          <a:p>
            <a:pPr indent="0" lvl="0" marL="0" rtl="0" algn="l">
              <a:lnSpc>
                <a:spcPct val="115000"/>
              </a:lnSpc>
              <a:spcBef>
                <a:spcPts val="600"/>
              </a:spcBef>
              <a:spcAft>
                <a:spcPts val="0"/>
              </a:spcAft>
              <a:buSzPts val="1800"/>
              <a:buNone/>
            </a:pPr>
            <a:r>
              <a:rPr lang="en" sz="1400"/>
              <a:t>According to LC, S</a:t>
            </a:r>
            <a:r>
              <a:rPr baseline="-25000" lang="en" sz="1400"/>
              <a:t>2</a:t>
            </a:r>
            <a:r>
              <a:rPr lang="en" sz="1400"/>
              <a:t> will be chosen.</a:t>
            </a:r>
            <a:endParaRPr sz="1400"/>
          </a:p>
        </p:txBody>
      </p:sp>
      <p:sp>
        <p:nvSpPr>
          <p:cNvPr id="239" name="Google Shape;239;p35"/>
          <p:cNvSpPr txBox="1"/>
          <p:nvPr/>
        </p:nvSpPr>
        <p:spPr>
          <a:xfrm>
            <a:off x="417900" y="4506200"/>
            <a:ext cx="8311800" cy="5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999999"/>
                </a:solidFill>
                <a:latin typeface="Lato"/>
                <a:ea typeface="Lato"/>
                <a:cs typeface="Lato"/>
                <a:sym typeface="Lato"/>
              </a:rPr>
              <a:t>References</a:t>
            </a:r>
            <a:endParaRPr b="0" i="0" sz="900" u="none" cap="none" strike="noStrike">
              <a:solidFill>
                <a:srgbClr val="999999"/>
              </a:solidFill>
              <a:latin typeface="Lato"/>
              <a:ea typeface="Lato"/>
              <a:cs typeface="Lato"/>
              <a:sym typeface="Lato"/>
            </a:endParaRPr>
          </a:p>
          <a:p>
            <a:pPr indent="-165100" lvl="0" marL="28575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b="0" i="0" sz="800" u="none" cap="none" strike="noStrike">
              <a:solidFill>
                <a:srgbClr val="B7B7B7"/>
              </a:solidFill>
              <a:latin typeface="Lato"/>
              <a:ea typeface="Lato"/>
              <a:cs typeface="Lato"/>
              <a:sym typeface="Lato"/>
            </a:endParaRPr>
          </a:p>
          <a:p>
            <a:pPr indent="-165100" lvl="0" marL="28575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b="0" i="0" sz="800" u="none" cap="none" strike="noStrike">
              <a:solidFill>
                <a:srgbClr val="B7B7B7"/>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893700" y="206000"/>
            <a:ext cx="7139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chemeClr val="accent1"/>
                </a:solidFill>
              </a:rPr>
              <a:t>What is active learning?</a:t>
            </a:r>
            <a:endParaRPr>
              <a:solidFill>
                <a:schemeClr val="accent1"/>
              </a:solidFill>
            </a:endParaRPr>
          </a:p>
        </p:txBody>
      </p:sp>
      <p:sp>
        <p:nvSpPr>
          <p:cNvPr id="118" name="Google Shape;118;p18"/>
          <p:cNvSpPr txBox="1"/>
          <p:nvPr>
            <p:ph idx="1" type="body"/>
          </p:nvPr>
        </p:nvSpPr>
        <p:spPr>
          <a:xfrm>
            <a:off x="893700" y="1373600"/>
            <a:ext cx="7356600" cy="3552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t>Let us say that you have some data.</a:t>
            </a:r>
            <a:endParaRPr sz="2000"/>
          </a:p>
          <a:p>
            <a:pPr indent="-355600" lvl="0" marL="457200" rtl="0" algn="l">
              <a:lnSpc>
                <a:spcPct val="115000"/>
              </a:lnSpc>
              <a:spcBef>
                <a:spcPts val="0"/>
              </a:spcBef>
              <a:spcAft>
                <a:spcPts val="0"/>
              </a:spcAft>
              <a:buSzPts val="2000"/>
              <a:buChar char="●"/>
            </a:pPr>
            <a:r>
              <a:rPr lang="en" sz="2000"/>
              <a:t>You want to apply a machine learning technique to classify the data.</a:t>
            </a:r>
            <a:endParaRPr sz="2000"/>
          </a:p>
          <a:p>
            <a:pPr indent="-355600" lvl="0" marL="457200" rtl="0" algn="l">
              <a:lnSpc>
                <a:spcPct val="115000"/>
              </a:lnSpc>
              <a:spcBef>
                <a:spcPts val="0"/>
              </a:spcBef>
              <a:spcAft>
                <a:spcPts val="0"/>
              </a:spcAft>
              <a:buSzPts val="2000"/>
              <a:buChar char="●"/>
            </a:pPr>
            <a:r>
              <a:rPr lang="en" sz="2000"/>
              <a:t>No labelled samples or a very small number of labelled samples, and a large amount of data.</a:t>
            </a:r>
            <a:endParaRPr sz="2000"/>
          </a:p>
          <a:p>
            <a:pPr indent="-355600" lvl="0" marL="457200" rtl="0" algn="l">
              <a:lnSpc>
                <a:spcPct val="115000"/>
              </a:lnSpc>
              <a:spcBef>
                <a:spcPts val="0"/>
              </a:spcBef>
              <a:spcAft>
                <a:spcPts val="0"/>
              </a:spcAft>
              <a:buSzPts val="2000"/>
              <a:buChar char="●"/>
            </a:pPr>
            <a:r>
              <a:rPr lang="en" sz="2000"/>
              <a:t>Labelling each sample is expensive.</a:t>
            </a:r>
            <a:endParaRPr sz="2000"/>
          </a:p>
          <a:p>
            <a:pPr indent="-355600" lvl="0" marL="457200" rtl="0" algn="l">
              <a:lnSpc>
                <a:spcPct val="115000"/>
              </a:lnSpc>
              <a:spcBef>
                <a:spcPts val="0"/>
              </a:spcBef>
              <a:spcAft>
                <a:spcPts val="0"/>
              </a:spcAft>
              <a:buSzPts val="2000"/>
              <a:buChar char="●"/>
            </a:pPr>
            <a:r>
              <a:rPr lang="en" sz="2000"/>
              <a:t>What will you do?</a:t>
            </a:r>
            <a:endParaRPr sz="2000"/>
          </a:p>
        </p:txBody>
      </p:sp>
      <p:sp>
        <p:nvSpPr>
          <p:cNvPr id="119" name="Google Shape;119;p18"/>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idx="1" type="body"/>
          </p:nvPr>
        </p:nvSpPr>
        <p:spPr>
          <a:xfrm>
            <a:off x="893700" y="1373600"/>
            <a:ext cx="7320600" cy="35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 sz="1800"/>
              <a:t>LC takes only most likely label into account and margin sampling sampling takes the top two likely labels into account. Entropy sampling uses the probability of all possible labels. This is done using the metric called entropy. The sample with the largest entropy is selected.</a:t>
            </a:r>
            <a:endParaRPr sz="1400"/>
          </a:p>
        </p:txBody>
      </p:sp>
      <p:sp>
        <p:nvSpPr>
          <p:cNvPr id="245" name="Google Shape;245;p36"/>
          <p:cNvSpPr txBox="1"/>
          <p:nvPr>
            <p:ph type="title"/>
          </p:nvPr>
        </p:nvSpPr>
        <p:spPr>
          <a:xfrm>
            <a:off x="893700" y="206000"/>
            <a:ext cx="7139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sz="3000">
                <a:solidFill>
                  <a:schemeClr val="accent1"/>
                </a:solidFill>
              </a:rPr>
              <a:t>Query Strategies - Entropy Sampling</a:t>
            </a:r>
            <a:endParaRPr sz="3000">
              <a:solidFill>
                <a:schemeClr val="accent1"/>
              </a:solidFill>
            </a:endParaRPr>
          </a:p>
        </p:txBody>
      </p:sp>
      <p:sp>
        <p:nvSpPr>
          <p:cNvPr id="246" name="Google Shape;246;p36"/>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Lato"/>
              <a:ea typeface="Lato"/>
              <a:cs typeface="Lato"/>
              <a:sym typeface="Lato"/>
            </a:endParaRPr>
          </a:p>
        </p:txBody>
      </p:sp>
      <p:sp>
        <p:nvSpPr>
          <p:cNvPr id="247" name="Google Shape;247;p36"/>
          <p:cNvSpPr txBox="1"/>
          <p:nvPr/>
        </p:nvSpPr>
        <p:spPr>
          <a:xfrm>
            <a:off x="417900" y="4506200"/>
            <a:ext cx="8311800" cy="5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999999"/>
                </a:solidFill>
                <a:latin typeface="Lato"/>
                <a:ea typeface="Lato"/>
                <a:cs typeface="Lato"/>
                <a:sym typeface="Lato"/>
              </a:rPr>
              <a:t>References</a:t>
            </a:r>
            <a:endParaRPr b="0" i="0" sz="900" u="none" cap="none" strike="noStrike">
              <a:solidFill>
                <a:srgbClr val="999999"/>
              </a:solidFill>
              <a:latin typeface="Lato"/>
              <a:ea typeface="Lato"/>
              <a:cs typeface="Lato"/>
              <a:sym typeface="Lato"/>
            </a:endParaRPr>
          </a:p>
          <a:p>
            <a:pPr indent="-165100" lvl="0" marL="28575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b="0" i="0" sz="800" u="none" cap="none" strike="noStrike">
              <a:solidFill>
                <a:srgbClr val="B7B7B7"/>
              </a:solidFill>
              <a:latin typeface="Lato"/>
              <a:ea typeface="Lato"/>
              <a:cs typeface="Lato"/>
              <a:sym typeface="Lato"/>
            </a:endParaRPr>
          </a:p>
          <a:p>
            <a:pPr indent="-165100" lvl="0" marL="28575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b="0" i="0" sz="800" u="none" cap="none" strike="noStrike">
              <a:solidFill>
                <a:srgbClr val="B7B7B7"/>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476700" y="53600"/>
            <a:ext cx="72882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sz="3000">
                <a:solidFill>
                  <a:schemeClr val="accent1"/>
                </a:solidFill>
              </a:rPr>
              <a:t>Looking back: Steps in Active Learning</a:t>
            </a:r>
            <a:endParaRPr sz="3000">
              <a:solidFill>
                <a:schemeClr val="accent1"/>
              </a:solidFill>
            </a:endParaRPr>
          </a:p>
        </p:txBody>
      </p:sp>
      <p:sp>
        <p:nvSpPr>
          <p:cNvPr id="253" name="Google Shape;253;p37"/>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Lato"/>
              <a:ea typeface="Lato"/>
              <a:cs typeface="Lato"/>
              <a:sym typeface="Lato"/>
            </a:endParaRPr>
          </a:p>
        </p:txBody>
      </p:sp>
      <p:sp>
        <p:nvSpPr>
          <p:cNvPr id="254" name="Google Shape;254;p37"/>
          <p:cNvSpPr txBox="1"/>
          <p:nvPr>
            <p:ph idx="1" type="body"/>
          </p:nvPr>
        </p:nvSpPr>
        <p:spPr>
          <a:xfrm>
            <a:off x="476700" y="1008463"/>
            <a:ext cx="8005800" cy="1809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600"/>
              </a:spcBef>
              <a:spcAft>
                <a:spcPts val="0"/>
              </a:spcAft>
              <a:buSzPts val="1700"/>
              <a:buChar char="●"/>
            </a:pPr>
            <a:r>
              <a:rPr lang="en" sz="1700"/>
              <a:t>Train the model on the labelled data.</a:t>
            </a:r>
            <a:endParaRPr sz="1700"/>
          </a:p>
          <a:p>
            <a:pPr indent="-336550" lvl="0" marL="457200" rtl="0" algn="l">
              <a:lnSpc>
                <a:spcPct val="115000"/>
              </a:lnSpc>
              <a:spcBef>
                <a:spcPts val="0"/>
              </a:spcBef>
              <a:spcAft>
                <a:spcPts val="0"/>
              </a:spcAft>
              <a:buSzPts val="1700"/>
              <a:buChar char="●"/>
            </a:pPr>
            <a:r>
              <a:rPr lang="en" sz="1700"/>
              <a:t>Evaluate the model on all the unlabelled samples.</a:t>
            </a:r>
            <a:endParaRPr sz="1700"/>
          </a:p>
          <a:p>
            <a:pPr indent="-336550" lvl="0" marL="457200" rtl="0" algn="l">
              <a:lnSpc>
                <a:spcPct val="115000"/>
              </a:lnSpc>
              <a:spcBef>
                <a:spcPts val="0"/>
              </a:spcBef>
              <a:spcAft>
                <a:spcPts val="0"/>
              </a:spcAft>
              <a:buSzPts val="1700"/>
              <a:buChar char="●"/>
            </a:pPr>
            <a:r>
              <a:rPr lang="en" sz="1700"/>
              <a:t>Based on the evaluation, choose the sample/list of samples to be labelled.</a:t>
            </a:r>
            <a:endParaRPr sz="1700"/>
          </a:p>
          <a:p>
            <a:pPr indent="-336550" lvl="0" marL="457200" rtl="0" algn="l">
              <a:lnSpc>
                <a:spcPct val="115000"/>
              </a:lnSpc>
              <a:spcBef>
                <a:spcPts val="0"/>
              </a:spcBef>
              <a:spcAft>
                <a:spcPts val="0"/>
              </a:spcAft>
              <a:buSzPts val="1700"/>
              <a:buChar char="●"/>
            </a:pPr>
            <a:r>
              <a:rPr lang="en" sz="1700"/>
              <a:t>Label these samples and add them to the labelled data.</a:t>
            </a:r>
            <a:endParaRPr sz="1700"/>
          </a:p>
          <a:p>
            <a:pPr indent="-336550" lvl="0" marL="457200" rtl="0" algn="l">
              <a:lnSpc>
                <a:spcPct val="115000"/>
              </a:lnSpc>
              <a:spcBef>
                <a:spcPts val="0"/>
              </a:spcBef>
              <a:spcAft>
                <a:spcPts val="0"/>
              </a:spcAft>
              <a:buSzPts val="1700"/>
              <a:buChar char="●"/>
            </a:pPr>
            <a:r>
              <a:rPr lang="en" sz="1700"/>
              <a:t>Repeat the above steps till a certain condition (stopping criterion)</a:t>
            </a:r>
            <a:endParaRPr sz="1700"/>
          </a:p>
        </p:txBody>
      </p:sp>
      <p:pic>
        <p:nvPicPr>
          <p:cNvPr id="255" name="Google Shape;255;p37"/>
          <p:cNvPicPr preferRelativeResize="0"/>
          <p:nvPr/>
        </p:nvPicPr>
        <p:blipFill rotWithShape="1">
          <a:blip r:embed="rId3">
            <a:alphaModFix/>
          </a:blip>
          <a:srcRect b="298" l="0" r="10" t="0"/>
          <a:stretch/>
        </p:blipFill>
        <p:spPr>
          <a:xfrm>
            <a:off x="476700" y="2843542"/>
            <a:ext cx="8229598" cy="1808882"/>
          </a:xfrm>
          <a:prstGeom prst="rect">
            <a:avLst/>
          </a:prstGeom>
          <a:noFill/>
          <a:ln>
            <a:noFill/>
          </a:ln>
        </p:spPr>
      </p:pic>
      <p:sp>
        <p:nvSpPr>
          <p:cNvPr id="256" name="Google Shape;256;p37"/>
          <p:cNvSpPr txBox="1"/>
          <p:nvPr/>
        </p:nvSpPr>
        <p:spPr>
          <a:xfrm>
            <a:off x="1034850" y="4678500"/>
            <a:ext cx="6548700" cy="38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999999"/>
                </a:solidFill>
                <a:latin typeface="Lato"/>
                <a:ea typeface="Lato"/>
                <a:cs typeface="Lato"/>
                <a:sym typeface="Lato"/>
              </a:rPr>
              <a:t>Image Source: https://www.datacamp.com/community/tutorials/active-learning</a:t>
            </a:r>
            <a:endParaRPr b="0" i="0" sz="1100" u="none" cap="none" strike="noStrike">
              <a:solidFill>
                <a:srgbClr val="999999"/>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893700" y="206000"/>
            <a:ext cx="7356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sz="3200">
                <a:solidFill>
                  <a:schemeClr val="accent1"/>
                </a:solidFill>
              </a:rPr>
              <a:t>Advantages of Active Learning</a:t>
            </a:r>
            <a:endParaRPr sz="3200">
              <a:solidFill>
                <a:schemeClr val="accent1"/>
              </a:solidFill>
            </a:endParaRPr>
          </a:p>
        </p:txBody>
      </p:sp>
      <p:sp>
        <p:nvSpPr>
          <p:cNvPr id="262" name="Google Shape;262;p38"/>
          <p:cNvSpPr txBox="1"/>
          <p:nvPr>
            <p:ph idx="1" type="body"/>
          </p:nvPr>
        </p:nvSpPr>
        <p:spPr>
          <a:xfrm>
            <a:off x="893700" y="1373600"/>
            <a:ext cx="7356600" cy="3552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SzPts val="2200"/>
              <a:buChar char="●"/>
            </a:pPr>
            <a:r>
              <a:rPr lang="en" sz="2200"/>
              <a:t>Eases the problem of lack of labelled data; only a fraction of the data has to be labelled</a:t>
            </a:r>
            <a:endParaRPr sz="2200"/>
          </a:p>
          <a:p>
            <a:pPr indent="0" lvl="0" marL="457200" rtl="0" algn="l">
              <a:lnSpc>
                <a:spcPct val="115000"/>
              </a:lnSpc>
              <a:spcBef>
                <a:spcPts val="600"/>
              </a:spcBef>
              <a:spcAft>
                <a:spcPts val="0"/>
              </a:spcAft>
              <a:buSzPts val="1800"/>
              <a:buNone/>
            </a:pPr>
            <a:r>
              <a:t/>
            </a:r>
            <a:endParaRPr sz="2200"/>
          </a:p>
          <a:p>
            <a:pPr indent="-368300" lvl="0" marL="457200" rtl="0" algn="l">
              <a:lnSpc>
                <a:spcPct val="115000"/>
              </a:lnSpc>
              <a:spcBef>
                <a:spcPts val="600"/>
              </a:spcBef>
              <a:spcAft>
                <a:spcPts val="0"/>
              </a:spcAft>
              <a:buSzPts val="2200"/>
              <a:buChar char="●"/>
            </a:pPr>
            <a:r>
              <a:rPr lang="en" sz="2200"/>
              <a:t>Can be applied for online learning scenarios - many practical scenarios in industries involve online learning</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893700" y="206000"/>
            <a:ext cx="7356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a:t>Application Areas of Active Learning</a:t>
            </a:r>
            <a:endParaRPr/>
          </a:p>
        </p:txBody>
      </p:sp>
      <p:sp>
        <p:nvSpPr>
          <p:cNvPr id="268" name="Google Shape;268;p39"/>
          <p:cNvSpPr txBox="1"/>
          <p:nvPr>
            <p:ph idx="1" type="body"/>
          </p:nvPr>
        </p:nvSpPr>
        <p:spPr>
          <a:xfrm>
            <a:off x="893700" y="1373600"/>
            <a:ext cx="7356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SzPts val="1800"/>
              <a:buChar char="●"/>
            </a:pPr>
            <a:r>
              <a:rPr lang="en"/>
              <a:t>Natural Language Processing</a:t>
            </a:r>
            <a:r>
              <a:rPr baseline="30000" lang="en"/>
              <a:t>[1]</a:t>
            </a:r>
            <a:endParaRPr baseline="30000"/>
          </a:p>
          <a:p>
            <a:pPr indent="-330200" lvl="1" marL="914400" rtl="0" algn="l">
              <a:lnSpc>
                <a:spcPct val="100000"/>
              </a:lnSpc>
              <a:spcBef>
                <a:spcPts val="0"/>
              </a:spcBef>
              <a:spcAft>
                <a:spcPts val="0"/>
              </a:spcAft>
              <a:buSzPts val="1600"/>
              <a:buChar char="○"/>
            </a:pPr>
            <a:r>
              <a:rPr lang="en"/>
              <a:t>Lots of data to label</a:t>
            </a:r>
            <a:endParaRPr/>
          </a:p>
          <a:p>
            <a:pPr indent="-342900" lvl="0" marL="457200" rtl="0" algn="l">
              <a:lnSpc>
                <a:spcPct val="115000"/>
              </a:lnSpc>
              <a:spcBef>
                <a:spcPts val="0"/>
              </a:spcBef>
              <a:spcAft>
                <a:spcPts val="0"/>
              </a:spcAft>
              <a:buSzPts val="1800"/>
              <a:buChar char="●"/>
            </a:pPr>
            <a:r>
              <a:rPr lang="en"/>
              <a:t>Reinforcement Learning</a:t>
            </a:r>
            <a:endParaRPr/>
          </a:p>
          <a:p>
            <a:pPr indent="-342900" lvl="0" marL="457200" rtl="0" algn="l">
              <a:lnSpc>
                <a:spcPct val="115000"/>
              </a:lnSpc>
              <a:spcBef>
                <a:spcPts val="0"/>
              </a:spcBef>
              <a:spcAft>
                <a:spcPts val="0"/>
              </a:spcAft>
              <a:buSzPts val="1800"/>
              <a:buChar char="●"/>
            </a:pPr>
            <a:r>
              <a:rPr lang="en"/>
              <a:t>Online Learning</a:t>
            </a:r>
            <a:endParaRPr/>
          </a:p>
          <a:p>
            <a:pPr indent="-330200" lvl="1" marL="914400" rtl="0" algn="l">
              <a:lnSpc>
                <a:spcPct val="100000"/>
              </a:lnSpc>
              <a:spcBef>
                <a:spcPts val="0"/>
              </a:spcBef>
              <a:spcAft>
                <a:spcPts val="0"/>
              </a:spcAft>
              <a:buSzPts val="1600"/>
              <a:buChar char="○"/>
            </a:pPr>
            <a:r>
              <a:rPr lang="en"/>
              <a:t>Lot of data coming in continuously</a:t>
            </a:r>
            <a:endParaRPr/>
          </a:p>
          <a:p>
            <a:pPr indent="-330200" lvl="1" marL="914400" rtl="0" algn="l">
              <a:lnSpc>
                <a:spcPct val="100000"/>
              </a:lnSpc>
              <a:spcBef>
                <a:spcPts val="0"/>
              </a:spcBef>
              <a:spcAft>
                <a:spcPts val="0"/>
              </a:spcAft>
              <a:buSzPts val="1600"/>
              <a:buChar char="○"/>
            </a:pPr>
            <a:r>
              <a:rPr lang="en"/>
              <a:t>Spam filters, ranking of search results, job listings, etc.</a:t>
            </a:r>
            <a:r>
              <a:rPr baseline="30000" lang="en"/>
              <a:t>[2]</a:t>
            </a:r>
            <a:endParaRPr baseline="30000"/>
          </a:p>
        </p:txBody>
      </p:sp>
      <p:sp>
        <p:nvSpPr>
          <p:cNvPr id="269" name="Google Shape;269;p39"/>
          <p:cNvSpPr txBox="1"/>
          <p:nvPr/>
        </p:nvSpPr>
        <p:spPr>
          <a:xfrm>
            <a:off x="417900" y="4506200"/>
            <a:ext cx="8311800" cy="5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999999"/>
                </a:solidFill>
                <a:latin typeface="Lato"/>
                <a:ea typeface="Lato"/>
                <a:cs typeface="Lato"/>
                <a:sym typeface="Lato"/>
              </a:rPr>
              <a:t>References</a:t>
            </a:r>
            <a:endParaRPr b="0" i="0" sz="900" u="none" cap="none" strike="noStrike">
              <a:solidFill>
                <a:srgbClr val="999999"/>
              </a:solidFill>
              <a:latin typeface="Lato"/>
              <a:ea typeface="Lato"/>
              <a:cs typeface="Lato"/>
              <a:sym typeface="Lato"/>
            </a:endParaRPr>
          </a:p>
          <a:p>
            <a:pPr indent="-165100" lvl="0" marL="28575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b="0" i="0" sz="800" u="none" cap="none" strike="noStrike">
              <a:solidFill>
                <a:srgbClr val="B7B7B7"/>
              </a:solidFill>
              <a:latin typeface="Lato"/>
              <a:ea typeface="Lato"/>
              <a:cs typeface="Lato"/>
              <a:sym typeface="Lato"/>
            </a:endParaRPr>
          </a:p>
          <a:p>
            <a:pPr indent="-165100" lvl="0" marL="28575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https://www.oreilly.com/content/real-world-active-learning/</a:t>
            </a:r>
            <a:endParaRPr b="0" i="0" sz="800" u="none" cap="none" strike="noStrike">
              <a:solidFill>
                <a:srgbClr val="B7B7B7"/>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784800" y="1933050"/>
            <a:ext cx="7574400" cy="127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600"/>
              <a:buNone/>
            </a:pPr>
            <a:r>
              <a:rPr lang="en" sz="4000">
                <a:solidFill>
                  <a:srgbClr val="38761D"/>
                </a:solidFill>
              </a:rPr>
              <a:t>Active learning - Visualizations</a:t>
            </a:r>
            <a:endParaRPr sz="4000">
              <a:solidFill>
                <a:srgbClr val="38761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893700" y="206000"/>
            <a:ext cx="69057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2185C5"/>
                </a:solidFill>
              </a:rPr>
              <a:t>Active Learning - Visualizations</a:t>
            </a:r>
            <a:endParaRPr>
              <a:solidFill>
                <a:srgbClr val="2185C5"/>
              </a:solidFill>
            </a:endParaRPr>
          </a:p>
        </p:txBody>
      </p:sp>
      <p:sp>
        <p:nvSpPr>
          <p:cNvPr id="280" name="Google Shape;280;p41"/>
          <p:cNvSpPr txBox="1"/>
          <p:nvPr>
            <p:ph idx="1" type="body"/>
          </p:nvPr>
        </p:nvSpPr>
        <p:spPr>
          <a:xfrm>
            <a:off x="893700" y="1373600"/>
            <a:ext cx="7061100" cy="3552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600"/>
              </a:spcBef>
              <a:spcAft>
                <a:spcPts val="0"/>
              </a:spcAft>
              <a:buSzPts val="1800"/>
              <a:buNone/>
            </a:pPr>
            <a:r>
              <a:rPr lang="en" sz="2000"/>
              <a:t>Iris Dataset</a:t>
            </a:r>
            <a:endParaRPr sz="2000"/>
          </a:p>
          <a:p>
            <a:pPr indent="0" lvl="0" marL="457200" rtl="0" algn="l">
              <a:lnSpc>
                <a:spcPct val="115000"/>
              </a:lnSpc>
              <a:spcBef>
                <a:spcPts val="600"/>
              </a:spcBef>
              <a:spcAft>
                <a:spcPts val="0"/>
              </a:spcAft>
              <a:buSzPts val="1800"/>
              <a:buNone/>
            </a:pPr>
            <a:r>
              <a:t/>
            </a:r>
            <a:endParaRPr sz="2000"/>
          </a:p>
          <a:p>
            <a:pPr indent="0" lvl="0" marL="457200" rtl="0" algn="l">
              <a:lnSpc>
                <a:spcPct val="115000"/>
              </a:lnSpc>
              <a:spcBef>
                <a:spcPts val="600"/>
              </a:spcBef>
              <a:spcAft>
                <a:spcPts val="0"/>
              </a:spcAft>
              <a:buSzPts val="1800"/>
              <a:buNone/>
            </a:pPr>
            <a:r>
              <a:rPr lang="en" sz="2000"/>
              <a:t>Versicolor - red</a:t>
            </a:r>
            <a:endParaRPr sz="2000"/>
          </a:p>
          <a:p>
            <a:pPr indent="0" lvl="0" marL="457200" rtl="0" algn="l">
              <a:lnSpc>
                <a:spcPct val="115000"/>
              </a:lnSpc>
              <a:spcBef>
                <a:spcPts val="600"/>
              </a:spcBef>
              <a:spcAft>
                <a:spcPts val="0"/>
              </a:spcAft>
              <a:buSzPts val="1800"/>
              <a:buNone/>
            </a:pPr>
            <a:r>
              <a:rPr lang="en" sz="2000"/>
              <a:t>Virginica - </a:t>
            </a:r>
            <a:endParaRPr sz="2000"/>
          </a:p>
          <a:p>
            <a:pPr indent="0" lvl="0" marL="457200" rtl="0" algn="l">
              <a:lnSpc>
                <a:spcPct val="115000"/>
              </a:lnSpc>
              <a:spcBef>
                <a:spcPts val="600"/>
              </a:spcBef>
              <a:spcAft>
                <a:spcPts val="0"/>
              </a:spcAft>
              <a:buSzPts val="1800"/>
              <a:buNone/>
            </a:pPr>
            <a:r>
              <a:rPr lang="en" sz="2000"/>
              <a:t>cyan/light blue</a:t>
            </a:r>
            <a:endParaRPr sz="2000"/>
          </a:p>
          <a:p>
            <a:pPr indent="0" lvl="0" marL="457200" rtl="0" algn="l">
              <a:lnSpc>
                <a:spcPct val="115000"/>
              </a:lnSpc>
              <a:spcBef>
                <a:spcPts val="600"/>
              </a:spcBef>
              <a:spcAft>
                <a:spcPts val="0"/>
              </a:spcAft>
              <a:buSzPts val="1800"/>
              <a:buNone/>
            </a:pPr>
            <a:r>
              <a:t/>
            </a:r>
            <a:endParaRPr sz="2000"/>
          </a:p>
          <a:p>
            <a:pPr indent="0" lvl="0" marL="457200" rtl="0" algn="l">
              <a:lnSpc>
                <a:spcPct val="115000"/>
              </a:lnSpc>
              <a:spcBef>
                <a:spcPts val="600"/>
              </a:spcBef>
              <a:spcAft>
                <a:spcPts val="0"/>
              </a:spcAft>
              <a:buSzPts val="1800"/>
              <a:buNone/>
            </a:pPr>
            <a:r>
              <a:t/>
            </a:r>
            <a:endParaRPr sz="2000"/>
          </a:p>
          <a:p>
            <a:pPr indent="0" lvl="0" marL="0" rtl="0" algn="l">
              <a:lnSpc>
                <a:spcPct val="135714"/>
              </a:lnSpc>
              <a:spcBef>
                <a:spcPts val="0"/>
              </a:spcBef>
              <a:spcAft>
                <a:spcPts val="0"/>
              </a:spcAft>
              <a:buClr>
                <a:schemeClr val="dk1"/>
              </a:buClr>
              <a:buSzPts val="1100"/>
              <a:buFont typeface="Arial"/>
              <a:buNone/>
            </a:pPr>
            <a:r>
              <a:rPr lang="en" sz="1050">
                <a:solidFill>
                  <a:srgbClr val="B7B7B7"/>
                </a:solidFill>
                <a:latin typeface="Courier New"/>
                <a:ea typeface="Courier New"/>
                <a:cs typeface="Courier New"/>
                <a:sym typeface="Courier New"/>
              </a:rPr>
              <a:t>Source: https://www.kaggle.com/uciml/iris</a:t>
            </a:r>
            <a:endParaRPr sz="1050">
              <a:solidFill>
                <a:srgbClr val="B7B7B7"/>
              </a:solidFill>
              <a:latin typeface="Courier New"/>
              <a:ea typeface="Courier New"/>
              <a:cs typeface="Courier New"/>
              <a:sym typeface="Courier New"/>
            </a:endParaRPr>
          </a:p>
          <a:p>
            <a:pPr indent="0" lvl="0" marL="457200" rtl="0" algn="l">
              <a:lnSpc>
                <a:spcPct val="115000"/>
              </a:lnSpc>
              <a:spcBef>
                <a:spcPts val="600"/>
              </a:spcBef>
              <a:spcAft>
                <a:spcPts val="0"/>
              </a:spcAft>
              <a:buSzPts val="1800"/>
              <a:buNone/>
            </a:pPr>
            <a:r>
              <a:t/>
            </a:r>
            <a:endParaRPr sz="2000"/>
          </a:p>
        </p:txBody>
      </p:sp>
      <p:pic>
        <p:nvPicPr>
          <p:cNvPr id="281" name="Google Shape;281;p41"/>
          <p:cNvPicPr preferRelativeResize="0"/>
          <p:nvPr/>
        </p:nvPicPr>
        <p:blipFill rotWithShape="1">
          <a:blip r:embed="rId3">
            <a:alphaModFix/>
          </a:blip>
          <a:srcRect b="0" l="0" r="0" t="0"/>
          <a:stretch/>
        </p:blipFill>
        <p:spPr>
          <a:xfrm>
            <a:off x="3429000" y="1063400"/>
            <a:ext cx="5715000" cy="3810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1843650" y="86800"/>
            <a:ext cx="5456700" cy="575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sz="2800">
                <a:solidFill>
                  <a:srgbClr val="2185C5"/>
                </a:solidFill>
              </a:rPr>
              <a:t>Active Learning - Visualizations</a:t>
            </a:r>
            <a:endParaRPr sz="2800">
              <a:solidFill>
                <a:srgbClr val="2185C5"/>
              </a:solidFill>
            </a:endParaRPr>
          </a:p>
        </p:txBody>
      </p:sp>
      <p:pic>
        <p:nvPicPr>
          <p:cNvPr id="287" name="Google Shape;287;p42"/>
          <p:cNvPicPr preferRelativeResize="0"/>
          <p:nvPr/>
        </p:nvPicPr>
        <p:blipFill rotWithShape="1">
          <a:blip r:embed="rId3">
            <a:alphaModFix/>
          </a:blip>
          <a:srcRect b="0" l="0" r="0" t="0"/>
          <a:stretch/>
        </p:blipFill>
        <p:spPr>
          <a:xfrm>
            <a:off x="1436525" y="772400"/>
            <a:ext cx="6270950" cy="4180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1843650" y="86800"/>
            <a:ext cx="5456700" cy="575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sz="2800">
                <a:solidFill>
                  <a:srgbClr val="2185C5"/>
                </a:solidFill>
              </a:rPr>
              <a:t>Active Learning - Visualizations</a:t>
            </a:r>
            <a:endParaRPr sz="2800">
              <a:solidFill>
                <a:srgbClr val="2185C5"/>
              </a:solidFill>
            </a:endParaRPr>
          </a:p>
        </p:txBody>
      </p:sp>
      <p:pic>
        <p:nvPicPr>
          <p:cNvPr id="293" name="Google Shape;293;p43"/>
          <p:cNvPicPr preferRelativeResize="0"/>
          <p:nvPr/>
        </p:nvPicPr>
        <p:blipFill rotWithShape="1">
          <a:blip r:embed="rId3">
            <a:alphaModFix/>
          </a:blip>
          <a:srcRect b="0" l="0" r="0" t="0"/>
          <a:stretch/>
        </p:blipFill>
        <p:spPr>
          <a:xfrm>
            <a:off x="1439625" y="773950"/>
            <a:ext cx="6264749" cy="4176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1843650" y="76625"/>
            <a:ext cx="5456700" cy="575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sz="2800">
                <a:solidFill>
                  <a:srgbClr val="2185C5"/>
                </a:solidFill>
              </a:rPr>
              <a:t>Active Learning - Visualizations</a:t>
            </a:r>
            <a:endParaRPr sz="2800">
              <a:solidFill>
                <a:srgbClr val="2185C5"/>
              </a:solidFill>
            </a:endParaRPr>
          </a:p>
        </p:txBody>
      </p:sp>
      <p:pic>
        <p:nvPicPr>
          <p:cNvPr id="299" name="Google Shape;299;p44"/>
          <p:cNvPicPr preferRelativeResize="0"/>
          <p:nvPr/>
        </p:nvPicPr>
        <p:blipFill rotWithShape="1">
          <a:blip r:embed="rId3">
            <a:alphaModFix/>
          </a:blip>
          <a:srcRect b="0" l="0" r="0" t="0"/>
          <a:stretch/>
        </p:blipFill>
        <p:spPr>
          <a:xfrm>
            <a:off x="1439625" y="782725"/>
            <a:ext cx="6264749" cy="4176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5"/>
          <p:cNvSpPr txBox="1"/>
          <p:nvPr>
            <p:ph type="title"/>
          </p:nvPr>
        </p:nvSpPr>
        <p:spPr>
          <a:xfrm>
            <a:off x="1843650" y="66475"/>
            <a:ext cx="5456700" cy="575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sz="2800">
                <a:solidFill>
                  <a:srgbClr val="2185C5"/>
                </a:solidFill>
              </a:rPr>
              <a:t>Active Learning - Visualizations</a:t>
            </a:r>
            <a:endParaRPr sz="2800">
              <a:solidFill>
                <a:srgbClr val="2185C5"/>
              </a:solidFill>
            </a:endParaRPr>
          </a:p>
        </p:txBody>
      </p:sp>
      <p:pic>
        <p:nvPicPr>
          <p:cNvPr id="305" name="Google Shape;305;p45"/>
          <p:cNvPicPr preferRelativeResize="0"/>
          <p:nvPr/>
        </p:nvPicPr>
        <p:blipFill rotWithShape="1">
          <a:blip r:embed="rId3">
            <a:alphaModFix/>
          </a:blip>
          <a:srcRect b="0" l="0" r="0" t="0"/>
          <a:stretch/>
        </p:blipFill>
        <p:spPr>
          <a:xfrm>
            <a:off x="1439625" y="780655"/>
            <a:ext cx="6264749" cy="4176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893700" y="206000"/>
            <a:ext cx="7356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chemeClr val="accent1"/>
                </a:solidFill>
              </a:rPr>
              <a:t>What is active learning?</a:t>
            </a:r>
            <a:endParaRPr>
              <a:solidFill>
                <a:schemeClr val="accent1"/>
              </a:solidFill>
            </a:endParaRPr>
          </a:p>
        </p:txBody>
      </p:sp>
      <p:pic>
        <p:nvPicPr>
          <p:cNvPr id="125" name="Google Shape;125;p19"/>
          <p:cNvPicPr preferRelativeResize="0"/>
          <p:nvPr/>
        </p:nvPicPr>
        <p:blipFill rotWithShape="1">
          <a:blip r:embed="rId3">
            <a:alphaModFix/>
          </a:blip>
          <a:srcRect b="298" l="0" r="10" t="0"/>
          <a:stretch/>
        </p:blipFill>
        <p:spPr>
          <a:xfrm>
            <a:off x="457200" y="1563717"/>
            <a:ext cx="8229598" cy="1808882"/>
          </a:xfrm>
          <a:prstGeom prst="rect">
            <a:avLst/>
          </a:prstGeom>
          <a:noFill/>
          <a:ln>
            <a:noFill/>
          </a:ln>
        </p:spPr>
      </p:pic>
      <p:sp>
        <p:nvSpPr>
          <p:cNvPr id="126" name="Google Shape;126;p19"/>
          <p:cNvSpPr txBox="1"/>
          <p:nvPr/>
        </p:nvSpPr>
        <p:spPr>
          <a:xfrm>
            <a:off x="893700" y="4539575"/>
            <a:ext cx="6548700" cy="38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B7B7B7"/>
                </a:solidFill>
                <a:latin typeface="Lato"/>
                <a:ea typeface="Lato"/>
                <a:cs typeface="Lato"/>
                <a:sym typeface="Lato"/>
              </a:rPr>
              <a:t>Image Source: https://www.datacamp.com/community/tutorials/active-learning</a:t>
            </a:r>
            <a:endParaRPr b="0" i="0" sz="1400" u="none" cap="none" strike="noStrike">
              <a:solidFill>
                <a:srgbClr val="B7B7B7"/>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1843650" y="66485"/>
            <a:ext cx="5456700" cy="575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sz="2800">
                <a:solidFill>
                  <a:srgbClr val="2185C5"/>
                </a:solidFill>
              </a:rPr>
              <a:t>Active Learning - Visualizations</a:t>
            </a:r>
            <a:endParaRPr sz="2800">
              <a:solidFill>
                <a:srgbClr val="2185C5"/>
              </a:solidFill>
            </a:endParaRPr>
          </a:p>
        </p:txBody>
      </p:sp>
      <p:pic>
        <p:nvPicPr>
          <p:cNvPr id="311" name="Google Shape;311;p46"/>
          <p:cNvPicPr preferRelativeResize="0"/>
          <p:nvPr/>
        </p:nvPicPr>
        <p:blipFill rotWithShape="1">
          <a:blip r:embed="rId3">
            <a:alphaModFix/>
          </a:blip>
          <a:srcRect b="0" l="0" r="0" t="0"/>
          <a:stretch/>
        </p:blipFill>
        <p:spPr>
          <a:xfrm>
            <a:off x="1439625" y="784120"/>
            <a:ext cx="6264749" cy="41764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7"/>
          <p:cNvSpPr txBox="1"/>
          <p:nvPr>
            <p:ph type="title"/>
          </p:nvPr>
        </p:nvSpPr>
        <p:spPr>
          <a:xfrm>
            <a:off x="1843650" y="66460"/>
            <a:ext cx="5456700" cy="575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sz="2800">
                <a:solidFill>
                  <a:srgbClr val="2185C5"/>
                </a:solidFill>
              </a:rPr>
              <a:t>Active Learning - Visualizations</a:t>
            </a:r>
            <a:endParaRPr sz="2800">
              <a:solidFill>
                <a:srgbClr val="2185C5"/>
              </a:solidFill>
            </a:endParaRPr>
          </a:p>
        </p:txBody>
      </p:sp>
      <p:pic>
        <p:nvPicPr>
          <p:cNvPr id="317" name="Google Shape;317;p47"/>
          <p:cNvPicPr preferRelativeResize="0"/>
          <p:nvPr/>
        </p:nvPicPr>
        <p:blipFill rotWithShape="1">
          <a:blip r:embed="rId3">
            <a:alphaModFix/>
          </a:blip>
          <a:srcRect b="0" l="0" r="0" t="0"/>
          <a:stretch/>
        </p:blipFill>
        <p:spPr>
          <a:xfrm>
            <a:off x="1439625" y="784145"/>
            <a:ext cx="6264749" cy="41764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1843650" y="66455"/>
            <a:ext cx="5456700" cy="575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sz="2800">
                <a:solidFill>
                  <a:srgbClr val="2185C5"/>
                </a:solidFill>
              </a:rPr>
              <a:t>Active Learning - Visualizations</a:t>
            </a:r>
            <a:endParaRPr sz="2800">
              <a:solidFill>
                <a:srgbClr val="2185C5"/>
              </a:solidFill>
            </a:endParaRPr>
          </a:p>
        </p:txBody>
      </p:sp>
      <p:pic>
        <p:nvPicPr>
          <p:cNvPr id="323" name="Google Shape;323;p48"/>
          <p:cNvPicPr preferRelativeResize="0"/>
          <p:nvPr/>
        </p:nvPicPr>
        <p:blipFill rotWithShape="1">
          <a:blip r:embed="rId3">
            <a:alphaModFix/>
          </a:blip>
          <a:srcRect b="0" l="0" r="0" t="0"/>
          <a:stretch/>
        </p:blipFill>
        <p:spPr>
          <a:xfrm>
            <a:off x="1439625" y="784785"/>
            <a:ext cx="6264749" cy="41764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1843650" y="66465"/>
            <a:ext cx="5456700" cy="575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sz="2800">
                <a:solidFill>
                  <a:srgbClr val="2185C5"/>
                </a:solidFill>
              </a:rPr>
              <a:t>Active Learning - Visualizations</a:t>
            </a:r>
            <a:endParaRPr sz="2800">
              <a:solidFill>
                <a:srgbClr val="2185C5"/>
              </a:solidFill>
            </a:endParaRPr>
          </a:p>
        </p:txBody>
      </p:sp>
      <p:pic>
        <p:nvPicPr>
          <p:cNvPr id="329" name="Google Shape;329;p49"/>
          <p:cNvPicPr preferRelativeResize="0"/>
          <p:nvPr/>
        </p:nvPicPr>
        <p:blipFill rotWithShape="1">
          <a:blip r:embed="rId3">
            <a:alphaModFix/>
          </a:blip>
          <a:srcRect b="0" l="0" r="0" t="0"/>
          <a:stretch/>
        </p:blipFill>
        <p:spPr>
          <a:xfrm>
            <a:off x="1439625" y="784100"/>
            <a:ext cx="6264749" cy="41764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893700" y="206000"/>
            <a:ext cx="7356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38761D"/>
                </a:solidFill>
              </a:rPr>
              <a:t>References</a:t>
            </a:r>
            <a:endParaRPr>
              <a:solidFill>
                <a:srgbClr val="38761D"/>
              </a:solidFill>
            </a:endParaRPr>
          </a:p>
        </p:txBody>
      </p:sp>
      <p:sp>
        <p:nvSpPr>
          <p:cNvPr id="335" name="Google Shape;335;p50"/>
          <p:cNvSpPr txBox="1"/>
          <p:nvPr>
            <p:ph idx="1" type="body"/>
          </p:nvPr>
        </p:nvSpPr>
        <p:spPr>
          <a:xfrm>
            <a:off x="893700" y="1373600"/>
            <a:ext cx="7356600" cy="35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
              <a:t>Datacamp.org - </a:t>
            </a:r>
            <a:r>
              <a:rPr lang="en" u="sng">
                <a:solidFill>
                  <a:schemeClr val="hlink"/>
                </a:solidFill>
                <a:hlinkClick r:id="rId3"/>
              </a:rPr>
              <a:t>https://www.datacamp.com/community/tutorials/active-learning</a:t>
            </a:r>
            <a:endParaRPr/>
          </a:p>
          <a:p>
            <a:pPr indent="0" lvl="0" marL="0" rtl="0" algn="l">
              <a:lnSpc>
                <a:spcPct val="115000"/>
              </a:lnSpc>
              <a:spcBef>
                <a:spcPts val="600"/>
              </a:spcBef>
              <a:spcAft>
                <a:spcPts val="0"/>
              </a:spcAft>
              <a:buSzPts val="1800"/>
              <a:buNone/>
            </a:pPr>
            <a:r>
              <a:rPr lang="en"/>
              <a:t>Wikipedia.org - </a:t>
            </a:r>
            <a:r>
              <a:rPr lang="en" u="sng">
                <a:solidFill>
                  <a:schemeClr val="hlink"/>
                </a:solidFill>
                <a:hlinkClick r:id="rId4"/>
              </a:rPr>
              <a:t>https://en.wikipedia.org/wiki/Active_learning_(machine_learning)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784800" y="1933050"/>
            <a:ext cx="7574400" cy="127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600"/>
              <a:buNone/>
            </a:pPr>
            <a:r>
              <a:rPr lang="en" sz="5000">
                <a:solidFill>
                  <a:srgbClr val="38761D"/>
                </a:solidFill>
              </a:rPr>
              <a:t>Thank you</a:t>
            </a:r>
            <a:endParaRPr sz="5000">
              <a:solidFill>
                <a:srgbClr val="38761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893700" y="206000"/>
            <a:ext cx="735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txBox="1"/>
          <p:nvPr>
            <p:ph idx="1" type="body"/>
          </p:nvPr>
        </p:nvSpPr>
        <p:spPr>
          <a:xfrm>
            <a:off x="893700" y="1373600"/>
            <a:ext cx="7356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33" name="Google Shape;133;p20"/>
          <p:cNvPicPr preferRelativeResize="0"/>
          <p:nvPr/>
        </p:nvPicPr>
        <p:blipFill>
          <a:blip r:embed="rId3">
            <a:alphaModFix/>
          </a:blip>
          <a:stretch>
            <a:fillRect/>
          </a:stretch>
        </p:blipFill>
        <p:spPr>
          <a:xfrm>
            <a:off x="0" y="0"/>
            <a:ext cx="9144001"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84800" y="1933050"/>
            <a:ext cx="7574400" cy="127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600"/>
              <a:buNone/>
            </a:pPr>
            <a:r>
              <a:rPr lang="en" sz="4000">
                <a:solidFill>
                  <a:srgbClr val="38761D"/>
                </a:solidFill>
              </a:rPr>
              <a:t>What is active learning?</a:t>
            </a:r>
            <a:endParaRPr sz="4000">
              <a:solidFill>
                <a:srgbClr val="38761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657900" y="72275"/>
            <a:ext cx="7139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chemeClr val="accent1"/>
                </a:solidFill>
              </a:rPr>
              <a:t>What is active learning?</a:t>
            </a:r>
            <a:endParaRPr>
              <a:solidFill>
                <a:schemeClr val="accent1"/>
              </a:solidFill>
            </a:endParaRPr>
          </a:p>
        </p:txBody>
      </p:sp>
      <p:sp>
        <p:nvSpPr>
          <p:cNvPr id="144" name="Google Shape;144;p22"/>
          <p:cNvSpPr txBox="1"/>
          <p:nvPr>
            <p:ph idx="1" type="body"/>
          </p:nvPr>
        </p:nvSpPr>
        <p:spPr>
          <a:xfrm>
            <a:off x="657900" y="983725"/>
            <a:ext cx="8149800" cy="35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 sz="1900"/>
              <a:t>“The key idea behind active learning is that a machine learning algorithm can perform better with less training if it is allowed to choose the data from which it learns.”</a:t>
            </a:r>
            <a:r>
              <a:rPr baseline="30000" lang="en" sz="1900"/>
              <a:t>[1]</a:t>
            </a:r>
            <a:endParaRPr baseline="30000" sz="1900"/>
          </a:p>
          <a:p>
            <a:pPr indent="-349250" lvl="0" marL="457200" rtl="0" algn="l">
              <a:lnSpc>
                <a:spcPct val="115000"/>
              </a:lnSpc>
              <a:spcBef>
                <a:spcPts val="600"/>
              </a:spcBef>
              <a:spcAft>
                <a:spcPts val="0"/>
              </a:spcAft>
              <a:buSzPts val="1900"/>
              <a:buChar char="●"/>
            </a:pPr>
            <a:r>
              <a:rPr lang="en" sz="1900"/>
              <a:t>It gives the samples to be labelled in such a way that with less labelled samples, the machine learning model performs well - it chooses the optimal set of samples to be labelled for good performance</a:t>
            </a:r>
            <a:endParaRPr sz="1900"/>
          </a:p>
          <a:p>
            <a:pPr indent="-349250" lvl="0" marL="457200" rtl="0" algn="l">
              <a:lnSpc>
                <a:spcPct val="115000"/>
              </a:lnSpc>
              <a:spcBef>
                <a:spcPts val="0"/>
              </a:spcBef>
              <a:spcAft>
                <a:spcPts val="0"/>
              </a:spcAft>
              <a:buSzPts val="1900"/>
              <a:buChar char="●"/>
            </a:pPr>
            <a:r>
              <a:rPr lang="en" sz="1900"/>
              <a:t>We could say that the model actively learns and sees what to learn next so that it can perform better.</a:t>
            </a:r>
            <a:endParaRPr sz="1900"/>
          </a:p>
        </p:txBody>
      </p:sp>
      <p:sp>
        <p:nvSpPr>
          <p:cNvPr id="145" name="Google Shape;145;p22"/>
          <p:cNvSpPr txBox="1"/>
          <p:nvPr/>
        </p:nvSpPr>
        <p:spPr>
          <a:xfrm>
            <a:off x="476700" y="4300400"/>
            <a:ext cx="8194200" cy="76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999999"/>
                </a:solidFill>
                <a:latin typeface="Lato"/>
                <a:ea typeface="Lato"/>
                <a:cs typeface="Lato"/>
                <a:sym typeface="Lato"/>
              </a:rPr>
              <a:t>References:</a:t>
            </a:r>
            <a:endParaRPr b="0" i="0" sz="1100" u="none" cap="none" strike="noStrike">
              <a:solidFill>
                <a:srgbClr val="999999"/>
              </a:solidFill>
              <a:latin typeface="Lato"/>
              <a:ea typeface="Lato"/>
              <a:cs typeface="Lato"/>
              <a:sym typeface="Lato"/>
            </a:endParaRPr>
          </a:p>
          <a:p>
            <a:pPr indent="-298450" lvl="0" marL="457200" marR="0" rtl="0" algn="l">
              <a:lnSpc>
                <a:spcPct val="100000"/>
              </a:lnSpc>
              <a:spcBef>
                <a:spcPts val="0"/>
              </a:spcBef>
              <a:spcAft>
                <a:spcPts val="0"/>
              </a:spcAft>
              <a:buClr>
                <a:srgbClr val="B7B7B7"/>
              </a:buClr>
              <a:buSzPts val="1100"/>
              <a:buFont typeface="Lato"/>
              <a:buAutoNum type="arabicPeriod"/>
            </a:pPr>
            <a:r>
              <a:rPr b="0" i="0" lang="en" sz="1100" u="none" cap="none" strike="noStrike">
                <a:solidFill>
                  <a:srgbClr val="B7B7B7"/>
                </a:solidFill>
                <a:latin typeface="Lato"/>
                <a:ea typeface="Lato"/>
                <a:cs typeface="Lato"/>
                <a:sym typeface="Lato"/>
              </a:rPr>
              <a:t>Settles, Burr. Active learning literature survey. University of Wisconsin-Madison Department of Computer Sciences, 2009.</a:t>
            </a:r>
            <a:endParaRPr b="0" i="0" sz="1100" u="none" cap="none" strike="noStrike">
              <a:solidFill>
                <a:srgbClr val="B7B7B7"/>
              </a:solidFill>
              <a:latin typeface="Lato"/>
              <a:ea typeface="Lato"/>
              <a:cs typeface="Lato"/>
              <a:sym typeface="Lato"/>
            </a:endParaRPr>
          </a:p>
          <a:p>
            <a:pPr indent="-298450" lvl="0" marL="457200" marR="0" rtl="0" algn="l">
              <a:lnSpc>
                <a:spcPct val="100000"/>
              </a:lnSpc>
              <a:spcBef>
                <a:spcPts val="0"/>
              </a:spcBef>
              <a:spcAft>
                <a:spcPts val="0"/>
              </a:spcAft>
              <a:buClr>
                <a:srgbClr val="B7B7B7"/>
              </a:buClr>
              <a:buSzPts val="1100"/>
              <a:buFont typeface="Lato"/>
              <a:buAutoNum type="arabicPeriod"/>
            </a:pPr>
            <a:r>
              <a:rPr b="0" i="0" lang="en" sz="1100" u="none" cap="none" strike="noStrike">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b="0" i="0" sz="1100" u="none" cap="none" strike="noStrike">
              <a:solidFill>
                <a:srgbClr val="B7B7B7"/>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893700" y="206000"/>
            <a:ext cx="7139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chemeClr val="accent1"/>
                </a:solidFill>
              </a:rPr>
              <a:t>Steps in Active Learning</a:t>
            </a:r>
            <a:endParaRPr>
              <a:solidFill>
                <a:schemeClr val="accent1"/>
              </a:solidFill>
            </a:endParaRPr>
          </a:p>
        </p:txBody>
      </p:sp>
      <p:sp>
        <p:nvSpPr>
          <p:cNvPr id="151" name="Google Shape;151;p23"/>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Lato"/>
              <a:ea typeface="Lato"/>
              <a:cs typeface="Lato"/>
              <a:sym typeface="Lato"/>
            </a:endParaRPr>
          </a:p>
        </p:txBody>
      </p:sp>
      <p:sp>
        <p:nvSpPr>
          <p:cNvPr id="152" name="Google Shape;152;p23"/>
          <p:cNvSpPr txBox="1"/>
          <p:nvPr>
            <p:ph idx="1" type="body"/>
          </p:nvPr>
        </p:nvSpPr>
        <p:spPr>
          <a:xfrm>
            <a:off x="893700" y="1373600"/>
            <a:ext cx="7356600" cy="3552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t>Train the model on the labelled data.</a:t>
            </a:r>
            <a:endParaRPr sz="2000"/>
          </a:p>
          <a:p>
            <a:pPr indent="-355600" lvl="0" marL="457200" rtl="0" algn="l">
              <a:lnSpc>
                <a:spcPct val="115000"/>
              </a:lnSpc>
              <a:spcBef>
                <a:spcPts val="0"/>
              </a:spcBef>
              <a:spcAft>
                <a:spcPts val="0"/>
              </a:spcAft>
              <a:buSzPts val="2000"/>
              <a:buChar char="●"/>
            </a:pPr>
            <a:r>
              <a:rPr lang="en" sz="2000"/>
              <a:t>Evaluate the model on all the unlabelled samples.</a:t>
            </a:r>
            <a:endParaRPr sz="2000"/>
          </a:p>
          <a:p>
            <a:pPr indent="-355600" lvl="0" marL="457200" rtl="0" algn="l">
              <a:lnSpc>
                <a:spcPct val="115000"/>
              </a:lnSpc>
              <a:spcBef>
                <a:spcPts val="0"/>
              </a:spcBef>
              <a:spcAft>
                <a:spcPts val="0"/>
              </a:spcAft>
              <a:buSzPts val="2000"/>
              <a:buChar char="●"/>
            </a:pPr>
            <a:r>
              <a:rPr lang="en" sz="2000"/>
              <a:t>Based on the evaluation, choose the sample/list of samples to be labelled.</a:t>
            </a:r>
            <a:endParaRPr sz="2000"/>
          </a:p>
          <a:p>
            <a:pPr indent="-355600" lvl="0" marL="457200" rtl="0" algn="l">
              <a:lnSpc>
                <a:spcPct val="115000"/>
              </a:lnSpc>
              <a:spcBef>
                <a:spcPts val="0"/>
              </a:spcBef>
              <a:spcAft>
                <a:spcPts val="0"/>
              </a:spcAft>
              <a:buSzPts val="2000"/>
              <a:buChar char="●"/>
            </a:pPr>
            <a:r>
              <a:rPr lang="en" sz="2000"/>
              <a:t>Label these samples and add them to the labelled data.</a:t>
            </a:r>
            <a:endParaRPr sz="2000"/>
          </a:p>
          <a:p>
            <a:pPr indent="-355600" lvl="0" marL="457200" rtl="0" algn="l">
              <a:lnSpc>
                <a:spcPct val="115000"/>
              </a:lnSpc>
              <a:spcBef>
                <a:spcPts val="0"/>
              </a:spcBef>
              <a:spcAft>
                <a:spcPts val="0"/>
              </a:spcAft>
              <a:buSzPts val="2000"/>
              <a:buChar char="●"/>
            </a:pPr>
            <a:r>
              <a:rPr lang="en" sz="2000"/>
              <a:t>Repeat the above steps till a certain condition (stopping criterion)</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893700" y="206000"/>
            <a:ext cx="7139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chemeClr val="accent1"/>
                </a:solidFill>
              </a:rPr>
              <a:t>An Important Component</a:t>
            </a:r>
            <a:endParaRPr>
              <a:solidFill>
                <a:schemeClr val="accent1"/>
              </a:solidFill>
            </a:endParaRPr>
          </a:p>
        </p:txBody>
      </p:sp>
      <p:sp>
        <p:nvSpPr>
          <p:cNvPr id="158" name="Google Shape;158;p24"/>
          <p:cNvSpPr txBox="1"/>
          <p:nvPr/>
        </p:nvSpPr>
        <p:spPr>
          <a:xfrm>
            <a:off x="476700" y="4723800"/>
            <a:ext cx="8194200" cy="3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Lato"/>
              <a:ea typeface="Lato"/>
              <a:cs typeface="Lato"/>
              <a:sym typeface="Lato"/>
            </a:endParaRPr>
          </a:p>
        </p:txBody>
      </p:sp>
      <p:sp>
        <p:nvSpPr>
          <p:cNvPr id="159" name="Google Shape;159;p24"/>
          <p:cNvSpPr txBox="1"/>
          <p:nvPr>
            <p:ph idx="1" type="body"/>
          </p:nvPr>
        </p:nvSpPr>
        <p:spPr>
          <a:xfrm>
            <a:off x="893700" y="1373600"/>
            <a:ext cx="7356600" cy="35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 sz="2000"/>
              <a:t>Oracle -  person or a model that knows the correct answer/classification/prediction to all questions/queries.</a:t>
            </a:r>
            <a:r>
              <a:rPr baseline="30000" lang="en" sz="2000"/>
              <a:t>[1][2]</a:t>
            </a:r>
            <a:endParaRPr baseline="30000" sz="2000"/>
          </a:p>
          <a:p>
            <a:pPr indent="0" lvl="0" marL="0" rtl="0" algn="l">
              <a:lnSpc>
                <a:spcPct val="115000"/>
              </a:lnSpc>
              <a:spcBef>
                <a:spcPts val="600"/>
              </a:spcBef>
              <a:spcAft>
                <a:spcPts val="0"/>
              </a:spcAft>
              <a:buSzPts val="1800"/>
              <a:buNone/>
            </a:pPr>
            <a:r>
              <a:rPr lang="en" sz="2000"/>
              <a:t>Practically, an expert in the corresponding field would be considered as an oracle.</a:t>
            </a:r>
            <a:endParaRPr sz="2000"/>
          </a:p>
        </p:txBody>
      </p:sp>
      <p:sp>
        <p:nvSpPr>
          <p:cNvPr id="160" name="Google Shape;160;p24"/>
          <p:cNvSpPr txBox="1"/>
          <p:nvPr/>
        </p:nvSpPr>
        <p:spPr>
          <a:xfrm>
            <a:off x="416100" y="4585825"/>
            <a:ext cx="8311800" cy="419700"/>
          </a:xfrm>
          <a:prstGeom prst="rect">
            <a:avLst/>
          </a:prstGeom>
          <a:noFill/>
          <a:ln>
            <a:noFill/>
          </a:ln>
        </p:spPr>
        <p:txBody>
          <a:bodyPr anchorCtr="0" anchor="t" bIns="91425" lIns="91425" spcFirstLastPara="1" rIns="91425" wrap="square" tIns="91425">
            <a:noAutofit/>
          </a:bodyPr>
          <a:lstStyle/>
          <a:p>
            <a:pPr indent="-222250" lvl="0" marL="22860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Hosein, Stefan. "A Beginner's Guide To Active Learning". Datacamp Community, 2020, https://www.datacamp.com/community/tutorials/active-learning. Accessed 31 Oct 2020.</a:t>
            </a:r>
            <a:endParaRPr b="0" i="0" sz="800" u="none" cap="none" strike="noStrike">
              <a:solidFill>
                <a:srgbClr val="B7B7B7"/>
              </a:solidFill>
              <a:latin typeface="Lato"/>
              <a:ea typeface="Lato"/>
              <a:cs typeface="Lato"/>
              <a:sym typeface="Lato"/>
            </a:endParaRPr>
          </a:p>
          <a:p>
            <a:pPr indent="-222250" lvl="0" marL="228600" marR="0" rtl="0" algn="l">
              <a:lnSpc>
                <a:spcPct val="100000"/>
              </a:lnSpc>
              <a:spcBef>
                <a:spcPts val="0"/>
              </a:spcBef>
              <a:spcAft>
                <a:spcPts val="0"/>
              </a:spcAft>
              <a:buClr>
                <a:srgbClr val="B7B7B7"/>
              </a:buClr>
              <a:buSzPts val="800"/>
              <a:buFont typeface="Lato"/>
              <a:buAutoNum type="arabicPeriod"/>
            </a:pPr>
            <a:r>
              <a:rPr b="0" i="0" lang="en" sz="800" u="none" cap="none" strike="noStrike">
                <a:solidFill>
                  <a:srgbClr val="B7B7B7"/>
                </a:solidFill>
                <a:latin typeface="Lato"/>
                <a:ea typeface="Lato"/>
                <a:cs typeface="Lato"/>
                <a:sym typeface="Lato"/>
              </a:rPr>
              <a:t>"Active Learning (Machine Learning)". En.Wikipedia.Org, 2020, https://en.wikipedia.org/wiki/Active_learning_(machine_learning)#cite_note-settles-1. Accessed 31 Oct 2020.</a:t>
            </a:r>
            <a:endParaRPr b="0" i="0" sz="800" u="none" cap="none" strike="noStrike">
              <a:solidFill>
                <a:srgbClr val="B7B7B7"/>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84800" y="1933050"/>
            <a:ext cx="7574400" cy="127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600"/>
              <a:buNone/>
            </a:pPr>
            <a:r>
              <a:rPr lang="en" sz="4000">
                <a:solidFill>
                  <a:srgbClr val="38761D"/>
                </a:solidFill>
              </a:rPr>
              <a:t>Active learning - Scenarios</a:t>
            </a:r>
            <a:endParaRPr sz="4000">
              <a:solidFill>
                <a:srgbClr val="38761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