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2099" y="10382406"/>
            <a:ext cx="2684145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961882" y="10382406"/>
            <a:ext cx="34353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/34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hyperlink" Target="https://arxiv.org/abs/2010.11929" TargetMode="External"/><Relationship Id="rId4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hyperlink" Target="https://amaarora.github.io/2021/01/18/ViT.html%22" TargetMode="External"/><Relationship Id="rId4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hyperlink" Target="https://amaarora.github.io/2021/01/18/ViT.html%22" TargetMode="External"/><Relationship Id="rId4" Type="http://schemas.openxmlformats.org/officeDocument/2006/relationships/image" Target="../media/image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hyperlink" Target="https://amaarora.github.io/2021/01/18/ViT.html%22" TargetMode="External"/><Relationship Id="rId4" Type="http://schemas.openxmlformats.org/officeDocument/2006/relationships/image" Target="../media/image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hyperlink" Target="https://arxiv.org/abs/2010.11929" TargetMode="External"/><Relationship Id="rId4" Type="http://schemas.openxmlformats.org/officeDocument/2006/relationships/image" Target="../media/image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hyperlink" Target="https://arxiv.org/abs/2010.11929" TargetMode="External"/><Relationship Id="rId4" Type="http://schemas.openxmlformats.org/officeDocument/2006/relationships/image" Target="../media/image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hyperlink" Target="https://amaarora.github.io/2021/01/18/ViT.html%22" TargetMode="External"/><Relationship Id="rId4" Type="http://schemas.openxmlformats.org/officeDocument/2006/relationships/image" Target="../media/image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hyperlink" Target="https://amaarora.github.io/2021/01/18/ViT.html%22" TargetMode="External"/><Relationship Id="rId4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hyperlink" Target="https://arxiv.org/abs/2010.11929" TargetMode="External"/><Relationship Id="rId4" Type="http://schemas.openxmlformats.org/officeDocument/2006/relationships/image" Target="../media/image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arxiv.org/abs/2103.13915" TargetMode="External"/><Relationship Id="rId3" Type="http://schemas.openxmlformats.org/officeDocument/2006/relationships/image" Target="../media/image1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hyperlink" Target="https://arxiv.org/abs/2103.14030" TargetMode="External"/><Relationship Id="rId4" Type="http://schemas.openxmlformats.org/officeDocument/2006/relationships/image" Target="../media/image1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tugot17.github.io/Vision-Transformer-Presentation/" TargetMode="External"/><Relationship Id="rId3" Type="http://schemas.openxmlformats.org/officeDocument/2006/relationships/image" Target="../media/image1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hyperlink" Target="https://github.com/lucidrains/vit-pytorch" TargetMode="External"/><Relationship Id="rId4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hyperlink" Target="https://arxiv.org/abs/1706.03762" TargetMode="External"/><Relationship Id="rId4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hyperlink" Target="https://jalammar.github.io/a-visual-guide-to-using-bert-for-the-first-time/" TargetMode="External"/><Relationship Id="rId4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hyperlink" Target="https://www.researchgate.net/publication/323587007_Deep_Learning_Based_Chatbot_Models" TargetMode="External"/><Relationship Id="rId4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72078"/>
            <a:ext cx="4961255" cy="1038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180">
                <a:latin typeface="Tahoma"/>
                <a:cs typeface="Tahoma"/>
              </a:rPr>
              <a:t>AN</a:t>
            </a:r>
            <a:r>
              <a:rPr dirty="0" sz="1550" spc="-30">
                <a:latin typeface="Tahoma"/>
                <a:cs typeface="Tahoma"/>
              </a:rPr>
              <a:t> </a:t>
            </a:r>
            <a:r>
              <a:rPr dirty="0" sz="1550" spc="85">
                <a:latin typeface="Tahoma"/>
                <a:cs typeface="Tahoma"/>
              </a:rPr>
              <a:t>IMAGE</a:t>
            </a:r>
            <a:r>
              <a:rPr dirty="0" sz="1550" spc="-25">
                <a:latin typeface="Tahoma"/>
                <a:cs typeface="Tahoma"/>
              </a:rPr>
              <a:t> </a:t>
            </a:r>
            <a:r>
              <a:rPr dirty="0" sz="1550" spc="-35">
                <a:latin typeface="Tahoma"/>
                <a:cs typeface="Tahoma"/>
              </a:rPr>
              <a:t>IS</a:t>
            </a:r>
            <a:r>
              <a:rPr dirty="0" sz="1550" spc="-30">
                <a:latin typeface="Tahoma"/>
                <a:cs typeface="Tahoma"/>
              </a:rPr>
              <a:t> </a:t>
            </a:r>
            <a:r>
              <a:rPr dirty="0" sz="1550" spc="170">
                <a:latin typeface="Tahoma"/>
                <a:cs typeface="Tahoma"/>
              </a:rPr>
              <a:t>WORTH</a:t>
            </a:r>
            <a:r>
              <a:rPr dirty="0" sz="1550" spc="-25">
                <a:latin typeface="Tahoma"/>
                <a:cs typeface="Tahoma"/>
              </a:rPr>
              <a:t> </a:t>
            </a:r>
            <a:r>
              <a:rPr dirty="0" sz="1550" spc="-40">
                <a:latin typeface="Tahoma"/>
                <a:cs typeface="Tahoma"/>
              </a:rPr>
              <a:t>16X16</a:t>
            </a:r>
            <a:r>
              <a:rPr dirty="0" sz="1550" spc="-30">
                <a:latin typeface="Tahoma"/>
                <a:cs typeface="Tahoma"/>
              </a:rPr>
              <a:t> </a:t>
            </a:r>
            <a:r>
              <a:rPr dirty="0" sz="1550" spc="170">
                <a:latin typeface="Tahoma"/>
                <a:cs typeface="Tahoma"/>
              </a:rPr>
              <a:t>WORDS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1400" spc="35">
                <a:latin typeface="Microsoft Sans Serif"/>
                <a:cs typeface="Microsoft Sans Serif"/>
              </a:rPr>
              <a:t>TRANSFORMERS </a:t>
            </a:r>
            <a:r>
              <a:rPr dirty="0" sz="1400" spc="45">
                <a:latin typeface="Microsoft Sans Serif"/>
                <a:cs typeface="Microsoft Sans Serif"/>
              </a:rPr>
              <a:t>FOR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20">
                <a:latin typeface="Microsoft Sans Serif"/>
                <a:cs typeface="Microsoft Sans Serif"/>
              </a:rPr>
              <a:t>IMAGE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45">
                <a:latin typeface="Microsoft Sans Serif"/>
                <a:cs typeface="Microsoft Sans Serif"/>
              </a:rPr>
              <a:t>RECOGNITION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35">
                <a:latin typeface="Microsoft Sans Serif"/>
                <a:cs typeface="Microsoft Sans Serif"/>
              </a:rPr>
              <a:t>AT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SCALE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700" spc="50">
                <a:solidFill>
                  <a:srgbClr val="333333"/>
                </a:solidFill>
                <a:latin typeface="Microsoft Sans Serif"/>
                <a:cs typeface="Microsoft Sans Serif"/>
              </a:rPr>
              <a:t>Piotr</a:t>
            </a:r>
            <a:r>
              <a:rPr dirty="0" sz="1700" spc="-5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5">
                <a:solidFill>
                  <a:srgbClr val="333333"/>
                </a:solidFill>
                <a:latin typeface="Microsoft Sans Serif"/>
                <a:cs typeface="Microsoft Sans Serif"/>
              </a:rPr>
              <a:t>Mazurek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/34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72078"/>
            <a:ext cx="2332990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120">
                <a:latin typeface="Tahoma"/>
                <a:cs typeface="Tahoma"/>
              </a:rPr>
              <a:t>ARCHITECTURE</a:t>
            </a:r>
            <a:r>
              <a:rPr dirty="0" sz="1550" spc="-60">
                <a:latin typeface="Tahoma"/>
                <a:cs typeface="Tahoma"/>
              </a:rPr>
              <a:t> </a:t>
            </a:r>
            <a:r>
              <a:rPr dirty="0" sz="1550" spc="150">
                <a:latin typeface="Tahoma"/>
                <a:cs typeface="Tahoma"/>
              </a:rPr>
              <a:t>RECAP</a:t>
            </a:r>
            <a:endParaRPr sz="15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23" y="1169285"/>
            <a:ext cx="6365235" cy="343790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798570" y="5293435"/>
            <a:ext cx="557530" cy="20320"/>
          </a:xfrm>
          <a:custGeom>
            <a:avLst/>
            <a:gdLst/>
            <a:ahLst/>
            <a:cxnLst/>
            <a:rect l="l" t="t" r="r" b="b"/>
            <a:pathLst>
              <a:path w="557529" h="20320">
                <a:moveTo>
                  <a:pt x="557060" y="0"/>
                </a:moveTo>
                <a:lnTo>
                  <a:pt x="266268" y="0"/>
                </a:lnTo>
                <a:lnTo>
                  <a:pt x="0" y="0"/>
                </a:lnTo>
                <a:lnTo>
                  <a:pt x="0" y="20180"/>
                </a:lnTo>
                <a:lnTo>
                  <a:pt x="266268" y="20180"/>
                </a:lnTo>
                <a:lnTo>
                  <a:pt x="557060" y="20180"/>
                </a:lnTo>
                <a:lnTo>
                  <a:pt x="557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5872" y="5050717"/>
            <a:ext cx="3542665" cy="54800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75"/>
              </a:spcBef>
            </a:pPr>
            <a:r>
              <a:rPr dirty="0" baseline="3267" sz="2550">
                <a:solidFill>
                  <a:srgbClr val="333333"/>
                </a:solidFill>
                <a:latin typeface="Microsoft Sans Serif"/>
                <a:cs typeface="Microsoft Sans Serif"/>
              </a:rPr>
              <a:t>Source:</a:t>
            </a:r>
            <a:r>
              <a:rPr dirty="0" baseline="3267" sz="2550" spc="-44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70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Vision</a:t>
            </a:r>
            <a:r>
              <a:rPr dirty="0" u="heavy" sz="1700" spc="-7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1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transformer</a:t>
            </a:r>
            <a:r>
              <a:rPr dirty="0" sz="1700" spc="-70" b="1">
                <a:latin typeface="Tahoma"/>
                <a:cs typeface="Tahoma"/>
                <a:hlinkClick r:id="rId3"/>
              </a:rPr>
              <a:t> </a:t>
            </a:r>
            <a:r>
              <a:rPr dirty="0" sz="1700" spc="5" b="1">
                <a:latin typeface="Tahoma"/>
                <a:cs typeface="Tahoma"/>
                <a:hlinkClick r:id="rId3"/>
              </a:rPr>
              <a:t>paper </a:t>
            </a:r>
            <a:r>
              <a:rPr dirty="0" sz="1700" spc="-484" b="1">
                <a:latin typeface="Tahoma"/>
                <a:cs typeface="Tahoma"/>
              </a:rPr>
              <a:t> </a:t>
            </a:r>
            <a:r>
              <a:rPr dirty="0" sz="1700" spc="25">
                <a:solidFill>
                  <a:srgbClr val="333333"/>
                </a:solidFill>
                <a:latin typeface="Microsoft Sans Serif"/>
                <a:cs typeface="Microsoft Sans Serif"/>
              </a:rPr>
              <a:t>Dosovitskiy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5">
                <a:solidFill>
                  <a:srgbClr val="333333"/>
                </a:solidFill>
                <a:latin typeface="Microsoft Sans Serif"/>
                <a:cs typeface="Microsoft Sans Serif"/>
              </a:rPr>
              <a:t>et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333333"/>
                </a:solidFill>
                <a:latin typeface="Microsoft Sans Serif"/>
                <a:cs typeface="Microsoft Sans Serif"/>
              </a:rPr>
              <a:t>al.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Microsoft Sans Serif"/>
                <a:cs typeface="Microsoft Sans Serif"/>
              </a:rPr>
              <a:t>2020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633970"/>
            <a:ext cx="5276215" cy="191008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550" spc="120">
                <a:latin typeface="Tahoma"/>
                <a:cs typeface="Tahoma"/>
              </a:rPr>
              <a:t>PATCH</a:t>
            </a:r>
            <a:r>
              <a:rPr dirty="0" sz="1550" spc="-50">
                <a:latin typeface="Tahoma"/>
                <a:cs typeface="Tahoma"/>
              </a:rPr>
              <a:t> </a:t>
            </a:r>
            <a:r>
              <a:rPr dirty="0" sz="1550" spc="114">
                <a:latin typeface="Tahoma"/>
                <a:cs typeface="Tahoma"/>
              </a:rPr>
              <a:t>EMBEDDINGS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70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150">
                <a:solidFill>
                  <a:srgbClr val="333333"/>
                </a:solidFill>
                <a:latin typeface="Microsoft Sans Serif"/>
                <a:cs typeface="Microsoft Sans Serif"/>
              </a:rPr>
              <a:t>m</a:t>
            </a:r>
            <a:r>
              <a:rPr dirty="0" sz="1700" spc="-5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-25">
                <a:solidFill>
                  <a:srgbClr val="333333"/>
                </a:solidFill>
                <a:latin typeface="Microsoft Sans Serif"/>
                <a:cs typeface="Microsoft Sans Serif"/>
              </a:rPr>
              <a:t>g</a:t>
            </a:r>
            <a:r>
              <a:rPr dirty="0" sz="1700" spc="5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0">
                <a:solidFill>
                  <a:srgbClr val="333333"/>
                </a:solidFill>
                <a:latin typeface="Microsoft Sans Serif"/>
                <a:cs typeface="Microsoft Sans Serif"/>
              </a:rPr>
              <a:t>o</a:t>
            </a:r>
            <a:r>
              <a:rPr dirty="0" sz="1700" spc="95">
                <a:solidFill>
                  <a:srgbClr val="333333"/>
                </a:solidFill>
                <a:latin typeface="Microsoft Sans Serif"/>
                <a:cs typeface="Microsoft Sans Serif"/>
              </a:rPr>
              <a:t>f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45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dirty="0" sz="1700" spc="4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-60">
                <a:solidFill>
                  <a:srgbClr val="333333"/>
                </a:solidFill>
                <a:latin typeface="Microsoft Sans Serif"/>
                <a:cs typeface="Microsoft Sans Serif"/>
              </a:rPr>
              <a:t>z</a:t>
            </a:r>
            <a:r>
              <a:rPr dirty="0" sz="1700" spc="5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0">
                <a:solidFill>
                  <a:srgbClr val="333333"/>
                </a:solidFill>
                <a:latin typeface="Cambria"/>
                <a:cs typeface="Cambria"/>
              </a:rPr>
              <a:t>(</a:t>
            </a:r>
            <a:r>
              <a:rPr dirty="0" sz="1750" spc="-100">
                <a:solidFill>
                  <a:srgbClr val="333333"/>
                </a:solidFill>
                <a:latin typeface="Cambria"/>
                <a:cs typeface="Cambria"/>
              </a:rPr>
              <a:t>3</a:t>
            </a:r>
            <a:r>
              <a:rPr dirty="0" sz="1750" spc="125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dirty="0" sz="1750" spc="-6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1750" spc="-100">
                <a:solidFill>
                  <a:srgbClr val="333333"/>
                </a:solidFill>
                <a:latin typeface="Cambria"/>
                <a:cs typeface="Cambria"/>
              </a:rPr>
              <a:t>224</a:t>
            </a:r>
            <a:r>
              <a:rPr dirty="0" sz="1750" spc="125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dirty="0" sz="1750" spc="-6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1750" spc="-100">
                <a:solidFill>
                  <a:srgbClr val="333333"/>
                </a:solidFill>
                <a:latin typeface="Cambria"/>
                <a:cs typeface="Cambria"/>
              </a:rPr>
              <a:t>224</a:t>
            </a:r>
            <a:r>
              <a:rPr dirty="0" sz="1750" spc="10">
                <a:solidFill>
                  <a:srgbClr val="333333"/>
                </a:solidFill>
                <a:latin typeface="Cambria"/>
                <a:cs typeface="Cambria"/>
              </a:rPr>
              <a:t>)</a:t>
            </a:r>
            <a:endParaRPr sz="1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700" spc="35">
                <a:solidFill>
                  <a:srgbClr val="333333"/>
                </a:solidFill>
                <a:latin typeface="Microsoft Sans Serif"/>
                <a:cs typeface="Microsoft Sans Serif"/>
              </a:rPr>
              <a:t>Divided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5">
                <a:solidFill>
                  <a:srgbClr val="333333"/>
                </a:solidFill>
                <a:latin typeface="Microsoft Sans Serif"/>
                <a:cs typeface="Microsoft Sans Serif"/>
              </a:rPr>
              <a:t>into</a:t>
            </a:r>
            <a:r>
              <a:rPr dirty="0" sz="1700" spc="-1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100">
                <a:solidFill>
                  <a:srgbClr val="333333"/>
                </a:solidFill>
                <a:latin typeface="Cambria"/>
                <a:cs typeface="Cambria"/>
              </a:rPr>
              <a:t>196</a:t>
            </a:r>
            <a:r>
              <a:rPr dirty="0" sz="1750" spc="4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1750" spc="-65">
                <a:solidFill>
                  <a:srgbClr val="333333"/>
                </a:solidFill>
                <a:latin typeface="Cambria"/>
                <a:cs typeface="Cambria"/>
              </a:rPr>
              <a:t>(14</a:t>
            </a:r>
            <a:r>
              <a:rPr dirty="0" sz="1750" spc="4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1750" spc="385">
                <a:solidFill>
                  <a:srgbClr val="333333"/>
                </a:solidFill>
                <a:latin typeface="Cambria"/>
                <a:cs typeface="Cambria"/>
              </a:rPr>
              <a:t>×</a:t>
            </a:r>
            <a:r>
              <a:rPr dirty="0" sz="1750" spc="4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1750" spc="-65">
                <a:solidFill>
                  <a:srgbClr val="333333"/>
                </a:solidFill>
                <a:latin typeface="Cambria"/>
                <a:cs typeface="Cambria"/>
              </a:rPr>
              <a:t>14)</a:t>
            </a:r>
            <a:r>
              <a:rPr dirty="0" sz="1750" spc="2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1700" spc="30">
                <a:solidFill>
                  <a:srgbClr val="333333"/>
                </a:solidFill>
                <a:latin typeface="Microsoft Sans Serif"/>
                <a:cs typeface="Microsoft Sans Serif"/>
              </a:rPr>
              <a:t>patches</a:t>
            </a:r>
            <a:r>
              <a:rPr dirty="0" sz="1700" spc="-1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5">
                <a:solidFill>
                  <a:srgbClr val="333333"/>
                </a:solidFill>
                <a:latin typeface="Microsoft Sans Serif"/>
                <a:cs typeface="Microsoft Sans Serif"/>
              </a:rPr>
              <a:t>of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size</a:t>
            </a:r>
            <a:r>
              <a:rPr dirty="0" sz="1700" spc="-1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100">
                <a:solidFill>
                  <a:srgbClr val="333333"/>
                </a:solidFill>
                <a:latin typeface="Cambria"/>
                <a:cs typeface="Cambria"/>
              </a:rPr>
              <a:t>3</a:t>
            </a:r>
            <a:r>
              <a:rPr dirty="0" sz="1750" spc="4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1750" spc="385">
                <a:solidFill>
                  <a:srgbClr val="333333"/>
                </a:solidFill>
                <a:latin typeface="Cambria"/>
                <a:cs typeface="Cambria"/>
              </a:rPr>
              <a:t>×</a:t>
            </a:r>
            <a:r>
              <a:rPr dirty="0" sz="1750" spc="4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1750" spc="-100">
                <a:solidFill>
                  <a:srgbClr val="333333"/>
                </a:solidFill>
                <a:latin typeface="Cambria"/>
                <a:cs typeface="Cambria"/>
              </a:rPr>
              <a:t>16</a:t>
            </a:r>
            <a:r>
              <a:rPr dirty="0" sz="1750" spc="4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1750" spc="385">
                <a:solidFill>
                  <a:srgbClr val="333333"/>
                </a:solidFill>
                <a:latin typeface="Cambria"/>
                <a:cs typeface="Cambria"/>
              </a:rPr>
              <a:t>×</a:t>
            </a:r>
            <a:r>
              <a:rPr dirty="0" sz="1750" spc="4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1750" spc="-100">
                <a:solidFill>
                  <a:srgbClr val="333333"/>
                </a:solidFill>
                <a:latin typeface="Cambria"/>
                <a:cs typeface="Cambria"/>
              </a:rPr>
              <a:t>16</a:t>
            </a:r>
            <a:endParaRPr sz="1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700" spc="60">
                <a:solidFill>
                  <a:srgbClr val="333333"/>
                </a:solidFill>
                <a:latin typeface="Microsoft Sans Serif"/>
                <a:cs typeface="Microsoft Sans Serif"/>
              </a:rPr>
              <a:t>D16*14</a:t>
            </a:r>
            <a:r>
              <a:rPr dirty="0" sz="1700" spc="-25">
                <a:solidFill>
                  <a:srgbClr val="333333"/>
                </a:solidFill>
                <a:latin typeface="Microsoft Sans Serif"/>
                <a:cs typeface="Microsoft Sans Serif"/>
              </a:rPr>
              <a:t> =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Microsoft Sans Serif"/>
                <a:cs typeface="Microsoft Sans Serif"/>
              </a:rPr>
              <a:t>224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5">
                <a:solidFill>
                  <a:srgbClr val="333333"/>
                </a:solidFill>
                <a:latin typeface="Microsoft Sans Serif"/>
                <a:cs typeface="Microsoft Sans Serif"/>
              </a:rPr>
              <a:t>(original</a:t>
            </a:r>
            <a:r>
              <a:rPr dirty="0" sz="1700" spc="-2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333333"/>
                </a:solidFill>
                <a:latin typeface="Microsoft Sans Serif"/>
                <a:cs typeface="Microsoft Sans Serif"/>
              </a:rPr>
              <a:t>image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25">
                <a:solidFill>
                  <a:srgbClr val="333333"/>
                </a:solidFill>
                <a:latin typeface="Microsoft Sans Serif"/>
                <a:cs typeface="Microsoft Sans Serif"/>
              </a:rPr>
              <a:t>size)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23" y="2635944"/>
            <a:ext cx="6129021" cy="26171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5872" y="5696586"/>
            <a:ext cx="4448810" cy="55499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25"/>
              </a:spcBef>
            </a:pPr>
            <a:r>
              <a:rPr dirty="0" baseline="3267" sz="2550">
                <a:solidFill>
                  <a:srgbClr val="333333"/>
                </a:solidFill>
                <a:latin typeface="Microsoft Sans Serif"/>
                <a:cs typeface="Microsoft Sans Serif"/>
              </a:rPr>
              <a:t>Source:</a:t>
            </a:r>
            <a:r>
              <a:rPr dirty="0" baseline="3267" sz="2550" spc="-3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700" spc="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Committed</a:t>
            </a:r>
            <a:r>
              <a:rPr dirty="0" u="heavy" sz="1700" spc="-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-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towards</a:t>
            </a:r>
            <a:r>
              <a:rPr dirty="0" u="heavy" sz="1700" spc="-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better</a:t>
            </a:r>
            <a:r>
              <a:rPr dirty="0" u="heavy" sz="1700" spc="-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1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future </a:t>
            </a:r>
            <a:r>
              <a:rPr dirty="0" sz="1700" spc="-480" b="1">
                <a:latin typeface="Tahoma"/>
                <a:cs typeface="Tahoma"/>
              </a:rPr>
              <a:t> </a:t>
            </a:r>
            <a:r>
              <a:rPr dirty="0" sz="1700" spc="50">
                <a:solidFill>
                  <a:srgbClr val="333333"/>
                </a:solidFill>
                <a:latin typeface="Microsoft Sans Serif"/>
                <a:cs typeface="Microsoft Sans Serif"/>
              </a:rPr>
              <a:t>Bukhari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Microsoft Sans Serif"/>
                <a:cs typeface="Microsoft Sans Serif"/>
              </a:rPr>
              <a:t>2021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783" y="9966508"/>
            <a:ext cx="142875" cy="127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660277"/>
            <a:ext cx="5726430" cy="228600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550" spc="120">
                <a:latin typeface="Tahoma"/>
                <a:cs typeface="Tahoma"/>
              </a:rPr>
              <a:t>PATCH</a:t>
            </a:r>
            <a:r>
              <a:rPr dirty="0" sz="1550" spc="-50">
                <a:latin typeface="Tahoma"/>
                <a:cs typeface="Tahoma"/>
              </a:rPr>
              <a:t> </a:t>
            </a:r>
            <a:r>
              <a:rPr dirty="0" sz="1550" spc="114">
                <a:latin typeface="Tahoma"/>
                <a:cs typeface="Tahoma"/>
              </a:rPr>
              <a:t>EMBEDDINGS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2100" spc="60">
                <a:solidFill>
                  <a:srgbClr val="333333"/>
                </a:solidFill>
                <a:latin typeface="Trebuchet MS"/>
                <a:cs typeface="Trebuchet MS"/>
              </a:rPr>
              <a:t>Each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50">
                <a:solidFill>
                  <a:srgbClr val="333333"/>
                </a:solidFill>
                <a:latin typeface="Trebuchet MS"/>
                <a:cs typeface="Trebuchet MS"/>
              </a:rPr>
              <a:t>patch</a:t>
            </a:r>
            <a:r>
              <a:rPr dirty="0" sz="21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45">
                <a:solidFill>
                  <a:srgbClr val="333333"/>
                </a:solidFill>
                <a:latin typeface="Trebuchet MS"/>
                <a:cs typeface="Trebuchet MS"/>
              </a:rPr>
              <a:t>is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50">
                <a:solidFill>
                  <a:srgbClr val="333333"/>
                </a:solidFill>
                <a:latin typeface="Trebuchet MS"/>
                <a:cs typeface="Trebuchet MS"/>
              </a:rPr>
              <a:t>converted</a:t>
            </a:r>
            <a:r>
              <a:rPr dirty="0" sz="21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35">
                <a:solidFill>
                  <a:srgbClr val="333333"/>
                </a:solidFill>
                <a:latin typeface="Trebuchet MS"/>
                <a:cs typeface="Trebuchet MS"/>
              </a:rPr>
              <a:t>into</a:t>
            </a:r>
            <a:r>
              <a:rPr dirty="0" sz="21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7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25">
                <a:solidFill>
                  <a:srgbClr val="333333"/>
                </a:solidFill>
                <a:latin typeface="Trebuchet MS"/>
                <a:cs typeface="Trebuchet MS"/>
              </a:rPr>
              <a:t>vector</a:t>
            </a:r>
            <a:r>
              <a:rPr dirty="0" sz="2100" spc="-8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4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30">
                <a:solidFill>
                  <a:srgbClr val="333333"/>
                </a:solidFill>
                <a:latin typeface="Trebuchet MS"/>
                <a:cs typeface="Trebuchet MS"/>
              </a:rPr>
              <a:t>size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2150" spc="-100">
                <a:solidFill>
                  <a:srgbClr val="333333"/>
                </a:solidFill>
                <a:latin typeface="Cambria"/>
                <a:cs typeface="Cambria"/>
              </a:rPr>
              <a:t>3</a:t>
            </a:r>
            <a:r>
              <a:rPr dirty="0" sz="2150" spc="4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150" spc="505">
                <a:solidFill>
                  <a:srgbClr val="333333"/>
                </a:solidFill>
                <a:latin typeface="Cambria"/>
                <a:cs typeface="Cambria"/>
              </a:rPr>
              <a:t>×</a:t>
            </a:r>
            <a:r>
              <a:rPr dirty="0" sz="2150" spc="5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150" spc="-100">
                <a:solidFill>
                  <a:srgbClr val="333333"/>
                </a:solidFill>
                <a:latin typeface="Cambria"/>
                <a:cs typeface="Cambria"/>
              </a:rPr>
              <a:t>16</a:t>
            </a:r>
            <a:r>
              <a:rPr dirty="0" sz="2150" spc="5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150" spc="505">
                <a:solidFill>
                  <a:srgbClr val="333333"/>
                </a:solidFill>
                <a:latin typeface="Cambria"/>
                <a:cs typeface="Cambria"/>
              </a:rPr>
              <a:t>×</a:t>
            </a:r>
            <a:r>
              <a:rPr dirty="0" sz="2150" spc="5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150" spc="-100">
                <a:solidFill>
                  <a:srgbClr val="333333"/>
                </a:solidFill>
                <a:latin typeface="Cambria"/>
                <a:cs typeface="Cambria"/>
              </a:rPr>
              <a:t>16</a:t>
            </a:r>
            <a:r>
              <a:rPr dirty="0" sz="2150" spc="17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150" spc="505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dirty="0" sz="2150" spc="17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150" spc="-100">
                <a:solidFill>
                  <a:srgbClr val="333333"/>
                </a:solidFill>
                <a:latin typeface="Cambria"/>
                <a:cs typeface="Cambria"/>
              </a:rPr>
              <a:t>768</a:t>
            </a:r>
            <a:endParaRPr sz="21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mbria"/>
              <a:cs typeface="Cambria"/>
            </a:endParaRPr>
          </a:p>
          <a:p>
            <a:pPr marL="12700" marR="5080">
              <a:lnSpc>
                <a:spcPct val="111500"/>
              </a:lnSpc>
            </a:pPr>
            <a:r>
              <a:rPr dirty="0" sz="2100" spc="145">
                <a:solidFill>
                  <a:srgbClr val="333333"/>
                </a:solidFill>
                <a:latin typeface="Trebuchet MS"/>
                <a:cs typeface="Trebuchet MS"/>
              </a:rPr>
              <a:t>So</a:t>
            </a:r>
            <a:r>
              <a:rPr dirty="0" sz="21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5">
                <a:solidFill>
                  <a:srgbClr val="333333"/>
                </a:solidFill>
                <a:latin typeface="Trebuchet MS"/>
                <a:cs typeface="Trebuchet MS"/>
              </a:rPr>
              <a:t>after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35">
                <a:solidFill>
                  <a:srgbClr val="333333"/>
                </a:solidFill>
                <a:latin typeface="Trebuchet MS"/>
                <a:cs typeface="Trebuchet MS"/>
              </a:rPr>
              <a:t>that,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60">
                <a:solidFill>
                  <a:srgbClr val="333333"/>
                </a:solidFill>
                <a:latin typeface="Trebuchet MS"/>
                <a:cs typeface="Trebuchet MS"/>
              </a:rPr>
              <a:t>we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75">
                <a:solidFill>
                  <a:srgbClr val="333333"/>
                </a:solidFill>
                <a:latin typeface="Trebuchet MS"/>
                <a:cs typeface="Trebuchet MS"/>
              </a:rPr>
              <a:t>have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40" b="1">
                <a:solidFill>
                  <a:srgbClr val="333333"/>
                </a:solidFill>
                <a:latin typeface="Arial"/>
                <a:cs typeface="Arial"/>
              </a:rPr>
              <a:t>196</a:t>
            </a:r>
            <a:r>
              <a:rPr dirty="0" sz="2100" spc="-3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100" spc="45">
                <a:solidFill>
                  <a:srgbClr val="333333"/>
                </a:solidFill>
                <a:latin typeface="Trebuchet MS"/>
                <a:cs typeface="Trebuchet MS"/>
              </a:rPr>
              <a:t>vectors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4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30">
                <a:solidFill>
                  <a:srgbClr val="333333"/>
                </a:solidFill>
                <a:latin typeface="Trebuchet MS"/>
                <a:cs typeface="Trebuchet MS"/>
              </a:rPr>
              <a:t>size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25" b="1">
                <a:solidFill>
                  <a:srgbClr val="333333"/>
                </a:solidFill>
                <a:latin typeface="Arial"/>
                <a:cs typeface="Arial"/>
              </a:rPr>
              <a:t>768</a:t>
            </a:r>
            <a:r>
              <a:rPr dirty="0" sz="2100" spc="-25">
                <a:solidFill>
                  <a:srgbClr val="333333"/>
                </a:solidFill>
                <a:latin typeface="Trebuchet MS"/>
                <a:cs typeface="Trebuchet MS"/>
              </a:rPr>
              <a:t>, </a:t>
            </a:r>
            <a:r>
              <a:rPr dirty="0" sz="2100" spc="-62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7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21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40">
                <a:solidFill>
                  <a:srgbClr val="333333"/>
                </a:solidFill>
                <a:latin typeface="Trebuchet MS"/>
                <a:cs typeface="Trebuchet MS"/>
              </a:rPr>
              <a:t>matrix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4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30">
                <a:solidFill>
                  <a:srgbClr val="333333"/>
                </a:solidFill>
                <a:latin typeface="Trebuchet MS"/>
                <a:cs typeface="Trebuchet MS"/>
              </a:rPr>
              <a:t>size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50" spc="-25">
                <a:solidFill>
                  <a:srgbClr val="333333"/>
                </a:solidFill>
                <a:latin typeface="Cambria"/>
                <a:cs typeface="Cambria"/>
              </a:rPr>
              <a:t>(196,</a:t>
            </a:r>
            <a:r>
              <a:rPr dirty="0" sz="2150" spc="-70">
                <a:solidFill>
                  <a:srgbClr val="333333"/>
                </a:solidFill>
                <a:latin typeface="Cambria"/>
                <a:cs typeface="Cambria"/>
              </a:rPr>
              <a:t> 768)</a:t>
            </a:r>
            <a:endParaRPr sz="215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72078"/>
            <a:ext cx="2107565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120">
                <a:latin typeface="Tahoma"/>
                <a:cs typeface="Tahoma"/>
              </a:rPr>
              <a:t>PATCH</a:t>
            </a:r>
            <a:r>
              <a:rPr dirty="0" sz="1550" spc="-70">
                <a:latin typeface="Tahoma"/>
                <a:cs typeface="Tahoma"/>
              </a:rPr>
              <a:t> </a:t>
            </a:r>
            <a:r>
              <a:rPr dirty="0" sz="1550" spc="114">
                <a:latin typeface="Tahoma"/>
                <a:cs typeface="Tahoma"/>
              </a:rPr>
              <a:t>EMBEDDINGS</a:t>
            </a:r>
            <a:endParaRPr sz="15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23" y="1169285"/>
            <a:ext cx="6365235" cy="234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5872" y="3960814"/>
            <a:ext cx="4448810" cy="55499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25"/>
              </a:spcBef>
            </a:pPr>
            <a:r>
              <a:rPr dirty="0" baseline="3267" sz="2550">
                <a:solidFill>
                  <a:srgbClr val="333333"/>
                </a:solidFill>
                <a:latin typeface="Microsoft Sans Serif"/>
                <a:cs typeface="Microsoft Sans Serif"/>
              </a:rPr>
              <a:t>Source:</a:t>
            </a:r>
            <a:r>
              <a:rPr dirty="0" baseline="3267" sz="2550" spc="-3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700" spc="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Committed</a:t>
            </a:r>
            <a:r>
              <a:rPr dirty="0" u="heavy" sz="1700" spc="-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-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towards</a:t>
            </a:r>
            <a:r>
              <a:rPr dirty="0" u="heavy" sz="1700" spc="-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better</a:t>
            </a:r>
            <a:r>
              <a:rPr dirty="0" u="heavy" sz="1700" spc="-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1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future </a:t>
            </a:r>
            <a:r>
              <a:rPr dirty="0" sz="1700" spc="-480" b="1">
                <a:latin typeface="Tahoma"/>
                <a:cs typeface="Tahoma"/>
              </a:rPr>
              <a:t> </a:t>
            </a:r>
            <a:r>
              <a:rPr dirty="0" sz="1700" spc="50">
                <a:solidFill>
                  <a:srgbClr val="333333"/>
                </a:solidFill>
                <a:latin typeface="Microsoft Sans Serif"/>
                <a:cs typeface="Microsoft Sans Serif"/>
              </a:rPr>
              <a:t>Bukhari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Microsoft Sans Serif"/>
                <a:cs typeface="Microsoft Sans Serif"/>
              </a:rPr>
              <a:t>2021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7979" y="4535182"/>
            <a:ext cx="5584190" cy="1436370"/>
          </a:xfrm>
          <a:custGeom>
            <a:avLst/>
            <a:gdLst/>
            <a:ahLst/>
            <a:cxnLst/>
            <a:rect l="l" t="t" r="r" b="b"/>
            <a:pathLst>
              <a:path w="5584190" h="1436370">
                <a:moveTo>
                  <a:pt x="5583936" y="0"/>
                </a:moveTo>
                <a:lnTo>
                  <a:pt x="0" y="0"/>
                </a:lnTo>
                <a:lnTo>
                  <a:pt x="0" y="105410"/>
                </a:lnTo>
                <a:lnTo>
                  <a:pt x="0" y="1262380"/>
                </a:lnTo>
                <a:lnTo>
                  <a:pt x="0" y="1436370"/>
                </a:lnTo>
                <a:lnTo>
                  <a:pt x="5583936" y="1436370"/>
                </a:lnTo>
                <a:lnTo>
                  <a:pt x="5583936" y="1262837"/>
                </a:lnTo>
                <a:lnTo>
                  <a:pt x="5583936" y="1262380"/>
                </a:lnTo>
                <a:lnTo>
                  <a:pt x="5583936" y="105651"/>
                </a:lnTo>
                <a:lnTo>
                  <a:pt x="5443144" y="105651"/>
                </a:lnTo>
                <a:lnTo>
                  <a:pt x="5443144" y="1262380"/>
                </a:lnTo>
                <a:lnTo>
                  <a:pt x="141643" y="1262380"/>
                </a:lnTo>
                <a:lnTo>
                  <a:pt x="141643" y="105410"/>
                </a:lnTo>
                <a:lnTo>
                  <a:pt x="5583936" y="105410"/>
                </a:lnTo>
                <a:lnTo>
                  <a:pt x="5583936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39623" y="4640828"/>
            <a:ext cx="5301615" cy="115760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dirty="0" sz="1050" spc="5">
                <a:latin typeface="Consolas"/>
                <a:cs typeface="Consolas"/>
              </a:rPr>
              <a:t>x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torch.randn(1,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3,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224,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224)</a:t>
            </a:r>
            <a:endParaRPr sz="1050">
              <a:latin typeface="Consolas"/>
              <a:cs typeface="Consolas"/>
            </a:endParaRPr>
          </a:p>
          <a:p>
            <a:pPr marL="133350">
              <a:lnSpc>
                <a:spcPct val="100000"/>
              </a:lnSpc>
              <a:spcBef>
                <a:spcPts val="120"/>
              </a:spcBef>
            </a:pP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#</a:t>
            </a:r>
            <a:r>
              <a:rPr dirty="0" sz="1050" spc="-35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2D</a:t>
            </a:r>
            <a:r>
              <a:rPr dirty="0" sz="1050" spc="-35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conv</a:t>
            </a:r>
            <a:endParaRPr sz="1050">
              <a:latin typeface="Consolas"/>
              <a:cs typeface="Consolas"/>
            </a:endParaRPr>
          </a:p>
          <a:p>
            <a:pPr marL="133350">
              <a:lnSpc>
                <a:spcPct val="100000"/>
              </a:lnSpc>
              <a:spcBef>
                <a:spcPts val="170"/>
              </a:spcBef>
            </a:pPr>
            <a:r>
              <a:rPr dirty="0" sz="1050" spc="5">
                <a:latin typeface="Consolas"/>
                <a:cs typeface="Consolas"/>
              </a:rPr>
              <a:t>conv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nn.Conv2d(3,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768,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16,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16)</a:t>
            </a:r>
            <a:endParaRPr sz="1050">
              <a:latin typeface="Consolas"/>
              <a:cs typeface="Consolas"/>
            </a:endParaRPr>
          </a:p>
          <a:p>
            <a:pPr marL="13335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Consolas"/>
                <a:cs typeface="Consolas"/>
              </a:rPr>
              <a:t>conv(x).reshape(-1,</a:t>
            </a:r>
            <a:r>
              <a:rPr dirty="0" sz="1050" spc="-5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196).transpose(0,1).shape</a:t>
            </a:r>
            <a:endParaRPr sz="1050">
              <a:latin typeface="Consolas"/>
              <a:cs typeface="Consolas"/>
            </a:endParaRPr>
          </a:p>
          <a:p>
            <a:pPr marL="133350">
              <a:lnSpc>
                <a:spcPct val="100000"/>
              </a:lnSpc>
              <a:spcBef>
                <a:spcPts val="170"/>
              </a:spcBef>
            </a:pPr>
            <a:r>
              <a:rPr dirty="0" sz="1050" spc="5">
                <a:latin typeface="Consolas"/>
                <a:cs typeface="Consolas"/>
              </a:rPr>
              <a:t>&gt;&gt;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torch.Size([196,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768])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72078"/>
            <a:ext cx="1346200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110">
                <a:latin typeface="Tahoma"/>
                <a:cs typeface="Tahoma"/>
              </a:rPr>
              <a:t>[CLS]</a:t>
            </a:r>
            <a:r>
              <a:rPr dirty="0" sz="1550" spc="-95">
                <a:latin typeface="Tahoma"/>
                <a:cs typeface="Tahoma"/>
              </a:rPr>
              <a:t> </a:t>
            </a:r>
            <a:r>
              <a:rPr dirty="0" sz="1550" spc="160">
                <a:latin typeface="Tahoma"/>
                <a:cs typeface="Tahoma"/>
              </a:rPr>
              <a:t>TOKEN</a:t>
            </a:r>
            <a:endParaRPr sz="15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23" y="1169285"/>
            <a:ext cx="5388964" cy="47229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5872" y="6335726"/>
            <a:ext cx="5610860" cy="1920239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1166495">
              <a:lnSpc>
                <a:spcPct val="103899"/>
              </a:lnSpc>
              <a:spcBef>
                <a:spcPts val="25"/>
              </a:spcBef>
            </a:pPr>
            <a:r>
              <a:rPr dirty="0" baseline="3267" sz="2550">
                <a:solidFill>
                  <a:srgbClr val="333333"/>
                </a:solidFill>
                <a:latin typeface="Microsoft Sans Serif"/>
                <a:cs typeface="Microsoft Sans Serif"/>
              </a:rPr>
              <a:t>Source:</a:t>
            </a:r>
            <a:r>
              <a:rPr dirty="0" baseline="3267" sz="2550" spc="-3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700" spc="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Committed</a:t>
            </a:r>
            <a:r>
              <a:rPr dirty="0" u="heavy" sz="1700" spc="-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-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towards</a:t>
            </a:r>
            <a:r>
              <a:rPr dirty="0" u="heavy" sz="1700" spc="-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better</a:t>
            </a:r>
            <a:r>
              <a:rPr dirty="0" u="heavy" sz="1700" spc="-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1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future </a:t>
            </a:r>
            <a:r>
              <a:rPr dirty="0" sz="1700" spc="-480" b="1">
                <a:latin typeface="Tahoma"/>
                <a:cs typeface="Tahoma"/>
              </a:rPr>
              <a:t> </a:t>
            </a:r>
            <a:r>
              <a:rPr dirty="0" sz="1700" spc="50">
                <a:solidFill>
                  <a:srgbClr val="333333"/>
                </a:solidFill>
                <a:latin typeface="Microsoft Sans Serif"/>
                <a:cs typeface="Microsoft Sans Serif"/>
              </a:rPr>
              <a:t>Bukhari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Microsoft Sans Serif"/>
                <a:cs typeface="Microsoft Sans Serif"/>
              </a:rPr>
              <a:t>2021</a:t>
            </a:r>
            <a:endParaRPr sz="1700">
              <a:latin typeface="Microsoft Sans Serif"/>
              <a:cs typeface="Microsoft Sans Serif"/>
            </a:endParaRPr>
          </a:p>
          <a:p>
            <a:pPr marL="12700" marR="5080">
              <a:lnSpc>
                <a:spcPts val="2010"/>
              </a:lnSpc>
              <a:spcBef>
                <a:spcPts val="65"/>
              </a:spcBef>
            </a:pPr>
            <a:r>
              <a:rPr dirty="0" sz="1700" spc="-204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dirty="0" sz="1700" spc="4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150">
                <a:solidFill>
                  <a:srgbClr val="333333"/>
                </a:solidFill>
                <a:latin typeface="Microsoft Sans Serif"/>
                <a:cs typeface="Microsoft Sans Serif"/>
              </a:rPr>
              <a:t>m</a:t>
            </a:r>
            <a:r>
              <a:rPr dirty="0" sz="1700" spc="40">
                <a:solidFill>
                  <a:srgbClr val="333333"/>
                </a:solidFill>
                <a:latin typeface="Microsoft Sans Serif"/>
                <a:cs typeface="Microsoft Sans Serif"/>
              </a:rPr>
              <a:t>il</a:t>
            </a:r>
            <a:r>
              <a:rPr dirty="0" sz="1700" spc="-5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125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dirty="0" sz="1700" spc="40">
                <a:solidFill>
                  <a:srgbClr val="333333"/>
                </a:solidFill>
                <a:latin typeface="Microsoft Sans Serif"/>
                <a:cs typeface="Microsoft Sans Serif"/>
              </a:rPr>
              <a:t>l</a:t>
            </a:r>
            <a:r>
              <a:rPr dirty="0" sz="1700" spc="-5">
                <a:solidFill>
                  <a:srgbClr val="333333"/>
                </a:solidFill>
                <a:latin typeface="Microsoft Sans Serif"/>
                <a:cs typeface="Microsoft Sans Serif"/>
              </a:rPr>
              <a:t>y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3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70">
                <a:solidFill>
                  <a:srgbClr val="333333"/>
                </a:solidFill>
                <a:latin typeface="Microsoft Sans Serif"/>
                <a:cs typeface="Microsoft Sans Serif"/>
              </a:rPr>
              <a:t>o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3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90">
                <a:solidFill>
                  <a:srgbClr val="333333"/>
                </a:solidFill>
                <a:latin typeface="Microsoft Sans Serif"/>
                <a:cs typeface="Microsoft Sans Serif"/>
              </a:rPr>
              <a:t>h</a:t>
            </a:r>
            <a:r>
              <a:rPr dirty="0" sz="1700" spc="5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45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dirty="0" sz="1700" spc="4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13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90">
                <a:solidFill>
                  <a:srgbClr val="333333"/>
                </a:solidFill>
                <a:latin typeface="Microsoft Sans Serif"/>
                <a:cs typeface="Microsoft Sans Serif"/>
              </a:rPr>
              <a:t>u</a:t>
            </a:r>
            <a:r>
              <a:rPr dirty="0" sz="1700" spc="-5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13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4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70">
                <a:solidFill>
                  <a:srgbClr val="333333"/>
                </a:solidFill>
                <a:latin typeface="Microsoft Sans Serif"/>
                <a:cs typeface="Microsoft Sans Serif"/>
              </a:rPr>
              <a:t>o</a:t>
            </a:r>
            <a:r>
              <a:rPr dirty="0" sz="1700" spc="9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333333"/>
                </a:solidFill>
                <a:latin typeface="Microsoft Sans Serif"/>
                <a:cs typeface="Microsoft Sans Serif"/>
              </a:rPr>
              <a:t>i</a:t>
            </a:r>
            <a:r>
              <a:rPr dirty="0" sz="1700" spc="9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40">
                <a:solidFill>
                  <a:srgbClr val="333333"/>
                </a:solidFill>
                <a:latin typeface="Microsoft Sans Serif"/>
                <a:cs typeface="Microsoft Sans Serif"/>
              </a:rPr>
              <a:t>B</a:t>
            </a:r>
            <a:r>
              <a:rPr dirty="0" sz="1700" spc="-195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-185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dirty="0" sz="1700" spc="-105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5">
                <a:solidFill>
                  <a:srgbClr val="333333"/>
                </a:solidFill>
                <a:latin typeface="Microsoft Sans Serif"/>
                <a:cs typeface="Microsoft Sans Serif"/>
              </a:rPr>
              <a:t>w</a:t>
            </a:r>
            <a:r>
              <a:rPr dirty="0" sz="1700" spc="5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90">
                <a:solidFill>
                  <a:srgbClr val="333333"/>
                </a:solidFill>
                <a:latin typeface="Microsoft Sans Serif"/>
                <a:cs typeface="Microsoft Sans Serif"/>
              </a:rPr>
              <a:t>n</a:t>
            </a:r>
            <a:r>
              <a:rPr dirty="0" sz="1700" spc="5">
                <a:solidFill>
                  <a:srgbClr val="333333"/>
                </a:solidFill>
                <a:latin typeface="Microsoft Sans Serif"/>
                <a:cs typeface="Microsoft Sans Serif"/>
              </a:rPr>
              <a:t>ee</a:t>
            </a:r>
            <a:r>
              <a:rPr dirty="0" sz="1700" spc="90">
                <a:solidFill>
                  <a:srgbClr val="333333"/>
                </a:solidFill>
                <a:latin typeface="Microsoft Sans Serif"/>
                <a:cs typeface="Microsoft Sans Serif"/>
              </a:rPr>
              <a:t>d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30">
                <a:solidFill>
                  <a:srgbClr val="333333"/>
                </a:solidFill>
                <a:latin typeface="Microsoft Sans Serif"/>
                <a:cs typeface="Microsoft Sans Serif"/>
              </a:rPr>
              <a:t>t</a:t>
            </a:r>
            <a:r>
              <a:rPr dirty="0" sz="1700" spc="70">
                <a:solidFill>
                  <a:srgbClr val="333333"/>
                </a:solidFill>
                <a:latin typeface="Microsoft Sans Serif"/>
                <a:cs typeface="Microsoft Sans Serif"/>
              </a:rPr>
              <a:t>o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90">
                <a:solidFill>
                  <a:srgbClr val="333333"/>
                </a:solidFill>
                <a:latin typeface="Microsoft Sans Serif"/>
                <a:cs typeface="Microsoft Sans Serif"/>
              </a:rPr>
              <a:t>dd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333333"/>
                </a:solidFill>
                <a:latin typeface="Microsoft Sans Serif"/>
                <a:cs typeface="Microsoft Sans Serif"/>
              </a:rPr>
              <a:t>[</a:t>
            </a:r>
            <a:r>
              <a:rPr dirty="0" sz="1700" spc="-160">
                <a:solidFill>
                  <a:srgbClr val="333333"/>
                </a:solidFill>
                <a:latin typeface="Microsoft Sans Serif"/>
                <a:cs typeface="Microsoft Sans Serif"/>
              </a:rPr>
              <a:t>C</a:t>
            </a:r>
            <a:r>
              <a:rPr dirty="0" sz="1700" spc="-65">
                <a:solidFill>
                  <a:srgbClr val="333333"/>
                </a:solidFill>
                <a:latin typeface="Microsoft Sans Serif"/>
                <a:cs typeface="Microsoft Sans Serif"/>
              </a:rPr>
              <a:t>L</a:t>
            </a:r>
            <a:r>
              <a:rPr dirty="0" sz="1700" spc="-204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dirty="0" sz="1700" spc="75">
                <a:solidFill>
                  <a:srgbClr val="333333"/>
                </a:solidFill>
                <a:latin typeface="Microsoft Sans Serif"/>
                <a:cs typeface="Microsoft Sans Serif"/>
              </a:rPr>
              <a:t>]  </a:t>
            </a:r>
            <a:r>
              <a:rPr dirty="0" sz="1700" spc="65">
                <a:solidFill>
                  <a:srgbClr val="333333"/>
                </a:solidFill>
                <a:latin typeface="Microsoft Sans Serif"/>
                <a:cs typeface="Microsoft Sans Serif"/>
              </a:rPr>
              <a:t>token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700" spc="-55">
                <a:solidFill>
                  <a:srgbClr val="333333"/>
                </a:solidFill>
                <a:latin typeface="Microsoft Sans Serif"/>
                <a:cs typeface="Microsoft Sans Serif"/>
              </a:rPr>
              <a:t>[CLS]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5">
                <a:solidFill>
                  <a:srgbClr val="333333"/>
                </a:solidFill>
                <a:latin typeface="Microsoft Sans Serif"/>
                <a:cs typeface="Microsoft Sans Serif"/>
              </a:rPr>
              <a:t>token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333333"/>
                </a:solidFill>
                <a:latin typeface="Microsoft Sans Serif"/>
                <a:cs typeface="Microsoft Sans Serif"/>
              </a:rPr>
              <a:t>is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5">
                <a:solidFill>
                  <a:srgbClr val="333333"/>
                </a:solidFill>
                <a:latin typeface="Microsoft Sans Serif"/>
                <a:cs typeface="Microsoft Sans Serif"/>
              </a:rPr>
              <a:t>vector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5">
                <a:solidFill>
                  <a:srgbClr val="333333"/>
                </a:solidFill>
                <a:latin typeface="Microsoft Sans Serif"/>
                <a:cs typeface="Microsoft Sans Serif"/>
              </a:rPr>
              <a:t>of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size </a:t>
            </a:r>
            <a:r>
              <a:rPr dirty="0" sz="1750" spc="10">
                <a:solidFill>
                  <a:srgbClr val="333333"/>
                </a:solidFill>
                <a:latin typeface="Cambria"/>
                <a:cs typeface="Cambria"/>
              </a:rPr>
              <a:t>(1,</a:t>
            </a:r>
            <a:r>
              <a:rPr dirty="0" sz="1750" spc="-6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1750" spc="-70">
                <a:solidFill>
                  <a:srgbClr val="333333"/>
                </a:solidFill>
                <a:latin typeface="Cambria"/>
                <a:cs typeface="Cambria"/>
              </a:rPr>
              <a:t>768)</a:t>
            </a:r>
            <a:endParaRPr sz="1750">
              <a:latin typeface="Cambria"/>
              <a:cs typeface="Cambria"/>
            </a:endParaRPr>
          </a:p>
          <a:p>
            <a:pPr marL="12700" marR="535940">
              <a:lnSpc>
                <a:spcPct val="105800"/>
              </a:lnSpc>
              <a:spcBef>
                <a:spcPts val="110"/>
              </a:spcBef>
            </a:pPr>
            <a:r>
              <a:rPr dirty="0" sz="1700" spc="-5">
                <a:solidFill>
                  <a:srgbClr val="333333"/>
                </a:solidFill>
                <a:latin typeface="Microsoft Sans Serif"/>
                <a:cs typeface="Microsoft Sans Serif"/>
              </a:rPr>
              <a:t>The</a:t>
            </a:r>
            <a:r>
              <a:rPr dirty="0" sz="1700" spc="9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333333"/>
                </a:solidFill>
                <a:latin typeface="Microsoft Sans Serif"/>
                <a:cs typeface="Microsoft Sans Serif"/>
              </a:rPr>
              <a:t>nal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5">
                <a:solidFill>
                  <a:srgbClr val="333333"/>
                </a:solidFill>
                <a:latin typeface="Microsoft Sans Serif"/>
                <a:cs typeface="Microsoft Sans Serif"/>
              </a:rPr>
              <a:t>patch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333333"/>
                </a:solidFill>
                <a:latin typeface="Microsoft Sans Serif"/>
                <a:cs typeface="Microsoft Sans Serif"/>
              </a:rPr>
              <a:t>matrix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5">
                <a:solidFill>
                  <a:srgbClr val="333333"/>
                </a:solidFill>
                <a:latin typeface="Microsoft Sans Serif"/>
                <a:cs typeface="Microsoft Sans Serif"/>
              </a:rPr>
              <a:t>has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size </a:t>
            </a:r>
            <a:r>
              <a:rPr dirty="0" sz="1750" spc="-35">
                <a:solidFill>
                  <a:srgbClr val="333333"/>
                </a:solidFill>
                <a:latin typeface="Cambria"/>
                <a:cs typeface="Cambria"/>
              </a:rPr>
              <a:t>(197,</a:t>
            </a:r>
            <a:r>
              <a:rPr dirty="0" sz="1750" spc="-65">
                <a:solidFill>
                  <a:srgbClr val="333333"/>
                </a:solidFill>
                <a:latin typeface="Cambria"/>
                <a:cs typeface="Cambria"/>
              </a:rPr>
              <a:t> 768)</a:t>
            </a:r>
            <a:r>
              <a:rPr dirty="0" sz="1700" spc="-65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Microsoft Sans Serif"/>
                <a:cs typeface="Microsoft Sans Serif"/>
              </a:rPr>
              <a:t>196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10">
                <a:solidFill>
                  <a:srgbClr val="333333"/>
                </a:solidFill>
                <a:latin typeface="Microsoft Sans Serif"/>
                <a:cs typeface="Microsoft Sans Serif"/>
              </a:rPr>
              <a:t>from </a:t>
            </a:r>
            <a:r>
              <a:rPr dirty="0" sz="1700" spc="-44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333333"/>
                </a:solidFill>
                <a:latin typeface="Microsoft Sans Serif"/>
                <a:cs typeface="Microsoft Sans Serif"/>
              </a:rPr>
              <a:t>patches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Microsoft Sans Serif"/>
                <a:cs typeface="Microsoft Sans Serif"/>
              </a:rPr>
              <a:t>1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5">
                <a:solidFill>
                  <a:srgbClr val="333333"/>
                </a:solidFill>
                <a:latin typeface="Microsoft Sans Serif"/>
                <a:cs typeface="Microsoft Sans Serif"/>
              </a:rPr>
              <a:t>[CLS]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5">
                <a:solidFill>
                  <a:srgbClr val="333333"/>
                </a:solidFill>
                <a:latin typeface="Microsoft Sans Serif"/>
                <a:cs typeface="Microsoft Sans Serif"/>
              </a:rPr>
              <a:t>token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68456"/>
            <a:ext cx="3108325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40">
                <a:latin typeface="Microsoft Sans Serif"/>
                <a:cs typeface="Microsoft Sans Serif"/>
              </a:rPr>
              <a:t>TRANSFORMER</a:t>
            </a:r>
            <a:r>
              <a:rPr dirty="0" sz="1400" spc="35">
                <a:latin typeface="Microsoft Sans Serif"/>
                <a:cs typeface="Microsoft Sans Serif"/>
              </a:rPr>
              <a:t> ENCODER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5">
                <a:latin typeface="Microsoft Sans Serif"/>
                <a:cs typeface="Microsoft Sans Serif"/>
              </a:rPr>
              <a:t>RECAP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23" y="1142374"/>
            <a:ext cx="2603656" cy="47229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5872" y="6278260"/>
            <a:ext cx="5026660" cy="85407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We </a:t>
            </a:r>
            <a:r>
              <a:rPr dirty="0" sz="1700" spc="20">
                <a:solidFill>
                  <a:srgbClr val="333333"/>
                </a:solidFill>
                <a:latin typeface="Microsoft Sans Serif"/>
                <a:cs typeface="Microsoft Sans Serif"/>
              </a:rPr>
              <a:t>have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90">
                <a:solidFill>
                  <a:srgbClr val="333333"/>
                </a:solidFill>
                <a:latin typeface="Microsoft Sans Serif"/>
                <a:cs typeface="Microsoft Sans Serif"/>
              </a:rPr>
              <a:t>input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333333"/>
                </a:solidFill>
                <a:latin typeface="Microsoft Sans Serif"/>
                <a:cs typeface="Microsoft Sans Serif"/>
              </a:rPr>
              <a:t>embedding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25">
                <a:solidFill>
                  <a:srgbClr val="333333"/>
                </a:solidFill>
                <a:latin typeface="Microsoft Sans Serif"/>
                <a:cs typeface="Microsoft Sans Serif"/>
              </a:rPr>
              <a:t>-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30">
                <a:solidFill>
                  <a:srgbClr val="333333"/>
                </a:solidFill>
                <a:latin typeface="Microsoft Sans Serif"/>
                <a:cs typeface="Microsoft Sans Serif"/>
              </a:rPr>
              <a:t>patches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0">
                <a:solidFill>
                  <a:srgbClr val="333333"/>
                </a:solidFill>
                <a:latin typeface="Microsoft Sans Serif"/>
                <a:cs typeface="Microsoft Sans Serif"/>
              </a:rPr>
              <a:t>matrix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85">
                <a:solidFill>
                  <a:srgbClr val="333333"/>
                </a:solidFill>
                <a:latin typeface="Microsoft Sans Serif"/>
                <a:cs typeface="Microsoft Sans Serif"/>
              </a:rPr>
              <a:t>of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size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50" spc="10">
                <a:solidFill>
                  <a:srgbClr val="333333"/>
                </a:solidFill>
                <a:latin typeface="Cambria"/>
                <a:cs typeface="Cambria"/>
              </a:rPr>
              <a:t>(</a:t>
            </a:r>
            <a:r>
              <a:rPr dirty="0" sz="1750" spc="-100">
                <a:solidFill>
                  <a:srgbClr val="333333"/>
                </a:solidFill>
                <a:latin typeface="Cambria"/>
                <a:cs typeface="Cambria"/>
              </a:rPr>
              <a:t>196</a:t>
            </a:r>
            <a:r>
              <a:rPr dirty="0" sz="1750" spc="125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dirty="0" sz="1750" spc="-6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1750" spc="-100">
                <a:solidFill>
                  <a:srgbClr val="333333"/>
                </a:solidFill>
                <a:latin typeface="Cambria"/>
                <a:cs typeface="Cambria"/>
              </a:rPr>
              <a:t>768</a:t>
            </a:r>
            <a:r>
              <a:rPr dirty="0" sz="1750" spc="10">
                <a:solidFill>
                  <a:srgbClr val="333333"/>
                </a:solidFill>
                <a:latin typeface="Cambria"/>
                <a:cs typeface="Cambria"/>
              </a:rPr>
              <a:t>)</a:t>
            </a:r>
            <a:endParaRPr sz="1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We</a:t>
            </a:r>
            <a:r>
              <a:rPr dirty="0" sz="1700" spc="-2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333333"/>
                </a:solidFill>
                <a:latin typeface="Microsoft Sans Serif"/>
                <a:cs typeface="Microsoft Sans Serif"/>
              </a:rPr>
              <a:t>still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5">
                <a:solidFill>
                  <a:srgbClr val="333333"/>
                </a:solidFill>
                <a:latin typeface="Microsoft Sans Serif"/>
                <a:cs typeface="Microsoft Sans Serif"/>
              </a:rPr>
              <a:t>need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333333"/>
                </a:solidFill>
                <a:latin typeface="Microsoft Sans Serif"/>
                <a:cs typeface="Microsoft Sans Serif"/>
              </a:rPr>
              <a:t>position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0">
                <a:solidFill>
                  <a:srgbClr val="333333"/>
                </a:solidFill>
                <a:latin typeface="Microsoft Sans Serif"/>
                <a:cs typeface="Microsoft Sans Serif"/>
              </a:rPr>
              <a:t>embedding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72078"/>
            <a:ext cx="2290445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80">
                <a:latin typeface="Tahoma"/>
                <a:cs typeface="Tahoma"/>
              </a:rPr>
              <a:t>POSITION</a:t>
            </a:r>
            <a:r>
              <a:rPr dirty="0" sz="1550" spc="-70">
                <a:latin typeface="Tahoma"/>
                <a:cs typeface="Tahoma"/>
              </a:rPr>
              <a:t> </a:t>
            </a:r>
            <a:r>
              <a:rPr dirty="0" sz="1550" spc="120">
                <a:latin typeface="Tahoma"/>
                <a:cs typeface="Tahoma"/>
              </a:rPr>
              <a:t>EMBEDDING</a:t>
            </a:r>
            <a:endParaRPr sz="15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23" y="1169285"/>
            <a:ext cx="6365235" cy="227399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798570" y="4129518"/>
            <a:ext cx="557530" cy="20320"/>
          </a:xfrm>
          <a:custGeom>
            <a:avLst/>
            <a:gdLst/>
            <a:ahLst/>
            <a:cxnLst/>
            <a:rect l="l" t="t" r="r" b="b"/>
            <a:pathLst>
              <a:path w="557529" h="20320">
                <a:moveTo>
                  <a:pt x="557060" y="0"/>
                </a:moveTo>
                <a:lnTo>
                  <a:pt x="266268" y="0"/>
                </a:lnTo>
                <a:lnTo>
                  <a:pt x="0" y="0"/>
                </a:lnTo>
                <a:lnTo>
                  <a:pt x="0" y="20180"/>
                </a:lnTo>
                <a:lnTo>
                  <a:pt x="266268" y="20180"/>
                </a:lnTo>
                <a:lnTo>
                  <a:pt x="557060" y="20180"/>
                </a:lnTo>
                <a:lnTo>
                  <a:pt x="557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9899" y="4547882"/>
            <a:ext cx="4231005" cy="1139190"/>
          </a:xfrm>
          <a:custGeom>
            <a:avLst/>
            <a:gdLst/>
            <a:ahLst/>
            <a:cxnLst/>
            <a:rect l="l" t="t" r="r" b="b"/>
            <a:pathLst>
              <a:path w="4231005" h="1139189">
                <a:moveTo>
                  <a:pt x="4230624" y="0"/>
                </a:moveTo>
                <a:lnTo>
                  <a:pt x="0" y="0"/>
                </a:lnTo>
                <a:lnTo>
                  <a:pt x="0" y="19050"/>
                </a:lnTo>
                <a:lnTo>
                  <a:pt x="0" y="1122680"/>
                </a:lnTo>
                <a:lnTo>
                  <a:pt x="0" y="1139190"/>
                </a:lnTo>
                <a:lnTo>
                  <a:pt x="4230624" y="1139190"/>
                </a:lnTo>
                <a:lnTo>
                  <a:pt x="4230624" y="1122680"/>
                </a:lnTo>
                <a:lnTo>
                  <a:pt x="19723" y="1122680"/>
                </a:lnTo>
                <a:lnTo>
                  <a:pt x="19723" y="19050"/>
                </a:lnTo>
                <a:lnTo>
                  <a:pt x="4211129" y="19050"/>
                </a:lnTo>
                <a:lnTo>
                  <a:pt x="4211129" y="1122299"/>
                </a:lnTo>
                <a:lnTo>
                  <a:pt x="4230624" y="1122299"/>
                </a:lnTo>
                <a:lnTo>
                  <a:pt x="4230624" y="19050"/>
                </a:lnTo>
                <a:lnTo>
                  <a:pt x="423062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25872" y="3886808"/>
            <a:ext cx="4205605" cy="1751964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667385">
              <a:lnSpc>
                <a:spcPct val="103899"/>
              </a:lnSpc>
              <a:spcBef>
                <a:spcPts val="25"/>
              </a:spcBef>
            </a:pPr>
            <a:r>
              <a:rPr dirty="0" baseline="3267" sz="2550">
                <a:solidFill>
                  <a:srgbClr val="333333"/>
                </a:solidFill>
                <a:latin typeface="Microsoft Sans Serif"/>
                <a:cs typeface="Microsoft Sans Serif"/>
              </a:rPr>
              <a:t>Source:</a:t>
            </a:r>
            <a:r>
              <a:rPr dirty="0" baseline="3267" sz="2550" spc="-44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70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Vision</a:t>
            </a:r>
            <a:r>
              <a:rPr dirty="0" u="heavy" sz="1700" spc="-7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1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transformer</a:t>
            </a:r>
            <a:r>
              <a:rPr dirty="0" sz="1700" spc="-70" b="1">
                <a:latin typeface="Tahoma"/>
                <a:cs typeface="Tahoma"/>
                <a:hlinkClick r:id="rId3"/>
              </a:rPr>
              <a:t> </a:t>
            </a:r>
            <a:r>
              <a:rPr dirty="0" sz="1700" spc="5" b="1">
                <a:latin typeface="Tahoma"/>
                <a:cs typeface="Tahoma"/>
                <a:hlinkClick r:id="rId3"/>
              </a:rPr>
              <a:t>paper </a:t>
            </a:r>
            <a:r>
              <a:rPr dirty="0" sz="1700" spc="-484" b="1">
                <a:latin typeface="Tahoma"/>
                <a:cs typeface="Tahoma"/>
              </a:rPr>
              <a:t> </a:t>
            </a:r>
            <a:r>
              <a:rPr dirty="0" sz="1700" spc="25">
                <a:solidFill>
                  <a:srgbClr val="333333"/>
                </a:solidFill>
                <a:latin typeface="Microsoft Sans Serif"/>
                <a:cs typeface="Microsoft Sans Serif"/>
              </a:rPr>
              <a:t>Dosovitskiy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5">
                <a:solidFill>
                  <a:srgbClr val="333333"/>
                </a:solidFill>
                <a:latin typeface="Microsoft Sans Serif"/>
                <a:cs typeface="Microsoft Sans Serif"/>
              </a:rPr>
              <a:t>et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333333"/>
                </a:solidFill>
                <a:latin typeface="Microsoft Sans Serif"/>
                <a:cs typeface="Microsoft Sans Serif"/>
              </a:rPr>
              <a:t>al.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Microsoft Sans Serif"/>
                <a:cs typeface="Microsoft Sans Serif"/>
              </a:rPr>
              <a:t>2020</a:t>
            </a:r>
            <a:endParaRPr sz="1700">
              <a:latin typeface="Microsoft Sans Serif"/>
              <a:cs typeface="Microsoft Sans Serif"/>
            </a:endParaRPr>
          </a:p>
          <a:p>
            <a:pPr marL="45720" marR="143510">
              <a:lnSpc>
                <a:spcPct val="99500"/>
              </a:lnSpc>
              <a:spcBef>
                <a:spcPts val="1305"/>
              </a:spcBef>
            </a:pPr>
            <a:r>
              <a:rPr dirty="0" sz="1700" spc="-75" i="1">
                <a:solidFill>
                  <a:srgbClr val="333333"/>
                </a:solidFill>
                <a:latin typeface="Arial"/>
                <a:cs typeface="Arial"/>
              </a:rPr>
              <a:t>"We </a:t>
            </a:r>
            <a:r>
              <a:rPr dirty="0" sz="1700" spc="-65" i="1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dirty="0" sz="1700" spc="20" i="1">
                <a:solidFill>
                  <a:srgbClr val="333333"/>
                </a:solidFill>
                <a:latin typeface="Arial"/>
                <a:cs typeface="Arial"/>
              </a:rPr>
              <a:t>standard </a:t>
            </a:r>
            <a:r>
              <a:rPr dirty="0" sz="1700" spc="10" i="1">
                <a:solidFill>
                  <a:srgbClr val="333333"/>
                </a:solidFill>
                <a:latin typeface="Arial"/>
                <a:cs typeface="Arial"/>
              </a:rPr>
              <a:t>learnable </a:t>
            </a:r>
            <a:r>
              <a:rPr dirty="0" sz="1700" spc="-55" i="1">
                <a:solidFill>
                  <a:srgbClr val="333333"/>
                </a:solidFill>
                <a:latin typeface="Arial"/>
                <a:cs typeface="Arial"/>
              </a:rPr>
              <a:t>1D </a:t>
            </a:r>
            <a:r>
              <a:rPr dirty="0" sz="1700" spc="15" i="1">
                <a:solidFill>
                  <a:srgbClr val="333333"/>
                </a:solidFill>
                <a:latin typeface="Arial"/>
                <a:cs typeface="Arial"/>
              </a:rPr>
              <a:t>position </a:t>
            </a:r>
            <a:r>
              <a:rPr dirty="0" sz="1700" spc="2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15" i="1">
                <a:solidFill>
                  <a:srgbClr val="333333"/>
                </a:solidFill>
                <a:latin typeface="Arial"/>
                <a:cs typeface="Arial"/>
              </a:rPr>
              <a:t>embeddings</a:t>
            </a:r>
            <a:r>
              <a:rPr dirty="0" sz="1700" spc="-4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25" i="1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dirty="0" sz="1700" spc="-4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5" i="1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1700" spc="-4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5" i="1">
                <a:solidFill>
                  <a:srgbClr val="333333"/>
                </a:solidFill>
                <a:latin typeface="Arial"/>
                <a:cs typeface="Arial"/>
              </a:rPr>
              <a:t>resulting</a:t>
            </a:r>
            <a:r>
              <a:rPr dirty="0" sz="1700" spc="-4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55" i="1">
                <a:solidFill>
                  <a:srgbClr val="333333"/>
                </a:solidFill>
                <a:latin typeface="Arial"/>
                <a:cs typeface="Arial"/>
              </a:rPr>
              <a:t>sequence</a:t>
            </a:r>
            <a:r>
              <a:rPr dirty="0" sz="1700" spc="-4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30" i="1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dirty="0" sz="1700" spc="-459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5" i="1">
                <a:solidFill>
                  <a:srgbClr val="333333"/>
                </a:solidFill>
                <a:latin typeface="Arial"/>
                <a:cs typeface="Arial"/>
              </a:rPr>
              <a:t>embedding </a:t>
            </a:r>
            <a:r>
              <a:rPr dirty="0" sz="1700" spc="-25" i="1">
                <a:solidFill>
                  <a:srgbClr val="333333"/>
                </a:solidFill>
                <a:latin typeface="Arial"/>
                <a:cs typeface="Arial"/>
              </a:rPr>
              <a:t>vectors </a:t>
            </a:r>
            <a:r>
              <a:rPr dirty="0" sz="1700" spc="-70" i="1">
                <a:solidFill>
                  <a:srgbClr val="333333"/>
                </a:solidFill>
                <a:latin typeface="Arial"/>
                <a:cs typeface="Arial"/>
              </a:rPr>
              <a:t>serves </a:t>
            </a:r>
            <a:r>
              <a:rPr dirty="0" sz="1700" spc="-55" i="1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dirty="0" sz="1700" spc="45" i="1">
                <a:solidFill>
                  <a:srgbClr val="333333"/>
                </a:solidFill>
                <a:latin typeface="Arial"/>
                <a:cs typeface="Arial"/>
              </a:rPr>
              <a:t>input to </a:t>
            </a:r>
            <a:r>
              <a:rPr dirty="0" sz="1700" spc="5" i="1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dirty="0" sz="1700" spc="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700" spc="-10" i="1">
                <a:solidFill>
                  <a:srgbClr val="333333"/>
                </a:solidFill>
                <a:latin typeface="Arial"/>
                <a:cs typeface="Arial"/>
              </a:rPr>
              <a:t>encoder"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72078"/>
            <a:ext cx="3634740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80">
                <a:latin typeface="Tahoma"/>
                <a:cs typeface="Tahoma"/>
              </a:rPr>
              <a:t>POSITION</a:t>
            </a:r>
            <a:r>
              <a:rPr dirty="0" sz="1550" spc="-35">
                <a:latin typeface="Tahoma"/>
                <a:cs typeface="Tahoma"/>
              </a:rPr>
              <a:t> </a:t>
            </a:r>
            <a:r>
              <a:rPr dirty="0" sz="1550" spc="120">
                <a:latin typeface="Tahoma"/>
                <a:cs typeface="Tahoma"/>
              </a:rPr>
              <a:t>EMBEDDING</a:t>
            </a:r>
            <a:r>
              <a:rPr dirty="0" sz="1550" spc="-35">
                <a:latin typeface="Tahoma"/>
                <a:cs typeface="Tahoma"/>
              </a:rPr>
              <a:t> </a:t>
            </a:r>
            <a:r>
              <a:rPr dirty="0" sz="1550" spc="35">
                <a:latin typeface="Tahoma"/>
                <a:cs typeface="Tahoma"/>
              </a:rPr>
              <a:t>SIMILARITIES</a:t>
            </a:r>
            <a:endParaRPr sz="15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23" y="1169285"/>
            <a:ext cx="5247680" cy="472291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798570" y="6578434"/>
            <a:ext cx="557530" cy="20320"/>
          </a:xfrm>
          <a:custGeom>
            <a:avLst/>
            <a:gdLst/>
            <a:ahLst/>
            <a:cxnLst/>
            <a:rect l="l" t="t" r="r" b="b"/>
            <a:pathLst>
              <a:path w="557529" h="20320">
                <a:moveTo>
                  <a:pt x="557060" y="0"/>
                </a:moveTo>
                <a:lnTo>
                  <a:pt x="266268" y="0"/>
                </a:lnTo>
                <a:lnTo>
                  <a:pt x="0" y="0"/>
                </a:lnTo>
                <a:lnTo>
                  <a:pt x="0" y="20193"/>
                </a:lnTo>
                <a:lnTo>
                  <a:pt x="266268" y="20193"/>
                </a:lnTo>
                <a:lnTo>
                  <a:pt x="557060" y="20193"/>
                </a:lnTo>
                <a:lnTo>
                  <a:pt x="557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5872" y="6335726"/>
            <a:ext cx="3542665" cy="55499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25"/>
              </a:spcBef>
            </a:pPr>
            <a:r>
              <a:rPr dirty="0" baseline="3267" sz="2550">
                <a:solidFill>
                  <a:srgbClr val="333333"/>
                </a:solidFill>
                <a:latin typeface="Microsoft Sans Serif"/>
                <a:cs typeface="Microsoft Sans Serif"/>
              </a:rPr>
              <a:t>Source:</a:t>
            </a:r>
            <a:r>
              <a:rPr dirty="0" baseline="3267" sz="2550" spc="-44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70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Vision</a:t>
            </a:r>
            <a:r>
              <a:rPr dirty="0" u="heavy" sz="1700" spc="-7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1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transformer</a:t>
            </a:r>
            <a:r>
              <a:rPr dirty="0" sz="1700" spc="-70" b="1">
                <a:latin typeface="Tahoma"/>
                <a:cs typeface="Tahoma"/>
                <a:hlinkClick r:id="rId3"/>
              </a:rPr>
              <a:t> </a:t>
            </a:r>
            <a:r>
              <a:rPr dirty="0" sz="1700" spc="5" b="1">
                <a:latin typeface="Tahoma"/>
                <a:cs typeface="Tahoma"/>
                <a:hlinkClick r:id="rId3"/>
              </a:rPr>
              <a:t>paper </a:t>
            </a:r>
            <a:r>
              <a:rPr dirty="0" sz="1700" spc="-484" b="1">
                <a:latin typeface="Tahoma"/>
                <a:cs typeface="Tahoma"/>
              </a:rPr>
              <a:t> </a:t>
            </a:r>
            <a:r>
              <a:rPr dirty="0" sz="1700" spc="25">
                <a:solidFill>
                  <a:srgbClr val="333333"/>
                </a:solidFill>
                <a:latin typeface="Microsoft Sans Serif"/>
                <a:cs typeface="Microsoft Sans Serif"/>
              </a:rPr>
              <a:t>Dosovitskiy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5">
                <a:solidFill>
                  <a:srgbClr val="333333"/>
                </a:solidFill>
                <a:latin typeface="Microsoft Sans Serif"/>
                <a:cs typeface="Microsoft Sans Serif"/>
              </a:rPr>
              <a:t>et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333333"/>
                </a:solidFill>
                <a:latin typeface="Microsoft Sans Serif"/>
                <a:cs typeface="Microsoft Sans Serif"/>
              </a:rPr>
              <a:t>al.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Microsoft Sans Serif"/>
                <a:cs typeface="Microsoft Sans Serif"/>
              </a:rPr>
              <a:t>2020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68456"/>
            <a:ext cx="3655695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40">
                <a:latin typeface="Microsoft Sans Serif"/>
                <a:cs typeface="Microsoft Sans Serif"/>
              </a:rPr>
              <a:t>VISION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40">
                <a:latin typeface="Microsoft Sans Serif"/>
                <a:cs typeface="Microsoft Sans Serif"/>
              </a:rPr>
              <a:t>TRANSFORMER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55">
                <a:latin typeface="Microsoft Sans Serif"/>
                <a:cs typeface="Microsoft Sans Serif"/>
              </a:rPr>
              <a:t>PUT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30">
                <a:latin typeface="Microsoft Sans Serif"/>
                <a:cs typeface="Microsoft Sans Serif"/>
              </a:rPr>
              <a:t>TOGETHER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23" y="1142374"/>
            <a:ext cx="6365235" cy="14532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5872" y="3039106"/>
            <a:ext cx="4448810" cy="55499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25"/>
              </a:spcBef>
            </a:pPr>
            <a:r>
              <a:rPr dirty="0" baseline="3267" sz="2550">
                <a:solidFill>
                  <a:srgbClr val="333333"/>
                </a:solidFill>
                <a:latin typeface="Microsoft Sans Serif"/>
                <a:cs typeface="Microsoft Sans Serif"/>
              </a:rPr>
              <a:t>Source:</a:t>
            </a:r>
            <a:r>
              <a:rPr dirty="0" baseline="3267" sz="2550" spc="-3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700" spc="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Committed</a:t>
            </a:r>
            <a:r>
              <a:rPr dirty="0" u="heavy" sz="1700" spc="-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-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towards</a:t>
            </a:r>
            <a:r>
              <a:rPr dirty="0" u="heavy" sz="1700" spc="-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better</a:t>
            </a:r>
            <a:r>
              <a:rPr dirty="0" u="heavy" sz="1700" spc="-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1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future </a:t>
            </a:r>
            <a:r>
              <a:rPr dirty="0" sz="1700" spc="-480" b="1">
                <a:latin typeface="Tahoma"/>
                <a:cs typeface="Tahoma"/>
              </a:rPr>
              <a:t> </a:t>
            </a:r>
            <a:r>
              <a:rPr dirty="0" sz="1700" spc="50">
                <a:solidFill>
                  <a:srgbClr val="333333"/>
                </a:solidFill>
                <a:latin typeface="Microsoft Sans Serif"/>
                <a:cs typeface="Microsoft Sans Serif"/>
              </a:rPr>
              <a:t>Bukhari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Microsoft Sans Serif"/>
                <a:cs typeface="Microsoft Sans Serif"/>
              </a:rPr>
              <a:t>2021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72078"/>
            <a:ext cx="2401570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155">
                <a:latin typeface="Tahoma"/>
                <a:cs typeface="Tahoma"/>
              </a:rPr>
              <a:t>TRANSFORMER</a:t>
            </a:r>
            <a:r>
              <a:rPr dirty="0" sz="1550" spc="-85">
                <a:latin typeface="Tahoma"/>
                <a:cs typeface="Tahoma"/>
              </a:rPr>
              <a:t> </a:t>
            </a:r>
            <a:r>
              <a:rPr dirty="0" sz="1550" spc="105">
                <a:latin typeface="Tahoma"/>
                <a:cs typeface="Tahoma"/>
              </a:rPr>
              <a:t>LAYERS</a:t>
            </a:r>
            <a:endParaRPr sz="15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23" y="1169285"/>
            <a:ext cx="6365235" cy="9284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5872" y="2541249"/>
            <a:ext cx="4448810" cy="55499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25"/>
              </a:spcBef>
            </a:pPr>
            <a:r>
              <a:rPr dirty="0" baseline="3267" sz="2550">
                <a:solidFill>
                  <a:srgbClr val="333333"/>
                </a:solidFill>
                <a:latin typeface="Microsoft Sans Serif"/>
                <a:cs typeface="Microsoft Sans Serif"/>
              </a:rPr>
              <a:t>Source:</a:t>
            </a:r>
            <a:r>
              <a:rPr dirty="0" baseline="3267" sz="2550" spc="-3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700" spc="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Committed</a:t>
            </a:r>
            <a:r>
              <a:rPr dirty="0" u="heavy" sz="1700" spc="-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-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towards</a:t>
            </a:r>
            <a:r>
              <a:rPr dirty="0" u="heavy" sz="1700" spc="-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better</a:t>
            </a:r>
            <a:r>
              <a:rPr dirty="0" u="heavy" sz="1700" spc="-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1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future </a:t>
            </a:r>
            <a:r>
              <a:rPr dirty="0" sz="1700" spc="-480" b="1">
                <a:latin typeface="Tahoma"/>
                <a:cs typeface="Tahoma"/>
              </a:rPr>
              <a:t> </a:t>
            </a:r>
            <a:r>
              <a:rPr dirty="0" sz="1700" spc="50">
                <a:solidFill>
                  <a:srgbClr val="333333"/>
                </a:solidFill>
                <a:latin typeface="Microsoft Sans Serif"/>
                <a:cs typeface="Microsoft Sans Serif"/>
              </a:rPr>
              <a:t>Bukhari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Microsoft Sans Serif"/>
                <a:cs typeface="Microsoft Sans Serif"/>
              </a:rPr>
              <a:t>2021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9504" y="772078"/>
            <a:ext cx="4243705" cy="1791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8915">
              <a:lnSpc>
                <a:spcPct val="100000"/>
              </a:lnSpc>
              <a:spcBef>
                <a:spcPts val="95"/>
              </a:spcBef>
            </a:pPr>
            <a:r>
              <a:rPr dirty="0" sz="1550" spc="105">
                <a:latin typeface="Tahoma"/>
                <a:cs typeface="Tahoma"/>
              </a:rPr>
              <a:t>PRESENTATION</a:t>
            </a:r>
            <a:r>
              <a:rPr dirty="0" sz="1550" spc="-55">
                <a:latin typeface="Tahoma"/>
                <a:cs typeface="Tahoma"/>
              </a:rPr>
              <a:t> </a:t>
            </a:r>
            <a:r>
              <a:rPr dirty="0" sz="1550" spc="160">
                <a:latin typeface="Tahoma"/>
                <a:cs typeface="Tahoma"/>
              </a:rPr>
              <a:t>PLAN</a:t>
            </a:r>
            <a:endParaRPr sz="1550">
              <a:latin typeface="Tahoma"/>
              <a:cs typeface="Tahoma"/>
            </a:endParaRPr>
          </a:p>
          <a:p>
            <a:pPr marL="208915" indent="-19685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209550" algn="l"/>
              </a:tabLst>
            </a:pPr>
            <a:r>
              <a:rPr dirty="0" sz="1400" spc="35">
                <a:latin typeface="Microsoft Sans Serif"/>
                <a:cs typeface="Microsoft Sans Serif"/>
              </a:rPr>
              <a:t>Overview</a:t>
            </a:r>
            <a:endParaRPr sz="1400">
              <a:latin typeface="Microsoft Sans Serif"/>
              <a:cs typeface="Microsoft Sans Serif"/>
            </a:endParaRPr>
          </a:p>
          <a:p>
            <a:pPr marL="208915" indent="-196850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209550" algn="l"/>
              </a:tabLst>
            </a:pPr>
            <a:r>
              <a:rPr dirty="0" sz="1400" spc="-45">
                <a:latin typeface="Microsoft Sans Serif"/>
                <a:cs typeface="Microsoft Sans Serif"/>
              </a:rPr>
              <a:t>A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65">
                <a:latin typeface="Microsoft Sans Serif"/>
                <a:cs typeface="Microsoft Sans Serif"/>
              </a:rPr>
              <a:t>brief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55">
                <a:latin typeface="Microsoft Sans Serif"/>
                <a:cs typeface="Microsoft Sans Serif"/>
              </a:rPr>
              <a:t>history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75">
                <a:latin typeface="Microsoft Sans Serif"/>
                <a:cs typeface="Microsoft Sans Serif"/>
              </a:rPr>
              <a:t>of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65">
                <a:latin typeface="Microsoft Sans Serif"/>
                <a:cs typeface="Microsoft Sans Serif"/>
              </a:rPr>
              <a:t>transformers</a:t>
            </a:r>
            <a:endParaRPr sz="1400">
              <a:latin typeface="Microsoft Sans Serif"/>
              <a:cs typeface="Microsoft Sans Serif"/>
            </a:endParaRPr>
          </a:p>
          <a:p>
            <a:pPr marL="208915" indent="-19685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09550" algn="l"/>
              </a:tabLst>
            </a:pPr>
            <a:r>
              <a:rPr dirty="0" sz="1400" spc="-20">
                <a:latin typeface="Microsoft Sans Serif"/>
                <a:cs typeface="Microsoft Sans Serif"/>
              </a:rPr>
              <a:t>W</a:t>
            </a:r>
            <a:r>
              <a:rPr dirty="0" sz="1400" spc="85">
                <a:latin typeface="Microsoft Sans Serif"/>
                <a:cs typeface="Microsoft Sans Serif"/>
              </a:rPr>
              <a:t>h</a:t>
            </a:r>
            <a:r>
              <a:rPr dirty="0" sz="1400" spc="5">
                <a:latin typeface="Microsoft Sans Serif"/>
                <a:cs typeface="Microsoft Sans Serif"/>
              </a:rPr>
              <a:t>y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85">
                <a:latin typeface="Microsoft Sans Serif"/>
                <a:cs typeface="Microsoft Sans Serif"/>
              </a:rPr>
              <a:t>u</a:t>
            </a:r>
            <a:r>
              <a:rPr dirty="0" sz="1400" spc="-30">
                <a:latin typeface="Microsoft Sans Serif"/>
                <a:cs typeface="Microsoft Sans Serif"/>
              </a:rPr>
              <a:t>s</a:t>
            </a:r>
            <a:r>
              <a:rPr dirty="0" sz="1400" spc="35">
                <a:latin typeface="Microsoft Sans Serif"/>
                <a:cs typeface="Microsoft Sans Serif"/>
              </a:rPr>
              <a:t>i</a:t>
            </a:r>
            <a:r>
              <a:rPr dirty="0" sz="1400" spc="85">
                <a:latin typeface="Microsoft Sans Serif"/>
                <a:cs typeface="Microsoft Sans Serif"/>
              </a:rPr>
              <a:t>n</a:t>
            </a:r>
            <a:r>
              <a:rPr dirty="0" sz="1400" spc="-15">
                <a:latin typeface="Microsoft Sans Serif"/>
                <a:cs typeface="Microsoft Sans Serif"/>
              </a:rPr>
              <a:t>g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110">
                <a:latin typeface="Microsoft Sans Serif"/>
                <a:cs typeface="Microsoft Sans Serif"/>
              </a:rPr>
              <a:t>t</a:t>
            </a:r>
            <a:r>
              <a:rPr dirty="0" sz="1400" spc="110">
                <a:latin typeface="Microsoft Sans Serif"/>
                <a:cs typeface="Microsoft Sans Serif"/>
              </a:rPr>
              <a:t>r</a:t>
            </a:r>
            <a:r>
              <a:rPr dirty="0" sz="1400" spc="5">
                <a:latin typeface="Microsoft Sans Serif"/>
                <a:cs typeface="Microsoft Sans Serif"/>
              </a:rPr>
              <a:t>a</a:t>
            </a:r>
            <a:r>
              <a:rPr dirty="0" sz="1400" spc="85">
                <a:latin typeface="Microsoft Sans Serif"/>
                <a:cs typeface="Microsoft Sans Serif"/>
              </a:rPr>
              <a:t>n</a:t>
            </a:r>
            <a:r>
              <a:rPr dirty="0" sz="1400" spc="-30">
                <a:latin typeface="Microsoft Sans Serif"/>
                <a:cs typeface="Microsoft Sans Serif"/>
              </a:rPr>
              <a:t>s</a:t>
            </a:r>
            <a:r>
              <a:rPr dirty="0" sz="1400" spc="85">
                <a:latin typeface="Microsoft Sans Serif"/>
                <a:cs typeface="Microsoft Sans Serif"/>
              </a:rPr>
              <a:t>f</a:t>
            </a:r>
            <a:r>
              <a:rPr dirty="0" sz="1400" spc="70">
                <a:latin typeface="Microsoft Sans Serif"/>
                <a:cs typeface="Microsoft Sans Serif"/>
              </a:rPr>
              <a:t>o</a:t>
            </a:r>
            <a:r>
              <a:rPr dirty="0" sz="1400" spc="110">
                <a:latin typeface="Microsoft Sans Serif"/>
                <a:cs typeface="Microsoft Sans Serif"/>
              </a:rPr>
              <a:t>r</a:t>
            </a:r>
            <a:r>
              <a:rPr dirty="0" sz="1400" spc="140">
                <a:latin typeface="Microsoft Sans Serif"/>
                <a:cs typeface="Microsoft Sans Serif"/>
              </a:rPr>
              <a:t>m</a:t>
            </a:r>
            <a:r>
              <a:rPr dirty="0" sz="1400" spc="10">
                <a:latin typeface="Microsoft Sans Serif"/>
                <a:cs typeface="Microsoft Sans Serif"/>
              </a:rPr>
              <a:t>e</a:t>
            </a:r>
            <a:r>
              <a:rPr dirty="0" sz="1400" spc="110">
                <a:latin typeface="Microsoft Sans Serif"/>
                <a:cs typeface="Microsoft Sans Serif"/>
              </a:rPr>
              <a:t>r</a:t>
            </a:r>
            <a:r>
              <a:rPr dirty="0" sz="1400" spc="-30">
                <a:latin typeface="Microsoft Sans Serif"/>
                <a:cs typeface="Microsoft Sans Serif"/>
              </a:rPr>
              <a:t>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85">
                <a:latin typeface="Microsoft Sans Serif"/>
                <a:cs typeface="Microsoft Sans Serif"/>
              </a:rPr>
              <a:t>f</a:t>
            </a:r>
            <a:r>
              <a:rPr dirty="0" sz="1400" spc="70">
                <a:latin typeface="Microsoft Sans Serif"/>
                <a:cs typeface="Microsoft Sans Serif"/>
              </a:rPr>
              <a:t>o</a:t>
            </a:r>
            <a:r>
              <a:rPr dirty="0" sz="1400" spc="110">
                <a:latin typeface="Microsoft Sans Serif"/>
                <a:cs typeface="Microsoft Sans Serif"/>
              </a:rPr>
              <a:t>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25">
                <a:latin typeface="Microsoft Sans Serif"/>
                <a:cs typeface="Microsoft Sans Serif"/>
              </a:rPr>
              <a:t>C</a:t>
            </a:r>
            <a:r>
              <a:rPr dirty="0" sz="1400" spc="-95">
                <a:latin typeface="Microsoft Sans Serif"/>
                <a:cs typeface="Microsoft Sans Serif"/>
              </a:rPr>
              <a:t>V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35">
                <a:latin typeface="Microsoft Sans Serif"/>
                <a:cs typeface="Microsoft Sans Serif"/>
              </a:rPr>
              <a:t>i</a:t>
            </a:r>
            <a:r>
              <a:rPr dirty="0" sz="1400" spc="-30">
                <a:latin typeface="Microsoft Sans Serif"/>
                <a:cs typeface="Microsoft Sans Serif"/>
              </a:rPr>
              <a:t>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c</a:t>
            </a:r>
            <a:r>
              <a:rPr dirty="0" sz="1400" spc="70">
                <a:latin typeface="Microsoft Sans Serif"/>
                <a:cs typeface="Microsoft Sans Serif"/>
              </a:rPr>
              <a:t>o</a:t>
            </a:r>
            <a:r>
              <a:rPr dirty="0" sz="1400" spc="140">
                <a:latin typeface="Microsoft Sans Serif"/>
                <a:cs typeface="Microsoft Sans Serif"/>
              </a:rPr>
              <a:t>m</a:t>
            </a:r>
            <a:r>
              <a:rPr dirty="0" sz="1400" spc="85">
                <a:latin typeface="Microsoft Sans Serif"/>
                <a:cs typeface="Microsoft Sans Serif"/>
              </a:rPr>
              <a:t>p</a:t>
            </a:r>
            <a:r>
              <a:rPr dirty="0" sz="1400" spc="35">
                <a:latin typeface="Microsoft Sans Serif"/>
                <a:cs typeface="Microsoft Sans Serif"/>
              </a:rPr>
              <a:t>li</a:t>
            </a:r>
            <a:r>
              <a:rPr dirty="0" sz="1400" spc="-25">
                <a:latin typeface="Microsoft Sans Serif"/>
                <a:cs typeface="Microsoft Sans Serif"/>
              </a:rPr>
              <a:t>c</a:t>
            </a:r>
            <a:r>
              <a:rPr dirty="0" sz="1400" spc="5">
                <a:latin typeface="Microsoft Sans Serif"/>
                <a:cs typeface="Microsoft Sans Serif"/>
              </a:rPr>
              <a:t>a</a:t>
            </a:r>
            <a:r>
              <a:rPr dirty="0" sz="1400" spc="110">
                <a:latin typeface="Microsoft Sans Serif"/>
                <a:cs typeface="Microsoft Sans Serif"/>
              </a:rPr>
              <a:t>t</a:t>
            </a:r>
            <a:r>
              <a:rPr dirty="0" sz="1400" spc="10">
                <a:latin typeface="Microsoft Sans Serif"/>
                <a:cs typeface="Microsoft Sans Serif"/>
              </a:rPr>
              <a:t>e</a:t>
            </a:r>
            <a:r>
              <a:rPr dirty="0" sz="1400" spc="85">
                <a:latin typeface="Microsoft Sans Serif"/>
                <a:cs typeface="Microsoft Sans Serif"/>
              </a:rPr>
              <a:t>d</a:t>
            </a:r>
            <a:r>
              <a:rPr dirty="0" sz="1400" spc="-170">
                <a:latin typeface="Microsoft Sans Serif"/>
                <a:cs typeface="Microsoft Sans Serif"/>
              </a:rPr>
              <a:t>?</a:t>
            </a:r>
            <a:endParaRPr sz="1400">
              <a:latin typeface="Microsoft Sans Serif"/>
              <a:cs typeface="Microsoft Sans Serif"/>
            </a:endParaRPr>
          </a:p>
          <a:p>
            <a:pPr marL="208915" indent="-196850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209550" algn="l"/>
              </a:tabLst>
            </a:pPr>
            <a:r>
              <a:rPr dirty="0" sz="1400" spc="60">
                <a:latin typeface="Microsoft Sans Serif"/>
                <a:cs typeface="Microsoft Sans Serif"/>
              </a:rPr>
              <a:t>How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15">
                <a:latin typeface="Microsoft Sans Serif"/>
                <a:cs typeface="Microsoft Sans Serif"/>
              </a:rPr>
              <a:t>Vision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55">
                <a:latin typeface="Microsoft Sans Serif"/>
                <a:cs typeface="Microsoft Sans Serif"/>
              </a:rPr>
              <a:t>Transformer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(ViT)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15">
                <a:latin typeface="Microsoft Sans Serif"/>
                <a:cs typeface="Microsoft Sans Serif"/>
              </a:rPr>
              <a:t>works?</a:t>
            </a:r>
            <a:endParaRPr sz="1400">
              <a:latin typeface="Microsoft Sans Serif"/>
              <a:cs typeface="Microsoft Sans Serif"/>
            </a:endParaRPr>
          </a:p>
          <a:p>
            <a:pPr marL="208915" indent="-196850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209550" algn="l"/>
              </a:tabLst>
            </a:pPr>
            <a:r>
              <a:rPr dirty="0" sz="1400" spc="-45">
                <a:latin typeface="Microsoft Sans Serif"/>
                <a:cs typeface="Microsoft Sans Serif"/>
              </a:rPr>
              <a:t>ViT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60">
                <a:latin typeface="Microsoft Sans Serif"/>
                <a:cs typeface="Microsoft Sans Serif"/>
              </a:rPr>
              <a:t>performance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60">
                <a:latin typeface="Microsoft Sans Serif"/>
                <a:cs typeface="Microsoft Sans Serif"/>
              </a:rPr>
              <a:t>in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35">
                <a:latin typeface="Microsoft Sans Serif"/>
                <a:cs typeface="Microsoft Sans Serif"/>
              </a:rPr>
              <a:t>image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classi</a:t>
            </a:r>
            <a:r>
              <a:rPr dirty="0" sz="1400" spc="455">
                <a:latin typeface="Microsoft Sans Serif"/>
                <a:cs typeface="Microsoft Sans Serif"/>
              </a:rPr>
              <a:t> </a:t>
            </a:r>
            <a:r>
              <a:rPr dirty="0" sz="1400" spc="45">
                <a:latin typeface="Microsoft Sans Serif"/>
                <a:cs typeface="Microsoft Sans Serif"/>
              </a:rPr>
              <a:t>cation</a:t>
            </a:r>
            <a:endParaRPr sz="1400">
              <a:latin typeface="Microsoft Sans Serif"/>
              <a:cs typeface="Microsoft Sans Serif"/>
            </a:endParaRPr>
          </a:p>
          <a:p>
            <a:pPr marL="208915" indent="-19685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09550" algn="l"/>
              </a:tabLst>
            </a:pPr>
            <a:r>
              <a:rPr dirty="0" sz="1400" spc="10">
                <a:latin typeface="Microsoft Sans Serif"/>
                <a:cs typeface="Microsoft Sans Serif"/>
              </a:rPr>
              <a:t>Critics,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45">
                <a:latin typeface="Microsoft Sans Serif"/>
                <a:cs typeface="Microsoft Sans Serif"/>
              </a:rPr>
              <a:t>impact,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55">
                <a:latin typeface="Microsoft Sans Serif"/>
                <a:cs typeface="Microsoft Sans Serif"/>
              </a:rPr>
              <a:t>and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70">
                <a:latin typeface="Microsoft Sans Serif"/>
                <a:cs typeface="Microsoft Sans Serif"/>
              </a:rPr>
              <a:t>my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50">
                <a:latin typeface="Microsoft Sans Serif"/>
                <a:cs typeface="Microsoft Sans Serif"/>
              </a:rPr>
              <a:t>predictions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40">
                <a:latin typeface="Microsoft Sans Serif"/>
                <a:cs typeface="Microsoft Sans Serif"/>
              </a:rPr>
              <a:t>(the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85">
                <a:latin typeface="Microsoft Sans Serif"/>
                <a:cs typeface="Microsoft Sans Serif"/>
              </a:rPr>
              <a:t>fun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50">
                <a:latin typeface="Microsoft Sans Serif"/>
                <a:cs typeface="Microsoft Sans Serif"/>
              </a:rPr>
              <a:t>part)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/34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979" y="1064272"/>
            <a:ext cx="5584190" cy="9271000"/>
          </a:xfrm>
          <a:custGeom>
            <a:avLst/>
            <a:gdLst/>
            <a:ahLst/>
            <a:cxnLst/>
            <a:rect l="l" t="t" r="r" b="b"/>
            <a:pathLst>
              <a:path w="5584190" h="9271000">
                <a:moveTo>
                  <a:pt x="5583936" y="0"/>
                </a:moveTo>
                <a:lnTo>
                  <a:pt x="0" y="0"/>
                </a:lnTo>
                <a:lnTo>
                  <a:pt x="0" y="105410"/>
                </a:lnTo>
                <a:lnTo>
                  <a:pt x="0" y="9270987"/>
                </a:lnTo>
                <a:lnTo>
                  <a:pt x="141643" y="9270987"/>
                </a:lnTo>
                <a:lnTo>
                  <a:pt x="141643" y="105410"/>
                </a:lnTo>
                <a:lnTo>
                  <a:pt x="5443144" y="105410"/>
                </a:lnTo>
                <a:lnTo>
                  <a:pt x="5443144" y="9270657"/>
                </a:lnTo>
                <a:lnTo>
                  <a:pt x="5583936" y="9270657"/>
                </a:lnTo>
                <a:lnTo>
                  <a:pt x="5583936" y="105410"/>
                </a:lnTo>
                <a:lnTo>
                  <a:pt x="5583936" y="105016"/>
                </a:lnTo>
                <a:lnTo>
                  <a:pt x="5583936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5872" y="772078"/>
            <a:ext cx="5191125" cy="9398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788920">
              <a:lnSpc>
                <a:spcPct val="100000"/>
              </a:lnSpc>
              <a:spcBef>
                <a:spcPts val="95"/>
              </a:spcBef>
            </a:pPr>
            <a:r>
              <a:rPr dirty="0" sz="1550" spc="140">
                <a:latin typeface="Tahoma"/>
                <a:cs typeface="Tahoma"/>
              </a:rPr>
              <a:t>END-TO-END</a:t>
            </a:r>
            <a:r>
              <a:rPr dirty="0" sz="1550" spc="-110">
                <a:latin typeface="Tahoma"/>
                <a:cs typeface="Tahoma"/>
              </a:rPr>
              <a:t> </a:t>
            </a:r>
            <a:r>
              <a:rPr dirty="0" sz="1550" spc="85">
                <a:latin typeface="Tahoma"/>
                <a:cs typeface="Tahoma"/>
              </a:rPr>
              <a:t>TRAINING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ahoma"/>
              <a:cs typeface="Tahoma"/>
            </a:endParaRPr>
          </a:p>
          <a:p>
            <a:pPr marL="146685">
              <a:lnSpc>
                <a:spcPct val="100000"/>
              </a:lnSpc>
            </a:pPr>
            <a:r>
              <a:rPr dirty="0" sz="1050" spc="5" b="1">
                <a:latin typeface="Consolas"/>
                <a:cs typeface="Consolas"/>
              </a:rPr>
              <a:t>class</a:t>
            </a:r>
            <a:r>
              <a:rPr dirty="0" sz="1050" spc="-90" b="1">
                <a:latin typeface="Consolas"/>
                <a:cs typeface="Consolas"/>
              </a:rPr>
              <a:t> </a:t>
            </a:r>
            <a:r>
              <a:rPr dirty="0" sz="1050" spc="5" b="1">
                <a:solidFill>
                  <a:srgbClr val="FA2B00"/>
                </a:solidFill>
                <a:latin typeface="Consolas"/>
                <a:cs typeface="Consolas"/>
              </a:rPr>
              <a:t>ViT</a:t>
            </a:r>
            <a:r>
              <a:rPr dirty="0" sz="1050" spc="5" b="1">
                <a:solidFill>
                  <a:srgbClr val="6F1B00"/>
                </a:solidFill>
                <a:latin typeface="Consolas"/>
                <a:cs typeface="Consolas"/>
              </a:rPr>
              <a:t>(pl.LightningModule):</a:t>
            </a:r>
            <a:endParaRPr sz="1050">
              <a:latin typeface="Consolas"/>
              <a:cs typeface="Consolas"/>
            </a:endParaRPr>
          </a:p>
          <a:p>
            <a:pPr marL="738505" marR="226695" indent="-296545">
              <a:lnSpc>
                <a:spcPts val="1430"/>
              </a:lnSpc>
              <a:spcBef>
                <a:spcPts val="25"/>
              </a:spcBef>
            </a:pPr>
            <a:r>
              <a:rPr dirty="0" sz="1050" spc="5" b="1">
                <a:latin typeface="Consolas"/>
                <a:cs typeface="Consolas"/>
              </a:rPr>
              <a:t>def</a:t>
            </a:r>
            <a:r>
              <a:rPr dirty="0" u="sng" sz="1050" spc="5" b="1">
                <a:uFill>
                  <a:solidFill>
                    <a:srgbClr val="F92A00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050" spc="585" b="1">
                <a:uFill>
                  <a:solidFill>
                    <a:srgbClr val="F92A00"/>
                  </a:solidFill>
                </a:uFill>
                <a:latin typeface="Consolas"/>
                <a:cs typeface="Consolas"/>
              </a:rPr>
              <a:t> </a:t>
            </a:r>
            <a:r>
              <a:rPr dirty="0" sz="1050" spc="5">
                <a:solidFill>
                  <a:srgbClr val="FA2B00"/>
                </a:solidFill>
                <a:latin typeface="Consolas"/>
                <a:cs typeface="Consolas"/>
              </a:rPr>
              <a:t>init</a:t>
            </a:r>
            <a:r>
              <a:rPr dirty="0" u="sng" sz="1050" spc="540">
                <a:solidFill>
                  <a:srgbClr val="FA2B00"/>
                </a:solidFill>
                <a:uFill>
                  <a:solidFill>
                    <a:srgbClr val="F92A00"/>
                  </a:solidFill>
                </a:uFill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(self,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num_transformer_layers,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num_classes=1000): </a:t>
            </a:r>
            <a:r>
              <a:rPr dirty="0" sz="1050" spc="-56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super().</a:t>
            </a:r>
            <a:r>
              <a:rPr dirty="0" u="sng" sz="1050" spc="58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init</a:t>
            </a:r>
            <a:r>
              <a:rPr dirty="0" u="sng" sz="1050" spc="58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  <a:spcBef>
                <a:spcPts val="40"/>
              </a:spcBef>
            </a:pPr>
            <a:r>
              <a:rPr dirty="0" sz="1050" spc="5">
                <a:latin typeface="Consolas"/>
                <a:cs typeface="Consolas"/>
              </a:rPr>
              <a:t>self.criterion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nn.CrossEntropyLoss()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</a:pPr>
            <a:r>
              <a:rPr dirty="0" sz="1050" spc="5">
                <a:latin typeface="Consolas"/>
                <a:cs typeface="Consolas"/>
              </a:rPr>
              <a:t>self.conv_embedding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nn.Conv2d(3,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768,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16,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16)</a:t>
            </a:r>
            <a:endParaRPr sz="1050">
              <a:latin typeface="Consolas"/>
              <a:cs typeface="Consolas"/>
            </a:endParaRPr>
          </a:p>
          <a:p>
            <a:pPr marL="738505" marR="78740">
              <a:lnSpc>
                <a:spcPct val="222800"/>
              </a:lnSpc>
            </a:pPr>
            <a:r>
              <a:rPr dirty="0" sz="1050" spc="5">
                <a:latin typeface="Consolas"/>
                <a:cs typeface="Consolas"/>
              </a:rPr>
              <a:t>self.cls_token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nn.Parameter(torch.zeros(1,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1,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embed_dim)) </a:t>
            </a:r>
            <a:r>
              <a:rPr dirty="0" sz="1050" spc="-56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encoder_layer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1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nn.TransformerEncoderLayer(d_model=768,</a:t>
            </a:r>
            <a:endParaRPr sz="1050">
              <a:latin typeface="Consolas"/>
              <a:cs typeface="Consolas"/>
            </a:endParaRPr>
          </a:p>
          <a:p>
            <a:pPr marL="146685">
              <a:lnSpc>
                <a:spcPct val="100000"/>
              </a:lnSpc>
              <a:spcBef>
                <a:spcPts val="120"/>
              </a:spcBef>
            </a:pPr>
            <a:r>
              <a:rPr dirty="0" sz="1050" spc="5">
                <a:latin typeface="Consolas"/>
                <a:cs typeface="Consolas"/>
              </a:rPr>
              <a:t>nhead=8)</a:t>
            </a:r>
            <a:endParaRPr sz="105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Consolas"/>
                <a:cs typeface="Consolas"/>
              </a:rPr>
              <a:t>self.transformer_encoder</a:t>
            </a:r>
            <a:r>
              <a:rPr dirty="0" sz="1050" spc="-9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endParaRPr sz="1050">
              <a:latin typeface="Consolas"/>
              <a:cs typeface="Consolas"/>
            </a:endParaRPr>
          </a:p>
          <a:p>
            <a:pPr marL="146685" marR="2372360">
              <a:lnSpc>
                <a:spcPct val="109300"/>
              </a:lnSpc>
              <a:spcBef>
                <a:spcPts val="55"/>
              </a:spcBef>
            </a:pPr>
            <a:r>
              <a:rPr dirty="0" sz="1050" spc="5">
                <a:latin typeface="Consolas"/>
                <a:cs typeface="Consolas"/>
              </a:rPr>
              <a:t>nn.TransformerEncoder(encoder_layer,  </a:t>
            </a:r>
            <a:r>
              <a:rPr dirty="0" sz="1050" spc="5">
                <a:latin typeface="Consolas"/>
                <a:cs typeface="Consolas"/>
              </a:rPr>
              <a:t>num_layers=num_transformer_layers)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</a:pPr>
            <a:r>
              <a:rPr dirty="0" sz="1050" spc="5">
                <a:latin typeface="Consolas"/>
                <a:cs typeface="Consolas"/>
              </a:rPr>
              <a:t>self.mlp_head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nn.Linear(768,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num_classes)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</a:pPr>
            <a:r>
              <a:rPr dirty="0" sz="1050" spc="5">
                <a:latin typeface="Consolas"/>
                <a:cs typeface="Consolas"/>
              </a:rPr>
              <a:t>self.position_embedding_layer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nn.Embedding(197,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768)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onsolas"/>
              <a:cs typeface="Consolas"/>
            </a:endParaRPr>
          </a:p>
          <a:p>
            <a:pPr algn="ctr" marR="2742565">
              <a:lnSpc>
                <a:spcPct val="100000"/>
              </a:lnSpc>
            </a:pPr>
            <a:r>
              <a:rPr dirty="0" sz="1050" spc="5" b="1">
                <a:latin typeface="Consolas"/>
                <a:cs typeface="Consolas"/>
              </a:rPr>
              <a:t>def</a:t>
            </a:r>
            <a:r>
              <a:rPr dirty="0" sz="1050" spc="-35" b="1">
                <a:latin typeface="Consolas"/>
                <a:cs typeface="Consolas"/>
              </a:rPr>
              <a:t> </a:t>
            </a:r>
            <a:r>
              <a:rPr dirty="0" sz="1050" spc="5">
                <a:solidFill>
                  <a:srgbClr val="FA2B00"/>
                </a:solidFill>
                <a:latin typeface="Consolas"/>
                <a:cs typeface="Consolas"/>
              </a:rPr>
              <a:t>forward</a:t>
            </a:r>
            <a:r>
              <a:rPr dirty="0" sz="1050" spc="5">
                <a:latin typeface="Consolas"/>
                <a:cs typeface="Consolas"/>
              </a:rPr>
              <a:t>(self,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x):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</a:pPr>
            <a:r>
              <a:rPr dirty="0" sz="1050" spc="5">
                <a:latin typeface="Consolas"/>
                <a:cs typeface="Consolas"/>
              </a:rPr>
              <a:t>batch_size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x.shape[0]</a:t>
            </a:r>
            <a:endParaRPr sz="105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  <a:spcBef>
                <a:spcPts val="170"/>
              </a:spcBef>
            </a:pPr>
            <a:r>
              <a:rPr dirty="0" sz="1050" spc="5">
                <a:latin typeface="Consolas"/>
                <a:cs typeface="Consolas"/>
              </a:rPr>
              <a:t>cls_tokens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self.cls_token.expand(batch_size,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-1,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-1)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00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  <a:spcBef>
                <a:spcPts val="585"/>
              </a:spcBef>
            </a:pP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#(batch_size,</a:t>
            </a:r>
            <a:r>
              <a:rPr dirty="0" sz="1050" spc="-35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196,</a:t>
            </a:r>
            <a:r>
              <a:rPr dirty="0" sz="1050" spc="-30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768)</a:t>
            </a:r>
            <a:endParaRPr sz="1050">
              <a:latin typeface="Consolas"/>
              <a:cs typeface="Consolas"/>
            </a:endParaRPr>
          </a:p>
          <a:p>
            <a:pPr marL="146685" marR="448309" indent="591820">
              <a:lnSpc>
                <a:spcPts val="1430"/>
              </a:lnSpc>
              <a:spcBef>
                <a:spcPts val="25"/>
              </a:spcBef>
            </a:pPr>
            <a:r>
              <a:rPr dirty="0" sz="1050" spc="5">
                <a:latin typeface="Consolas"/>
                <a:cs typeface="Consolas"/>
              </a:rPr>
              <a:t>patches_embedding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self.conv_embedding(x).reshape(-1, </a:t>
            </a:r>
            <a:r>
              <a:rPr dirty="0" sz="1050" spc="-56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196).transpose(0,1)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</a:pP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#(batch_size,</a:t>
            </a:r>
            <a:r>
              <a:rPr dirty="0" sz="1050" spc="-35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197,</a:t>
            </a:r>
            <a:r>
              <a:rPr dirty="0" sz="1050" spc="-30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768)</a:t>
            </a:r>
            <a:endParaRPr sz="1050">
              <a:latin typeface="Consolas"/>
              <a:cs typeface="Consolas"/>
            </a:endParaRPr>
          </a:p>
          <a:p>
            <a:pPr marL="146685" marR="1336675" indent="591820">
              <a:lnSpc>
                <a:spcPct val="109300"/>
              </a:lnSpc>
              <a:spcBef>
                <a:spcPts val="55"/>
              </a:spcBef>
            </a:pPr>
            <a:r>
              <a:rPr dirty="0" sz="1050" spc="5">
                <a:latin typeface="Consolas"/>
                <a:cs typeface="Consolas"/>
              </a:rPr>
              <a:t>patches_embedding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4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torch.cat((cls_tokens, </a:t>
            </a:r>
            <a:r>
              <a:rPr dirty="0" sz="1050" spc="-56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patches_embedding),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dim=1)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</a:pP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#(batch_size,</a:t>
            </a:r>
            <a:r>
              <a:rPr dirty="0" sz="1050" spc="-10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197);</a:t>
            </a:r>
            <a:r>
              <a:rPr dirty="0" sz="1050" spc="-10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0,</a:t>
            </a:r>
            <a:r>
              <a:rPr dirty="0" sz="1050" spc="-10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0,</a:t>
            </a:r>
            <a:r>
              <a:rPr dirty="0" sz="1050" spc="-10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...</a:t>
            </a:r>
            <a:r>
              <a:rPr dirty="0" sz="1050" spc="-10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196,</a:t>
            </a:r>
            <a:r>
              <a:rPr dirty="0" sz="1050" spc="-5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196</a:t>
            </a:r>
            <a:endParaRPr sz="105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  <a:spcBef>
                <a:spcPts val="120"/>
              </a:spcBef>
              <a:tabLst>
                <a:tab pos="1552575" algn="l"/>
              </a:tabLst>
            </a:pPr>
            <a:r>
              <a:rPr dirty="0" sz="1050" spc="5">
                <a:latin typeface="Consolas"/>
                <a:cs typeface="Consolas"/>
              </a:rPr>
              <a:t>positions	=</a:t>
            </a:r>
            <a:r>
              <a:rPr dirty="0" sz="1050" spc="-5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self._assign_positions_to_patches(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  <a:spcBef>
                <a:spcPts val="5"/>
              </a:spcBef>
            </a:pP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#(batch_size,</a:t>
            </a:r>
            <a:r>
              <a:rPr dirty="0" sz="1050" spc="-35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197,</a:t>
            </a:r>
            <a:r>
              <a:rPr dirty="0" sz="1050" spc="-30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768)</a:t>
            </a:r>
            <a:endParaRPr sz="105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Consolas"/>
                <a:cs typeface="Consolas"/>
              </a:rPr>
              <a:t>position_embedding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position_embedding_layer(positions)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</a:pP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#(batch_size,</a:t>
            </a:r>
            <a:r>
              <a:rPr dirty="0" sz="1050" spc="-35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197,</a:t>
            </a:r>
            <a:r>
              <a:rPr dirty="0" sz="1050" spc="-30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768)</a:t>
            </a:r>
            <a:endParaRPr sz="105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  <a:spcBef>
                <a:spcPts val="170"/>
              </a:spcBef>
            </a:pPr>
            <a:r>
              <a:rPr dirty="0" sz="1050" spc="5">
                <a:latin typeface="Consolas"/>
                <a:cs typeface="Consolas"/>
              </a:rPr>
              <a:t>final_embedding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patches_embedding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+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position_embedding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</a:pP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#(batch_size,</a:t>
            </a:r>
            <a:r>
              <a:rPr dirty="0" sz="1050" spc="-35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197,</a:t>
            </a:r>
            <a:r>
              <a:rPr dirty="0" sz="1050" spc="-30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768)</a:t>
            </a:r>
            <a:endParaRPr sz="105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  <a:spcBef>
                <a:spcPts val="175"/>
              </a:spcBef>
            </a:pPr>
            <a:r>
              <a:rPr dirty="0" sz="1050" spc="5">
                <a:latin typeface="Consolas"/>
                <a:cs typeface="Consolas"/>
              </a:rPr>
              <a:t>embedding_output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self.transformer_encoder(final_embedding)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  <a:spcBef>
                <a:spcPts val="5"/>
              </a:spcBef>
            </a:pP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#(batch_size,</a:t>
            </a:r>
            <a:r>
              <a:rPr dirty="0" sz="1050" spc="-60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768)</a:t>
            </a:r>
            <a:endParaRPr sz="105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Consolas"/>
                <a:cs typeface="Consolas"/>
              </a:rPr>
              <a:t>cls_vector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embedding_output[:,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0,</a:t>
            </a:r>
            <a:r>
              <a:rPr dirty="0" sz="1050" spc="-1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:]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</a:pP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#(batch_size,</a:t>
            </a:r>
            <a:r>
              <a:rPr dirty="0" sz="1050" spc="-55" i="1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1050" spc="5" i="1">
                <a:solidFill>
                  <a:srgbClr val="545454"/>
                </a:solidFill>
                <a:latin typeface="Consolas"/>
                <a:cs typeface="Consolas"/>
              </a:rPr>
              <a:t>num_classes)</a:t>
            </a:r>
            <a:endParaRPr sz="1050">
              <a:latin typeface="Consolas"/>
              <a:cs typeface="Consolas"/>
            </a:endParaRPr>
          </a:p>
          <a:p>
            <a:pPr marL="738505">
              <a:lnSpc>
                <a:spcPct val="100000"/>
              </a:lnSpc>
              <a:spcBef>
                <a:spcPts val="120"/>
              </a:spcBef>
            </a:pPr>
            <a:r>
              <a:rPr dirty="0" sz="1050" spc="5" b="1">
                <a:latin typeface="Consolas"/>
                <a:cs typeface="Consolas"/>
              </a:rPr>
              <a:t>return</a:t>
            </a:r>
            <a:r>
              <a:rPr dirty="0" sz="1050" spc="-55" b="1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mlp_head(cls_vector)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979" y="361961"/>
            <a:ext cx="5584190" cy="1551940"/>
          </a:xfrm>
          <a:custGeom>
            <a:avLst/>
            <a:gdLst/>
            <a:ahLst/>
            <a:cxnLst/>
            <a:rect l="l" t="t" r="r" b="b"/>
            <a:pathLst>
              <a:path w="5584190" h="1551939">
                <a:moveTo>
                  <a:pt x="5583936" y="1379220"/>
                </a:moveTo>
                <a:lnTo>
                  <a:pt x="141643" y="1379220"/>
                </a:lnTo>
                <a:lnTo>
                  <a:pt x="141643" y="0"/>
                </a:lnTo>
                <a:lnTo>
                  <a:pt x="0" y="0"/>
                </a:lnTo>
                <a:lnTo>
                  <a:pt x="0" y="1379220"/>
                </a:lnTo>
                <a:lnTo>
                  <a:pt x="0" y="1551940"/>
                </a:lnTo>
                <a:lnTo>
                  <a:pt x="5583936" y="1551940"/>
                </a:lnTo>
                <a:lnTo>
                  <a:pt x="5583936" y="1379220"/>
                </a:lnTo>
                <a:close/>
              </a:path>
              <a:path w="5584190" h="1551939">
                <a:moveTo>
                  <a:pt x="5583936" y="0"/>
                </a:moveTo>
                <a:lnTo>
                  <a:pt x="5443144" y="0"/>
                </a:lnTo>
                <a:lnTo>
                  <a:pt x="5443144" y="1379194"/>
                </a:lnTo>
                <a:lnTo>
                  <a:pt x="5583936" y="1379194"/>
                </a:lnTo>
                <a:lnTo>
                  <a:pt x="5583936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56345" y="685639"/>
            <a:ext cx="3133090" cy="906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8610" marR="5080" indent="-296545">
              <a:lnSpc>
                <a:spcPct val="109300"/>
              </a:lnSpc>
              <a:spcBef>
                <a:spcPts val="95"/>
              </a:spcBef>
            </a:pPr>
            <a:r>
              <a:rPr dirty="0" sz="1050" spc="5" b="1">
                <a:latin typeface="Consolas"/>
                <a:cs typeface="Consolas"/>
              </a:rPr>
              <a:t>def</a:t>
            </a:r>
            <a:r>
              <a:rPr dirty="0" sz="1050" spc="-30" b="1">
                <a:latin typeface="Consolas"/>
                <a:cs typeface="Consolas"/>
              </a:rPr>
              <a:t> </a:t>
            </a:r>
            <a:r>
              <a:rPr dirty="0" sz="1050" spc="5">
                <a:solidFill>
                  <a:srgbClr val="FA2B00"/>
                </a:solidFill>
                <a:latin typeface="Consolas"/>
                <a:cs typeface="Consolas"/>
              </a:rPr>
              <a:t>training_step</a:t>
            </a:r>
            <a:r>
              <a:rPr dirty="0" sz="1050" spc="5">
                <a:latin typeface="Consolas"/>
                <a:cs typeface="Consolas"/>
              </a:rPr>
              <a:t>(self,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batch,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batch_idx): </a:t>
            </a:r>
            <a:r>
              <a:rPr dirty="0" sz="1050" spc="-56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x,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y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batch</a:t>
            </a:r>
            <a:endParaRPr sz="1050">
              <a:latin typeface="Consolas"/>
              <a:cs typeface="Consolas"/>
            </a:endParaRPr>
          </a:p>
          <a:p>
            <a:pPr marL="308610">
              <a:lnSpc>
                <a:spcPct val="100000"/>
              </a:lnSpc>
              <a:spcBef>
                <a:spcPts val="170"/>
              </a:spcBef>
            </a:pPr>
            <a:r>
              <a:rPr dirty="0" sz="1050" spc="5">
                <a:latin typeface="Consolas"/>
                <a:cs typeface="Consolas"/>
              </a:rPr>
              <a:t>logits</a:t>
            </a:r>
            <a:r>
              <a:rPr dirty="0" sz="1050" spc="-3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self.forward(x)</a:t>
            </a:r>
            <a:endParaRPr sz="1050">
              <a:latin typeface="Consolas"/>
              <a:cs typeface="Consolas"/>
            </a:endParaRPr>
          </a:p>
          <a:p>
            <a:pPr marL="308610">
              <a:lnSpc>
                <a:spcPct val="100000"/>
              </a:lnSpc>
              <a:spcBef>
                <a:spcPts val="120"/>
              </a:spcBef>
            </a:pPr>
            <a:r>
              <a:rPr dirty="0" sz="1050" spc="5">
                <a:latin typeface="Consolas"/>
                <a:cs typeface="Consolas"/>
              </a:rPr>
              <a:t>loss</a:t>
            </a:r>
            <a:r>
              <a:rPr dirty="0" sz="1050" spc="-25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self.criterion(logits,</a:t>
            </a:r>
            <a:r>
              <a:rPr dirty="0" sz="1050" spc="-2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y)</a:t>
            </a:r>
            <a:endParaRPr sz="1050">
              <a:latin typeface="Consolas"/>
              <a:cs typeface="Consolas"/>
            </a:endParaRPr>
          </a:p>
          <a:p>
            <a:pPr marL="308610">
              <a:lnSpc>
                <a:spcPct val="100000"/>
              </a:lnSpc>
              <a:spcBef>
                <a:spcPts val="114"/>
              </a:spcBef>
            </a:pPr>
            <a:r>
              <a:rPr dirty="0" sz="1050" spc="5" b="1">
                <a:latin typeface="Consolas"/>
                <a:cs typeface="Consolas"/>
              </a:rPr>
              <a:t>return</a:t>
            </a:r>
            <a:r>
              <a:rPr dirty="0" sz="1050" spc="-60" b="1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loss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83" y="9966498"/>
            <a:ext cx="142875" cy="127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68456"/>
            <a:ext cx="5267960" cy="1680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125">
                <a:latin typeface="Microsoft Sans Serif"/>
                <a:cs typeface="Microsoft Sans Serif"/>
              </a:rPr>
              <a:t>HOW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70">
                <a:latin typeface="Microsoft Sans Serif"/>
                <a:cs typeface="Microsoft Sans Serif"/>
              </a:rPr>
              <a:t>GOOD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35">
                <a:latin typeface="Microsoft Sans Serif"/>
                <a:cs typeface="Microsoft Sans Serif"/>
              </a:rPr>
              <a:t>IS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60">
                <a:latin typeface="Microsoft Sans Serif"/>
                <a:cs typeface="Microsoft Sans Serif"/>
              </a:rPr>
              <a:t>VIT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25">
                <a:latin typeface="Microsoft Sans Serif"/>
                <a:cs typeface="Microsoft Sans Serif"/>
              </a:rPr>
              <a:t>PERFORMANCE?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400" spc="15">
                <a:latin typeface="Microsoft Sans Serif"/>
                <a:cs typeface="Microsoft Sans Serif"/>
              </a:rPr>
              <a:t>TL;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65">
                <a:latin typeface="Microsoft Sans Serif"/>
                <a:cs typeface="Microsoft Sans Serif"/>
              </a:rPr>
              <a:t>DR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8800"/>
              </a:lnSpc>
              <a:spcBef>
                <a:spcPts val="1030"/>
              </a:spcBef>
            </a:pPr>
            <a:r>
              <a:rPr dirty="0" sz="1400" spc="30">
                <a:latin typeface="Microsoft Sans Serif"/>
                <a:cs typeface="Microsoft Sans Serif"/>
              </a:rPr>
              <a:t>Worse </a:t>
            </a:r>
            <a:r>
              <a:rPr dirty="0" sz="1400" spc="70">
                <a:latin typeface="Microsoft Sans Serif"/>
                <a:cs typeface="Microsoft Sans Serif"/>
              </a:rPr>
              <a:t>than </a:t>
            </a:r>
            <a:r>
              <a:rPr dirty="0" sz="1400" spc="10">
                <a:latin typeface="Microsoft Sans Serif"/>
                <a:cs typeface="Microsoft Sans Serif"/>
              </a:rPr>
              <a:t>Resnet </a:t>
            </a:r>
            <a:r>
              <a:rPr dirty="0" sz="1400" spc="65">
                <a:latin typeface="Microsoft Sans Serif"/>
                <a:cs typeface="Microsoft Sans Serif"/>
              </a:rPr>
              <a:t>when trained </a:t>
            </a:r>
            <a:r>
              <a:rPr dirty="0" sz="1400" spc="50">
                <a:latin typeface="Microsoft Sans Serif"/>
                <a:cs typeface="Microsoft Sans Serif"/>
              </a:rPr>
              <a:t>just </a:t>
            </a:r>
            <a:r>
              <a:rPr dirty="0" sz="1400" spc="75">
                <a:latin typeface="Microsoft Sans Serif"/>
                <a:cs typeface="Microsoft Sans Serif"/>
              </a:rPr>
              <a:t>on </a:t>
            </a:r>
            <a:r>
              <a:rPr dirty="0" sz="1400" spc="40">
                <a:latin typeface="Microsoft Sans Serif"/>
                <a:cs typeface="Microsoft Sans Serif"/>
              </a:rPr>
              <a:t>ImageNet </a:t>
            </a:r>
            <a:r>
              <a:rPr dirty="0" sz="1400" spc="45">
                <a:latin typeface="Microsoft Sans Serif"/>
                <a:cs typeface="Microsoft Sans Serif"/>
              </a:rPr>
              <a:t> Performance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65">
                <a:latin typeface="Microsoft Sans Serif"/>
                <a:cs typeface="Microsoft Sans Serif"/>
              </a:rPr>
              <a:t>improved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65">
                <a:latin typeface="Microsoft Sans Serif"/>
                <a:cs typeface="Microsoft Sans Serif"/>
              </a:rPr>
              <a:t>when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55">
                <a:latin typeface="Microsoft Sans Serif"/>
                <a:cs typeface="Microsoft Sans Serif"/>
              </a:rPr>
              <a:t>pre-trained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75">
                <a:latin typeface="Microsoft Sans Serif"/>
                <a:cs typeface="Microsoft Sans Serif"/>
              </a:rPr>
              <a:t>on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35">
                <a:latin typeface="Microsoft Sans Serif"/>
                <a:cs typeface="Microsoft Sans Serif"/>
              </a:rPr>
              <a:t>big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30">
                <a:latin typeface="Microsoft Sans Serif"/>
                <a:cs typeface="Microsoft Sans Serif"/>
              </a:rPr>
              <a:t>(and</a:t>
            </a:r>
            <a:r>
              <a:rPr dirty="0" sz="1400" spc="5">
                <a:latin typeface="Microsoft Sans Serif"/>
                <a:cs typeface="Microsoft Sans Serif"/>
              </a:rPr>
              <a:t> I </a:t>
            </a:r>
            <a:r>
              <a:rPr dirty="0" sz="1400" spc="60">
                <a:latin typeface="Microsoft Sans Serif"/>
                <a:cs typeface="Microsoft Sans Serif"/>
              </a:rPr>
              <a:t>mean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30">
                <a:latin typeface="Microsoft Sans Serif"/>
                <a:cs typeface="Microsoft Sans Serif"/>
              </a:rPr>
              <a:t>it) </a:t>
            </a:r>
            <a:r>
              <a:rPr dirty="0" sz="1400" spc="-365">
                <a:latin typeface="Microsoft Sans Serif"/>
                <a:cs typeface="Microsoft Sans Serif"/>
              </a:rPr>
              <a:t> </a:t>
            </a:r>
            <a:r>
              <a:rPr dirty="0" sz="1400" spc="40">
                <a:latin typeface="Microsoft Sans Serif"/>
                <a:cs typeface="Microsoft Sans Serif"/>
              </a:rPr>
              <a:t>dataset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400" spc="45">
                <a:latin typeface="Microsoft Sans Serif"/>
                <a:cs typeface="Microsoft Sans Serif"/>
              </a:rPr>
              <a:t>Pretrained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75">
                <a:latin typeface="Microsoft Sans Serif"/>
                <a:cs typeface="Microsoft Sans Serif"/>
              </a:rPr>
              <a:t>outperforms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70">
                <a:latin typeface="Microsoft Sans Serif"/>
                <a:cs typeface="Microsoft Sans Serif"/>
              </a:rPr>
              <a:t>much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35">
                <a:latin typeface="Microsoft Sans Serif"/>
                <a:cs typeface="Microsoft Sans Serif"/>
              </a:rPr>
              <a:t>bigger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CNNs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1428" y="161331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4289" y="60550"/>
                </a:moveTo>
                <a:lnTo>
                  <a:pt x="26260" y="60550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1428" y="184879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4289" y="60550"/>
                </a:moveTo>
                <a:lnTo>
                  <a:pt x="26260" y="60550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1428" y="231301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4289" y="60549"/>
                </a:moveTo>
                <a:lnTo>
                  <a:pt x="26260" y="60549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72078"/>
            <a:ext cx="1696720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55">
                <a:latin typeface="Tahoma"/>
                <a:cs typeface="Tahoma"/>
              </a:rPr>
              <a:t>VIT</a:t>
            </a:r>
            <a:r>
              <a:rPr dirty="0" sz="1550" spc="-60">
                <a:latin typeface="Tahoma"/>
                <a:cs typeface="Tahoma"/>
              </a:rPr>
              <a:t> </a:t>
            </a:r>
            <a:r>
              <a:rPr dirty="0" sz="1550" spc="20">
                <a:latin typeface="Tahoma"/>
                <a:cs typeface="Tahoma"/>
              </a:rPr>
              <a:t>IN</a:t>
            </a:r>
            <a:r>
              <a:rPr dirty="0" sz="1550" spc="-55">
                <a:latin typeface="Tahoma"/>
                <a:cs typeface="Tahoma"/>
              </a:rPr>
              <a:t> </a:t>
            </a:r>
            <a:r>
              <a:rPr dirty="0" sz="1550" spc="160">
                <a:latin typeface="Tahoma"/>
                <a:cs typeface="Tahoma"/>
              </a:rPr>
              <a:t>NUMBERS</a:t>
            </a:r>
            <a:endParaRPr sz="15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23" y="1169285"/>
            <a:ext cx="6365235" cy="35119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798570" y="5367438"/>
            <a:ext cx="557530" cy="20320"/>
          </a:xfrm>
          <a:custGeom>
            <a:avLst/>
            <a:gdLst/>
            <a:ahLst/>
            <a:cxnLst/>
            <a:rect l="l" t="t" r="r" b="b"/>
            <a:pathLst>
              <a:path w="557529" h="20320">
                <a:moveTo>
                  <a:pt x="557060" y="0"/>
                </a:moveTo>
                <a:lnTo>
                  <a:pt x="266268" y="0"/>
                </a:lnTo>
                <a:lnTo>
                  <a:pt x="0" y="0"/>
                </a:lnTo>
                <a:lnTo>
                  <a:pt x="0" y="20180"/>
                </a:lnTo>
                <a:lnTo>
                  <a:pt x="266268" y="20180"/>
                </a:lnTo>
                <a:lnTo>
                  <a:pt x="557060" y="20180"/>
                </a:lnTo>
                <a:lnTo>
                  <a:pt x="557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5872" y="5124723"/>
            <a:ext cx="3542665" cy="55499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25"/>
              </a:spcBef>
            </a:pPr>
            <a:r>
              <a:rPr dirty="0" baseline="3267" sz="2550">
                <a:solidFill>
                  <a:srgbClr val="333333"/>
                </a:solidFill>
                <a:latin typeface="Microsoft Sans Serif"/>
                <a:cs typeface="Microsoft Sans Serif"/>
              </a:rPr>
              <a:t>Source:</a:t>
            </a:r>
            <a:r>
              <a:rPr dirty="0" baseline="3267" sz="2550" spc="-44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70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Vision</a:t>
            </a:r>
            <a:r>
              <a:rPr dirty="0" u="heavy" sz="1700" spc="-7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1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transformer</a:t>
            </a:r>
            <a:r>
              <a:rPr dirty="0" sz="1700" spc="-70" b="1">
                <a:latin typeface="Tahoma"/>
                <a:cs typeface="Tahoma"/>
                <a:hlinkClick r:id="rId3"/>
              </a:rPr>
              <a:t> </a:t>
            </a:r>
            <a:r>
              <a:rPr dirty="0" sz="1700" spc="5" b="1">
                <a:latin typeface="Tahoma"/>
                <a:cs typeface="Tahoma"/>
                <a:hlinkClick r:id="rId3"/>
              </a:rPr>
              <a:t>paper </a:t>
            </a:r>
            <a:r>
              <a:rPr dirty="0" sz="1700" spc="-484" b="1">
                <a:latin typeface="Tahoma"/>
                <a:cs typeface="Tahoma"/>
              </a:rPr>
              <a:t> </a:t>
            </a:r>
            <a:r>
              <a:rPr dirty="0" sz="1700" spc="25">
                <a:solidFill>
                  <a:srgbClr val="333333"/>
                </a:solidFill>
                <a:latin typeface="Microsoft Sans Serif"/>
                <a:cs typeface="Microsoft Sans Serif"/>
              </a:rPr>
              <a:t>Dosovitskiy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5">
                <a:solidFill>
                  <a:srgbClr val="333333"/>
                </a:solidFill>
                <a:latin typeface="Microsoft Sans Serif"/>
                <a:cs typeface="Microsoft Sans Serif"/>
              </a:rPr>
              <a:t>et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333333"/>
                </a:solidFill>
                <a:latin typeface="Microsoft Sans Serif"/>
                <a:cs typeface="Microsoft Sans Serif"/>
              </a:rPr>
              <a:t>al.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Microsoft Sans Serif"/>
                <a:cs typeface="Microsoft Sans Serif"/>
              </a:rPr>
              <a:t>2020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72078"/>
            <a:ext cx="5883275" cy="2868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145">
                <a:latin typeface="Tahoma"/>
                <a:cs typeface="Tahoma"/>
              </a:rPr>
              <a:t>RULE</a:t>
            </a:r>
            <a:r>
              <a:rPr dirty="0" sz="1550" spc="-55">
                <a:latin typeface="Tahoma"/>
                <a:cs typeface="Tahoma"/>
              </a:rPr>
              <a:t> </a:t>
            </a:r>
            <a:r>
              <a:rPr dirty="0" sz="1550" spc="175">
                <a:latin typeface="Tahoma"/>
                <a:cs typeface="Tahoma"/>
              </a:rPr>
              <a:t>OF</a:t>
            </a:r>
            <a:r>
              <a:rPr dirty="0" sz="1550" spc="-55">
                <a:latin typeface="Tahoma"/>
                <a:cs typeface="Tahoma"/>
              </a:rPr>
              <a:t> </a:t>
            </a:r>
            <a:r>
              <a:rPr dirty="0" sz="1550" spc="175">
                <a:latin typeface="Tahoma"/>
                <a:cs typeface="Tahoma"/>
              </a:rPr>
              <a:t>THUMB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1400" spc="15">
                <a:latin typeface="Microsoft Sans Serif"/>
                <a:cs typeface="Microsoft Sans Serif"/>
              </a:rPr>
              <a:t>ARE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15">
                <a:latin typeface="Microsoft Sans Serif"/>
                <a:cs typeface="Microsoft Sans Serif"/>
              </a:rPr>
              <a:t>YOU?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400" spc="-45">
                <a:latin typeface="Microsoft Sans Serif"/>
                <a:cs typeface="Microsoft Sans Serif"/>
              </a:rPr>
              <a:t>A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FAANG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50">
                <a:latin typeface="Microsoft Sans Serif"/>
                <a:cs typeface="Microsoft Sans Serif"/>
              </a:rPr>
              <a:t>company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400" spc="-45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35">
                <a:latin typeface="Microsoft Sans Serif"/>
                <a:cs typeface="Microsoft Sans Serif"/>
              </a:rPr>
              <a:t>research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40">
                <a:latin typeface="Microsoft Sans Serif"/>
                <a:cs typeface="Microsoft Sans Serif"/>
              </a:rPr>
              <a:t>lab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80">
                <a:latin typeface="Microsoft Sans Serif"/>
                <a:cs typeface="Microsoft Sans Serif"/>
              </a:rPr>
              <a:t>with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5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60">
                <a:latin typeface="Microsoft Sans Serif"/>
                <a:cs typeface="Microsoft Sans Serif"/>
              </a:rPr>
              <a:t>budget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45">
                <a:latin typeface="Microsoft Sans Serif"/>
                <a:cs typeface="Microsoft Sans Serif"/>
              </a:rPr>
              <a:t>equal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90">
                <a:latin typeface="Microsoft Sans Serif"/>
                <a:cs typeface="Microsoft Sans Serif"/>
              </a:rPr>
              <a:t>to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70">
                <a:latin typeface="Microsoft Sans Serif"/>
                <a:cs typeface="Microsoft Sans Serif"/>
              </a:rPr>
              <a:t>the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GDP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75">
                <a:latin typeface="Microsoft Sans Serif"/>
                <a:cs typeface="Microsoft Sans Serif"/>
              </a:rPr>
              <a:t>of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5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40">
                <a:latin typeface="Microsoft Sans Serif"/>
                <a:cs typeface="Microsoft Sans Serif"/>
              </a:rPr>
              <a:t>developing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65">
                <a:latin typeface="Microsoft Sans Serif"/>
                <a:cs typeface="Microsoft Sans Serif"/>
              </a:rPr>
              <a:t>country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400" spc="60">
                <a:latin typeface="Microsoft Sans Serif"/>
                <a:cs typeface="Microsoft Sans Serif"/>
              </a:rPr>
              <a:t>VIT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15">
                <a:latin typeface="Microsoft Sans Serif"/>
                <a:cs typeface="Microsoft Sans Serif"/>
              </a:rPr>
              <a:t>MAY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10">
                <a:latin typeface="Microsoft Sans Serif"/>
                <a:cs typeface="Microsoft Sans Serif"/>
              </a:rPr>
              <a:t>BE</a:t>
            </a:r>
            <a:r>
              <a:rPr dirty="0" sz="1400" spc="35">
                <a:latin typeface="Microsoft Sans Serif"/>
                <a:cs typeface="Microsoft Sans Serif"/>
              </a:rPr>
              <a:t> </a:t>
            </a:r>
            <a:r>
              <a:rPr dirty="0" sz="1400" spc="45">
                <a:latin typeface="Microsoft Sans Serif"/>
                <a:cs typeface="Microsoft Sans Serif"/>
              </a:rPr>
              <a:t>FOR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25">
                <a:latin typeface="Microsoft Sans Serif"/>
                <a:cs typeface="Microsoft Sans Serif"/>
              </a:rPr>
              <a:t>YOU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400" spc="30">
                <a:latin typeface="Microsoft Sans Serif"/>
                <a:cs typeface="Microsoft Sans Serif"/>
              </a:rPr>
              <a:t>OTHERWISE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USE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15">
                <a:latin typeface="Microsoft Sans Serif"/>
                <a:cs typeface="Microsoft Sans Serif"/>
              </a:rPr>
              <a:t>EFFICIENTNET,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40">
                <a:latin typeface="Microsoft Sans Serif"/>
                <a:cs typeface="Microsoft Sans Serif"/>
              </a:rPr>
              <a:t>IT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35">
                <a:latin typeface="Microsoft Sans Serif"/>
                <a:cs typeface="Microsoft Sans Serif"/>
              </a:rPr>
              <a:t>IS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20">
                <a:latin typeface="Microsoft Sans Serif"/>
                <a:cs typeface="Microsoft Sans Serif"/>
              </a:rPr>
              <a:t>FINE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700" spc="65">
                <a:solidFill>
                  <a:srgbClr val="333333"/>
                </a:solidFill>
                <a:latin typeface="Microsoft Sans Serif"/>
                <a:cs typeface="Microsoft Sans Serif"/>
              </a:rPr>
              <a:t>It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5">
                <a:solidFill>
                  <a:srgbClr val="333333"/>
                </a:solidFill>
                <a:latin typeface="Microsoft Sans Serif"/>
                <a:cs typeface="Microsoft Sans Serif"/>
              </a:rPr>
              <a:t>takes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5">
                <a:solidFill>
                  <a:srgbClr val="333333"/>
                </a:solidFill>
                <a:latin typeface="Microsoft Sans Serif"/>
                <a:cs typeface="Microsoft Sans Serif"/>
              </a:rPr>
              <a:t>2.5k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40">
                <a:solidFill>
                  <a:srgbClr val="333333"/>
                </a:solidFill>
                <a:latin typeface="Microsoft Sans Serif"/>
                <a:cs typeface="Microsoft Sans Serif"/>
              </a:rPr>
              <a:t>TPUv3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333333"/>
                </a:solidFill>
                <a:latin typeface="Microsoft Sans Serif"/>
                <a:cs typeface="Microsoft Sans Serif"/>
              </a:rPr>
              <a:t>core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0">
                <a:solidFill>
                  <a:srgbClr val="333333"/>
                </a:solidFill>
                <a:latin typeface="Microsoft Sans Serif"/>
                <a:cs typeface="Microsoft Sans Serif"/>
              </a:rPr>
              <a:t>days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00">
                <a:solidFill>
                  <a:srgbClr val="333333"/>
                </a:solidFill>
                <a:latin typeface="Microsoft Sans Serif"/>
                <a:cs typeface="Microsoft Sans Serif"/>
              </a:rPr>
              <a:t>to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5">
                <a:solidFill>
                  <a:srgbClr val="333333"/>
                </a:solidFill>
                <a:latin typeface="Microsoft Sans Serif"/>
                <a:cs typeface="Microsoft Sans Serif"/>
              </a:rPr>
              <a:t>train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5">
                <a:solidFill>
                  <a:srgbClr val="333333"/>
                </a:solidFill>
                <a:latin typeface="Microsoft Sans Serif"/>
                <a:cs typeface="Microsoft Sans Serif"/>
              </a:rPr>
              <a:t>the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5">
                <a:solidFill>
                  <a:srgbClr val="333333"/>
                </a:solidFill>
                <a:latin typeface="Microsoft Sans Serif"/>
                <a:cs typeface="Microsoft Sans Serif"/>
              </a:rPr>
              <a:t>best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65">
                <a:solidFill>
                  <a:srgbClr val="333333"/>
                </a:solidFill>
                <a:latin typeface="Microsoft Sans Serif"/>
                <a:cs typeface="Microsoft Sans Serif"/>
              </a:rPr>
              <a:t>ViT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0">
                <a:solidFill>
                  <a:srgbClr val="333333"/>
                </a:solidFill>
                <a:latin typeface="Microsoft Sans Serif"/>
                <a:cs typeface="Microsoft Sans Serif"/>
              </a:rPr>
              <a:t>model</a:t>
            </a:r>
            <a:endParaRPr sz="1700">
              <a:latin typeface="Microsoft Sans Serif"/>
              <a:cs typeface="Microsoft Sans Serif"/>
            </a:endParaRPr>
          </a:p>
          <a:p>
            <a:pPr marL="12700" marR="448945">
              <a:lnSpc>
                <a:spcPct val="101299"/>
              </a:lnSpc>
              <a:spcBef>
                <a:spcPts val="685"/>
              </a:spcBef>
            </a:pPr>
            <a:r>
              <a:rPr dirty="0" sz="1700" spc="35">
                <a:solidFill>
                  <a:srgbClr val="333333"/>
                </a:solidFill>
                <a:latin typeface="Microsoft Sans Serif"/>
                <a:cs typeface="Microsoft Sans Serif"/>
              </a:rPr>
              <a:t>At</a:t>
            </a:r>
            <a:r>
              <a:rPr dirty="0" sz="1700" spc="-1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5">
                <a:solidFill>
                  <a:srgbClr val="333333"/>
                </a:solidFill>
                <a:latin typeface="Microsoft Sans Serif"/>
                <a:cs typeface="Microsoft Sans Serif"/>
              </a:rPr>
              <a:t>around</a:t>
            </a:r>
            <a:r>
              <a:rPr dirty="0" sz="1700" spc="-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65">
                <a:solidFill>
                  <a:srgbClr val="333333"/>
                </a:solidFill>
                <a:latin typeface="Microsoft Sans Serif"/>
                <a:cs typeface="Microsoft Sans Serif"/>
              </a:rPr>
              <a:t>USD</a:t>
            </a:r>
            <a:r>
              <a:rPr dirty="0" sz="1700" spc="-1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5">
                <a:solidFill>
                  <a:srgbClr val="333333"/>
                </a:solidFill>
                <a:latin typeface="Microsoft Sans Serif"/>
                <a:cs typeface="Microsoft Sans Serif"/>
              </a:rPr>
              <a:t>0.5</a:t>
            </a:r>
            <a:r>
              <a:rPr dirty="0" sz="1700" spc="-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70">
                <a:solidFill>
                  <a:srgbClr val="333333"/>
                </a:solidFill>
                <a:latin typeface="Microsoft Sans Serif"/>
                <a:cs typeface="Microsoft Sans Serif"/>
              </a:rPr>
              <a:t>per</a:t>
            </a:r>
            <a:r>
              <a:rPr dirty="0" sz="1700" spc="-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40">
                <a:solidFill>
                  <a:srgbClr val="333333"/>
                </a:solidFill>
                <a:latin typeface="Microsoft Sans Serif"/>
                <a:cs typeface="Microsoft Sans Serif"/>
              </a:rPr>
              <a:t>core</a:t>
            </a:r>
            <a:r>
              <a:rPr dirty="0" sz="1700" spc="-1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5">
                <a:solidFill>
                  <a:srgbClr val="333333"/>
                </a:solidFill>
                <a:latin typeface="Microsoft Sans Serif"/>
                <a:cs typeface="Microsoft Sans Serif"/>
              </a:rPr>
              <a:t>TPU/h, </a:t>
            </a:r>
            <a:r>
              <a:rPr dirty="0" sz="1700" spc="30">
                <a:solidFill>
                  <a:srgbClr val="333333"/>
                </a:solidFill>
                <a:latin typeface="Microsoft Sans Serif"/>
                <a:cs typeface="Microsoft Sans Serif"/>
              </a:rPr>
              <a:t>2.5k*0.5*24h=USD </a:t>
            </a:r>
            <a:r>
              <a:rPr dirty="0" sz="1700" spc="-434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10">
                <a:solidFill>
                  <a:srgbClr val="333333"/>
                </a:solidFill>
                <a:latin typeface="Microsoft Sans Serif"/>
                <a:cs typeface="Microsoft Sans Serif"/>
              </a:rPr>
              <a:t>30,000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1428" y="164023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4289" y="60550"/>
                </a:moveTo>
                <a:lnTo>
                  <a:pt x="26260" y="60550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1428" y="187570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4289" y="60550"/>
                </a:moveTo>
                <a:lnTo>
                  <a:pt x="26260" y="60550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68456"/>
            <a:ext cx="4876800" cy="1068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5">
                <a:latin typeface="Microsoft Sans Serif"/>
                <a:cs typeface="Microsoft Sans Serif"/>
              </a:rPr>
              <a:t>CRITICS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400" spc="55">
                <a:latin typeface="Microsoft Sans Serif"/>
                <a:cs typeface="Microsoft Sans Serif"/>
              </a:rPr>
              <a:t>Better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40">
                <a:latin typeface="Microsoft Sans Serif"/>
                <a:cs typeface="Microsoft Sans Serif"/>
              </a:rPr>
              <a:t>results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-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50">
                <a:latin typeface="Microsoft Sans Serif"/>
                <a:cs typeface="Microsoft Sans Serif"/>
              </a:rPr>
              <a:t>only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80">
                <a:latin typeface="Microsoft Sans Serif"/>
                <a:cs typeface="Microsoft Sans Serif"/>
              </a:rPr>
              <a:t>with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80">
                <a:latin typeface="Microsoft Sans Serif"/>
                <a:cs typeface="Microsoft Sans Serif"/>
              </a:rPr>
              <a:t>more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50">
                <a:latin typeface="Microsoft Sans Serif"/>
                <a:cs typeface="Microsoft Sans Serif"/>
              </a:rPr>
              <a:t>data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7200"/>
              </a:lnSpc>
              <a:spcBef>
                <a:spcPts val="50"/>
              </a:spcBef>
            </a:pPr>
            <a:r>
              <a:rPr dirty="0" sz="1400" spc="5">
                <a:latin typeface="Microsoft Sans Serif"/>
                <a:cs typeface="Microsoft Sans Serif"/>
              </a:rPr>
              <a:t>The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30">
                <a:latin typeface="Microsoft Sans Serif"/>
                <a:cs typeface="Microsoft Sans Serif"/>
              </a:rPr>
              <a:t>cost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75">
                <a:latin typeface="Microsoft Sans Serif"/>
                <a:cs typeface="Microsoft Sans Serif"/>
              </a:rPr>
              <a:t>of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55">
                <a:latin typeface="Microsoft Sans Serif"/>
                <a:cs typeface="Microsoft Sans Serif"/>
              </a:rPr>
              <a:t>training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100">
                <a:latin typeface="Microsoft Sans Serif"/>
                <a:cs typeface="Microsoft Sans Serif"/>
              </a:rPr>
              <a:t>from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35">
                <a:latin typeface="Microsoft Sans Serif"/>
                <a:cs typeface="Microsoft Sans Serif"/>
              </a:rPr>
              <a:t>scratch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5">
                <a:latin typeface="Microsoft Sans Serif"/>
                <a:cs typeface="Microsoft Sans Serif"/>
              </a:rPr>
              <a:t>is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45">
                <a:latin typeface="Microsoft Sans Serif"/>
                <a:cs typeface="Microsoft Sans Serif"/>
              </a:rPr>
              <a:t>ridiculously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50">
                <a:latin typeface="Microsoft Sans Serif"/>
                <a:cs typeface="Microsoft Sans Serif"/>
              </a:rPr>
              <a:t>high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(30k$)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Is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75">
                <a:latin typeface="Microsoft Sans Serif"/>
                <a:cs typeface="Microsoft Sans Serif"/>
              </a:rPr>
              <a:t>it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35">
                <a:latin typeface="Microsoft Sans Serif"/>
                <a:cs typeface="Microsoft Sans Serif"/>
              </a:rPr>
              <a:t>really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80">
                <a:latin typeface="Microsoft Sans Serif"/>
                <a:cs typeface="Microsoft Sans Serif"/>
              </a:rPr>
              <a:t>that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60">
                <a:latin typeface="Microsoft Sans Serif"/>
                <a:cs typeface="Microsoft Sans Serif"/>
              </a:rPr>
              <a:t>di</a:t>
            </a:r>
            <a:r>
              <a:rPr dirty="0" sz="1400" spc="145">
                <a:latin typeface="Microsoft Sans Serif"/>
                <a:cs typeface="Microsoft Sans Serif"/>
              </a:rPr>
              <a:t> </a:t>
            </a:r>
            <a:r>
              <a:rPr dirty="0" sz="1400" spc="65">
                <a:latin typeface="Microsoft Sans Serif"/>
                <a:cs typeface="Microsoft Sans Serif"/>
              </a:rPr>
              <a:t>erent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100">
                <a:latin typeface="Microsoft Sans Serif"/>
                <a:cs typeface="Microsoft Sans Serif"/>
              </a:rPr>
              <a:t>from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25">
                <a:latin typeface="Microsoft Sans Serif"/>
                <a:cs typeface="Microsoft Sans Serif"/>
              </a:rPr>
              <a:t>Convolutions?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1428" y="123656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289" y="60550"/>
                </a:moveTo>
                <a:lnTo>
                  <a:pt x="26260" y="60550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1428" y="147203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289" y="60550"/>
                </a:moveTo>
                <a:lnTo>
                  <a:pt x="26260" y="60550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1428" y="170078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4289" y="60550"/>
                </a:moveTo>
                <a:lnTo>
                  <a:pt x="26260" y="60550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68456"/>
            <a:ext cx="2540635" cy="6026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10">
                <a:latin typeface="Microsoft Sans Serif"/>
                <a:cs typeface="Microsoft Sans Serif"/>
              </a:rPr>
              <a:t>PAPER'S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30">
                <a:latin typeface="Microsoft Sans Serif"/>
                <a:cs typeface="Microsoft Sans Serif"/>
              </a:rPr>
              <a:t>IMPACT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050" spc="370">
                <a:latin typeface="Lucida Sans Unicode"/>
                <a:cs typeface="Lucida Sans Unicode"/>
              </a:rPr>
              <a:t>NEW</a:t>
            </a:r>
            <a:r>
              <a:rPr dirty="0" sz="1050" spc="55">
                <a:latin typeface="Lucida Sans Unicode"/>
                <a:cs typeface="Lucida Sans Unicode"/>
              </a:rPr>
              <a:t> </a:t>
            </a:r>
            <a:r>
              <a:rPr dirty="0" sz="1050" spc="225">
                <a:latin typeface="Lucida Sans Unicode"/>
                <a:cs typeface="Lucida Sans Unicode"/>
              </a:rPr>
              <a:t>PUNCHLINE:</a:t>
            </a:r>
            <a:r>
              <a:rPr dirty="0" sz="1050" spc="60">
                <a:latin typeface="Lucida Sans Unicode"/>
                <a:cs typeface="Lucida Sans Unicode"/>
              </a:rPr>
              <a:t> </a:t>
            </a:r>
            <a:r>
              <a:rPr dirty="0" sz="1050" spc="150" b="1">
                <a:latin typeface="Arial"/>
                <a:cs typeface="Arial"/>
              </a:rPr>
              <a:t>IS</a:t>
            </a:r>
            <a:r>
              <a:rPr dirty="0" sz="1050" spc="110" b="1">
                <a:latin typeface="Arial"/>
                <a:cs typeface="Arial"/>
              </a:rPr>
              <a:t> </a:t>
            </a:r>
            <a:r>
              <a:rPr dirty="0" sz="1050" spc="305" b="1">
                <a:latin typeface="Arial"/>
                <a:cs typeface="Arial"/>
              </a:rPr>
              <a:t>WORTH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872" y="1479808"/>
            <a:ext cx="5628640" cy="2124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9300"/>
              </a:lnSpc>
              <a:spcBef>
                <a:spcPts val="95"/>
              </a:spcBef>
            </a:pPr>
            <a:r>
              <a:rPr dirty="0" u="heavy" sz="2100" spc="2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An</a:t>
            </a:r>
            <a:r>
              <a:rPr dirty="0" u="heavy" sz="21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spc="8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Ima</a:t>
            </a:r>
            <a:r>
              <a:rPr dirty="0" sz="2100" spc="85" b="1">
                <a:latin typeface="Arial"/>
                <a:cs typeface="Arial"/>
                <a:hlinkClick r:id="rId2"/>
              </a:rPr>
              <a:t>g</a:t>
            </a:r>
            <a:r>
              <a:rPr dirty="0" u="heavy" sz="2100" spc="8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e</a:t>
            </a:r>
            <a:r>
              <a:rPr dirty="0" u="heavy" sz="21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is</a:t>
            </a:r>
            <a:r>
              <a:rPr dirty="0" u="heavy" sz="21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spc="11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Worth</a:t>
            </a:r>
            <a:r>
              <a:rPr dirty="0" u="heavy" sz="21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spc="4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16x16</a:t>
            </a:r>
            <a:r>
              <a:rPr dirty="0" u="heavy" sz="21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spc="3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Words,</a:t>
            </a:r>
            <a:r>
              <a:rPr dirty="0" u="heavy" sz="21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spc="12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What</a:t>
            </a:r>
            <a:r>
              <a:rPr dirty="0" u="heavy" sz="21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is</a:t>
            </a:r>
            <a:r>
              <a:rPr dirty="0" u="heavy" sz="21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spc="11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a </a:t>
            </a:r>
            <a:r>
              <a:rPr dirty="0" sz="2100" spc="-570" b="1">
                <a:latin typeface="Arial"/>
                <a:cs typeface="Arial"/>
              </a:rPr>
              <a:t> </a:t>
            </a:r>
            <a:r>
              <a:rPr dirty="0" u="heavy" sz="2100" spc="4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Video</a:t>
            </a:r>
            <a:r>
              <a:rPr dirty="0" u="heavy" sz="2100" spc="-4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spc="4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Worth?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Arial"/>
              <a:cs typeface="Arial"/>
            </a:endParaRPr>
          </a:p>
          <a:p>
            <a:pPr algn="just" marL="12700" marR="115570">
              <a:lnSpc>
                <a:spcPct val="109300"/>
              </a:lnSpc>
            </a:pPr>
            <a:r>
              <a:rPr dirty="0" u="heavy" sz="2100" spc="-5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A</a:t>
            </a:r>
            <a:r>
              <a:rPr dirty="0" u="heavy" sz="2100" spc="-4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spc="4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Video</a:t>
            </a:r>
            <a:r>
              <a:rPr dirty="0" u="heavy" sz="2100" spc="-4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Is</a:t>
            </a:r>
            <a:r>
              <a:rPr dirty="0" u="heavy" sz="2100" spc="-4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spc="11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Worth</a:t>
            </a:r>
            <a:r>
              <a:rPr dirty="0" u="heavy" sz="2100" spc="-4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spc="7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Three</a:t>
            </a:r>
            <a:r>
              <a:rPr dirty="0" u="heavy" sz="2100" spc="-4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spc="1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Views:</a:t>
            </a:r>
            <a:r>
              <a:rPr dirty="0" u="heavy" sz="2100" spc="-4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spc="7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Tri</a:t>
            </a:r>
            <a:r>
              <a:rPr dirty="0" sz="2100" spc="70" b="1">
                <a:latin typeface="Arial"/>
                <a:cs typeface="Arial"/>
                <a:hlinkClick r:id="rId2"/>
              </a:rPr>
              <a:t>g</a:t>
            </a:r>
            <a:r>
              <a:rPr dirty="0" u="heavy" sz="2100" spc="7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eminal </a:t>
            </a:r>
            <a:r>
              <a:rPr dirty="0" sz="2100" spc="-575" b="1">
                <a:latin typeface="Arial"/>
                <a:cs typeface="Arial"/>
              </a:rPr>
              <a:t> </a:t>
            </a:r>
            <a:r>
              <a:rPr dirty="0" u="heavy" sz="2100" spc="6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Transformers</a:t>
            </a:r>
            <a:r>
              <a:rPr dirty="0" u="heavy" sz="2100" spc="-4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spc="9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for</a:t>
            </a:r>
            <a:r>
              <a:rPr dirty="0" u="heavy" sz="2100" spc="-4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spc="3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Video-based</a:t>
            </a:r>
            <a:r>
              <a:rPr dirty="0" u="heavy" sz="2100" spc="-4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spc="3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Person</a:t>
            </a:r>
            <a:r>
              <a:rPr dirty="0" u="heavy" sz="2100" spc="-4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Re- </a:t>
            </a:r>
            <a:r>
              <a:rPr dirty="0" sz="2100" spc="-575" b="1">
                <a:latin typeface="Arial"/>
                <a:cs typeface="Arial"/>
              </a:rPr>
              <a:t> </a:t>
            </a:r>
            <a:r>
              <a:rPr dirty="0" u="heavy" sz="2100" spc="9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identi</a:t>
            </a:r>
            <a:r>
              <a:rPr dirty="0" u="heavy" sz="2100" spc="204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heavy" sz="2100" spc="7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cation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68456"/>
            <a:ext cx="1524635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10">
                <a:latin typeface="Microsoft Sans Serif"/>
                <a:cs typeface="Microsoft Sans Serif"/>
              </a:rPr>
              <a:t>PAPER'S </a:t>
            </a:r>
            <a:r>
              <a:rPr dirty="0" sz="1400" spc="30">
                <a:latin typeface="Microsoft Sans Serif"/>
                <a:cs typeface="Microsoft Sans Serif"/>
              </a:rPr>
              <a:t>IMPACT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872" y="1109806"/>
            <a:ext cx="5525770" cy="142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95"/>
              </a:spcBef>
            </a:pPr>
            <a:r>
              <a:rPr dirty="0" sz="2100" spc="10">
                <a:solidFill>
                  <a:srgbClr val="333333"/>
                </a:solidFill>
                <a:latin typeface="Trebuchet MS"/>
                <a:cs typeface="Trebuchet MS"/>
              </a:rPr>
              <a:t>First</a:t>
            </a:r>
            <a:r>
              <a:rPr dirty="0" sz="21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30">
                <a:solidFill>
                  <a:srgbClr val="333333"/>
                </a:solidFill>
                <a:latin typeface="Trebuchet MS"/>
                <a:cs typeface="Trebuchet MS"/>
              </a:rPr>
              <a:t>time</a:t>
            </a:r>
            <a:r>
              <a:rPr dirty="0" sz="21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80">
                <a:solidFill>
                  <a:srgbClr val="333333"/>
                </a:solidFill>
                <a:latin typeface="Trebuchet MS"/>
                <a:cs typeface="Trebuchet MS"/>
              </a:rPr>
              <a:t>transformers</a:t>
            </a:r>
            <a:r>
              <a:rPr dirty="0" sz="21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75">
                <a:solidFill>
                  <a:srgbClr val="333333"/>
                </a:solidFill>
                <a:latin typeface="Trebuchet MS"/>
                <a:cs typeface="Trebuchet MS"/>
              </a:rPr>
              <a:t>outperform</a:t>
            </a:r>
            <a:r>
              <a:rPr dirty="0" sz="21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185">
                <a:solidFill>
                  <a:srgbClr val="333333"/>
                </a:solidFill>
                <a:latin typeface="Trebuchet MS"/>
                <a:cs typeface="Trebuchet MS"/>
              </a:rPr>
              <a:t>CNNs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40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dirty="0" sz="2100" spc="-62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50">
                <a:solidFill>
                  <a:srgbClr val="333333"/>
                </a:solidFill>
                <a:latin typeface="Trebuchet MS"/>
                <a:cs typeface="Trebuchet MS"/>
              </a:rPr>
              <a:t>CV</a:t>
            </a: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100" spc="110">
                <a:solidFill>
                  <a:srgbClr val="333333"/>
                </a:solidFill>
                <a:latin typeface="Trebuchet MS"/>
                <a:cs typeface="Trebuchet MS"/>
              </a:rPr>
              <a:t>2021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90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15">
                <a:solidFill>
                  <a:srgbClr val="333333"/>
                </a:solidFill>
                <a:latin typeface="Trebuchet MS"/>
                <a:cs typeface="Trebuchet MS"/>
              </a:rPr>
              <a:t>Y</a:t>
            </a:r>
            <a:r>
              <a:rPr dirty="0" sz="2100" spc="40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7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2100" spc="45">
                <a:solidFill>
                  <a:srgbClr val="333333"/>
                </a:solidFill>
                <a:latin typeface="Trebuchet MS"/>
                <a:cs typeface="Trebuchet MS"/>
              </a:rPr>
              <a:t>r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145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dirty="0" sz="2100" spc="-65">
                <a:solidFill>
                  <a:srgbClr val="333333"/>
                </a:solidFill>
                <a:latin typeface="Trebuchet MS"/>
                <a:cs typeface="Trebuchet MS"/>
              </a:rPr>
              <a:t>f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80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dirty="0" sz="2100" spc="45">
                <a:solidFill>
                  <a:srgbClr val="333333"/>
                </a:solidFill>
                <a:latin typeface="Trebuchet MS"/>
                <a:cs typeface="Trebuchet MS"/>
              </a:rPr>
              <a:t>r</a:t>
            </a:r>
            <a:r>
              <a:rPr dirty="0" sz="2100" spc="7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2100" spc="150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dirty="0" sz="2100" spc="155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dirty="0" sz="2100" spc="-65">
                <a:solidFill>
                  <a:srgbClr val="333333"/>
                </a:solidFill>
                <a:latin typeface="Trebuchet MS"/>
                <a:cs typeface="Trebuchet MS"/>
              </a:rPr>
              <a:t>f</a:t>
            </a:r>
            <a:r>
              <a:rPr dirty="0" sz="2100" spc="145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dirty="0" sz="2100" spc="45">
                <a:solidFill>
                  <a:srgbClr val="333333"/>
                </a:solidFill>
                <a:latin typeface="Trebuchet MS"/>
                <a:cs typeface="Trebuchet MS"/>
              </a:rPr>
              <a:t>r</a:t>
            </a:r>
            <a:r>
              <a:rPr dirty="0" sz="2100" spc="215">
                <a:solidFill>
                  <a:srgbClr val="333333"/>
                </a:solidFill>
                <a:latin typeface="Trebuchet MS"/>
                <a:cs typeface="Trebuchet MS"/>
              </a:rPr>
              <a:t>m</a:t>
            </a:r>
            <a:r>
              <a:rPr dirty="0" sz="2100" spc="40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45">
                <a:solidFill>
                  <a:srgbClr val="333333"/>
                </a:solidFill>
                <a:latin typeface="Trebuchet MS"/>
                <a:cs typeface="Trebuchet MS"/>
              </a:rPr>
              <a:t>r</a:t>
            </a:r>
            <a:r>
              <a:rPr dirty="0" sz="2100" spc="155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65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dirty="0" sz="2100" spc="150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75">
                <a:solidFill>
                  <a:srgbClr val="333333"/>
                </a:solidFill>
                <a:latin typeface="Trebuchet MS"/>
                <a:cs typeface="Trebuchet MS"/>
              </a:rPr>
              <a:t>C</a:t>
            </a:r>
            <a:r>
              <a:rPr dirty="0" sz="2100" spc="25">
                <a:solidFill>
                  <a:srgbClr val="333333"/>
                </a:solidFill>
                <a:latin typeface="Trebuchet MS"/>
                <a:cs typeface="Trebuchet MS"/>
              </a:rPr>
              <a:t>V</a:t>
            </a:r>
            <a:r>
              <a:rPr dirty="0" sz="2100" spc="140">
                <a:solidFill>
                  <a:srgbClr val="333333"/>
                </a:solidFill>
                <a:latin typeface="Trebuchet MS"/>
                <a:cs typeface="Trebuchet MS"/>
              </a:rPr>
              <a:t>?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68456"/>
            <a:ext cx="1524635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-10">
                <a:latin typeface="Microsoft Sans Serif"/>
                <a:cs typeface="Microsoft Sans Serif"/>
              </a:rPr>
              <a:t>PAPER'S </a:t>
            </a:r>
            <a:r>
              <a:rPr dirty="0" sz="1400" spc="30">
                <a:latin typeface="Microsoft Sans Serif"/>
                <a:cs typeface="Microsoft Sans Serif"/>
              </a:rPr>
              <a:t>IMPACT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872" y="1109806"/>
            <a:ext cx="4936490" cy="725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95"/>
              </a:spcBef>
            </a:pPr>
            <a:r>
              <a:rPr dirty="0" sz="2100" spc="45">
                <a:solidFill>
                  <a:srgbClr val="333333"/>
                </a:solidFill>
                <a:latin typeface="Trebuchet MS"/>
                <a:cs typeface="Trebuchet MS"/>
              </a:rPr>
              <a:t>Already</a:t>
            </a:r>
            <a:r>
              <a:rPr dirty="0" sz="2100" spc="-10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10">
                <a:solidFill>
                  <a:srgbClr val="333333"/>
                </a:solidFill>
                <a:latin typeface="Trebuchet MS"/>
                <a:cs typeface="Trebuchet MS"/>
              </a:rPr>
              <a:t>new,</a:t>
            </a:r>
            <a:r>
              <a:rPr dirty="0" sz="2100" spc="-9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40">
                <a:solidFill>
                  <a:srgbClr val="333333"/>
                </a:solidFill>
                <a:latin typeface="Trebuchet MS"/>
                <a:cs typeface="Trebuchet MS"/>
              </a:rPr>
              <a:t>similar</a:t>
            </a:r>
            <a:r>
              <a:rPr dirty="0" sz="2100" spc="-10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35">
                <a:solidFill>
                  <a:srgbClr val="333333"/>
                </a:solidFill>
                <a:latin typeface="Trebuchet MS"/>
                <a:cs typeface="Trebuchet MS"/>
              </a:rPr>
              <a:t>architectures</a:t>
            </a:r>
            <a:r>
              <a:rPr dirty="0" sz="2100" spc="-9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75">
                <a:solidFill>
                  <a:srgbClr val="333333"/>
                </a:solidFill>
                <a:latin typeface="Trebuchet MS"/>
                <a:cs typeface="Trebuchet MS"/>
              </a:rPr>
              <a:t>have </a:t>
            </a:r>
            <a:r>
              <a:rPr dirty="0" sz="2100" spc="-62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85">
                <a:solidFill>
                  <a:srgbClr val="333333"/>
                </a:solidFill>
                <a:latin typeface="Trebuchet MS"/>
                <a:cs typeface="Trebuchet MS"/>
              </a:rPr>
              <a:t>emerged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23" y="1942981"/>
            <a:ext cx="6365235" cy="36060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5872" y="5969786"/>
            <a:ext cx="4881245" cy="85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dirty="0" baseline="3267" sz="2550">
                <a:solidFill>
                  <a:srgbClr val="333333"/>
                </a:solidFill>
                <a:latin typeface="Microsoft Sans Serif"/>
                <a:cs typeface="Microsoft Sans Serif"/>
              </a:rPr>
              <a:t>Source:</a:t>
            </a:r>
            <a:r>
              <a:rPr dirty="0" baseline="3267" sz="2550" spc="-22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700" spc="-4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Swin</a:t>
            </a:r>
            <a:r>
              <a:rPr dirty="0" u="heavy" sz="1700" spc="-5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-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Transformer:</a:t>
            </a:r>
            <a:r>
              <a:rPr dirty="0" u="heavy" sz="1700" spc="-5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Hierarchical</a:t>
            </a:r>
            <a:r>
              <a:rPr dirty="0" u="heavy" sz="1700" spc="-5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Vision </a:t>
            </a:r>
            <a:r>
              <a:rPr dirty="0" sz="1700" spc="-480" b="1">
                <a:latin typeface="Tahoma"/>
                <a:cs typeface="Tahoma"/>
              </a:rPr>
              <a:t> </a:t>
            </a:r>
            <a:r>
              <a:rPr dirty="0" u="heavy" sz="1700" spc="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Transformer</a:t>
            </a:r>
            <a:r>
              <a:rPr dirty="0" u="heavy" sz="1700" spc="-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-2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usin</a:t>
            </a:r>
            <a:r>
              <a:rPr dirty="0" sz="1700" spc="-20" b="1">
                <a:latin typeface="Tahoma"/>
                <a:cs typeface="Tahoma"/>
                <a:hlinkClick r:id="rId3"/>
              </a:rPr>
              <a:t>g</a:t>
            </a:r>
            <a:r>
              <a:rPr dirty="0" sz="1700" spc="-60" b="1">
                <a:latin typeface="Tahoma"/>
                <a:cs typeface="Tahoma"/>
                <a:hlinkClick r:id="rId3"/>
              </a:rPr>
              <a:t> </a:t>
            </a:r>
            <a:r>
              <a:rPr dirty="0" u="heavy" sz="1700" spc="-1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Shifted</a:t>
            </a:r>
            <a:r>
              <a:rPr dirty="0" u="heavy" sz="1700" spc="-6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-2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Windows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700" spc="20">
                <a:solidFill>
                  <a:srgbClr val="333333"/>
                </a:solidFill>
                <a:latin typeface="Microsoft Sans Serif"/>
                <a:cs typeface="Microsoft Sans Serif"/>
              </a:rPr>
              <a:t>Liu</a:t>
            </a:r>
            <a:r>
              <a:rPr dirty="0" sz="1700" spc="-3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5">
                <a:solidFill>
                  <a:srgbClr val="333333"/>
                </a:solidFill>
                <a:latin typeface="Microsoft Sans Serif"/>
                <a:cs typeface="Microsoft Sans Serif"/>
              </a:rPr>
              <a:t>et</a:t>
            </a:r>
            <a:r>
              <a:rPr dirty="0" sz="1700" spc="-2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333333"/>
                </a:solidFill>
                <a:latin typeface="Microsoft Sans Serif"/>
                <a:cs typeface="Microsoft Sans Serif"/>
              </a:rPr>
              <a:t>al.</a:t>
            </a:r>
            <a:r>
              <a:rPr dirty="0" sz="1700" spc="-3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Microsoft Sans Serif"/>
                <a:cs typeface="Microsoft Sans Serif"/>
              </a:rPr>
              <a:t>2021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68456"/>
            <a:ext cx="1426845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35">
                <a:latin typeface="Microsoft Sans Serif"/>
                <a:cs typeface="Microsoft Sans Serif"/>
              </a:rPr>
              <a:t>PREDICTION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15">
                <a:latin typeface="Microsoft Sans Serif"/>
                <a:cs typeface="Microsoft Sans Serif"/>
              </a:rPr>
              <a:t>#1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9767" y="1134110"/>
            <a:ext cx="4211320" cy="1483995"/>
          </a:xfrm>
          <a:prstGeom prst="rect">
            <a:avLst/>
          </a:prstGeom>
          <a:ln w="19496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41910" marR="521334">
              <a:lnSpc>
                <a:spcPct val="109300"/>
              </a:lnSpc>
              <a:spcBef>
                <a:spcPts val="165"/>
              </a:spcBef>
            </a:pPr>
            <a:r>
              <a:rPr dirty="0" sz="2100" spc="-10" i="1">
                <a:solidFill>
                  <a:srgbClr val="333333"/>
                </a:solidFill>
                <a:latin typeface="Trebuchet MS"/>
                <a:cs typeface="Trebuchet MS"/>
              </a:rPr>
              <a:t>Transformers </a:t>
            </a:r>
            <a:r>
              <a:rPr dirty="0" sz="2100" spc="-35" i="1">
                <a:solidFill>
                  <a:srgbClr val="333333"/>
                </a:solidFill>
                <a:latin typeface="Trebuchet MS"/>
                <a:cs typeface="Trebuchet MS"/>
              </a:rPr>
              <a:t>originally </a:t>
            </a:r>
            <a:r>
              <a:rPr dirty="0" sz="2100" spc="-60" i="1">
                <a:solidFill>
                  <a:srgbClr val="333333"/>
                </a:solidFill>
                <a:latin typeface="Trebuchet MS"/>
                <a:cs typeface="Trebuchet MS"/>
              </a:rPr>
              <a:t>were </a:t>
            </a:r>
            <a:r>
              <a:rPr dirty="0" sz="2100" spc="-5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60" i="1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50" i="1">
                <a:solidFill>
                  <a:srgbClr val="333333"/>
                </a:solidFill>
                <a:latin typeface="Trebuchet MS"/>
                <a:cs typeface="Trebuchet MS"/>
              </a:rPr>
              <a:t>q</a:t>
            </a:r>
            <a:r>
              <a:rPr dirty="0" sz="2100" spc="65" i="1">
                <a:solidFill>
                  <a:srgbClr val="333333"/>
                </a:solidFill>
                <a:latin typeface="Trebuchet MS"/>
                <a:cs typeface="Trebuchet MS"/>
              </a:rPr>
              <a:t>2</a:t>
            </a:r>
            <a:r>
              <a:rPr dirty="0" sz="2100" spc="60" i="1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50" i="1">
                <a:solidFill>
                  <a:srgbClr val="333333"/>
                </a:solidFill>
                <a:latin typeface="Trebuchet MS"/>
                <a:cs typeface="Trebuchet MS"/>
              </a:rPr>
              <a:t>q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100" i="1">
                <a:solidFill>
                  <a:srgbClr val="333333"/>
                </a:solidFill>
                <a:latin typeface="Trebuchet MS"/>
                <a:cs typeface="Trebuchet MS"/>
              </a:rPr>
              <a:t>m</a:t>
            </a:r>
            <a:r>
              <a:rPr dirty="0" sz="2100" spc="65" i="1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dirty="0" sz="2100" spc="50" i="1">
                <a:solidFill>
                  <a:srgbClr val="333333"/>
                </a:solidFill>
                <a:latin typeface="Trebuchet MS"/>
                <a:cs typeface="Trebuchet MS"/>
              </a:rPr>
              <a:t>d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-140" i="1">
                <a:solidFill>
                  <a:srgbClr val="333333"/>
                </a:solidFill>
                <a:latin typeface="Trebuchet MS"/>
                <a:cs typeface="Trebuchet MS"/>
              </a:rPr>
              <a:t>l</a:t>
            </a:r>
            <a:r>
              <a:rPr dirty="0" sz="2100" spc="60" i="1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dirty="0" sz="2100" spc="-250" i="1">
                <a:solidFill>
                  <a:srgbClr val="333333"/>
                </a:solidFill>
                <a:latin typeface="Trebuchet MS"/>
                <a:cs typeface="Trebuchet MS"/>
              </a:rPr>
              <a:t>,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50" i="1">
                <a:solidFill>
                  <a:srgbClr val="333333"/>
                </a:solidFill>
                <a:latin typeface="Trebuchet MS"/>
                <a:cs typeface="Trebuchet MS"/>
              </a:rPr>
              <a:t>u</a:t>
            </a:r>
            <a:r>
              <a:rPr dirty="0" sz="2100" spc="60" i="1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dirty="0" sz="2100" spc="-110" i="1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dirty="0" sz="2100" spc="70" i="1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dirty="0" sz="2100" spc="45" i="1">
                <a:solidFill>
                  <a:srgbClr val="333333"/>
                </a:solidFill>
                <a:latin typeface="Trebuchet MS"/>
                <a:cs typeface="Trebuchet MS"/>
              </a:rPr>
              <a:t>g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70" i="1">
                <a:solidFill>
                  <a:srgbClr val="333333"/>
                </a:solidFill>
                <a:latin typeface="Trebuchet MS"/>
                <a:cs typeface="Trebuchet MS"/>
              </a:rPr>
              <a:t>V</a:t>
            </a:r>
            <a:r>
              <a:rPr dirty="0" sz="2100" spc="-110" i="1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dirty="0" sz="2100" spc="-165" i="1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90" i="1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2100" spc="60" i="1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65" i="1">
                <a:solidFill>
                  <a:srgbClr val="333333"/>
                </a:solidFill>
                <a:latin typeface="Trebuchet MS"/>
                <a:cs typeface="Trebuchet MS"/>
              </a:rPr>
              <a:t>a  </a:t>
            </a:r>
            <a:r>
              <a:rPr dirty="0" sz="2100" spc="-50" i="1">
                <a:solidFill>
                  <a:srgbClr val="333333"/>
                </a:solidFill>
                <a:latin typeface="Trebuchet MS"/>
                <a:cs typeface="Trebuchet MS"/>
              </a:rPr>
              <a:t>tool </a:t>
            </a:r>
            <a:r>
              <a:rPr dirty="0" sz="2100" spc="-55" i="1">
                <a:solidFill>
                  <a:srgbClr val="333333"/>
                </a:solidFill>
                <a:latin typeface="Trebuchet MS"/>
                <a:cs typeface="Trebuchet MS"/>
              </a:rPr>
              <a:t>for </a:t>
            </a:r>
            <a:r>
              <a:rPr dirty="0" sz="2100" i="1">
                <a:solidFill>
                  <a:srgbClr val="333333"/>
                </a:solidFill>
                <a:latin typeface="Trebuchet MS"/>
                <a:cs typeface="Trebuchet MS"/>
              </a:rPr>
              <a:t>captioning </a:t>
            </a:r>
            <a:r>
              <a:rPr dirty="0" sz="2100" spc="20" i="1">
                <a:solidFill>
                  <a:srgbClr val="333333"/>
                </a:solidFill>
                <a:latin typeface="Trebuchet MS"/>
                <a:cs typeface="Trebuchet MS"/>
              </a:rPr>
              <a:t>images </a:t>
            </a:r>
            <a:r>
              <a:rPr dirty="0" sz="2100" spc="-25" i="1">
                <a:solidFill>
                  <a:srgbClr val="333333"/>
                </a:solidFill>
                <a:latin typeface="Trebuchet MS"/>
                <a:cs typeface="Trebuchet MS"/>
              </a:rPr>
              <a:t>is </a:t>
            </a:r>
            <a:r>
              <a:rPr dirty="0" sz="2100" spc="90" i="1">
                <a:solidFill>
                  <a:srgbClr val="333333"/>
                </a:solidFill>
                <a:latin typeface="Trebuchet MS"/>
                <a:cs typeface="Trebuchet MS"/>
              </a:rPr>
              <a:t>a </a:t>
            </a:r>
            <a:r>
              <a:rPr dirty="0" sz="2100" spc="-620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10" i="1">
                <a:solidFill>
                  <a:srgbClr val="333333"/>
                </a:solidFill>
                <a:latin typeface="Trebuchet MS"/>
                <a:cs typeface="Trebuchet MS"/>
              </a:rPr>
              <a:t>"no-brainier"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72078"/>
            <a:ext cx="432498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120">
                <a:latin typeface="Tahoma"/>
                <a:cs typeface="Tahoma"/>
              </a:rPr>
              <a:t>ASSUMPTIONS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400">
                <a:latin typeface="Microsoft Sans Serif"/>
                <a:cs typeface="Microsoft Sans Serif"/>
              </a:rPr>
              <a:t>You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70">
                <a:latin typeface="Microsoft Sans Serif"/>
                <a:cs typeface="Microsoft Sans Serif"/>
              </a:rPr>
              <a:t>know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40">
                <a:latin typeface="Microsoft Sans Serif"/>
                <a:cs typeface="Microsoft Sans Serif"/>
              </a:rPr>
              <a:t>(the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5">
                <a:latin typeface="Microsoft Sans Serif"/>
                <a:cs typeface="Microsoft Sans Serif"/>
              </a:rPr>
              <a:t>basics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35">
                <a:latin typeface="Microsoft Sans Serif"/>
                <a:cs typeface="Microsoft Sans Serif"/>
              </a:rPr>
              <a:t>of)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10">
                <a:latin typeface="Microsoft Sans Serif"/>
                <a:cs typeface="Microsoft Sans Serif"/>
              </a:rPr>
              <a:t>PyTorch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400">
                <a:latin typeface="Microsoft Sans Serif"/>
                <a:cs typeface="Microsoft Sans Serif"/>
              </a:rPr>
              <a:t>You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65">
                <a:latin typeface="Microsoft Sans Serif"/>
                <a:cs typeface="Microsoft Sans Serif"/>
              </a:rPr>
              <a:t>understand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70">
                <a:latin typeface="Microsoft Sans Serif"/>
                <a:cs typeface="Microsoft Sans Serif"/>
              </a:rPr>
              <a:t>the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55">
                <a:latin typeface="Microsoft Sans Serif"/>
                <a:cs typeface="Microsoft Sans Serif"/>
              </a:rPr>
              <a:t>Transformer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45">
                <a:latin typeface="Microsoft Sans Serif"/>
                <a:cs typeface="Microsoft Sans Serif"/>
              </a:rPr>
              <a:t>concept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-145">
                <a:latin typeface="Microsoft Sans Serif"/>
                <a:cs typeface="Microsoft Sans Serif"/>
              </a:rPr>
              <a:t>Y</a:t>
            </a:r>
            <a:r>
              <a:rPr dirty="0" sz="1400" spc="70">
                <a:latin typeface="Microsoft Sans Serif"/>
                <a:cs typeface="Microsoft Sans Serif"/>
              </a:rPr>
              <a:t>o</a:t>
            </a:r>
            <a:r>
              <a:rPr dirty="0" sz="1400" spc="85">
                <a:latin typeface="Microsoft Sans Serif"/>
                <a:cs typeface="Microsoft Sans Serif"/>
              </a:rPr>
              <a:t>u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40">
                <a:latin typeface="Microsoft Sans Serif"/>
                <a:cs typeface="Microsoft Sans Serif"/>
              </a:rPr>
              <a:t>k</a:t>
            </a:r>
            <a:r>
              <a:rPr dirty="0" sz="1400" spc="85">
                <a:latin typeface="Microsoft Sans Serif"/>
                <a:cs typeface="Microsoft Sans Serif"/>
              </a:rPr>
              <a:t>n</a:t>
            </a:r>
            <a:r>
              <a:rPr dirty="0" sz="1400" spc="70">
                <a:latin typeface="Microsoft Sans Serif"/>
                <a:cs typeface="Microsoft Sans Serif"/>
              </a:rPr>
              <a:t>o</a:t>
            </a:r>
            <a:r>
              <a:rPr dirty="0" sz="1400" spc="80">
                <a:latin typeface="Microsoft Sans Serif"/>
                <a:cs typeface="Microsoft Sans Serif"/>
              </a:rPr>
              <a:t>w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(</a:t>
            </a:r>
            <a:r>
              <a:rPr dirty="0" sz="1400" spc="140">
                <a:latin typeface="Microsoft Sans Serif"/>
                <a:cs typeface="Microsoft Sans Serif"/>
              </a:rPr>
              <a:t>m</a:t>
            </a:r>
            <a:r>
              <a:rPr dirty="0" sz="1400" spc="70">
                <a:latin typeface="Microsoft Sans Serif"/>
                <a:cs typeface="Microsoft Sans Serif"/>
              </a:rPr>
              <a:t>o</a:t>
            </a:r>
            <a:r>
              <a:rPr dirty="0" sz="1400" spc="110">
                <a:latin typeface="Microsoft Sans Serif"/>
                <a:cs typeface="Microsoft Sans Serif"/>
              </a:rPr>
              <a:t>r</a:t>
            </a:r>
            <a:r>
              <a:rPr dirty="0" sz="1400" spc="10">
                <a:latin typeface="Microsoft Sans Serif"/>
                <a:cs typeface="Microsoft Sans Serif"/>
              </a:rPr>
              <a:t>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35">
                <a:latin typeface="Microsoft Sans Serif"/>
                <a:cs typeface="Microsoft Sans Serif"/>
              </a:rPr>
              <a:t>l</a:t>
            </a:r>
            <a:r>
              <a:rPr dirty="0" sz="1400" spc="10">
                <a:latin typeface="Microsoft Sans Serif"/>
                <a:cs typeface="Microsoft Sans Serif"/>
              </a:rPr>
              <a:t>e</a:t>
            </a:r>
            <a:r>
              <a:rPr dirty="0" sz="1400" spc="-30">
                <a:latin typeface="Microsoft Sans Serif"/>
                <a:cs typeface="Microsoft Sans Serif"/>
              </a:rPr>
              <a:t>ss</a:t>
            </a:r>
            <a:r>
              <a:rPr dirty="0" sz="1400" spc="-50">
                <a:latin typeface="Microsoft Sans Serif"/>
                <a:cs typeface="Microsoft Sans Serif"/>
              </a:rPr>
              <a:t>)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85">
                <a:latin typeface="Microsoft Sans Serif"/>
                <a:cs typeface="Microsoft Sans Serif"/>
              </a:rPr>
              <a:t>h</a:t>
            </a:r>
            <a:r>
              <a:rPr dirty="0" sz="1400" spc="70">
                <a:latin typeface="Microsoft Sans Serif"/>
                <a:cs typeface="Microsoft Sans Serif"/>
              </a:rPr>
              <a:t>o</a:t>
            </a:r>
            <a:r>
              <a:rPr dirty="0" sz="1400" spc="80">
                <a:latin typeface="Microsoft Sans Serif"/>
                <a:cs typeface="Microsoft Sans Serif"/>
              </a:rPr>
              <a:t>w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B</a:t>
            </a:r>
            <a:r>
              <a:rPr dirty="0" sz="1400" spc="-150">
                <a:latin typeface="Microsoft Sans Serif"/>
                <a:cs typeface="Microsoft Sans Serif"/>
              </a:rPr>
              <a:t>E</a:t>
            </a:r>
            <a:r>
              <a:rPr dirty="0" sz="1400" spc="-140">
                <a:latin typeface="Microsoft Sans Serif"/>
                <a:cs typeface="Microsoft Sans Serif"/>
              </a:rPr>
              <a:t>R</a:t>
            </a:r>
            <a:r>
              <a:rPr dirty="0" sz="1400" spc="-80">
                <a:latin typeface="Microsoft Sans Serif"/>
                <a:cs typeface="Microsoft Sans Serif"/>
              </a:rPr>
              <a:t>T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80">
                <a:latin typeface="Microsoft Sans Serif"/>
                <a:cs typeface="Microsoft Sans Serif"/>
              </a:rPr>
              <a:t>w</a:t>
            </a:r>
            <a:r>
              <a:rPr dirty="0" sz="1400" spc="70">
                <a:latin typeface="Microsoft Sans Serif"/>
                <a:cs typeface="Microsoft Sans Serif"/>
              </a:rPr>
              <a:t>o</a:t>
            </a:r>
            <a:r>
              <a:rPr dirty="0" sz="1400" spc="110">
                <a:latin typeface="Microsoft Sans Serif"/>
                <a:cs typeface="Microsoft Sans Serif"/>
              </a:rPr>
              <a:t>r</a:t>
            </a:r>
            <a:r>
              <a:rPr dirty="0" sz="1400" spc="40">
                <a:latin typeface="Microsoft Sans Serif"/>
                <a:cs typeface="Microsoft Sans Serif"/>
              </a:rPr>
              <a:t>k</a:t>
            </a:r>
            <a:r>
              <a:rPr dirty="0" sz="1400" spc="-30">
                <a:latin typeface="Microsoft Sans Serif"/>
                <a:cs typeface="Microsoft Sans Serif"/>
              </a:rPr>
              <a:t>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(</a:t>
            </a:r>
            <a:r>
              <a:rPr dirty="0" sz="1400" spc="70">
                <a:latin typeface="Microsoft Sans Serif"/>
                <a:cs typeface="Microsoft Sans Serif"/>
              </a:rPr>
              <a:t>[</a:t>
            </a:r>
            <a:r>
              <a:rPr dirty="0" sz="1400" spc="-125">
                <a:latin typeface="Microsoft Sans Serif"/>
                <a:cs typeface="Microsoft Sans Serif"/>
              </a:rPr>
              <a:t>C</a:t>
            </a:r>
            <a:r>
              <a:rPr dirty="0" sz="1400" spc="-45">
                <a:latin typeface="Microsoft Sans Serif"/>
                <a:cs typeface="Microsoft Sans Serif"/>
              </a:rPr>
              <a:t>L</a:t>
            </a:r>
            <a:r>
              <a:rPr dirty="0" sz="1400" spc="-160">
                <a:latin typeface="Microsoft Sans Serif"/>
                <a:cs typeface="Microsoft Sans Serif"/>
              </a:rPr>
              <a:t>S</a:t>
            </a:r>
            <a:r>
              <a:rPr dirty="0" sz="1400" spc="70">
                <a:latin typeface="Microsoft Sans Serif"/>
                <a:cs typeface="Microsoft Sans Serif"/>
              </a:rPr>
              <a:t>]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110">
                <a:latin typeface="Microsoft Sans Serif"/>
                <a:cs typeface="Microsoft Sans Serif"/>
              </a:rPr>
              <a:t>t</a:t>
            </a:r>
            <a:r>
              <a:rPr dirty="0" sz="1400" spc="70">
                <a:latin typeface="Microsoft Sans Serif"/>
                <a:cs typeface="Microsoft Sans Serif"/>
              </a:rPr>
              <a:t>o</a:t>
            </a:r>
            <a:r>
              <a:rPr dirty="0" sz="1400" spc="40">
                <a:latin typeface="Microsoft Sans Serif"/>
                <a:cs typeface="Microsoft Sans Serif"/>
              </a:rPr>
              <a:t>k</a:t>
            </a:r>
            <a:r>
              <a:rPr dirty="0" sz="1400" spc="10">
                <a:latin typeface="Microsoft Sans Serif"/>
                <a:cs typeface="Microsoft Sans Serif"/>
              </a:rPr>
              <a:t>e</a:t>
            </a:r>
            <a:r>
              <a:rPr dirty="0" sz="1400" spc="85">
                <a:latin typeface="Microsoft Sans Serif"/>
                <a:cs typeface="Microsoft Sans Serif"/>
              </a:rPr>
              <a:t>n</a:t>
            </a:r>
            <a:r>
              <a:rPr dirty="0" sz="1400" spc="-50">
                <a:latin typeface="Microsoft Sans Serif"/>
                <a:cs typeface="Microsoft Sans Serif"/>
              </a:rPr>
              <a:t>)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1428" y="126347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289" y="60550"/>
                </a:moveTo>
                <a:lnTo>
                  <a:pt x="26260" y="60550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1428" y="149894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289" y="60550"/>
                </a:moveTo>
                <a:lnTo>
                  <a:pt x="26260" y="60550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1428" y="172769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4289" y="60550"/>
                </a:moveTo>
                <a:lnTo>
                  <a:pt x="26260" y="60550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83" y="9966514"/>
            <a:ext cx="142875" cy="127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/34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68456"/>
            <a:ext cx="1463040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35">
                <a:latin typeface="Microsoft Sans Serif"/>
                <a:cs typeface="Microsoft Sans Serif"/>
              </a:rPr>
              <a:t>PREDICTION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155">
                <a:latin typeface="Microsoft Sans Serif"/>
                <a:cs typeface="Microsoft Sans Serif"/>
              </a:rPr>
              <a:t>#2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9767" y="1134110"/>
            <a:ext cx="4211320" cy="1134110"/>
          </a:xfrm>
          <a:prstGeom prst="rect">
            <a:avLst/>
          </a:prstGeom>
          <a:ln w="19496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algn="just" marL="41910" marR="180340">
              <a:lnSpc>
                <a:spcPct val="109300"/>
              </a:lnSpc>
              <a:spcBef>
                <a:spcPts val="165"/>
              </a:spcBef>
            </a:pPr>
            <a:r>
              <a:rPr dirty="0" sz="2100" spc="80" i="1">
                <a:solidFill>
                  <a:srgbClr val="333333"/>
                </a:solidFill>
                <a:latin typeface="Trebuchet MS"/>
                <a:cs typeface="Trebuchet MS"/>
              </a:rPr>
              <a:t>B</a:t>
            </a:r>
            <a:r>
              <a:rPr dirty="0" sz="2100" spc="-3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-15" i="1">
                <a:solidFill>
                  <a:srgbClr val="333333"/>
                </a:solidFill>
                <a:latin typeface="Trebuchet MS"/>
                <a:cs typeface="Trebuchet MS"/>
              </a:rPr>
              <a:t>R</a:t>
            </a:r>
            <a:r>
              <a:rPr dirty="0" sz="2100" spc="-165" i="1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140" i="1">
                <a:solidFill>
                  <a:srgbClr val="333333"/>
                </a:solidFill>
                <a:latin typeface="Trebuchet MS"/>
                <a:cs typeface="Trebuchet MS"/>
              </a:rPr>
              <a:t>l</a:t>
            </a:r>
            <a:r>
              <a:rPr dirty="0" sz="2100" spc="-110" i="1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dirty="0" sz="2100" spc="-25" i="1">
                <a:solidFill>
                  <a:srgbClr val="333333"/>
                </a:solidFill>
                <a:latin typeface="Trebuchet MS"/>
                <a:cs typeface="Trebuchet MS"/>
              </a:rPr>
              <a:t>k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100" i="1">
                <a:solidFill>
                  <a:srgbClr val="333333"/>
                </a:solidFill>
                <a:latin typeface="Trebuchet MS"/>
                <a:cs typeface="Trebuchet MS"/>
              </a:rPr>
              <a:t>m</a:t>
            </a:r>
            <a:r>
              <a:rPr dirty="0" sz="2100" spc="50" i="1">
                <a:solidFill>
                  <a:srgbClr val="333333"/>
                </a:solidFill>
                <a:latin typeface="Trebuchet MS"/>
                <a:cs typeface="Trebuchet MS"/>
              </a:rPr>
              <a:t>b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50" i="1">
                <a:solidFill>
                  <a:srgbClr val="333333"/>
                </a:solidFill>
                <a:latin typeface="Trebuchet MS"/>
                <a:cs typeface="Trebuchet MS"/>
              </a:rPr>
              <a:t>dd</a:t>
            </a:r>
            <a:r>
              <a:rPr dirty="0" sz="2100" spc="-110" i="1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dirty="0" sz="2100" spc="70" i="1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dirty="0" sz="2100" spc="45" i="1">
                <a:solidFill>
                  <a:srgbClr val="333333"/>
                </a:solidFill>
                <a:latin typeface="Trebuchet MS"/>
                <a:cs typeface="Trebuchet MS"/>
              </a:rPr>
              <a:t>g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185" i="1">
                <a:solidFill>
                  <a:srgbClr val="333333"/>
                </a:solidFill>
                <a:latin typeface="Trebuchet MS"/>
                <a:cs typeface="Trebuchet MS"/>
              </a:rPr>
              <a:t>f</a:t>
            </a:r>
            <a:r>
              <a:rPr dirty="0" sz="2100" spc="65" i="1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dirty="0" sz="2100" spc="-40" i="1">
                <a:solidFill>
                  <a:srgbClr val="333333"/>
                </a:solidFill>
                <a:latin typeface="Trebuchet MS"/>
                <a:cs typeface="Trebuchet MS"/>
              </a:rPr>
              <a:t>r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110" i="1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dirty="0" sz="2100" spc="100" i="1">
                <a:solidFill>
                  <a:srgbClr val="333333"/>
                </a:solidFill>
                <a:latin typeface="Trebuchet MS"/>
                <a:cs typeface="Trebuchet MS"/>
              </a:rPr>
              <a:t>m</a:t>
            </a:r>
            <a:r>
              <a:rPr dirty="0" sz="2100" spc="90" i="1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2100" spc="45" i="1">
                <a:solidFill>
                  <a:srgbClr val="333333"/>
                </a:solidFill>
                <a:latin typeface="Trebuchet MS"/>
                <a:cs typeface="Trebuchet MS"/>
              </a:rPr>
              <a:t>g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60" i="1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95" i="1">
                <a:solidFill>
                  <a:srgbClr val="333333"/>
                </a:solidFill>
                <a:latin typeface="Trebuchet MS"/>
                <a:cs typeface="Trebuchet MS"/>
              </a:rPr>
              <a:t>-  </a:t>
            </a:r>
            <a:r>
              <a:rPr dirty="0" sz="2100" spc="-20" i="1">
                <a:solidFill>
                  <a:srgbClr val="333333"/>
                </a:solidFill>
                <a:latin typeface="Trebuchet MS"/>
                <a:cs typeface="Trebuchet MS"/>
              </a:rPr>
              <a:t>prototyping</a:t>
            </a:r>
            <a:r>
              <a:rPr dirty="0" sz="2100" spc="-10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40" i="1">
                <a:solidFill>
                  <a:srgbClr val="333333"/>
                </a:solidFill>
                <a:latin typeface="Trebuchet MS"/>
                <a:cs typeface="Trebuchet MS"/>
              </a:rPr>
              <a:t>CV</a:t>
            </a:r>
            <a:r>
              <a:rPr dirty="0" sz="2100" spc="-10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10" i="1">
                <a:solidFill>
                  <a:srgbClr val="333333"/>
                </a:solidFill>
                <a:latin typeface="Trebuchet MS"/>
                <a:cs typeface="Trebuchet MS"/>
              </a:rPr>
              <a:t>models</a:t>
            </a:r>
            <a:r>
              <a:rPr dirty="0" sz="2100" spc="-100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35" i="1">
                <a:solidFill>
                  <a:srgbClr val="333333"/>
                </a:solidFill>
                <a:latin typeface="Trebuchet MS"/>
                <a:cs typeface="Trebuchet MS"/>
              </a:rPr>
              <a:t>drastically </a:t>
            </a:r>
            <a:r>
              <a:rPr dirty="0" sz="2100" spc="-620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35" i="1">
                <a:solidFill>
                  <a:srgbClr val="333333"/>
                </a:solidFill>
                <a:latin typeface="Trebuchet MS"/>
                <a:cs typeface="Trebuchet MS"/>
              </a:rPr>
              <a:t>accelerated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68456"/>
            <a:ext cx="1457325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35">
                <a:latin typeface="Microsoft Sans Serif"/>
                <a:cs typeface="Microsoft Sans Serif"/>
              </a:rPr>
              <a:t>PREDICTION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135">
                <a:latin typeface="Microsoft Sans Serif"/>
                <a:cs typeface="Microsoft Sans Serif"/>
              </a:rPr>
              <a:t>#3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9767" y="1134110"/>
            <a:ext cx="4211320" cy="783590"/>
          </a:xfrm>
          <a:prstGeom prst="rect">
            <a:avLst/>
          </a:prstGeom>
          <a:ln w="19496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41910" marR="254635">
              <a:lnSpc>
                <a:spcPct val="109300"/>
              </a:lnSpc>
              <a:spcBef>
                <a:spcPts val="165"/>
              </a:spcBef>
            </a:pPr>
            <a:r>
              <a:rPr dirty="0" sz="2100" spc="-3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-70" i="1">
                <a:solidFill>
                  <a:srgbClr val="333333"/>
                </a:solidFill>
                <a:latin typeface="Trebuchet MS"/>
                <a:cs typeface="Trebuchet MS"/>
              </a:rPr>
              <a:t>V</a:t>
            </a:r>
            <a:r>
              <a:rPr dirty="0" sz="2100" spc="-3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150" i="1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50" i="1">
                <a:solidFill>
                  <a:srgbClr val="333333"/>
                </a:solidFill>
                <a:latin typeface="Trebuchet MS"/>
                <a:cs typeface="Trebuchet MS"/>
              </a:rPr>
              <a:t>b</a:t>
            </a:r>
            <a:r>
              <a:rPr dirty="0" sz="2100" spc="-110" i="1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dirty="0" sz="2100" spc="45" i="1">
                <a:solidFill>
                  <a:srgbClr val="333333"/>
                </a:solidFill>
                <a:latin typeface="Trebuchet MS"/>
                <a:cs typeface="Trebuchet MS"/>
              </a:rPr>
              <a:t>gg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-40" i="1">
                <a:solidFill>
                  <a:srgbClr val="333333"/>
                </a:solidFill>
                <a:latin typeface="Trebuchet MS"/>
                <a:cs typeface="Trebuchet MS"/>
              </a:rPr>
              <a:t>r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100" i="1">
                <a:solidFill>
                  <a:srgbClr val="333333"/>
                </a:solidFill>
                <a:latin typeface="Trebuchet MS"/>
                <a:cs typeface="Trebuchet MS"/>
              </a:rPr>
              <a:t>m</a:t>
            </a:r>
            <a:r>
              <a:rPr dirty="0" sz="2100" spc="65" i="1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dirty="0" sz="2100" spc="50" i="1">
                <a:solidFill>
                  <a:srgbClr val="333333"/>
                </a:solidFill>
                <a:latin typeface="Trebuchet MS"/>
                <a:cs typeface="Trebuchet MS"/>
              </a:rPr>
              <a:t>d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-140" i="1">
                <a:solidFill>
                  <a:srgbClr val="333333"/>
                </a:solidFill>
                <a:latin typeface="Trebuchet MS"/>
                <a:cs typeface="Trebuchet MS"/>
              </a:rPr>
              <a:t>l</a:t>
            </a:r>
            <a:r>
              <a:rPr dirty="0" sz="2100" spc="60" i="1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110" i="1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-55" i="1">
                <a:solidFill>
                  <a:srgbClr val="333333"/>
                </a:solidFill>
                <a:latin typeface="Trebuchet MS"/>
                <a:cs typeface="Trebuchet MS"/>
              </a:rPr>
              <a:t>v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70" i="1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50" i="1">
                <a:solidFill>
                  <a:srgbClr val="333333"/>
                </a:solidFill>
                <a:latin typeface="Trebuchet MS"/>
                <a:cs typeface="Trebuchet MS"/>
              </a:rPr>
              <a:t>b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-185" i="1">
                <a:solidFill>
                  <a:srgbClr val="333333"/>
                </a:solidFill>
                <a:latin typeface="Trebuchet MS"/>
                <a:cs typeface="Trebuchet MS"/>
              </a:rPr>
              <a:t>tt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-35" i="1">
                <a:solidFill>
                  <a:srgbClr val="333333"/>
                </a:solidFill>
                <a:latin typeface="Trebuchet MS"/>
                <a:cs typeface="Trebuchet MS"/>
              </a:rPr>
              <a:t>r  </a:t>
            </a:r>
            <a:r>
              <a:rPr dirty="0" sz="2100" spc="10" i="1">
                <a:solidFill>
                  <a:srgbClr val="333333"/>
                </a:solidFill>
                <a:latin typeface="Trebuchet MS"/>
                <a:cs typeface="Trebuchet MS"/>
              </a:rPr>
              <a:t>image</a:t>
            </a:r>
            <a:r>
              <a:rPr dirty="0" sz="2100" spc="-90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10" i="1">
                <a:solidFill>
                  <a:srgbClr val="333333"/>
                </a:solidFill>
                <a:latin typeface="Trebuchet MS"/>
                <a:cs typeface="Trebuchet MS"/>
              </a:rPr>
              <a:t>classi</a:t>
            </a:r>
            <a:r>
              <a:rPr dirty="0" sz="2100" spc="560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15" i="1">
                <a:solidFill>
                  <a:srgbClr val="333333"/>
                </a:solidFill>
                <a:latin typeface="Trebuchet MS"/>
                <a:cs typeface="Trebuchet MS"/>
              </a:rPr>
              <a:t>cation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68456"/>
            <a:ext cx="1457960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35">
                <a:latin typeface="Microsoft Sans Serif"/>
                <a:cs typeface="Microsoft Sans Serif"/>
              </a:rPr>
              <a:t>PREDICTION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135">
                <a:latin typeface="Microsoft Sans Serif"/>
                <a:cs typeface="Microsoft Sans Serif"/>
              </a:rPr>
              <a:t>#4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9767" y="1134110"/>
            <a:ext cx="4211320" cy="783590"/>
          </a:xfrm>
          <a:prstGeom prst="rect">
            <a:avLst/>
          </a:prstGeom>
          <a:ln w="19496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41910" marR="325755">
              <a:lnSpc>
                <a:spcPct val="109300"/>
              </a:lnSpc>
              <a:spcBef>
                <a:spcPts val="165"/>
              </a:spcBef>
            </a:pPr>
            <a:r>
              <a:rPr dirty="0" sz="2100" spc="170" i="1">
                <a:solidFill>
                  <a:srgbClr val="333333"/>
                </a:solidFill>
                <a:latin typeface="Trebuchet MS"/>
                <a:cs typeface="Trebuchet MS"/>
              </a:rPr>
              <a:t>M</a:t>
            </a:r>
            <a:r>
              <a:rPr dirty="0" sz="2100" spc="65" i="1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dirty="0" sz="2100" spc="-40" i="1">
                <a:solidFill>
                  <a:srgbClr val="333333"/>
                </a:solidFill>
                <a:latin typeface="Trebuchet MS"/>
                <a:cs typeface="Trebuchet MS"/>
              </a:rPr>
              <a:t>r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60" i="1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dirty="0" sz="2100" spc="65" i="1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dirty="0" sz="2100" spc="50" i="1">
                <a:solidFill>
                  <a:srgbClr val="333333"/>
                </a:solidFill>
                <a:latin typeface="Trebuchet MS"/>
                <a:cs typeface="Trebuchet MS"/>
              </a:rPr>
              <a:t>p</a:t>
            </a:r>
            <a:r>
              <a:rPr dirty="0" sz="2100" spc="50" i="1">
                <a:solidFill>
                  <a:srgbClr val="333333"/>
                </a:solidFill>
                <a:latin typeface="Trebuchet MS"/>
                <a:cs typeface="Trebuchet MS"/>
              </a:rPr>
              <a:t>h</a:t>
            </a:r>
            <a:r>
              <a:rPr dirty="0" sz="2100" spc="-110" i="1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dirty="0" sz="2100" spc="60" i="1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dirty="0" sz="2100" spc="-185" i="1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dirty="0" sz="2100" spc="-110" i="1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dirty="0" sz="2100" spc="-10" i="1">
                <a:solidFill>
                  <a:srgbClr val="333333"/>
                </a:solidFill>
                <a:latin typeface="Trebuchet MS"/>
                <a:cs typeface="Trebuchet MS"/>
              </a:rPr>
              <a:t>c</a:t>
            </a:r>
            <a:r>
              <a:rPr dirty="0" sz="2100" spc="90" i="1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2100" spc="-185" i="1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50" i="1">
                <a:solidFill>
                  <a:srgbClr val="333333"/>
                </a:solidFill>
                <a:latin typeface="Trebuchet MS"/>
                <a:cs typeface="Trebuchet MS"/>
              </a:rPr>
              <a:t>d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170" i="1">
                <a:solidFill>
                  <a:srgbClr val="333333"/>
                </a:solidFill>
                <a:latin typeface="Trebuchet MS"/>
                <a:cs typeface="Trebuchet MS"/>
              </a:rPr>
              <a:t>(</a:t>
            </a:r>
            <a:r>
              <a:rPr dirty="0" sz="2100" spc="-60" i="1">
                <a:solidFill>
                  <a:srgbClr val="333333"/>
                </a:solidFill>
                <a:latin typeface="Trebuchet MS"/>
                <a:cs typeface="Trebuchet MS"/>
              </a:rPr>
              <a:t>y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-185" i="1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1220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10" i="1">
                <a:solidFill>
                  <a:srgbClr val="333333"/>
                </a:solidFill>
                <a:latin typeface="Trebuchet MS"/>
                <a:cs typeface="Trebuchet MS"/>
              </a:rPr>
              <a:t>c</a:t>
            </a:r>
            <a:r>
              <a:rPr dirty="0" sz="2100" spc="-110" i="1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70" i="1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dirty="0" sz="2100" spc="-185" i="1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dirty="0" sz="2100" spc="-150" i="1">
                <a:solidFill>
                  <a:srgbClr val="333333"/>
                </a:solidFill>
                <a:latin typeface="Trebuchet MS"/>
                <a:cs typeface="Trebuchet MS"/>
              </a:rPr>
              <a:t>)  </a:t>
            </a:r>
            <a:r>
              <a:rPr dirty="0" sz="2100" spc="45" i="1">
                <a:solidFill>
                  <a:srgbClr val="333333"/>
                </a:solidFill>
                <a:latin typeface="Trebuchet MS"/>
                <a:cs typeface="Trebuchet MS"/>
              </a:rPr>
              <a:t>approach</a:t>
            </a:r>
            <a:r>
              <a:rPr dirty="0" sz="2100" spc="-90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55" i="1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2100" spc="-90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i="1">
                <a:solidFill>
                  <a:srgbClr val="333333"/>
                </a:solidFill>
                <a:latin typeface="Trebuchet MS"/>
                <a:cs typeface="Trebuchet MS"/>
              </a:rPr>
              <a:t>patches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83" y="9966535"/>
            <a:ext cx="142875" cy="127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1681068"/>
            <a:ext cx="3735704" cy="46545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850" spc="120">
                <a:latin typeface="Lucida Sans Unicode"/>
                <a:cs typeface="Lucida Sans Unicode"/>
              </a:rPr>
              <a:t>Piotr</a:t>
            </a:r>
            <a:r>
              <a:rPr dirty="0" sz="850" spc="-25">
                <a:latin typeface="Lucida Sans Unicode"/>
                <a:cs typeface="Lucida Sans Unicode"/>
              </a:rPr>
              <a:t> </a:t>
            </a:r>
            <a:r>
              <a:rPr dirty="0" sz="850" spc="145">
                <a:latin typeface="Lucida Sans Unicode"/>
                <a:cs typeface="Lucida Sans Unicode"/>
              </a:rPr>
              <a:t>Mazurek</a:t>
            </a: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u="heavy" sz="110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tu</a:t>
            </a:r>
            <a:r>
              <a:rPr dirty="0" sz="1100" b="1">
                <a:latin typeface="Tahoma"/>
                <a:cs typeface="Tahoma"/>
                <a:hlinkClick r:id="rId2"/>
              </a:rPr>
              <a:t>g</a:t>
            </a:r>
            <a:r>
              <a:rPr dirty="0" u="heavy" sz="110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2"/>
              </a:rPr>
              <a:t>ot17.github.io/Vision-Transformer-Presentation/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9899" y="1151902"/>
            <a:ext cx="4231005" cy="450850"/>
          </a:xfrm>
          <a:custGeom>
            <a:avLst/>
            <a:gdLst/>
            <a:ahLst/>
            <a:cxnLst/>
            <a:rect l="l" t="t" r="r" b="b"/>
            <a:pathLst>
              <a:path w="4231005" h="450850">
                <a:moveTo>
                  <a:pt x="4230624" y="0"/>
                </a:moveTo>
                <a:lnTo>
                  <a:pt x="4211129" y="0"/>
                </a:lnTo>
                <a:lnTo>
                  <a:pt x="4211129" y="17780"/>
                </a:lnTo>
                <a:lnTo>
                  <a:pt x="4211129" y="434340"/>
                </a:lnTo>
                <a:lnTo>
                  <a:pt x="19723" y="434340"/>
                </a:lnTo>
                <a:lnTo>
                  <a:pt x="19723" y="17780"/>
                </a:lnTo>
                <a:lnTo>
                  <a:pt x="4211129" y="17780"/>
                </a:lnTo>
                <a:lnTo>
                  <a:pt x="4211129" y="0"/>
                </a:lnTo>
                <a:lnTo>
                  <a:pt x="0" y="0"/>
                </a:lnTo>
                <a:lnTo>
                  <a:pt x="0" y="17780"/>
                </a:lnTo>
                <a:lnTo>
                  <a:pt x="0" y="434340"/>
                </a:lnTo>
                <a:lnTo>
                  <a:pt x="0" y="450850"/>
                </a:lnTo>
                <a:lnTo>
                  <a:pt x="4230624" y="450850"/>
                </a:lnTo>
                <a:lnTo>
                  <a:pt x="4230624" y="434517"/>
                </a:lnTo>
                <a:lnTo>
                  <a:pt x="4230624" y="434340"/>
                </a:lnTo>
                <a:lnTo>
                  <a:pt x="4230624" y="17780"/>
                </a:lnTo>
                <a:lnTo>
                  <a:pt x="4230624" y="17386"/>
                </a:lnTo>
                <a:lnTo>
                  <a:pt x="423062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5872" y="635904"/>
            <a:ext cx="4205605" cy="90995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1550" spc="160">
                <a:latin typeface="Tahoma"/>
                <a:cs typeface="Tahoma"/>
              </a:rPr>
              <a:t>THANKS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50">
              <a:latin typeface="Tahoma"/>
              <a:cs typeface="Tahoma"/>
            </a:endParaRPr>
          </a:p>
          <a:p>
            <a:pPr marL="45720">
              <a:lnSpc>
                <a:spcPct val="100000"/>
              </a:lnSpc>
            </a:pPr>
            <a:r>
              <a:rPr dirty="0" sz="2100" spc="130" i="1">
                <a:solidFill>
                  <a:srgbClr val="333333"/>
                </a:solidFill>
                <a:latin typeface="Trebuchet MS"/>
                <a:cs typeface="Trebuchet MS"/>
              </a:rPr>
              <a:t>"</a:t>
            </a:r>
            <a:r>
              <a:rPr dirty="0" sz="2100" spc="-90" i="1">
                <a:solidFill>
                  <a:srgbClr val="333333"/>
                </a:solidFill>
                <a:latin typeface="Trebuchet MS"/>
                <a:cs typeface="Trebuchet MS"/>
              </a:rPr>
              <a:t>F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ee</a:t>
            </a:r>
            <a:r>
              <a:rPr dirty="0" sz="2100" spc="-140" i="1">
                <a:solidFill>
                  <a:srgbClr val="333333"/>
                </a:solidFill>
                <a:latin typeface="Trebuchet MS"/>
                <a:cs typeface="Trebuchet MS"/>
              </a:rPr>
              <a:t>l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185" i="1">
                <a:solidFill>
                  <a:srgbClr val="333333"/>
                </a:solidFill>
                <a:latin typeface="Trebuchet MS"/>
                <a:cs typeface="Trebuchet MS"/>
              </a:rPr>
              <a:t>f</a:t>
            </a:r>
            <a:r>
              <a:rPr dirty="0" sz="2100" spc="-40" i="1">
                <a:solidFill>
                  <a:srgbClr val="333333"/>
                </a:solidFill>
                <a:latin typeface="Trebuchet MS"/>
                <a:cs typeface="Trebuchet MS"/>
              </a:rPr>
              <a:t>r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ee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-185" i="1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dirty="0" sz="2100" spc="65" i="1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90" i="1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2100" spc="60" i="1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dirty="0" sz="2100" spc="-25" i="1">
                <a:solidFill>
                  <a:srgbClr val="333333"/>
                </a:solidFill>
                <a:latin typeface="Trebuchet MS"/>
                <a:cs typeface="Trebuchet MS"/>
              </a:rPr>
              <a:t>k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90" i="1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dirty="0" sz="2100" spc="70" i="1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dirty="0" sz="2100" spc="-60" i="1">
                <a:solidFill>
                  <a:srgbClr val="333333"/>
                </a:solidFill>
                <a:latin typeface="Trebuchet MS"/>
                <a:cs typeface="Trebuchet MS"/>
              </a:rPr>
              <a:t>y</a:t>
            </a:r>
            <a:r>
              <a:rPr dirty="0" sz="2100" spc="-85" i="1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50" i="1">
                <a:solidFill>
                  <a:srgbClr val="333333"/>
                </a:solidFill>
                <a:latin typeface="Trebuchet MS"/>
                <a:cs typeface="Trebuchet MS"/>
              </a:rPr>
              <a:t>q</a:t>
            </a:r>
            <a:r>
              <a:rPr dirty="0" sz="2100" spc="50" i="1">
                <a:solidFill>
                  <a:srgbClr val="333333"/>
                </a:solidFill>
                <a:latin typeface="Trebuchet MS"/>
                <a:cs typeface="Trebuchet MS"/>
              </a:rPr>
              <a:t>u</a:t>
            </a:r>
            <a:r>
              <a:rPr dirty="0" sz="2100" spc="-75" i="1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dirty="0" sz="2100" spc="60" i="1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dirty="0" sz="2100" spc="-185" i="1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dirty="0" sz="2100" spc="-110" i="1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dirty="0" sz="2100" spc="65" i="1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dirty="0" sz="2100" spc="70" i="1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dirty="0" sz="2100" spc="130" i="1">
                <a:solidFill>
                  <a:srgbClr val="333333"/>
                </a:solidFill>
                <a:latin typeface="Trebuchet MS"/>
                <a:cs typeface="Trebuchet MS"/>
              </a:rPr>
              <a:t>"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72078"/>
            <a:ext cx="1816100" cy="641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114">
                <a:latin typeface="Tahoma"/>
                <a:cs typeface="Tahoma"/>
              </a:rPr>
              <a:t>SELF</a:t>
            </a:r>
            <a:r>
              <a:rPr dirty="0" sz="1550" spc="-55">
                <a:latin typeface="Tahoma"/>
                <a:cs typeface="Tahoma"/>
              </a:rPr>
              <a:t> </a:t>
            </a:r>
            <a:r>
              <a:rPr dirty="0" sz="1550" spc="110">
                <a:latin typeface="Tahoma"/>
                <a:cs typeface="Tahoma"/>
              </a:rPr>
              <a:t>ATTENTION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1400">
                <a:latin typeface="Microsoft Sans Serif"/>
                <a:cs typeface="Microsoft Sans Serif"/>
              </a:rPr>
              <a:t>QUERY,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10">
                <a:latin typeface="Microsoft Sans Serif"/>
                <a:cs typeface="Microsoft Sans Serif"/>
              </a:rPr>
              <a:t>VALUE,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">
                <a:latin typeface="Microsoft Sans Serif"/>
                <a:cs typeface="Microsoft Sans Serif"/>
              </a:rPr>
              <a:t>KEY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72" y="1502394"/>
            <a:ext cx="4688205" cy="4483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390525">
              <a:lnSpc>
                <a:spcPts val="1035"/>
              </a:lnSpc>
              <a:spcBef>
                <a:spcPts val="90"/>
              </a:spcBef>
            </a:pPr>
            <a:r>
              <a:rPr dirty="0" sz="1100" spc="-45" i="1">
                <a:solidFill>
                  <a:srgbClr val="333333"/>
                </a:solidFill>
                <a:latin typeface="Georgia"/>
                <a:cs typeface="Georgia"/>
              </a:rPr>
              <a:t>T</a:t>
            </a:r>
            <a:endParaRPr sz="1100">
              <a:latin typeface="Georgia"/>
              <a:cs typeface="Georgia"/>
            </a:endParaRPr>
          </a:p>
          <a:p>
            <a:pPr marL="38100">
              <a:lnSpc>
                <a:spcPts val="2295"/>
              </a:lnSpc>
              <a:tabLst>
                <a:tab pos="4380230" algn="l"/>
              </a:tabLst>
            </a:pPr>
            <a:r>
              <a:rPr dirty="0" sz="2150" spc="75">
                <a:solidFill>
                  <a:srgbClr val="333333"/>
                </a:solidFill>
                <a:latin typeface="Cambria"/>
                <a:cs typeface="Cambria"/>
              </a:rPr>
              <a:t>Attention(</a:t>
            </a:r>
            <a:r>
              <a:rPr dirty="0" sz="2150" spc="75" i="1">
                <a:solidFill>
                  <a:srgbClr val="333333"/>
                </a:solidFill>
                <a:latin typeface="Georgia"/>
                <a:cs typeface="Georgia"/>
              </a:rPr>
              <a:t>Q</a:t>
            </a:r>
            <a:r>
              <a:rPr dirty="0" sz="2150" spc="75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dirty="0" sz="2150" spc="-6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150" spc="330" i="1">
                <a:solidFill>
                  <a:srgbClr val="333333"/>
                </a:solidFill>
                <a:latin typeface="Georgia"/>
                <a:cs typeface="Georgia"/>
              </a:rPr>
              <a:t>K</a:t>
            </a:r>
            <a:r>
              <a:rPr dirty="0" sz="2150" spc="330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dirty="0" sz="2150" spc="-6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150" spc="-165" i="1">
                <a:solidFill>
                  <a:srgbClr val="333333"/>
                </a:solidFill>
                <a:latin typeface="Georgia"/>
                <a:cs typeface="Georgia"/>
              </a:rPr>
              <a:t>V</a:t>
            </a:r>
            <a:r>
              <a:rPr dirty="0" sz="2150" spc="-110" i="1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2150" spc="25">
                <a:solidFill>
                  <a:srgbClr val="333333"/>
                </a:solidFill>
                <a:latin typeface="Cambria"/>
                <a:cs typeface="Cambria"/>
              </a:rPr>
              <a:t>)</a:t>
            </a:r>
            <a:r>
              <a:rPr dirty="0" sz="2150" spc="20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150" spc="505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dirty="0" sz="2150" spc="20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150" spc="25">
                <a:solidFill>
                  <a:srgbClr val="333333"/>
                </a:solidFill>
                <a:latin typeface="Cambria"/>
                <a:cs typeface="Cambria"/>
              </a:rPr>
              <a:t>softmax(</a:t>
            </a:r>
            <a:r>
              <a:rPr dirty="0" sz="2150" spc="-12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baseline="41218" sz="2325" spc="240" i="1">
                <a:solidFill>
                  <a:srgbClr val="333333"/>
                </a:solidFill>
                <a:latin typeface="Georgia"/>
                <a:cs typeface="Georgia"/>
              </a:rPr>
              <a:t>QK	</a:t>
            </a:r>
            <a:r>
              <a:rPr dirty="0" sz="2150" spc="-70">
                <a:solidFill>
                  <a:srgbClr val="333333"/>
                </a:solidFill>
                <a:latin typeface="Cambria"/>
                <a:cs typeface="Cambria"/>
              </a:rPr>
              <a:t>)</a:t>
            </a:r>
            <a:r>
              <a:rPr dirty="0" sz="2150" spc="-70" i="1">
                <a:solidFill>
                  <a:srgbClr val="333333"/>
                </a:solidFill>
                <a:latin typeface="Georgia"/>
                <a:cs typeface="Georgia"/>
              </a:rPr>
              <a:t>V</a:t>
            </a:r>
            <a:endParaRPr sz="215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3395" y="1882431"/>
            <a:ext cx="182245" cy="6985"/>
          </a:xfrm>
          <a:custGeom>
            <a:avLst/>
            <a:gdLst/>
            <a:ahLst/>
            <a:cxnLst/>
            <a:rect l="l" t="t" r="r" b="b"/>
            <a:pathLst>
              <a:path w="182245" h="6985">
                <a:moveTo>
                  <a:pt x="181650" y="6727"/>
                </a:moveTo>
                <a:lnTo>
                  <a:pt x="0" y="6727"/>
                </a:lnTo>
                <a:lnTo>
                  <a:pt x="0" y="0"/>
                </a:lnTo>
                <a:lnTo>
                  <a:pt x="181650" y="0"/>
                </a:lnTo>
                <a:lnTo>
                  <a:pt x="181650" y="672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61011" y="1815153"/>
            <a:ext cx="484505" cy="6985"/>
          </a:xfrm>
          <a:custGeom>
            <a:avLst/>
            <a:gdLst/>
            <a:ahLst/>
            <a:cxnLst/>
            <a:rect l="l" t="t" r="r" b="b"/>
            <a:pathLst>
              <a:path w="484504" h="6985">
                <a:moveTo>
                  <a:pt x="484401" y="6727"/>
                </a:moveTo>
                <a:lnTo>
                  <a:pt x="0" y="6727"/>
                </a:lnTo>
                <a:lnTo>
                  <a:pt x="0" y="0"/>
                </a:lnTo>
                <a:lnTo>
                  <a:pt x="484401" y="0"/>
                </a:lnTo>
                <a:lnTo>
                  <a:pt x="484401" y="672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00472" y="1802114"/>
            <a:ext cx="5207635" cy="251269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algn="r" marR="904875">
              <a:lnSpc>
                <a:spcPct val="100000"/>
              </a:lnSpc>
              <a:spcBef>
                <a:spcPts val="350"/>
              </a:spcBef>
            </a:pPr>
            <a:r>
              <a:rPr dirty="0" baseline="1792" sz="2325" spc="112">
                <a:solidFill>
                  <a:srgbClr val="333333"/>
                </a:solidFill>
                <a:latin typeface="Lucida Sans Unicode"/>
                <a:cs typeface="Lucida Sans Unicode"/>
              </a:rPr>
              <a:t>√</a:t>
            </a:r>
            <a:r>
              <a:rPr dirty="0" sz="1550" spc="75" i="1">
                <a:solidFill>
                  <a:srgbClr val="333333"/>
                </a:solidFill>
                <a:latin typeface="Georgia"/>
                <a:cs typeface="Georgia"/>
              </a:rPr>
              <a:t>d</a:t>
            </a:r>
            <a:r>
              <a:rPr dirty="0" baseline="-12626" sz="1650" spc="112" i="1">
                <a:solidFill>
                  <a:srgbClr val="333333"/>
                </a:solidFill>
                <a:latin typeface="Georgia"/>
                <a:cs typeface="Georgia"/>
              </a:rPr>
              <a:t>k</a:t>
            </a:r>
            <a:endParaRPr baseline="-12626" sz="1650">
              <a:latin typeface="Georgia"/>
              <a:cs typeface="Georgia"/>
            </a:endParaRPr>
          </a:p>
          <a:p>
            <a:pPr marL="38100" marR="30480">
              <a:lnSpc>
                <a:spcPct val="112900"/>
              </a:lnSpc>
              <a:spcBef>
                <a:spcPts val="70"/>
              </a:spcBef>
            </a:pPr>
            <a:r>
              <a:rPr dirty="0" sz="2100" spc="60">
                <a:solidFill>
                  <a:srgbClr val="333333"/>
                </a:solidFill>
                <a:latin typeface="Trebuchet MS"/>
                <a:cs typeface="Trebuchet MS"/>
              </a:rPr>
              <a:t>For</a:t>
            </a:r>
            <a:r>
              <a:rPr dirty="0" sz="21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110">
                <a:solidFill>
                  <a:srgbClr val="333333"/>
                </a:solidFill>
                <a:latin typeface="Trebuchet MS"/>
                <a:cs typeface="Trebuchet MS"/>
              </a:rPr>
              <a:t>an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55">
                <a:solidFill>
                  <a:srgbClr val="333333"/>
                </a:solidFill>
                <a:latin typeface="Trebuchet MS"/>
                <a:cs typeface="Trebuchet MS"/>
              </a:rPr>
              <a:t>input</a:t>
            </a:r>
            <a:r>
              <a:rPr dirty="0" sz="21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85">
                <a:solidFill>
                  <a:srgbClr val="333333"/>
                </a:solidFill>
                <a:latin typeface="Trebuchet MS"/>
                <a:cs typeface="Trebuchet MS"/>
              </a:rPr>
              <a:t>sequence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4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21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30">
                <a:solidFill>
                  <a:srgbClr val="333333"/>
                </a:solidFill>
                <a:latin typeface="Trebuchet MS"/>
                <a:cs typeface="Trebuchet MS"/>
              </a:rPr>
              <a:t>size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50" spc="40" i="1">
                <a:solidFill>
                  <a:srgbClr val="333333"/>
                </a:solidFill>
                <a:latin typeface="Georgia"/>
                <a:cs typeface="Georgia"/>
              </a:rPr>
              <a:t>n</a:t>
            </a:r>
            <a:r>
              <a:rPr dirty="0" sz="2150" spc="135" i="1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2100" spc="80">
                <a:solidFill>
                  <a:srgbClr val="333333"/>
                </a:solidFill>
                <a:latin typeface="Trebuchet MS"/>
                <a:cs typeface="Trebuchet MS"/>
              </a:rPr>
              <a:t>tokens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40">
                <a:solidFill>
                  <a:srgbClr val="333333"/>
                </a:solidFill>
                <a:latin typeface="Trebuchet MS"/>
                <a:cs typeface="Trebuchet MS"/>
              </a:rPr>
              <a:t>in </a:t>
            </a:r>
            <a:r>
              <a:rPr dirty="0" sz="2100" spc="-62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85">
                <a:solidFill>
                  <a:srgbClr val="333333"/>
                </a:solidFill>
                <a:latin typeface="Trebuchet MS"/>
                <a:cs typeface="Trebuchet MS"/>
              </a:rPr>
              <a:t>sequence</a:t>
            </a:r>
            <a:r>
              <a:rPr dirty="0" sz="2100" spc="-9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20">
                <a:solidFill>
                  <a:srgbClr val="333333"/>
                </a:solidFill>
                <a:latin typeface="Trebuchet MS"/>
                <a:cs typeface="Trebuchet MS"/>
              </a:rPr>
              <a:t>with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50" spc="-105" i="1">
                <a:solidFill>
                  <a:srgbClr val="333333"/>
                </a:solidFill>
                <a:latin typeface="Georgia"/>
                <a:cs typeface="Georgia"/>
              </a:rPr>
              <a:t>d</a:t>
            </a:r>
            <a:r>
              <a:rPr dirty="0" sz="2150" spc="180" i="1">
                <a:solidFill>
                  <a:srgbClr val="333333"/>
                </a:solidFill>
                <a:latin typeface="Georgia"/>
                <a:cs typeface="Georgia"/>
              </a:rPr>
              <a:t> </a:t>
            </a:r>
            <a:r>
              <a:rPr dirty="0" sz="2100" spc="95">
                <a:solidFill>
                  <a:srgbClr val="333333"/>
                </a:solidFill>
                <a:latin typeface="Trebuchet MS"/>
                <a:cs typeface="Trebuchet MS"/>
              </a:rPr>
              <a:t>embedding</a:t>
            </a:r>
            <a:r>
              <a:rPr dirty="0" sz="2100" spc="-85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30">
                <a:solidFill>
                  <a:srgbClr val="333333"/>
                </a:solidFill>
                <a:latin typeface="Trebuchet MS"/>
                <a:cs typeface="Trebuchet MS"/>
              </a:rPr>
              <a:t>size</a:t>
            </a:r>
            <a:endParaRPr sz="21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dirty="0" sz="1450" spc="90" i="1">
                <a:latin typeface="Georgia"/>
                <a:cs typeface="Georgia"/>
              </a:rPr>
              <a:t>Q</a:t>
            </a:r>
            <a:r>
              <a:rPr dirty="0" sz="1450" spc="50" i="1">
                <a:latin typeface="Georgia"/>
                <a:cs typeface="Georgia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size: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50" spc="45">
                <a:latin typeface="Cambria"/>
                <a:cs typeface="Cambria"/>
              </a:rPr>
              <a:t>(</a:t>
            </a:r>
            <a:r>
              <a:rPr dirty="0" sz="1450" spc="45" i="1">
                <a:latin typeface="Georgia"/>
                <a:cs typeface="Georgia"/>
              </a:rPr>
              <a:t>n</a:t>
            </a:r>
            <a:r>
              <a:rPr dirty="0" sz="1450" spc="45">
                <a:latin typeface="Cambria"/>
                <a:cs typeface="Cambria"/>
              </a:rPr>
              <a:t>,</a:t>
            </a:r>
            <a:r>
              <a:rPr dirty="0" sz="1450" spc="-65">
                <a:latin typeface="Cambria"/>
                <a:cs typeface="Cambria"/>
              </a:rPr>
              <a:t> </a:t>
            </a:r>
            <a:r>
              <a:rPr dirty="0" sz="1450" spc="-35" i="1">
                <a:latin typeface="Georgia"/>
                <a:cs typeface="Georgia"/>
              </a:rPr>
              <a:t>d</a:t>
            </a:r>
            <a:r>
              <a:rPr dirty="0" sz="1450" spc="-35">
                <a:latin typeface="Cambria"/>
                <a:cs typeface="Cambria"/>
              </a:rPr>
              <a:t>)</a:t>
            </a:r>
            <a:endParaRPr sz="145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dirty="0" sz="1450" spc="195" i="1">
                <a:latin typeface="Georgia"/>
                <a:cs typeface="Georgia"/>
              </a:rPr>
              <a:t>K</a:t>
            </a:r>
            <a:r>
              <a:rPr dirty="0" baseline="30555" sz="1500" spc="292" i="1">
                <a:latin typeface="Georgia"/>
                <a:cs typeface="Georgia"/>
              </a:rPr>
              <a:t>T</a:t>
            </a:r>
            <a:r>
              <a:rPr dirty="0" baseline="30555" sz="1500" spc="480" i="1">
                <a:latin typeface="Georgia"/>
                <a:cs typeface="Georgia"/>
              </a:rPr>
              <a:t> </a:t>
            </a:r>
            <a:r>
              <a:rPr dirty="0" baseline="1984" sz="2100" spc="-15">
                <a:latin typeface="Microsoft Sans Serif"/>
                <a:cs typeface="Microsoft Sans Serif"/>
              </a:rPr>
              <a:t>size:</a:t>
            </a:r>
            <a:r>
              <a:rPr dirty="0" baseline="1984" sz="2100" spc="-30">
                <a:latin typeface="Microsoft Sans Serif"/>
                <a:cs typeface="Microsoft Sans Serif"/>
              </a:rPr>
              <a:t> </a:t>
            </a:r>
            <a:r>
              <a:rPr dirty="0" sz="1450" spc="10">
                <a:latin typeface="Cambria"/>
                <a:cs typeface="Cambria"/>
              </a:rPr>
              <a:t>(</a:t>
            </a:r>
            <a:r>
              <a:rPr dirty="0" sz="1450" spc="10" i="1">
                <a:latin typeface="Georgia"/>
                <a:cs typeface="Georgia"/>
              </a:rPr>
              <a:t>d</a:t>
            </a:r>
            <a:r>
              <a:rPr dirty="0" sz="1450" spc="10">
                <a:latin typeface="Cambria"/>
                <a:cs typeface="Cambria"/>
              </a:rPr>
              <a:t>,</a:t>
            </a:r>
            <a:r>
              <a:rPr dirty="0" sz="1450" spc="-60">
                <a:latin typeface="Cambria"/>
                <a:cs typeface="Cambria"/>
              </a:rPr>
              <a:t> </a:t>
            </a:r>
            <a:r>
              <a:rPr dirty="0" sz="1450" spc="10" i="1">
                <a:latin typeface="Georgia"/>
                <a:cs typeface="Georgia"/>
              </a:rPr>
              <a:t>n</a:t>
            </a:r>
            <a:r>
              <a:rPr dirty="0" sz="1450" spc="10">
                <a:latin typeface="Cambria"/>
                <a:cs typeface="Cambria"/>
              </a:rPr>
              <a:t>)</a:t>
            </a:r>
            <a:endParaRPr sz="145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dirty="0" sz="1450" spc="90" i="1">
                <a:latin typeface="Georgia"/>
                <a:cs typeface="Georgia"/>
              </a:rPr>
              <a:t>Q</a:t>
            </a:r>
            <a:r>
              <a:rPr dirty="0" sz="1450" spc="50" i="1">
                <a:latin typeface="Georgia"/>
                <a:cs typeface="Georgia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size: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50" spc="45">
                <a:latin typeface="Cambria"/>
                <a:cs typeface="Cambria"/>
              </a:rPr>
              <a:t>(</a:t>
            </a:r>
            <a:r>
              <a:rPr dirty="0" sz="1450" spc="45" i="1">
                <a:latin typeface="Georgia"/>
                <a:cs typeface="Georgia"/>
              </a:rPr>
              <a:t>n</a:t>
            </a:r>
            <a:r>
              <a:rPr dirty="0" sz="1450" spc="45">
                <a:latin typeface="Cambria"/>
                <a:cs typeface="Cambria"/>
              </a:rPr>
              <a:t>,</a:t>
            </a:r>
            <a:r>
              <a:rPr dirty="0" sz="1450" spc="-65">
                <a:latin typeface="Cambria"/>
                <a:cs typeface="Cambria"/>
              </a:rPr>
              <a:t> </a:t>
            </a:r>
            <a:r>
              <a:rPr dirty="0" sz="1450" spc="-35" i="1">
                <a:latin typeface="Georgia"/>
                <a:cs typeface="Georgia"/>
              </a:rPr>
              <a:t>d</a:t>
            </a:r>
            <a:r>
              <a:rPr dirty="0" sz="1450" spc="-35">
                <a:latin typeface="Cambria"/>
                <a:cs typeface="Cambria"/>
              </a:rPr>
              <a:t>)</a:t>
            </a:r>
            <a:endParaRPr sz="1450">
              <a:latin typeface="Cambria"/>
              <a:cs typeface="Cambria"/>
            </a:endParaRPr>
          </a:p>
          <a:p>
            <a:pPr marL="38100" marR="3208020">
              <a:lnSpc>
                <a:spcPct val="109600"/>
              </a:lnSpc>
              <a:spcBef>
                <a:spcPts val="5"/>
              </a:spcBef>
            </a:pPr>
            <a:r>
              <a:rPr dirty="0" sz="1450" spc="90" i="1">
                <a:latin typeface="Georgia"/>
                <a:cs typeface="Georgia"/>
              </a:rPr>
              <a:t>Q</a:t>
            </a:r>
            <a:r>
              <a:rPr dirty="0" sz="1450" spc="405" i="1">
                <a:latin typeface="Georgia"/>
                <a:cs typeface="Georgia"/>
              </a:rPr>
              <a:t>K</a:t>
            </a:r>
            <a:r>
              <a:rPr dirty="0" baseline="30555" sz="1500" spc="-30" i="1">
                <a:latin typeface="Georgia"/>
                <a:cs typeface="Georgia"/>
              </a:rPr>
              <a:t>T</a:t>
            </a:r>
            <a:r>
              <a:rPr dirty="0" baseline="30555" sz="1500" spc="-97" i="1">
                <a:latin typeface="Georgia"/>
                <a:cs typeface="Georgia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: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50" spc="25" i="1">
                <a:latin typeface="Georgia"/>
                <a:cs typeface="Georgia"/>
              </a:rPr>
              <a:t>n</a:t>
            </a:r>
            <a:r>
              <a:rPr dirty="0" baseline="30555" sz="1500" spc="-60">
                <a:latin typeface="Cambria"/>
                <a:cs typeface="Cambria"/>
              </a:rPr>
              <a:t>2</a:t>
            </a:r>
            <a:r>
              <a:rPr dirty="0" baseline="30555" sz="1500">
                <a:latin typeface="Cambria"/>
                <a:cs typeface="Cambria"/>
              </a:rPr>
              <a:t> </a:t>
            </a:r>
            <a:r>
              <a:rPr dirty="0" baseline="30555" sz="1500" spc="104">
                <a:latin typeface="Cambria"/>
                <a:cs typeface="Cambria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c</a:t>
            </a:r>
            <a:r>
              <a:rPr dirty="0" sz="1400" spc="70">
                <a:latin typeface="Microsoft Sans Serif"/>
                <a:cs typeface="Microsoft Sans Serif"/>
              </a:rPr>
              <a:t>o</a:t>
            </a:r>
            <a:r>
              <a:rPr dirty="0" sz="1400" spc="140">
                <a:latin typeface="Microsoft Sans Serif"/>
                <a:cs typeface="Microsoft Sans Serif"/>
              </a:rPr>
              <a:t>m</a:t>
            </a:r>
            <a:r>
              <a:rPr dirty="0" sz="1400" spc="85">
                <a:latin typeface="Microsoft Sans Serif"/>
                <a:cs typeface="Microsoft Sans Serif"/>
              </a:rPr>
              <a:t>p</a:t>
            </a:r>
            <a:r>
              <a:rPr dirty="0" sz="1400" spc="35">
                <a:latin typeface="Microsoft Sans Serif"/>
                <a:cs typeface="Microsoft Sans Serif"/>
              </a:rPr>
              <a:t>l</a:t>
            </a:r>
            <a:r>
              <a:rPr dirty="0" sz="1400" spc="10">
                <a:latin typeface="Microsoft Sans Serif"/>
                <a:cs typeface="Microsoft Sans Serif"/>
              </a:rPr>
              <a:t>e</a:t>
            </a:r>
            <a:r>
              <a:rPr dirty="0" sz="1400" spc="35">
                <a:latin typeface="Microsoft Sans Serif"/>
                <a:cs typeface="Microsoft Sans Serif"/>
              </a:rPr>
              <a:t>x</a:t>
            </a:r>
            <a:r>
              <a:rPr dirty="0" sz="1400" spc="35">
                <a:latin typeface="Microsoft Sans Serif"/>
                <a:cs typeface="Microsoft Sans Serif"/>
              </a:rPr>
              <a:t>i</a:t>
            </a:r>
            <a:r>
              <a:rPr dirty="0" sz="1400" spc="110">
                <a:latin typeface="Microsoft Sans Serif"/>
                <a:cs typeface="Microsoft Sans Serif"/>
              </a:rPr>
              <a:t>t</a:t>
            </a:r>
            <a:r>
              <a:rPr dirty="0" sz="1400" spc="5">
                <a:latin typeface="Microsoft Sans Serif"/>
                <a:cs typeface="Microsoft Sans Serif"/>
              </a:rPr>
              <a:t>y  </a:t>
            </a:r>
            <a:r>
              <a:rPr dirty="0" sz="1450" spc="40" i="1">
                <a:latin typeface="Georgia"/>
                <a:cs typeface="Georgia"/>
              </a:rPr>
              <a:t>softmax</a:t>
            </a:r>
            <a:r>
              <a:rPr dirty="0" sz="1400" spc="40">
                <a:latin typeface="Microsoft Sans Serif"/>
                <a:cs typeface="Microsoft Sans Serif"/>
              </a:rPr>
              <a:t>: </a:t>
            </a:r>
            <a:r>
              <a:rPr dirty="0" sz="1450" spc="-10" i="1">
                <a:latin typeface="Georgia"/>
                <a:cs typeface="Georgia"/>
              </a:rPr>
              <a:t>n</a:t>
            </a:r>
            <a:r>
              <a:rPr dirty="0" baseline="30555" sz="1500" spc="-15">
                <a:latin typeface="Cambria"/>
                <a:cs typeface="Cambria"/>
              </a:rPr>
              <a:t>2</a:t>
            </a:r>
            <a:r>
              <a:rPr dirty="0" baseline="30555" sz="1500" spc="-7">
                <a:latin typeface="Cambria"/>
                <a:cs typeface="Cambria"/>
              </a:rPr>
              <a:t> </a:t>
            </a:r>
            <a:r>
              <a:rPr dirty="0" sz="1400" spc="50">
                <a:latin typeface="Microsoft Sans Serif"/>
                <a:cs typeface="Microsoft Sans Serif"/>
              </a:rPr>
              <a:t>complexity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50" spc="120">
                <a:latin typeface="Cambria"/>
                <a:cs typeface="Cambria"/>
              </a:rPr>
              <a:t>(</a:t>
            </a:r>
            <a:r>
              <a:rPr dirty="0" sz="1450" spc="120" i="1">
                <a:latin typeface="Georgia"/>
                <a:cs typeface="Georgia"/>
              </a:rPr>
              <a:t>QK</a:t>
            </a:r>
            <a:r>
              <a:rPr dirty="0" baseline="30555" sz="1500" spc="179" i="1">
                <a:latin typeface="Georgia"/>
                <a:cs typeface="Georgia"/>
              </a:rPr>
              <a:t>T</a:t>
            </a:r>
            <a:r>
              <a:rPr dirty="0" baseline="30555" sz="1500" spc="-89" i="1">
                <a:latin typeface="Georgia"/>
                <a:cs typeface="Georgia"/>
              </a:rPr>
              <a:t> </a:t>
            </a:r>
            <a:r>
              <a:rPr dirty="0" sz="1450" spc="-55">
                <a:latin typeface="Cambria"/>
                <a:cs typeface="Cambria"/>
              </a:rPr>
              <a:t>)</a:t>
            </a:r>
            <a:r>
              <a:rPr dirty="0" sz="1450" spc="-55" i="1">
                <a:latin typeface="Georgia"/>
                <a:cs typeface="Georgia"/>
              </a:rPr>
              <a:t>V</a:t>
            </a:r>
            <a:r>
              <a:rPr dirty="0" sz="1450" spc="25" i="1">
                <a:latin typeface="Georgia"/>
                <a:cs typeface="Georgia"/>
              </a:rPr>
              <a:t> </a:t>
            </a:r>
            <a:r>
              <a:rPr dirty="0" sz="1450" spc="-10" i="1">
                <a:latin typeface="Georgia"/>
                <a:cs typeface="Georgia"/>
              </a:rPr>
              <a:t>n</a:t>
            </a:r>
            <a:r>
              <a:rPr dirty="0" baseline="30555" sz="1500" spc="-15">
                <a:latin typeface="Cambria"/>
                <a:cs typeface="Cambria"/>
              </a:rPr>
              <a:t>2</a:t>
            </a:r>
            <a:r>
              <a:rPr dirty="0" baseline="30555" sz="1500" spc="104">
                <a:latin typeface="Cambria"/>
                <a:cs typeface="Cambria"/>
              </a:rPr>
              <a:t> </a:t>
            </a:r>
            <a:r>
              <a:rPr dirty="0" sz="1400" spc="50">
                <a:latin typeface="Microsoft Sans Serif"/>
                <a:cs typeface="Microsoft Sans Serif"/>
              </a:rPr>
              <a:t>complexity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1428" y="295887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4289" y="60549"/>
                </a:moveTo>
                <a:lnTo>
                  <a:pt x="26260" y="60549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1428" y="320107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4289" y="60549"/>
                </a:moveTo>
                <a:lnTo>
                  <a:pt x="26260" y="60549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1428" y="345000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4289" y="60549"/>
                </a:moveTo>
                <a:lnTo>
                  <a:pt x="26260" y="60549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1428" y="369220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4289" y="60549"/>
                </a:moveTo>
                <a:lnTo>
                  <a:pt x="26260" y="60549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1428" y="393440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4289" y="60549"/>
                </a:moveTo>
                <a:lnTo>
                  <a:pt x="26260" y="60549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1428" y="417660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4289" y="60549"/>
                </a:moveTo>
                <a:lnTo>
                  <a:pt x="26260" y="60549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59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/34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72078"/>
            <a:ext cx="1122045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180">
                <a:latin typeface="Tahoma"/>
                <a:cs typeface="Tahoma"/>
              </a:rPr>
              <a:t>O</a:t>
            </a:r>
            <a:r>
              <a:rPr dirty="0" sz="1550" spc="200">
                <a:latin typeface="Tahoma"/>
                <a:cs typeface="Tahoma"/>
              </a:rPr>
              <a:t>V</a:t>
            </a:r>
            <a:r>
              <a:rPr dirty="0" sz="1550" spc="90">
                <a:latin typeface="Tahoma"/>
                <a:cs typeface="Tahoma"/>
              </a:rPr>
              <a:t>E</a:t>
            </a:r>
            <a:r>
              <a:rPr dirty="0" sz="1550" spc="140">
                <a:latin typeface="Tahoma"/>
                <a:cs typeface="Tahoma"/>
              </a:rPr>
              <a:t>R</a:t>
            </a:r>
            <a:r>
              <a:rPr dirty="0" sz="1550" spc="200">
                <a:latin typeface="Tahoma"/>
                <a:cs typeface="Tahoma"/>
              </a:rPr>
              <a:t>V</a:t>
            </a:r>
            <a:r>
              <a:rPr dirty="0" sz="1550" spc="-35">
                <a:latin typeface="Tahoma"/>
                <a:cs typeface="Tahoma"/>
              </a:rPr>
              <a:t>IE</a:t>
            </a:r>
            <a:r>
              <a:rPr dirty="0" sz="1550" spc="235">
                <a:latin typeface="Tahoma"/>
                <a:cs typeface="Tahoma"/>
              </a:rPr>
              <a:t>W</a:t>
            </a:r>
            <a:endParaRPr sz="15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23" y="1169285"/>
            <a:ext cx="6365235" cy="44538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214713" y="6309321"/>
            <a:ext cx="765175" cy="20320"/>
          </a:xfrm>
          <a:custGeom>
            <a:avLst/>
            <a:gdLst/>
            <a:ahLst/>
            <a:cxnLst/>
            <a:rect l="l" t="t" r="r" b="b"/>
            <a:pathLst>
              <a:path w="765175" h="20320">
                <a:moveTo>
                  <a:pt x="764997" y="0"/>
                </a:moveTo>
                <a:lnTo>
                  <a:pt x="159423" y="0"/>
                </a:lnTo>
                <a:lnTo>
                  <a:pt x="0" y="0"/>
                </a:lnTo>
                <a:lnTo>
                  <a:pt x="0" y="20193"/>
                </a:lnTo>
                <a:lnTo>
                  <a:pt x="159423" y="20193"/>
                </a:lnTo>
                <a:lnTo>
                  <a:pt x="764997" y="20193"/>
                </a:lnTo>
                <a:lnTo>
                  <a:pt x="7649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5872" y="6066614"/>
            <a:ext cx="316674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3267" sz="2550">
                <a:solidFill>
                  <a:srgbClr val="333333"/>
                </a:solidFill>
                <a:latin typeface="Microsoft Sans Serif"/>
                <a:cs typeface="Microsoft Sans Serif"/>
              </a:rPr>
              <a:t>Source: </a:t>
            </a:r>
            <a:r>
              <a:rPr dirty="0" u="heavy" sz="1700" spc="-2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lucidrains/vit-</a:t>
            </a:r>
            <a:r>
              <a:rPr dirty="0" sz="1700" spc="-20" b="1">
                <a:latin typeface="Tahoma"/>
                <a:cs typeface="Tahoma"/>
                <a:hlinkClick r:id="rId3"/>
              </a:rPr>
              <a:t>pytorch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783" y="9966519"/>
            <a:ext cx="142875" cy="127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/34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72078"/>
            <a:ext cx="5817235" cy="1791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125">
                <a:latin typeface="Tahoma"/>
                <a:cs typeface="Tahoma"/>
              </a:rPr>
              <a:t>OVERVIEW</a:t>
            </a:r>
            <a:endParaRPr sz="1550">
              <a:latin typeface="Tahoma"/>
              <a:cs typeface="Tahoma"/>
            </a:endParaRPr>
          </a:p>
          <a:p>
            <a:pPr marL="12700" marR="230504">
              <a:lnSpc>
                <a:spcPct val="110400"/>
              </a:lnSpc>
              <a:spcBef>
                <a:spcPts val="1025"/>
              </a:spcBef>
            </a:pPr>
            <a:r>
              <a:rPr dirty="0" sz="1400" spc="30">
                <a:latin typeface="Microsoft Sans Serif"/>
                <a:cs typeface="Microsoft Sans Serif"/>
              </a:rPr>
              <a:t>Divide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45">
                <a:latin typeface="Microsoft Sans Serif"/>
                <a:cs typeface="Microsoft Sans Serif"/>
              </a:rPr>
              <a:t>an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80">
                <a:latin typeface="Microsoft Sans Serif"/>
                <a:cs typeface="Microsoft Sans Serif"/>
              </a:rPr>
              <a:t>input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35">
                <a:latin typeface="Microsoft Sans Serif"/>
                <a:cs typeface="Microsoft Sans Serif"/>
              </a:rPr>
              <a:t>image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75">
                <a:latin typeface="Microsoft Sans Serif"/>
                <a:cs typeface="Microsoft Sans Serif"/>
              </a:rPr>
              <a:t>into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25">
                <a:latin typeface="Microsoft Sans Serif"/>
                <a:cs typeface="Microsoft Sans Serif"/>
              </a:rPr>
              <a:t>196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5">
                <a:latin typeface="Microsoft Sans Serif"/>
                <a:cs typeface="Microsoft Sans Serif"/>
              </a:rPr>
              <a:t>(14x14)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35">
                <a:latin typeface="Microsoft Sans Serif"/>
                <a:cs typeface="Microsoft Sans Serif"/>
              </a:rPr>
              <a:t>small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25">
                <a:latin typeface="Microsoft Sans Serif"/>
                <a:cs typeface="Microsoft Sans Serif"/>
              </a:rPr>
              <a:t>images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75">
                <a:latin typeface="Microsoft Sans Serif"/>
                <a:cs typeface="Microsoft Sans Serif"/>
              </a:rPr>
              <a:t>of</a:t>
            </a:r>
            <a:r>
              <a:rPr dirty="0" sz="1400" spc="-5">
                <a:latin typeface="Microsoft Sans Serif"/>
                <a:cs typeface="Microsoft Sans Serif"/>
              </a:rPr>
              <a:t> size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5">
                <a:latin typeface="Microsoft Sans Serif"/>
                <a:cs typeface="Microsoft Sans Serif"/>
              </a:rPr>
              <a:t>(16x16) </a:t>
            </a:r>
            <a:r>
              <a:rPr dirty="0" sz="1400" spc="-355">
                <a:latin typeface="Microsoft Sans Serif"/>
                <a:cs typeface="Microsoft Sans Serif"/>
              </a:rPr>
              <a:t> </a:t>
            </a:r>
            <a:r>
              <a:rPr dirty="0" sz="1400" spc="30">
                <a:latin typeface="Microsoft Sans Serif"/>
                <a:cs typeface="Microsoft Sans Serif"/>
              </a:rPr>
              <a:t>Treat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75">
                <a:latin typeface="Microsoft Sans Serif"/>
                <a:cs typeface="Microsoft Sans Serif"/>
              </a:rPr>
              <a:t>it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60">
                <a:latin typeface="Microsoft Sans Serif"/>
                <a:cs typeface="Microsoft Sans Serif"/>
              </a:rPr>
              <a:t>embedding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60">
                <a:latin typeface="Microsoft Sans Serif"/>
                <a:cs typeface="Microsoft Sans Serif"/>
              </a:rPr>
              <a:t>in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NLP</a:t>
            </a:r>
            <a:endParaRPr sz="1400">
              <a:latin typeface="Microsoft Sans Serif"/>
              <a:cs typeface="Microsoft Sans Serif"/>
            </a:endParaRPr>
          </a:p>
          <a:p>
            <a:pPr marL="12700" marR="244475">
              <a:lnSpc>
                <a:spcPts val="1850"/>
              </a:lnSpc>
              <a:spcBef>
                <a:spcPts val="45"/>
              </a:spcBef>
            </a:pPr>
            <a:r>
              <a:rPr dirty="0" sz="1400">
                <a:latin typeface="Microsoft Sans Serif"/>
                <a:cs typeface="Microsoft Sans Serif"/>
              </a:rPr>
              <a:t>Use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75">
                <a:latin typeface="Microsoft Sans Serif"/>
                <a:cs typeface="Microsoft Sans Serif"/>
              </a:rPr>
              <a:t>it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45">
                <a:latin typeface="Microsoft Sans Serif"/>
                <a:cs typeface="Microsoft Sans Serif"/>
              </a:rPr>
              <a:t>an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80">
                <a:latin typeface="Microsoft Sans Serif"/>
                <a:cs typeface="Microsoft Sans Serif"/>
              </a:rPr>
              <a:t>input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85">
                <a:latin typeface="Microsoft Sans Serif"/>
                <a:cs typeface="Microsoft Sans Serif"/>
              </a:rPr>
              <a:t>for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60">
                <a:latin typeface="Microsoft Sans Serif"/>
                <a:cs typeface="Microsoft Sans Serif"/>
              </a:rPr>
              <a:t>traditional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75">
                <a:latin typeface="Microsoft Sans Serif"/>
                <a:cs typeface="Microsoft Sans Serif"/>
              </a:rPr>
              <a:t>transformer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50">
                <a:latin typeface="Microsoft Sans Serif"/>
                <a:cs typeface="Microsoft Sans Serif"/>
              </a:rPr>
              <a:t>encoder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15">
                <a:latin typeface="Microsoft Sans Serif"/>
                <a:cs typeface="Microsoft Sans Serif"/>
              </a:rPr>
              <a:t>(like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60">
                <a:latin typeface="Microsoft Sans Serif"/>
                <a:cs typeface="Microsoft Sans Serif"/>
              </a:rPr>
              <a:t>in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BERT) </a:t>
            </a:r>
            <a:r>
              <a:rPr dirty="0" sz="1400" spc="-36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Use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25">
                <a:latin typeface="Microsoft Sans Serif"/>
                <a:cs typeface="Microsoft Sans Serif"/>
              </a:rPr>
              <a:t>12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75">
                <a:latin typeface="Microsoft Sans Serif"/>
                <a:cs typeface="Microsoft Sans Serif"/>
              </a:rPr>
              <a:t>transformer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20">
                <a:latin typeface="Microsoft Sans Serif"/>
                <a:cs typeface="Microsoft Sans Serif"/>
              </a:rPr>
              <a:t>layers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50">
                <a:latin typeface="Microsoft Sans Serif"/>
                <a:cs typeface="Microsoft Sans Serif"/>
              </a:rPr>
              <a:t>(Norm,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55">
                <a:latin typeface="Microsoft Sans Serif"/>
                <a:cs typeface="Microsoft Sans Serif"/>
              </a:rPr>
              <a:t>Multi-head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60">
                <a:latin typeface="Microsoft Sans Serif"/>
                <a:cs typeface="Microsoft Sans Serif"/>
              </a:rPr>
              <a:t>attention,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5">
                <a:latin typeface="Microsoft Sans Serif"/>
                <a:cs typeface="Microsoft Sans Serif"/>
              </a:rPr>
              <a:t>etc.)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ts val="1800"/>
              </a:lnSpc>
              <a:spcBef>
                <a:spcPts val="45"/>
              </a:spcBef>
            </a:pPr>
            <a:r>
              <a:rPr dirty="0" sz="1400" spc="-5">
                <a:latin typeface="Microsoft Sans Serif"/>
                <a:cs typeface="Microsoft Sans Serif"/>
              </a:rPr>
              <a:t>Take </a:t>
            </a:r>
            <a:r>
              <a:rPr dirty="0" sz="1400" spc="70">
                <a:latin typeface="Microsoft Sans Serif"/>
                <a:cs typeface="Microsoft Sans Serif"/>
              </a:rPr>
              <a:t>the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30">
                <a:latin typeface="Microsoft Sans Serif"/>
                <a:cs typeface="Microsoft Sans Serif"/>
              </a:rPr>
              <a:t>last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75">
                <a:latin typeface="Microsoft Sans Serif"/>
                <a:cs typeface="Microsoft Sans Serif"/>
              </a:rPr>
              <a:t>output,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25">
                <a:latin typeface="Microsoft Sans Serif"/>
                <a:cs typeface="Microsoft Sans Serif"/>
              </a:rPr>
              <a:t>use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75">
                <a:latin typeface="Microsoft Sans Serif"/>
                <a:cs typeface="Microsoft Sans Serif"/>
              </a:rPr>
              <a:t>it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as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80">
                <a:latin typeface="Microsoft Sans Serif"/>
                <a:cs typeface="Microsoft Sans Serif"/>
              </a:rPr>
              <a:t>input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85">
                <a:latin typeface="Microsoft Sans Serif"/>
                <a:cs typeface="Microsoft Sans Serif"/>
              </a:rPr>
              <a:t>for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20">
                <a:latin typeface="Microsoft Sans Serif"/>
                <a:cs typeface="Microsoft Sans Serif"/>
              </a:rPr>
              <a:t>Dense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15">
                <a:latin typeface="Microsoft Sans Serif"/>
                <a:cs typeface="Microsoft Sans Serif"/>
              </a:rPr>
              <a:t>Layer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80">
                <a:latin typeface="Microsoft Sans Serif"/>
                <a:cs typeface="Microsoft Sans Serif"/>
              </a:rPr>
              <a:t>with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25">
                <a:latin typeface="Microsoft Sans Serif"/>
                <a:cs typeface="Microsoft Sans Serif"/>
              </a:rPr>
              <a:t>1000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classes </a:t>
            </a:r>
            <a:r>
              <a:rPr dirty="0" sz="1400" spc="-360">
                <a:latin typeface="Microsoft Sans Serif"/>
                <a:cs typeface="Microsoft Sans Serif"/>
              </a:rPr>
              <a:t> </a:t>
            </a:r>
            <a:r>
              <a:rPr dirty="0" sz="1400" spc="10">
                <a:latin typeface="Microsoft Sans Serif"/>
                <a:cs typeface="Microsoft Sans Serif"/>
              </a:rPr>
              <a:t>Voilà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-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55">
                <a:latin typeface="Microsoft Sans Serif"/>
                <a:cs typeface="Microsoft Sans Serif"/>
              </a:rPr>
              <a:t>you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25">
                <a:latin typeface="Microsoft Sans Serif"/>
                <a:cs typeface="Microsoft Sans Serif"/>
              </a:rPr>
              <a:t>have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5">
                <a:latin typeface="Microsoft Sans Serif"/>
                <a:cs typeface="Microsoft Sans Serif"/>
              </a:rPr>
              <a:t>a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classi</a:t>
            </a:r>
            <a:r>
              <a:rPr dirty="0" sz="1400" spc="95">
                <a:latin typeface="Microsoft Sans Serif"/>
                <a:cs typeface="Microsoft Sans Serif"/>
              </a:rPr>
              <a:t> </a:t>
            </a:r>
            <a:r>
              <a:rPr dirty="0" sz="1400" spc="45">
                <a:latin typeface="Microsoft Sans Serif"/>
                <a:cs typeface="Microsoft Sans Serif"/>
              </a:rPr>
              <a:t>cation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65">
                <a:latin typeface="Microsoft Sans Serif"/>
                <a:cs typeface="Microsoft Sans Serif"/>
              </a:rPr>
              <a:t>model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1428" y="126347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289" y="60550"/>
                </a:moveTo>
                <a:lnTo>
                  <a:pt x="26260" y="60550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1428" y="149894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34289" y="60550"/>
                </a:moveTo>
                <a:lnTo>
                  <a:pt x="26260" y="60550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1428" y="172769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4289" y="60550"/>
                </a:moveTo>
                <a:lnTo>
                  <a:pt x="26260" y="60550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1428" y="196316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4289" y="60550"/>
                </a:moveTo>
                <a:lnTo>
                  <a:pt x="26260" y="60550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1428" y="219863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4289" y="60549"/>
                </a:moveTo>
                <a:lnTo>
                  <a:pt x="26260" y="60549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1428" y="242738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34289" y="60549"/>
                </a:moveTo>
                <a:lnTo>
                  <a:pt x="26260" y="60549"/>
                </a:lnTo>
                <a:lnTo>
                  <a:pt x="22398" y="59781"/>
                </a:lnTo>
                <a:lnTo>
                  <a:pt x="0" y="34289"/>
                </a:lnTo>
                <a:lnTo>
                  <a:pt x="0" y="26260"/>
                </a:lnTo>
                <a:lnTo>
                  <a:pt x="26260" y="0"/>
                </a:lnTo>
                <a:lnTo>
                  <a:pt x="34289" y="0"/>
                </a:lnTo>
                <a:lnTo>
                  <a:pt x="60550" y="30275"/>
                </a:lnTo>
                <a:lnTo>
                  <a:pt x="60550" y="34289"/>
                </a:lnTo>
                <a:lnTo>
                  <a:pt x="34289" y="60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/34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68456"/>
            <a:ext cx="2726690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60">
                <a:latin typeface="Microsoft Sans Serif"/>
                <a:cs typeface="Microsoft Sans Serif"/>
              </a:rPr>
              <a:t>ATTENTION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35">
                <a:latin typeface="Microsoft Sans Serif"/>
                <a:cs typeface="Microsoft Sans Serif"/>
              </a:rPr>
              <a:t>IS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55">
                <a:latin typeface="Microsoft Sans Serif"/>
                <a:cs typeface="Microsoft Sans Serif"/>
              </a:rPr>
              <a:t>ALL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25">
                <a:latin typeface="Microsoft Sans Serif"/>
                <a:cs typeface="Microsoft Sans Serif"/>
              </a:rPr>
              <a:t>YOU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30">
                <a:latin typeface="Microsoft Sans Serif"/>
                <a:cs typeface="Microsoft Sans Serif"/>
              </a:rPr>
              <a:t>NEED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23" y="1142374"/>
            <a:ext cx="3727198" cy="47229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5872" y="6308815"/>
            <a:ext cx="3524885" cy="55499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25"/>
              </a:spcBef>
            </a:pPr>
            <a:r>
              <a:rPr dirty="0" baseline="3267" sz="2550" spc="-307">
                <a:solidFill>
                  <a:srgbClr val="333333"/>
                </a:solidFill>
                <a:latin typeface="Microsoft Sans Serif"/>
                <a:cs typeface="Microsoft Sans Serif"/>
              </a:rPr>
              <a:t>S</a:t>
            </a:r>
            <a:r>
              <a:rPr dirty="0" baseline="3267" sz="2550" spc="104">
                <a:solidFill>
                  <a:srgbClr val="333333"/>
                </a:solidFill>
                <a:latin typeface="Microsoft Sans Serif"/>
                <a:cs typeface="Microsoft Sans Serif"/>
              </a:rPr>
              <a:t>o</a:t>
            </a:r>
            <a:r>
              <a:rPr dirty="0" baseline="3267" sz="2550" spc="135">
                <a:solidFill>
                  <a:srgbClr val="333333"/>
                </a:solidFill>
                <a:latin typeface="Microsoft Sans Serif"/>
                <a:cs typeface="Microsoft Sans Serif"/>
              </a:rPr>
              <a:t>u</a:t>
            </a:r>
            <a:r>
              <a:rPr dirty="0" baseline="3267" sz="2550" spc="187">
                <a:solidFill>
                  <a:srgbClr val="333333"/>
                </a:solidFill>
                <a:latin typeface="Microsoft Sans Serif"/>
                <a:cs typeface="Microsoft Sans Serif"/>
              </a:rPr>
              <a:t>r</a:t>
            </a:r>
            <a:r>
              <a:rPr dirty="0" baseline="3267" sz="2550" spc="-60">
                <a:solidFill>
                  <a:srgbClr val="333333"/>
                </a:solidFill>
                <a:latin typeface="Microsoft Sans Serif"/>
                <a:cs typeface="Microsoft Sans Serif"/>
              </a:rPr>
              <a:t>c</a:t>
            </a:r>
            <a:r>
              <a:rPr dirty="0" baseline="3267" sz="2550" spc="7">
                <a:solidFill>
                  <a:srgbClr val="333333"/>
                </a:solidFill>
                <a:latin typeface="Microsoft Sans Serif"/>
                <a:cs typeface="Microsoft Sans Serif"/>
              </a:rPr>
              <a:t>e</a:t>
            </a:r>
            <a:r>
              <a:rPr dirty="0" baseline="3267" sz="2550" spc="-44">
                <a:solidFill>
                  <a:srgbClr val="333333"/>
                </a:solidFill>
                <a:latin typeface="Microsoft Sans Serif"/>
                <a:cs typeface="Microsoft Sans Serif"/>
              </a:rPr>
              <a:t>:</a:t>
            </a:r>
            <a:r>
              <a:rPr dirty="0" baseline="3267" sz="2550" spc="-22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700" spc="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A</a:t>
            </a:r>
            <a:r>
              <a:rPr dirty="0" u="heavy" sz="1700" spc="2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tt</a:t>
            </a:r>
            <a:r>
              <a:rPr dirty="0" u="heavy" sz="170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e</a:t>
            </a:r>
            <a:r>
              <a:rPr dirty="0" u="heavy" sz="1700" spc="2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n</a:t>
            </a:r>
            <a:r>
              <a:rPr dirty="0" u="heavy" sz="1700" spc="2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</a:t>
            </a:r>
            <a:r>
              <a:rPr dirty="0" u="heavy" sz="170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i</a:t>
            </a:r>
            <a:r>
              <a:rPr dirty="0" u="heavy" sz="170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o</a:t>
            </a:r>
            <a:r>
              <a:rPr dirty="0" u="heavy" sz="1700" spc="2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n</a:t>
            </a:r>
            <a:r>
              <a:rPr dirty="0" u="heavy" sz="1700" spc="-6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-2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I</a:t>
            </a:r>
            <a:r>
              <a:rPr dirty="0" u="heavy" sz="1700" spc="-3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s</a:t>
            </a:r>
            <a:r>
              <a:rPr dirty="0" u="heavy" sz="1700" spc="-6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A</a:t>
            </a:r>
            <a:r>
              <a:rPr dirty="0" u="heavy" sz="170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ll</a:t>
            </a:r>
            <a:r>
              <a:rPr dirty="0" u="heavy" sz="1700" spc="-6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-8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Y</a:t>
            </a:r>
            <a:r>
              <a:rPr dirty="0" u="heavy" sz="170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o</a:t>
            </a:r>
            <a:r>
              <a:rPr dirty="0" u="heavy" sz="1700" spc="2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u</a:t>
            </a:r>
            <a:r>
              <a:rPr dirty="0" u="heavy" sz="1700" spc="-6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6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N</a:t>
            </a:r>
            <a:r>
              <a:rPr dirty="0" u="heavy" sz="170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ee</a:t>
            </a:r>
            <a:r>
              <a:rPr dirty="0" u="heavy" sz="170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d </a:t>
            </a:r>
            <a:r>
              <a:rPr dirty="0" sz="1700" b="1">
                <a:latin typeface="Tahoma"/>
                <a:cs typeface="Tahoma"/>
              </a:rPr>
              <a:t> </a:t>
            </a:r>
            <a:r>
              <a:rPr dirty="0" sz="1700" spc="5">
                <a:solidFill>
                  <a:srgbClr val="333333"/>
                </a:solidFill>
                <a:latin typeface="Microsoft Sans Serif"/>
                <a:cs typeface="Microsoft Sans Serif"/>
              </a:rPr>
              <a:t>Vaswani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65">
                <a:solidFill>
                  <a:srgbClr val="333333"/>
                </a:solidFill>
                <a:latin typeface="Microsoft Sans Serif"/>
                <a:cs typeface="Microsoft Sans Serif"/>
              </a:rPr>
              <a:t>et</a:t>
            </a:r>
            <a:r>
              <a:rPr dirty="0" sz="170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333333"/>
                </a:solidFill>
                <a:latin typeface="Microsoft Sans Serif"/>
                <a:cs typeface="Microsoft Sans Serif"/>
              </a:rPr>
              <a:t>al.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Microsoft Sans Serif"/>
                <a:cs typeface="Microsoft Sans Serif"/>
              </a:rPr>
              <a:t>2017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783" y="9966512"/>
            <a:ext cx="142875" cy="127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/34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68456"/>
            <a:ext cx="2435860" cy="241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40">
                <a:latin typeface="Microsoft Sans Serif"/>
                <a:cs typeface="Microsoft Sans Serif"/>
              </a:rPr>
              <a:t>TRANSFORMER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35">
                <a:latin typeface="Microsoft Sans Serif"/>
                <a:cs typeface="Microsoft Sans Serif"/>
              </a:rPr>
              <a:t>ENCODER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23" y="1142374"/>
            <a:ext cx="2603656" cy="472291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97979" y="6342379"/>
            <a:ext cx="5584190" cy="1438910"/>
          </a:xfrm>
          <a:custGeom>
            <a:avLst/>
            <a:gdLst/>
            <a:ahLst/>
            <a:cxnLst/>
            <a:rect l="l" t="t" r="r" b="b"/>
            <a:pathLst>
              <a:path w="5584190" h="1438909">
                <a:moveTo>
                  <a:pt x="5583936" y="0"/>
                </a:moveTo>
                <a:lnTo>
                  <a:pt x="0" y="0"/>
                </a:lnTo>
                <a:lnTo>
                  <a:pt x="0" y="107950"/>
                </a:lnTo>
                <a:lnTo>
                  <a:pt x="0" y="1264920"/>
                </a:lnTo>
                <a:lnTo>
                  <a:pt x="0" y="1438910"/>
                </a:lnTo>
                <a:lnTo>
                  <a:pt x="5583936" y="1438910"/>
                </a:lnTo>
                <a:lnTo>
                  <a:pt x="5583936" y="1265415"/>
                </a:lnTo>
                <a:lnTo>
                  <a:pt x="5583936" y="1264920"/>
                </a:lnTo>
                <a:lnTo>
                  <a:pt x="5583936" y="108229"/>
                </a:lnTo>
                <a:lnTo>
                  <a:pt x="5443144" y="108229"/>
                </a:lnTo>
                <a:lnTo>
                  <a:pt x="5443144" y="1264920"/>
                </a:lnTo>
                <a:lnTo>
                  <a:pt x="141643" y="1264920"/>
                </a:lnTo>
                <a:lnTo>
                  <a:pt x="141643" y="107950"/>
                </a:lnTo>
                <a:lnTo>
                  <a:pt x="5583936" y="107950"/>
                </a:lnTo>
                <a:lnTo>
                  <a:pt x="5583936" y="0"/>
                </a:lnTo>
                <a:close/>
              </a:path>
            </a:pathLst>
          </a:custGeom>
          <a:solidFill>
            <a:srgbClr val="000000">
              <a:alpha val="148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9623" y="6450605"/>
            <a:ext cx="5301615" cy="115760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dirty="0" sz="1050" spc="5">
                <a:latin typeface="Consolas"/>
                <a:cs typeface="Consolas"/>
              </a:rPr>
              <a:t>encoder_layer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nn.TransformerEncoderLayer(d_model=512,</a:t>
            </a:r>
            <a:endParaRPr sz="1050">
              <a:latin typeface="Consolas"/>
              <a:cs typeface="Consolas"/>
            </a:endParaRPr>
          </a:p>
          <a:p>
            <a:pPr marL="3388360">
              <a:lnSpc>
                <a:spcPct val="100000"/>
              </a:lnSpc>
              <a:spcBef>
                <a:spcPts val="120"/>
              </a:spcBef>
            </a:pPr>
            <a:r>
              <a:rPr dirty="0" sz="1050" spc="5">
                <a:latin typeface="Consolas"/>
                <a:cs typeface="Consolas"/>
              </a:rPr>
              <a:t>nhead=8)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onsolas"/>
              <a:cs typeface="Consolas"/>
            </a:endParaRPr>
          </a:p>
          <a:p>
            <a:pPr marL="133350">
              <a:lnSpc>
                <a:spcPct val="100000"/>
              </a:lnSpc>
            </a:pPr>
            <a:r>
              <a:rPr dirty="0" sz="1050" spc="5">
                <a:latin typeface="Consolas"/>
                <a:cs typeface="Consolas"/>
              </a:rPr>
              <a:t>transformer_encoder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=</a:t>
            </a:r>
            <a:r>
              <a:rPr dirty="0" sz="1050" spc="-30">
                <a:latin typeface="Consolas"/>
                <a:cs typeface="Consolas"/>
              </a:rPr>
              <a:t> </a:t>
            </a:r>
            <a:r>
              <a:rPr dirty="0" sz="1050" spc="5">
                <a:latin typeface="Consolas"/>
                <a:cs typeface="Consolas"/>
              </a:rPr>
              <a:t>nn.TransformerEncoder(encoder_layer,</a:t>
            </a:r>
            <a:endParaRPr sz="1050">
              <a:latin typeface="Consolas"/>
              <a:cs typeface="Consolas"/>
            </a:endParaRPr>
          </a:p>
          <a:p>
            <a:pPr marL="3388360">
              <a:lnSpc>
                <a:spcPct val="100000"/>
              </a:lnSpc>
              <a:spcBef>
                <a:spcPts val="170"/>
              </a:spcBef>
            </a:pPr>
            <a:r>
              <a:rPr dirty="0" sz="1050" spc="5">
                <a:latin typeface="Consolas"/>
                <a:cs typeface="Consolas"/>
              </a:rPr>
              <a:t>num_layers=6)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/34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72" y="772078"/>
            <a:ext cx="559435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140">
                <a:latin typeface="Tahoma"/>
                <a:cs typeface="Tahoma"/>
              </a:rPr>
              <a:t>BE</a:t>
            </a:r>
            <a:r>
              <a:rPr dirty="0" sz="1550" spc="140">
                <a:latin typeface="Tahoma"/>
                <a:cs typeface="Tahoma"/>
              </a:rPr>
              <a:t>R</a:t>
            </a:r>
            <a:r>
              <a:rPr dirty="0" sz="1550" spc="114">
                <a:latin typeface="Tahoma"/>
                <a:cs typeface="Tahoma"/>
              </a:rPr>
              <a:t>T</a:t>
            </a:r>
            <a:endParaRPr sz="15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23" y="1169285"/>
            <a:ext cx="6365235" cy="24421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5872" y="4055004"/>
            <a:ext cx="5803265" cy="55499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25"/>
              </a:spcBef>
            </a:pPr>
            <a:r>
              <a:rPr dirty="0" baseline="3267" sz="2550">
                <a:solidFill>
                  <a:srgbClr val="333333"/>
                </a:solidFill>
                <a:latin typeface="Microsoft Sans Serif"/>
                <a:cs typeface="Microsoft Sans Serif"/>
              </a:rPr>
              <a:t>Source:</a:t>
            </a:r>
            <a:r>
              <a:rPr dirty="0" baseline="3267" sz="2550" spc="-22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700" spc="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A</a:t>
            </a:r>
            <a:r>
              <a:rPr dirty="0" u="heavy" sz="1700" spc="-6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Visual</a:t>
            </a:r>
            <a:r>
              <a:rPr dirty="0" u="heavy" sz="1700" spc="-6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-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Guide</a:t>
            </a:r>
            <a:r>
              <a:rPr dirty="0" u="heavy" sz="1700" spc="-6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to</a:t>
            </a:r>
            <a:r>
              <a:rPr dirty="0" u="heavy" sz="1700" spc="-6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-2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Usin</a:t>
            </a:r>
            <a:r>
              <a:rPr dirty="0" sz="1700" spc="-20" b="1">
                <a:latin typeface="Tahoma"/>
                <a:cs typeface="Tahoma"/>
                <a:hlinkClick r:id="rId3"/>
              </a:rPr>
              <a:t>g</a:t>
            </a:r>
            <a:r>
              <a:rPr dirty="0" sz="1700" spc="-60" b="1">
                <a:latin typeface="Tahoma"/>
                <a:cs typeface="Tahoma"/>
                <a:hlinkClick r:id="rId3"/>
              </a:rPr>
              <a:t> </a:t>
            </a:r>
            <a:r>
              <a:rPr dirty="0" u="heavy" sz="1700" spc="-7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BERT</a:t>
            </a:r>
            <a:r>
              <a:rPr dirty="0" u="heavy" sz="1700" spc="-6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1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for</a:t>
            </a:r>
            <a:r>
              <a:rPr dirty="0" u="heavy" sz="1700" spc="-6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1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the</a:t>
            </a:r>
            <a:r>
              <a:rPr dirty="0" u="heavy" sz="1700" spc="-6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-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First</a:t>
            </a:r>
            <a:r>
              <a:rPr dirty="0" u="heavy" sz="1700" spc="-60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dirty="0" u="heavy" sz="1700" spc="-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Time </a:t>
            </a:r>
            <a:r>
              <a:rPr dirty="0" sz="1700" spc="-480" b="1">
                <a:latin typeface="Tahoma"/>
                <a:cs typeface="Tahoma"/>
              </a:rPr>
              <a:t> </a:t>
            </a:r>
            <a:r>
              <a:rPr dirty="0" sz="1700" spc="55">
                <a:solidFill>
                  <a:srgbClr val="333333"/>
                </a:solidFill>
                <a:latin typeface="Microsoft Sans Serif"/>
                <a:cs typeface="Microsoft Sans Serif"/>
              </a:rPr>
              <a:t>Alammar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Microsoft Sans Serif"/>
                <a:cs typeface="Microsoft Sans Serif"/>
              </a:rPr>
              <a:t>2020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/34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772" y="668361"/>
            <a:ext cx="5310505" cy="130492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0"/>
              </a:spcBef>
            </a:pPr>
            <a:r>
              <a:rPr dirty="0" sz="1400" spc="70">
                <a:latin typeface="Microsoft Sans Serif"/>
                <a:cs typeface="Microsoft Sans Serif"/>
              </a:rPr>
              <a:t>WHY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85">
                <a:latin typeface="Microsoft Sans Serif"/>
                <a:cs typeface="Microsoft Sans Serif"/>
              </a:rPr>
              <a:t>DON'T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60">
                <a:latin typeface="Microsoft Sans Serif"/>
                <a:cs typeface="Microsoft Sans Serif"/>
              </a:rPr>
              <a:t>WE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-15">
                <a:latin typeface="Microsoft Sans Serif"/>
                <a:cs typeface="Microsoft Sans Serif"/>
              </a:rPr>
              <a:t>USE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70">
                <a:latin typeface="Microsoft Sans Serif"/>
                <a:cs typeface="Microsoft Sans Serif"/>
              </a:rPr>
              <a:t>A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50">
                <a:latin typeface="Microsoft Sans Serif"/>
                <a:cs typeface="Microsoft Sans Serif"/>
              </a:rPr>
              <a:t>FULL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20">
                <a:latin typeface="Microsoft Sans Serif"/>
                <a:cs typeface="Microsoft Sans Serif"/>
              </a:rPr>
              <a:t>IMAGE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45">
                <a:latin typeface="Microsoft Sans Serif"/>
                <a:cs typeface="Microsoft Sans Serif"/>
              </a:rPr>
              <a:t>FOR</a:t>
            </a:r>
            <a:r>
              <a:rPr dirty="0" sz="1400" spc="55">
                <a:latin typeface="Microsoft Sans Serif"/>
                <a:cs typeface="Microsoft Sans Serif"/>
              </a:rPr>
              <a:t> </a:t>
            </a:r>
            <a:r>
              <a:rPr dirty="0" sz="1400" spc="35">
                <a:latin typeface="Microsoft Sans Serif"/>
                <a:cs typeface="Microsoft Sans Serif"/>
              </a:rPr>
              <a:t>TRANSFORMER?</a:t>
            </a:r>
            <a:endParaRPr sz="14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1225"/>
              </a:spcBef>
            </a:pPr>
            <a:r>
              <a:rPr dirty="0" sz="2100" spc="90">
                <a:solidFill>
                  <a:srgbClr val="333333"/>
                </a:solidFill>
                <a:latin typeface="Trebuchet MS"/>
                <a:cs typeface="Trebuchet MS"/>
              </a:rPr>
              <a:t>Because</a:t>
            </a:r>
            <a:r>
              <a:rPr dirty="0" sz="21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2100" spc="70" b="1">
                <a:solidFill>
                  <a:srgbClr val="333333"/>
                </a:solidFill>
                <a:latin typeface="Arial"/>
                <a:cs typeface="Arial"/>
              </a:rPr>
              <a:t>complexity</a:t>
            </a:r>
            <a:endParaRPr sz="2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dirty="0" sz="1400" spc="-5">
                <a:latin typeface="Microsoft Sans Serif"/>
                <a:cs typeface="Microsoft Sans Serif"/>
              </a:rPr>
              <a:t>We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50">
                <a:latin typeface="Microsoft Sans Serif"/>
                <a:cs typeface="Microsoft Sans Serif"/>
              </a:rPr>
              <a:t>need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90">
                <a:latin typeface="Microsoft Sans Serif"/>
                <a:cs typeface="Microsoft Sans Serif"/>
              </a:rPr>
              <a:t>to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55">
                <a:latin typeface="Microsoft Sans Serif"/>
                <a:cs typeface="Microsoft Sans Serif"/>
              </a:rPr>
              <a:t>store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50" spc="-10" i="1">
                <a:latin typeface="Georgia"/>
                <a:cs typeface="Georgia"/>
              </a:rPr>
              <a:t>n</a:t>
            </a:r>
            <a:r>
              <a:rPr dirty="0" baseline="30555" sz="1500" spc="-15">
                <a:latin typeface="Cambria"/>
                <a:cs typeface="Cambria"/>
              </a:rPr>
              <a:t>2</a:t>
            </a:r>
            <a:r>
              <a:rPr dirty="0" baseline="30555" sz="1500" spc="112">
                <a:latin typeface="Cambria"/>
                <a:cs typeface="Cambria"/>
              </a:rPr>
              <a:t> </a:t>
            </a:r>
            <a:r>
              <a:rPr dirty="0" sz="1400" spc="55">
                <a:latin typeface="Microsoft Sans Serif"/>
                <a:cs typeface="Microsoft Sans Serif"/>
              </a:rPr>
              <a:t>parameters</a:t>
            </a:r>
            <a:endParaRPr sz="14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165"/>
              </a:spcBef>
            </a:pPr>
            <a:r>
              <a:rPr dirty="0" sz="1450" spc="-35">
                <a:latin typeface="Cambria"/>
                <a:cs typeface="Cambria"/>
              </a:rPr>
              <a:t>(3</a:t>
            </a:r>
            <a:r>
              <a:rPr dirty="0" sz="1450" spc="30">
                <a:latin typeface="Cambria"/>
                <a:cs typeface="Cambria"/>
              </a:rPr>
              <a:t> </a:t>
            </a:r>
            <a:r>
              <a:rPr dirty="0" sz="1450" spc="25">
                <a:latin typeface="Cambria"/>
                <a:cs typeface="Cambria"/>
              </a:rPr>
              <a:t>∗</a:t>
            </a:r>
            <a:r>
              <a:rPr dirty="0" sz="1450" spc="35">
                <a:latin typeface="Cambria"/>
                <a:cs typeface="Cambria"/>
              </a:rPr>
              <a:t> </a:t>
            </a:r>
            <a:r>
              <a:rPr dirty="0" sz="1450" spc="-80">
                <a:latin typeface="Cambria"/>
                <a:cs typeface="Cambria"/>
              </a:rPr>
              <a:t>224</a:t>
            </a:r>
            <a:r>
              <a:rPr dirty="0" sz="1450" spc="30">
                <a:latin typeface="Cambria"/>
                <a:cs typeface="Cambria"/>
              </a:rPr>
              <a:t> </a:t>
            </a:r>
            <a:r>
              <a:rPr dirty="0" sz="1450" spc="25">
                <a:latin typeface="Cambria"/>
                <a:cs typeface="Cambria"/>
              </a:rPr>
              <a:t>∗</a:t>
            </a:r>
            <a:r>
              <a:rPr dirty="0" sz="1450" spc="35">
                <a:latin typeface="Cambria"/>
                <a:cs typeface="Cambria"/>
              </a:rPr>
              <a:t> </a:t>
            </a:r>
            <a:r>
              <a:rPr dirty="0" sz="1450" spc="-60">
                <a:latin typeface="Cambria"/>
                <a:cs typeface="Cambria"/>
              </a:rPr>
              <a:t>224)</a:t>
            </a:r>
            <a:r>
              <a:rPr dirty="0" baseline="30555" sz="1500" spc="-89">
                <a:latin typeface="Cambria"/>
                <a:cs typeface="Cambria"/>
              </a:rPr>
              <a:t>2</a:t>
            </a:r>
            <a:r>
              <a:rPr dirty="0" baseline="30555" sz="1500" spc="7">
                <a:latin typeface="Cambria"/>
                <a:cs typeface="Cambria"/>
              </a:rPr>
              <a:t> </a:t>
            </a:r>
            <a:r>
              <a:rPr dirty="0" sz="1450" spc="325">
                <a:latin typeface="Cambria"/>
                <a:cs typeface="Cambria"/>
              </a:rPr>
              <a:t>=</a:t>
            </a:r>
            <a:r>
              <a:rPr dirty="0" sz="1450" spc="120">
                <a:latin typeface="Cambria"/>
                <a:cs typeface="Cambria"/>
              </a:rPr>
              <a:t> </a:t>
            </a:r>
            <a:r>
              <a:rPr dirty="0" sz="1450" spc="-80">
                <a:latin typeface="Cambria"/>
                <a:cs typeface="Cambria"/>
              </a:rPr>
              <a:t>22</a:t>
            </a:r>
            <a:r>
              <a:rPr dirty="0" sz="1450" spc="35">
                <a:latin typeface="Cambria"/>
                <a:cs typeface="Cambria"/>
              </a:rPr>
              <a:t> </a:t>
            </a:r>
            <a:r>
              <a:rPr dirty="0" sz="1450" spc="-10" i="1">
                <a:latin typeface="Georgia"/>
                <a:cs typeface="Georgia"/>
              </a:rPr>
              <a:t>billion</a:t>
            </a:r>
            <a:r>
              <a:rPr dirty="0" sz="1450" spc="5" i="1">
                <a:latin typeface="Georgia"/>
                <a:cs typeface="Georgia"/>
              </a:rPr>
              <a:t> </a:t>
            </a:r>
            <a:r>
              <a:rPr dirty="0" sz="1450" spc="-20" i="1">
                <a:latin typeface="Georgia"/>
                <a:cs typeface="Georgia"/>
              </a:rPr>
              <a:t>parameters</a:t>
            </a:r>
            <a:endParaRPr sz="145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623" y="2077537"/>
            <a:ext cx="5732081" cy="28593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126818" y="5623089"/>
            <a:ext cx="3519804" cy="20320"/>
          </a:xfrm>
          <a:custGeom>
            <a:avLst/>
            <a:gdLst/>
            <a:ahLst/>
            <a:cxnLst/>
            <a:rect l="l" t="t" r="r" b="b"/>
            <a:pathLst>
              <a:path w="3519804" h="20320">
                <a:moveTo>
                  <a:pt x="3519182" y="0"/>
                </a:moveTo>
                <a:lnTo>
                  <a:pt x="1086319" y="0"/>
                </a:lnTo>
                <a:lnTo>
                  <a:pt x="0" y="0"/>
                </a:lnTo>
                <a:lnTo>
                  <a:pt x="0" y="20180"/>
                </a:lnTo>
                <a:lnTo>
                  <a:pt x="1086319" y="20180"/>
                </a:lnTo>
                <a:lnTo>
                  <a:pt x="3519182" y="20180"/>
                </a:lnTo>
                <a:lnTo>
                  <a:pt x="3519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5872" y="5380379"/>
            <a:ext cx="4832985" cy="55499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25"/>
              </a:spcBef>
            </a:pPr>
            <a:r>
              <a:rPr dirty="0" baseline="3267" sz="2550">
                <a:solidFill>
                  <a:srgbClr val="333333"/>
                </a:solidFill>
                <a:latin typeface="Microsoft Sans Serif"/>
                <a:cs typeface="Microsoft Sans Serif"/>
              </a:rPr>
              <a:t>Source:</a:t>
            </a:r>
            <a:r>
              <a:rPr dirty="0" baseline="3267" sz="2550" spc="-3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700" spc="-15" b="1">
                <a:uFill>
                  <a:solidFill>
                    <a:srgbClr val="000000"/>
                  </a:solidFill>
                </a:uFill>
                <a:latin typeface="Tahoma"/>
                <a:cs typeface="Tahoma"/>
                <a:hlinkClick r:id="rId3"/>
              </a:rPr>
              <a:t>Dee</a:t>
            </a:r>
            <a:r>
              <a:rPr dirty="0" sz="1700" spc="-15" b="1">
                <a:latin typeface="Tahoma"/>
                <a:cs typeface="Tahoma"/>
                <a:hlinkClick r:id="rId3"/>
              </a:rPr>
              <a:t>p</a:t>
            </a:r>
            <a:r>
              <a:rPr dirty="0" sz="1700" spc="-65" b="1">
                <a:latin typeface="Tahoma"/>
                <a:cs typeface="Tahoma"/>
                <a:hlinkClick r:id="rId3"/>
              </a:rPr>
              <a:t> </a:t>
            </a:r>
            <a:r>
              <a:rPr dirty="0" sz="1700" spc="-5" b="1">
                <a:latin typeface="Tahoma"/>
                <a:cs typeface="Tahoma"/>
                <a:hlinkClick r:id="rId3"/>
              </a:rPr>
              <a:t>Learning</a:t>
            </a:r>
            <a:r>
              <a:rPr dirty="0" sz="1700" spc="-65" b="1">
                <a:latin typeface="Tahoma"/>
                <a:cs typeface="Tahoma"/>
                <a:hlinkClick r:id="rId3"/>
              </a:rPr>
              <a:t> </a:t>
            </a:r>
            <a:r>
              <a:rPr dirty="0" sz="1700" spc="-15" b="1">
                <a:latin typeface="Tahoma"/>
                <a:cs typeface="Tahoma"/>
                <a:hlinkClick r:id="rId3"/>
              </a:rPr>
              <a:t>Based</a:t>
            </a:r>
            <a:r>
              <a:rPr dirty="0" sz="1700" spc="-60" b="1">
                <a:latin typeface="Tahoma"/>
                <a:cs typeface="Tahoma"/>
                <a:hlinkClick r:id="rId3"/>
              </a:rPr>
              <a:t> </a:t>
            </a:r>
            <a:r>
              <a:rPr dirty="0" sz="1700" spc="5" b="1">
                <a:latin typeface="Tahoma"/>
                <a:cs typeface="Tahoma"/>
                <a:hlinkClick r:id="rId3"/>
              </a:rPr>
              <a:t>Chatbot</a:t>
            </a:r>
            <a:r>
              <a:rPr dirty="0" sz="1700" spc="-65" b="1">
                <a:latin typeface="Tahoma"/>
                <a:cs typeface="Tahoma"/>
                <a:hlinkClick r:id="rId3"/>
              </a:rPr>
              <a:t> </a:t>
            </a:r>
            <a:r>
              <a:rPr dirty="0" sz="1700" spc="5" b="1">
                <a:latin typeface="Tahoma"/>
                <a:cs typeface="Tahoma"/>
                <a:hlinkClick r:id="rId3"/>
              </a:rPr>
              <a:t>Models </a:t>
            </a:r>
            <a:r>
              <a:rPr dirty="0" sz="1700" spc="-484" b="1">
                <a:latin typeface="Tahoma"/>
                <a:cs typeface="Tahoma"/>
              </a:rPr>
              <a:t> </a:t>
            </a:r>
            <a:r>
              <a:rPr dirty="0" sz="1700" spc="-35">
                <a:solidFill>
                  <a:srgbClr val="333333"/>
                </a:solidFill>
                <a:latin typeface="Microsoft Sans Serif"/>
                <a:cs typeface="Microsoft Sans Serif"/>
              </a:rPr>
              <a:t>Csaky</a:t>
            </a:r>
            <a:r>
              <a:rPr dirty="0" sz="17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20">
                <a:solidFill>
                  <a:srgbClr val="333333"/>
                </a:solidFill>
                <a:latin typeface="Microsoft Sans Serif"/>
                <a:cs typeface="Microsoft Sans Serif"/>
              </a:rPr>
              <a:t>2017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783" y="9966517"/>
            <a:ext cx="142875" cy="127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2099" y="171513"/>
            <a:ext cx="7988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7/1/24,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12:52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https://tugot17.github.io/Vision-Transformer-Presentation/#/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</a:t>
            </a:fld>
            <a:r>
              <a:rPr dirty="0"/>
              <a:t>/34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18892" y="171513"/>
            <a:ext cx="8756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>
                <a:latin typeface="Arial MT"/>
                <a:cs typeface="Arial MT"/>
              </a:rPr>
              <a:t>V</a:t>
            </a:r>
            <a:r>
              <a:rPr dirty="0" sz="800">
                <a:latin typeface="Arial MT"/>
                <a:cs typeface="Arial MT"/>
              </a:rPr>
              <a:t>ision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30">
                <a:latin typeface="Arial MT"/>
                <a:cs typeface="Arial MT"/>
              </a:rPr>
              <a:t>T</a:t>
            </a:r>
            <a:r>
              <a:rPr dirty="0" sz="800">
                <a:latin typeface="Arial MT"/>
                <a:cs typeface="Arial MT"/>
              </a:rPr>
              <a:t>ransformer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Transformer</dc:title>
  <dcterms:created xsi:type="dcterms:W3CDTF">2024-07-01T07:23:20Z</dcterms:created>
  <dcterms:modified xsi:type="dcterms:W3CDTF">2024-07-01T07:23:20Z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Mozilla/5.0 (Windows NT 10.0; Win64; x64) AppleWebKit/537.36 (KHTML, like Gecko) Chrome/126.0.0.0 Safari/537.36</vt:lpwstr>
  </property>
  <property fmtid="{D5CDD505-2E9C-101B-9397-08002B2CF9AE}" pid="4" name="LastSaved">
    <vt:filetime>2024-07-01T00:00:00Z</vt:filetime>
  </property>
</Properties>
</file>