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114" y="-31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AB1A-8682-406B-AA5F-917F0ADFF2C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AAD2A-59E2-479B-BA33-5E58CC42B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9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532340"/>
            <a:ext cx="4869061" cy="31649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Generative AI (GenAI)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Generative AI is a cutting-edge technology that enables machines to create original content, from images and text to music and code. It represents a significant leap forward in artificial intelligence, opening up new realms of creativity and innovation.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868716" y="6609874"/>
            <a:ext cx="5186363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  <p:pic>
        <p:nvPicPr>
          <p:cNvPr id="11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1176492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Difference between AI, ML, DL, and GenAI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broad field of Artificial Intelligence, which aims to create machines that can perform human-like tasks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Recommendation Models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Autonomous Vehicle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Any AI Products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Learning, a subset of AI that focuses on building algorithms that can learn from data and make predictions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Predictive Analysis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Statistical Model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Forecasting Designs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DL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Learning, a more advanced ML technique that uses neural networks to analyze complex data and automate decision-making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ANN &amp; DNN – Array or </a:t>
            </a:r>
            <a:r>
              <a:rPr lang="en-US" sz="1944" kern="0" spc="-39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Dataframe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CNN – Image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RNN – Text related &amp; Time Series</a:t>
            </a:r>
            <a:endParaRPr lang="en-US" sz="194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4037" y="2203013"/>
            <a:ext cx="1176492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Difference between AI, ML, DL, and GenAI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broad field of Artificial Intelligence, which aims to create machines that can perform human-like tasks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Recommendation Models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Autonomous Vehicle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Any AI Products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Learning, a subset of AI that focuses on building algorithms that can learn from data and make predictions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Predictive Analysis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Statistical Model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Forecasting Designs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DL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Learning, a more advanced ML technique that uses neural networks to analyze complex data and automate decision-making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ANN &amp; DNN – Array or </a:t>
            </a:r>
            <a:r>
              <a:rPr lang="en-US" sz="1944" kern="0" spc="-39" dirty="0" err="1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Dataframe</a:t>
            </a: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CNN – Image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RNN – Text related &amp; Time Series</a:t>
            </a:r>
            <a:endParaRPr lang="en-US" sz="1944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97975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86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41" y="2780943"/>
            <a:ext cx="4978598" cy="26677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7084" y="1199793"/>
            <a:ext cx="7194471" cy="634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97"/>
              </a:lnSpc>
              <a:buNone/>
            </a:pPr>
            <a:r>
              <a:rPr lang="en-US" sz="3998" b="1" kern="0" spc="-12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Fundamentals of Generative AI</a:t>
            </a:r>
            <a:endParaRPr lang="en-US" sz="3998" dirty="0"/>
          </a:p>
        </p:txBody>
      </p:sp>
      <p:sp>
        <p:nvSpPr>
          <p:cNvPr id="7" name="Shape 3"/>
          <p:cNvSpPr/>
          <p:nvPr/>
        </p:nvSpPr>
        <p:spPr>
          <a:xfrm>
            <a:off x="6481405" y="2138958"/>
            <a:ext cx="40600" cy="4890849"/>
          </a:xfrm>
          <a:prstGeom prst="roundRect">
            <a:avLst>
              <a:gd name="adj" fmla="val 225085"/>
            </a:avLst>
          </a:prstGeom>
          <a:solidFill>
            <a:srgbClr val="2A1999"/>
          </a:solidFill>
          <a:ln/>
        </p:spPr>
      </p:sp>
      <p:sp>
        <p:nvSpPr>
          <p:cNvPr id="8" name="Shape 4"/>
          <p:cNvSpPr/>
          <p:nvPr/>
        </p:nvSpPr>
        <p:spPr>
          <a:xfrm>
            <a:off x="6730067" y="2575381"/>
            <a:ext cx="710684" cy="40600"/>
          </a:xfrm>
          <a:prstGeom prst="roundRect">
            <a:avLst>
              <a:gd name="adj" fmla="val 225085"/>
            </a:avLst>
          </a:prstGeom>
          <a:solidFill>
            <a:srgbClr val="2A1999"/>
          </a:solidFill>
          <a:ln/>
        </p:spPr>
      </p:sp>
      <p:sp>
        <p:nvSpPr>
          <p:cNvPr id="9" name="Shape 5"/>
          <p:cNvSpPr/>
          <p:nvPr/>
        </p:nvSpPr>
        <p:spPr>
          <a:xfrm>
            <a:off x="6273225" y="2367320"/>
            <a:ext cx="456843" cy="456843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31578" y="2443401"/>
            <a:ext cx="140018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2399" b="1" kern="0" spc="-7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99" dirty="0"/>
          </a:p>
        </p:txBody>
      </p:sp>
      <p:sp>
        <p:nvSpPr>
          <p:cNvPr id="11" name="Text 7"/>
          <p:cNvSpPr/>
          <p:nvPr/>
        </p:nvSpPr>
        <p:spPr>
          <a:xfrm>
            <a:off x="7618452" y="2341959"/>
            <a:ext cx="2538413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8"/>
              </a:lnSpc>
              <a:buNone/>
            </a:pPr>
            <a:r>
              <a:rPr lang="en-US" sz="1999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Data</a:t>
            </a:r>
            <a:endParaRPr lang="en-US" sz="1999" dirty="0"/>
          </a:p>
        </p:txBody>
      </p:sp>
      <p:sp>
        <p:nvSpPr>
          <p:cNvPr id="12" name="Text 8"/>
          <p:cNvSpPr/>
          <p:nvPr/>
        </p:nvSpPr>
        <p:spPr>
          <a:xfrm>
            <a:off x="7618452" y="2781062"/>
            <a:ext cx="6301264" cy="649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8"/>
              </a:lnSpc>
              <a:buNone/>
            </a:pPr>
            <a:r>
              <a:rPr lang="en-US" sz="1599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GenAI models are trained on vast datasets to learn patterns and generate new content.</a:t>
            </a:r>
            <a:endParaRPr lang="en-US" sz="1599" dirty="0"/>
          </a:p>
        </p:txBody>
      </p:sp>
      <p:sp>
        <p:nvSpPr>
          <p:cNvPr id="13" name="Shape 9"/>
          <p:cNvSpPr/>
          <p:nvPr/>
        </p:nvSpPr>
        <p:spPr>
          <a:xfrm>
            <a:off x="6730067" y="4273332"/>
            <a:ext cx="710684" cy="40600"/>
          </a:xfrm>
          <a:prstGeom prst="roundRect">
            <a:avLst>
              <a:gd name="adj" fmla="val 225085"/>
            </a:avLst>
          </a:prstGeom>
          <a:solidFill>
            <a:srgbClr val="2A1999"/>
          </a:solidFill>
          <a:ln/>
        </p:spPr>
      </p:sp>
      <p:sp>
        <p:nvSpPr>
          <p:cNvPr id="14" name="Shape 10"/>
          <p:cNvSpPr/>
          <p:nvPr/>
        </p:nvSpPr>
        <p:spPr>
          <a:xfrm>
            <a:off x="6273225" y="4065270"/>
            <a:ext cx="456843" cy="456843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10265" y="4141351"/>
            <a:ext cx="182761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2399" b="1" kern="0" spc="-7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99" dirty="0"/>
          </a:p>
        </p:txBody>
      </p:sp>
      <p:sp>
        <p:nvSpPr>
          <p:cNvPr id="16" name="Text 12"/>
          <p:cNvSpPr/>
          <p:nvPr/>
        </p:nvSpPr>
        <p:spPr>
          <a:xfrm>
            <a:off x="7618452" y="4039910"/>
            <a:ext cx="2538413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8"/>
              </a:lnSpc>
              <a:buNone/>
            </a:pPr>
            <a:r>
              <a:rPr lang="en-US" sz="1999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Transformation</a:t>
            </a:r>
            <a:endParaRPr lang="en-US" sz="1999" dirty="0"/>
          </a:p>
        </p:txBody>
      </p:sp>
      <p:sp>
        <p:nvSpPr>
          <p:cNvPr id="17" name="Text 13"/>
          <p:cNvSpPr/>
          <p:nvPr/>
        </p:nvSpPr>
        <p:spPr>
          <a:xfrm>
            <a:off x="7618452" y="4479012"/>
            <a:ext cx="6301264" cy="649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8"/>
              </a:lnSpc>
              <a:buNone/>
            </a:pPr>
            <a:r>
              <a:rPr lang="en-US" sz="1599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advanced neural networks, GenAI models can transform the input data into novel and creative outputs.</a:t>
            </a:r>
            <a:endParaRPr lang="en-US" sz="1599" dirty="0"/>
          </a:p>
        </p:txBody>
      </p:sp>
      <p:sp>
        <p:nvSpPr>
          <p:cNvPr id="18" name="Shape 14"/>
          <p:cNvSpPr/>
          <p:nvPr/>
        </p:nvSpPr>
        <p:spPr>
          <a:xfrm>
            <a:off x="6730067" y="5971282"/>
            <a:ext cx="710684" cy="40600"/>
          </a:xfrm>
          <a:prstGeom prst="roundRect">
            <a:avLst>
              <a:gd name="adj" fmla="val 225085"/>
            </a:avLst>
          </a:prstGeom>
          <a:solidFill>
            <a:srgbClr val="2A1999"/>
          </a:solidFill>
          <a:ln/>
        </p:spPr>
      </p:sp>
      <p:sp>
        <p:nvSpPr>
          <p:cNvPr id="19" name="Shape 15"/>
          <p:cNvSpPr/>
          <p:nvPr/>
        </p:nvSpPr>
        <p:spPr>
          <a:xfrm>
            <a:off x="6273225" y="5763220"/>
            <a:ext cx="456843" cy="456843"/>
          </a:xfrm>
          <a:prstGeom prst="roundRect">
            <a:avLst>
              <a:gd name="adj" fmla="val 20003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05741" y="5839301"/>
            <a:ext cx="191810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2399" b="1" kern="0" spc="-7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99" dirty="0"/>
          </a:p>
        </p:txBody>
      </p:sp>
      <p:sp>
        <p:nvSpPr>
          <p:cNvPr id="21" name="Text 17"/>
          <p:cNvSpPr/>
          <p:nvPr/>
        </p:nvSpPr>
        <p:spPr>
          <a:xfrm>
            <a:off x="7618452" y="5737860"/>
            <a:ext cx="2538413" cy="3173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8"/>
              </a:lnSpc>
              <a:buNone/>
            </a:pPr>
            <a:r>
              <a:rPr lang="en-US" sz="1999" b="1" kern="0" spc="-6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 Generation</a:t>
            </a:r>
            <a:endParaRPr lang="en-US" sz="1999" dirty="0"/>
          </a:p>
        </p:txBody>
      </p:sp>
      <p:sp>
        <p:nvSpPr>
          <p:cNvPr id="22" name="Text 18"/>
          <p:cNvSpPr/>
          <p:nvPr/>
        </p:nvSpPr>
        <p:spPr>
          <a:xfrm>
            <a:off x="7618452" y="6176963"/>
            <a:ext cx="6301264" cy="649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8"/>
              </a:lnSpc>
              <a:buNone/>
            </a:pPr>
            <a:r>
              <a:rPr lang="en-US" sz="1599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models generate original content such as images, text, audio, or code based on the learned patterns.</a:t>
            </a:r>
            <a:endParaRPr lang="en-US" sz="1599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840" y="2654737"/>
            <a:ext cx="4998720" cy="29201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585" y="841058"/>
            <a:ext cx="7242691" cy="609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b="1" kern="0" spc="-11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Prominent Generative AI Models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82585" y="1962626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34747" y="2035731"/>
            <a:ext cx="134422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1316474" y="1962626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GPT-3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1316474" y="238434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language model that can generate human-like text on a wide range of topics.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82585" y="3422690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14268" y="3495794"/>
            <a:ext cx="17549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1316474" y="3422690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DALL-E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1316474" y="3844409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image generation model that can create unique and imaginative visuals from textual descriptions.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82585" y="4882753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09982" y="4955858"/>
            <a:ext cx="184071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1316474" y="488275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1316474" y="5304473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AI-powered art creation tool that generates stunning, surreal images based on user prompts.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82585" y="6342817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07244" y="6415921"/>
            <a:ext cx="18954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1316474" y="6342817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Stable Diffusion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1316474" y="6764536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kern="0" spc="-3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highly versatile text-to-image model that can produce a wide range of photorealistic and abstract images.</a:t>
            </a:r>
            <a:endParaRPr lang="en-US" sz="1536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678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0937" y="3622238"/>
            <a:ext cx="7959209" cy="741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42"/>
              </a:lnSpc>
              <a:buNone/>
            </a:pPr>
            <a:r>
              <a:rPr lang="en-US" sz="4674" b="1" kern="0" spc="-14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Generative AI</a:t>
            </a:r>
            <a:endParaRPr lang="en-US" sz="46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37" y="4720352"/>
            <a:ext cx="593527" cy="5935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937" y="5551289"/>
            <a:ext cx="2967871" cy="370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2337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 &amp; Design</a:t>
            </a:r>
            <a:endParaRPr lang="en-US" sz="2337" dirty="0"/>
          </a:p>
        </p:txBody>
      </p:sp>
      <p:sp>
        <p:nvSpPr>
          <p:cNvPr id="8" name="Text 4"/>
          <p:cNvSpPr/>
          <p:nvPr/>
        </p:nvSpPr>
        <p:spPr>
          <a:xfrm>
            <a:off x="830937" y="6064687"/>
            <a:ext cx="2975015" cy="1139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1"/>
              </a:lnSpc>
              <a:buNone/>
            </a:pPr>
            <a:r>
              <a:rPr lang="en-US" sz="1870" kern="0" spc="-3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unique and innovative visual art, designs, and illustrations.</a:t>
            </a:r>
            <a:endParaRPr lang="en-US" sz="187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68" y="4720352"/>
            <a:ext cx="593527" cy="59352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62068" y="5551289"/>
            <a:ext cx="2967871" cy="370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2337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Creation</a:t>
            </a:r>
            <a:endParaRPr lang="en-US" sz="2337" dirty="0"/>
          </a:p>
        </p:txBody>
      </p:sp>
      <p:sp>
        <p:nvSpPr>
          <p:cNvPr id="11" name="Text 6"/>
          <p:cNvSpPr/>
          <p:nvPr/>
        </p:nvSpPr>
        <p:spPr>
          <a:xfrm>
            <a:off x="4162068" y="6064687"/>
            <a:ext cx="2975015" cy="1139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1"/>
              </a:lnSpc>
              <a:buNone/>
            </a:pPr>
            <a:r>
              <a:rPr lang="en-US" sz="1870" kern="0" spc="-3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Generating text, scripts, articles, and other written content.</a:t>
            </a:r>
            <a:endParaRPr lang="en-US" sz="187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198" y="4720352"/>
            <a:ext cx="593527" cy="59352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3198" y="5551289"/>
            <a:ext cx="2967871" cy="370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2337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Audio &amp; Music</a:t>
            </a:r>
            <a:endParaRPr lang="en-US" sz="2337" dirty="0"/>
          </a:p>
        </p:txBody>
      </p:sp>
      <p:sp>
        <p:nvSpPr>
          <p:cNvPr id="14" name="Text 8"/>
          <p:cNvSpPr/>
          <p:nvPr/>
        </p:nvSpPr>
        <p:spPr>
          <a:xfrm>
            <a:off x="7493198" y="6064687"/>
            <a:ext cx="2975015" cy="1139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1"/>
              </a:lnSpc>
              <a:buNone/>
            </a:pPr>
            <a:r>
              <a:rPr lang="en-US" sz="1870" kern="0" spc="-3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Composing and producing original music and soundscapes.</a:t>
            </a:r>
            <a:endParaRPr lang="en-US" sz="187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329" y="4720352"/>
            <a:ext cx="593527" cy="59352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24329" y="5551289"/>
            <a:ext cx="2975134" cy="741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21"/>
              </a:lnSpc>
              <a:buNone/>
            </a:pPr>
            <a:r>
              <a:rPr lang="en-US" sz="2337" b="1" kern="0" spc="-7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Coding &amp; Programming</a:t>
            </a:r>
            <a:endParaRPr lang="en-US" sz="2337" dirty="0"/>
          </a:p>
        </p:txBody>
      </p:sp>
      <p:sp>
        <p:nvSpPr>
          <p:cNvPr id="17" name="Text 10"/>
          <p:cNvSpPr/>
          <p:nvPr/>
        </p:nvSpPr>
        <p:spPr>
          <a:xfrm>
            <a:off x="10824329" y="6435685"/>
            <a:ext cx="2975134" cy="1139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1"/>
              </a:lnSpc>
              <a:buNone/>
            </a:pPr>
            <a:r>
              <a:rPr lang="en-US" sz="1870" kern="0" spc="-3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Automating the generation of software code and applications.</a:t>
            </a:r>
            <a:endParaRPr lang="en-US" sz="1870" dirty="0"/>
          </a:p>
        </p:txBody>
      </p:sp>
      <p:pic>
        <p:nvPicPr>
          <p:cNvPr id="18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28" y="1997393"/>
            <a:ext cx="5041225" cy="423469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9692" y="783669"/>
            <a:ext cx="7427952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b="1" kern="0" spc="-10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 and Challenges of GenAI</a:t>
            </a:r>
            <a:endParaRPr lang="en-US" sz="3506" dirty="0"/>
          </a:p>
        </p:txBody>
      </p:sp>
      <p:sp>
        <p:nvSpPr>
          <p:cNvPr id="7" name="Shape 3"/>
          <p:cNvSpPr/>
          <p:nvPr/>
        </p:nvSpPr>
        <p:spPr>
          <a:xfrm>
            <a:off x="6109692" y="1607344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95311" y="1792962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 and Accuracy</a:t>
            </a:r>
            <a:endParaRPr lang="en-US" sz="1753" dirty="0"/>
          </a:p>
        </p:txBody>
      </p:sp>
      <p:sp>
        <p:nvSpPr>
          <p:cNvPr id="9" name="Text 5"/>
          <p:cNvSpPr/>
          <p:nvPr/>
        </p:nvSpPr>
        <p:spPr>
          <a:xfrm>
            <a:off x="6295311" y="2178010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GenAI models can perpetuate biases and produce inaccurate or unreliable outputs if not trained properly.</a:t>
            </a:r>
            <a:endParaRPr lang="en-US" sz="1402" dirty="0"/>
          </a:p>
        </p:txBody>
      </p:sp>
      <p:sp>
        <p:nvSpPr>
          <p:cNvPr id="10" name="Shape 6"/>
          <p:cNvSpPr/>
          <p:nvPr/>
        </p:nvSpPr>
        <p:spPr>
          <a:xfrm>
            <a:off x="6109692" y="3111460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295311" y="3297079"/>
            <a:ext cx="3505795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Contextual Understanding</a:t>
            </a:r>
            <a:endParaRPr lang="en-US" sz="1753" dirty="0"/>
          </a:p>
        </p:txBody>
      </p:sp>
      <p:sp>
        <p:nvSpPr>
          <p:cNvPr id="12" name="Text 8"/>
          <p:cNvSpPr/>
          <p:nvPr/>
        </p:nvSpPr>
        <p:spPr>
          <a:xfrm>
            <a:off x="6295311" y="3682127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GenAI models may struggle to fully comprehend the nuances and context required for certain tasks.</a:t>
            </a:r>
            <a:endParaRPr lang="en-US" sz="1402" dirty="0"/>
          </a:p>
        </p:txBody>
      </p:sp>
      <p:sp>
        <p:nvSpPr>
          <p:cNvPr id="13" name="Shape 9"/>
          <p:cNvSpPr/>
          <p:nvPr/>
        </p:nvSpPr>
        <p:spPr>
          <a:xfrm>
            <a:off x="6109692" y="4615577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95311" y="4801195"/>
            <a:ext cx="2470904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Computational Intensity</a:t>
            </a:r>
            <a:endParaRPr lang="en-US" sz="1753" dirty="0"/>
          </a:p>
        </p:txBody>
      </p:sp>
      <p:sp>
        <p:nvSpPr>
          <p:cNvPr id="15" name="Text 11"/>
          <p:cNvSpPr/>
          <p:nvPr/>
        </p:nvSpPr>
        <p:spPr>
          <a:xfrm>
            <a:off x="6295311" y="5186243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and running GenAI models requires significant computational resources and energy consumption.</a:t>
            </a:r>
            <a:endParaRPr lang="en-US" sz="1402" dirty="0"/>
          </a:p>
        </p:txBody>
      </p:sp>
      <p:sp>
        <p:nvSpPr>
          <p:cNvPr id="16" name="Shape 12"/>
          <p:cNvSpPr/>
          <p:nvPr/>
        </p:nvSpPr>
        <p:spPr>
          <a:xfrm>
            <a:off x="6109692" y="6119693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295311" y="6305312"/>
            <a:ext cx="2315647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Considerations</a:t>
            </a:r>
            <a:endParaRPr lang="en-US" sz="1753" dirty="0"/>
          </a:p>
        </p:txBody>
      </p:sp>
      <p:sp>
        <p:nvSpPr>
          <p:cNvPr id="18" name="Text 14"/>
          <p:cNvSpPr/>
          <p:nvPr/>
        </p:nvSpPr>
        <p:spPr>
          <a:xfrm>
            <a:off x="6295311" y="6690360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kern="0" spc="-28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 of GenAI raises important ethical questions about privacy, security, and the impact on jobs and society.</a:t>
            </a:r>
            <a:endParaRPr lang="en-US" sz="1402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10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5493" y="3478292"/>
            <a:ext cx="8269010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90" b="1" kern="0" spc="-1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Considerations in GenAI</a:t>
            </a:r>
            <a:endParaRPr lang="en-US" sz="449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93" y="4533067"/>
            <a:ext cx="4153138" cy="9122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13498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Privacy</a:t>
            </a:r>
            <a:endParaRPr lang="en-US" sz="2245" dirty="0"/>
          </a:p>
        </p:txBody>
      </p:sp>
      <p:sp>
        <p:nvSpPr>
          <p:cNvPr id="8" name="Text 4"/>
          <p:cNvSpPr/>
          <p:nvPr/>
        </p:nvSpPr>
        <p:spPr>
          <a:xfrm>
            <a:off x="1313498" y="6280547"/>
            <a:ext cx="3697129" cy="109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Protecting personal data and information used to train GenAI models.</a:t>
            </a:r>
            <a:endParaRPr lang="en-US" sz="17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631" y="4533067"/>
            <a:ext cx="4153138" cy="9122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6636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Transparency</a:t>
            </a:r>
            <a:endParaRPr lang="en-US" sz="2245" dirty="0"/>
          </a:p>
        </p:txBody>
      </p:sp>
      <p:sp>
        <p:nvSpPr>
          <p:cNvPr id="11" name="Text 6"/>
          <p:cNvSpPr/>
          <p:nvPr/>
        </p:nvSpPr>
        <p:spPr>
          <a:xfrm>
            <a:off x="5466636" y="6280547"/>
            <a:ext cx="3697129" cy="109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the decision-making process of GenAI models is clear and accountable.</a:t>
            </a:r>
            <a:endParaRPr lang="en-US" sz="17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769" y="4533067"/>
            <a:ext cx="4153138" cy="9122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619774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 Mitigation</a:t>
            </a:r>
            <a:endParaRPr lang="en-US" sz="2245" dirty="0"/>
          </a:p>
        </p:txBody>
      </p:sp>
      <p:sp>
        <p:nvSpPr>
          <p:cNvPr id="14" name="Text 8"/>
          <p:cNvSpPr/>
          <p:nvPr/>
        </p:nvSpPr>
        <p:spPr>
          <a:xfrm>
            <a:off x="9619774" y="6280547"/>
            <a:ext cx="3697129" cy="109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and addressing biases that may be present in GenAI outputs.</a:t>
            </a:r>
            <a:endParaRPr lang="en-US" sz="1796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20" y="2743557"/>
            <a:ext cx="5018842" cy="27424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40768" y="1109067"/>
            <a:ext cx="7835265" cy="1168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01"/>
              </a:lnSpc>
              <a:buNone/>
            </a:pPr>
            <a:r>
              <a:rPr lang="en-US" sz="3681" b="1" kern="0" spc="-11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Outlook and Trends in Generative AI</a:t>
            </a:r>
            <a:endParaRPr lang="en-US" sz="3681" dirty="0"/>
          </a:p>
        </p:txBody>
      </p:sp>
      <p:sp>
        <p:nvSpPr>
          <p:cNvPr id="7" name="Shape 3"/>
          <p:cNvSpPr/>
          <p:nvPr/>
        </p:nvSpPr>
        <p:spPr>
          <a:xfrm>
            <a:off x="6140768" y="2557939"/>
            <a:ext cx="7835265" cy="4562475"/>
          </a:xfrm>
          <a:prstGeom prst="roundRect">
            <a:avLst>
              <a:gd name="adj" fmla="val 184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148388" y="2565559"/>
            <a:ext cx="7820025" cy="113680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335316" y="2685336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Advancements in Model Architectures</a:t>
            </a:r>
            <a:endParaRPr lang="en-US" sz="1472" dirty="0"/>
          </a:p>
        </p:txBody>
      </p:sp>
      <p:sp>
        <p:nvSpPr>
          <p:cNvPr id="10" name="Text 6"/>
          <p:cNvSpPr/>
          <p:nvPr/>
        </p:nvSpPr>
        <p:spPr>
          <a:xfrm>
            <a:off x="10249138" y="2685336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improvements in the complexity and capabilities of GenAI models.</a:t>
            </a:r>
            <a:endParaRPr lang="en-US" sz="1472" dirty="0"/>
          </a:p>
        </p:txBody>
      </p:sp>
      <p:sp>
        <p:nvSpPr>
          <p:cNvPr id="11" name="Shape 7"/>
          <p:cNvSpPr/>
          <p:nvPr/>
        </p:nvSpPr>
        <p:spPr>
          <a:xfrm>
            <a:off x="6148388" y="3702368"/>
            <a:ext cx="7820025" cy="11368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335316" y="3822144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Multimodal Integration</a:t>
            </a:r>
            <a:endParaRPr lang="en-US" sz="1472" dirty="0"/>
          </a:p>
        </p:txBody>
      </p:sp>
      <p:sp>
        <p:nvSpPr>
          <p:cNvPr id="13" name="Text 9"/>
          <p:cNvSpPr/>
          <p:nvPr/>
        </p:nvSpPr>
        <p:spPr>
          <a:xfrm>
            <a:off x="10249138" y="3822144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Combining text, image, audio, and other data inputs to create more versatile and expressive GenAI.</a:t>
            </a:r>
            <a:endParaRPr lang="en-US" sz="1472" dirty="0"/>
          </a:p>
        </p:txBody>
      </p:sp>
      <p:sp>
        <p:nvSpPr>
          <p:cNvPr id="14" name="Shape 10"/>
          <p:cNvSpPr/>
          <p:nvPr/>
        </p:nvSpPr>
        <p:spPr>
          <a:xfrm>
            <a:off x="6148388" y="4839176"/>
            <a:ext cx="7820025" cy="113680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335316" y="4958953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Ecosystem Development</a:t>
            </a:r>
            <a:endParaRPr lang="en-US" sz="1472" dirty="0"/>
          </a:p>
        </p:txBody>
      </p:sp>
      <p:sp>
        <p:nvSpPr>
          <p:cNvPr id="16" name="Text 12"/>
          <p:cNvSpPr/>
          <p:nvPr/>
        </p:nvSpPr>
        <p:spPr>
          <a:xfrm>
            <a:off x="10249138" y="4958953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Expansion of the GenAI ecosystem with more tools, platforms, and applications for diverse use cases.</a:t>
            </a:r>
            <a:endParaRPr lang="en-US" sz="1472" dirty="0"/>
          </a:p>
        </p:txBody>
      </p:sp>
      <p:sp>
        <p:nvSpPr>
          <p:cNvPr id="17" name="Shape 13"/>
          <p:cNvSpPr/>
          <p:nvPr/>
        </p:nvSpPr>
        <p:spPr>
          <a:xfrm>
            <a:off x="6148388" y="5975985"/>
            <a:ext cx="7820025" cy="11368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335316" y="6095762"/>
            <a:ext cx="3532346" cy="299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Frameworks</a:t>
            </a:r>
            <a:endParaRPr lang="en-US" sz="1472" dirty="0"/>
          </a:p>
        </p:txBody>
      </p:sp>
      <p:sp>
        <p:nvSpPr>
          <p:cNvPr id="19" name="Text 15"/>
          <p:cNvSpPr/>
          <p:nvPr/>
        </p:nvSpPr>
        <p:spPr>
          <a:xfrm>
            <a:off x="10249138" y="6095762"/>
            <a:ext cx="3532346" cy="897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6"/>
              </a:lnSpc>
              <a:buNone/>
            </a:pPr>
            <a:r>
              <a:rPr lang="en-US" sz="1472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Establishment of guidelines and regulations to ensure the responsible and ethical development of GenAI.</a:t>
            </a:r>
            <a:endParaRPr lang="en-US" sz="1472" dirty="0"/>
          </a:p>
        </p:txBody>
      </p:sp>
      <p:pic>
        <p:nvPicPr>
          <p:cNvPr id="2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667</Words>
  <Application>Microsoft Office PowerPoint</Application>
  <PresentationFormat>Custom</PresentationFormat>
  <Paragraphs>100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3</cp:revision>
  <dcterms:created xsi:type="dcterms:W3CDTF">2024-06-30T18:32:43Z</dcterms:created>
  <dcterms:modified xsi:type="dcterms:W3CDTF">2024-06-30T18:46:13Z</dcterms:modified>
</cp:coreProperties>
</file>