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382078"/>
            <a:ext cx="7415927" cy="2903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21"/>
              </a:lnSpc>
              <a:buNone/>
            </a:pPr>
            <a:r>
              <a:rPr lang="en-US" sz="6097" b="1" spc="-6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LangChain and RAG Pipeline</a:t>
            </a:r>
            <a:endParaRPr lang="en-US" sz="6097" dirty="0"/>
          </a:p>
        </p:txBody>
      </p:sp>
      <p:sp>
        <p:nvSpPr>
          <p:cNvPr id="6" name="Text 3"/>
          <p:cNvSpPr/>
          <p:nvPr/>
        </p:nvSpPr>
        <p:spPr>
          <a:xfrm>
            <a:off x="6350437" y="4656296"/>
            <a:ext cx="7415927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LangChain is a powerful open-source framework that simplifies the development of large language model applications. The Retrieval Augmented Generation (RAG) model combines language models with information retrieval to enhance the generation capabilities.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6350437" y="643401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6441638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68716" y="6415564"/>
            <a:ext cx="4691896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Jai ganesh - jai92ganesh Suresh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637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22540" y="3127772"/>
            <a:ext cx="9070896" cy="582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88"/>
              </a:lnSpc>
              <a:buNone/>
            </a:pPr>
            <a:r>
              <a:rPr lang="en-US" sz="3670" b="1" spc="-3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Future Developments</a:t>
            </a:r>
            <a:endParaRPr lang="en-US" sz="3670" dirty="0"/>
          </a:p>
        </p:txBody>
      </p:sp>
      <p:sp>
        <p:nvSpPr>
          <p:cNvPr id="6" name="Shape 3"/>
          <p:cNvSpPr/>
          <p:nvPr/>
        </p:nvSpPr>
        <p:spPr>
          <a:xfrm>
            <a:off x="2222540" y="4248745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2399824" y="4339590"/>
            <a:ext cx="106799" cy="279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2"/>
              </a:lnSpc>
              <a:buNone/>
            </a:pPr>
            <a:r>
              <a:rPr lang="en-US" sz="2202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02" dirty="0"/>
          </a:p>
        </p:txBody>
      </p:sp>
      <p:sp>
        <p:nvSpPr>
          <p:cNvPr id="8" name="Text 5"/>
          <p:cNvSpPr/>
          <p:nvPr/>
        </p:nvSpPr>
        <p:spPr>
          <a:xfrm>
            <a:off x="2889052" y="4248745"/>
            <a:ext cx="261270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4"/>
              </a:lnSpc>
              <a:buNone/>
            </a:pPr>
            <a:r>
              <a:rPr lang="en-US" sz="1835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Continued Innovation</a:t>
            </a:r>
            <a:endParaRPr lang="en-US" sz="1835" dirty="0"/>
          </a:p>
        </p:txBody>
      </p:sp>
      <p:sp>
        <p:nvSpPr>
          <p:cNvPr id="9" name="Text 6"/>
          <p:cNvSpPr/>
          <p:nvPr/>
        </p:nvSpPr>
        <p:spPr>
          <a:xfrm>
            <a:off x="2889052" y="4663083"/>
            <a:ext cx="4323636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61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LangChain and RAG frameworks are actively developed and maintained, with new features and improvements on the horizon.</a:t>
            </a:r>
            <a:endParaRPr lang="en-US" sz="1615" dirty="0"/>
          </a:p>
        </p:txBody>
      </p:sp>
      <p:sp>
        <p:nvSpPr>
          <p:cNvPr id="10" name="Shape 7"/>
          <p:cNvSpPr/>
          <p:nvPr/>
        </p:nvSpPr>
        <p:spPr>
          <a:xfrm>
            <a:off x="7417713" y="4248745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7567374" y="4339590"/>
            <a:ext cx="162163" cy="279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2"/>
              </a:lnSpc>
              <a:buNone/>
            </a:pPr>
            <a:r>
              <a:rPr lang="en-US" sz="2202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02" dirty="0"/>
          </a:p>
        </p:txBody>
      </p:sp>
      <p:sp>
        <p:nvSpPr>
          <p:cNvPr id="12" name="Text 9"/>
          <p:cNvSpPr/>
          <p:nvPr/>
        </p:nvSpPr>
        <p:spPr>
          <a:xfrm>
            <a:off x="8084225" y="4248745"/>
            <a:ext cx="2758321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4"/>
              </a:lnSpc>
              <a:buNone/>
            </a:pPr>
            <a:r>
              <a:rPr lang="en-US" sz="1835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Expanding Capabilities</a:t>
            </a:r>
            <a:endParaRPr lang="en-US" sz="1835" dirty="0"/>
          </a:p>
        </p:txBody>
      </p:sp>
      <p:sp>
        <p:nvSpPr>
          <p:cNvPr id="13" name="Text 10"/>
          <p:cNvSpPr/>
          <p:nvPr/>
        </p:nvSpPr>
        <p:spPr>
          <a:xfrm>
            <a:off x="8084225" y="4663083"/>
            <a:ext cx="4323636" cy="1230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61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language models and retrieval techniques advance, the integration of LangChain and RAG will continue to enhance the capabilities of AI applications.</a:t>
            </a:r>
            <a:endParaRPr lang="en-US" sz="1615" dirty="0"/>
          </a:p>
        </p:txBody>
      </p:sp>
      <p:sp>
        <p:nvSpPr>
          <p:cNvPr id="14" name="Shape 11"/>
          <p:cNvSpPr/>
          <p:nvPr/>
        </p:nvSpPr>
        <p:spPr>
          <a:xfrm>
            <a:off x="2222540" y="6329482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2371844" y="6420326"/>
            <a:ext cx="162758" cy="279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2"/>
              </a:lnSpc>
              <a:buNone/>
            </a:pPr>
            <a:r>
              <a:rPr lang="en-US" sz="2202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02" dirty="0"/>
          </a:p>
        </p:txBody>
      </p:sp>
      <p:sp>
        <p:nvSpPr>
          <p:cNvPr id="16" name="Text 13"/>
          <p:cNvSpPr/>
          <p:nvPr/>
        </p:nvSpPr>
        <p:spPr>
          <a:xfrm>
            <a:off x="2889052" y="6329482"/>
            <a:ext cx="2330648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4"/>
              </a:lnSpc>
              <a:buNone/>
            </a:pPr>
            <a:r>
              <a:rPr lang="en-US" sz="1835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Broader Adoption</a:t>
            </a:r>
            <a:endParaRPr lang="en-US" sz="1835" dirty="0"/>
          </a:p>
        </p:txBody>
      </p:sp>
      <p:sp>
        <p:nvSpPr>
          <p:cNvPr id="17" name="Text 14"/>
          <p:cNvSpPr/>
          <p:nvPr/>
        </p:nvSpPr>
        <p:spPr>
          <a:xfrm>
            <a:off x="2889052" y="6743819"/>
            <a:ext cx="4323636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61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growing popularity of LangChain and RAG is expected to drive wider adoption in the AI and NLP communities.</a:t>
            </a:r>
            <a:endParaRPr lang="en-US" sz="1615" dirty="0"/>
          </a:p>
        </p:txBody>
      </p:sp>
      <p:sp>
        <p:nvSpPr>
          <p:cNvPr id="18" name="Shape 15"/>
          <p:cNvSpPr/>
          <p:nvPr/>
        </p:nvSpPr>
        <p:spPr>
          <a:xfrm>
            <a:off x="7417713" y="6329482"/>
            <a:ext cx="461486" cy="461486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9" name="Text 16"/>
          <p:cNvSpPr/>
          <p:nvPr/>
        </p:nvSpPr>
        <p:spPr>
          <a:xfrm>
            <a:off x="7553444" y="6420326"/>
            <a:ext cx="189905" cy="279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2"/>
              </a:lnSpc>
              <a:buNone/>
            </a:pPr>
            <a:r>
              <a:rPr lang="en-US" sz="2202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202" dirty="0"/>
          </a:p>
        </p:txBody>
      </p:sp>
      <p:sp>
        <p:nvSpPr>
          <p:cNvPr id="20" name="Text 17"/>
          <p:cNvSpPr/>
          <p:nvPr/>
        </p:nvSpPr>
        <p:spPr>
          <a:xfrm>
            <a:off x="8084225" y="6329482"/>
            <a:ext cx="3488174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4"/>
              </a:lnSpc>
              <a:buNone/>
            </a:pPr>
            <a:r>
              <a:rPr lang="en-US" sz="1835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and Ecosystem</a:t>
            </a:r>
            <a:endParaRPr lang="en-US" sz="1835" dirty="0"/>
          </a:p>
        </p:txBody>
      </p:sp>
      <p:sp>
        <p:nvSpPr>
          <p:cNvPr id="21" name="Text 18"/>
          <p:cNvSpPr/>
          <p:nvPr/>
        </p:nvSpPr>
        <p:spPr>
          <a:xfrm>
            <a:off x="8084225" y="6743819"/>
            <a:ext cx="4323636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615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open-source nature of LangChain and RAG fosters a vibrant ecosystem of contributors and collaborators, further driving innovation.</a:t>
            </a:r>
            <a:endParaRPr lang="en-US" sz="161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2304931"/>
            <a:ext cx="9414034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Technical Architecture Overview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623429"/>
            <a:ext cx="3499842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LangChain Components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provides modular components like Agents, Chains, and Prompts to build robust NLP applications.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79613" y="362342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RAG Model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479613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RAG model integrates a language model with a retriever to generate context-aware and knowledge-infused responses.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74198" y="362342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774198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seamlessly integrates with RAG to enable end-to-end retrieval-augmented generation workflows.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" y="2528888"/>
            <a:ext cx="4955738" cy="31717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9350" y="903208"/>
            <a:ext cx="7658100" cy="12061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749"/>
              </a:lnSpc>
              <a:buNone/>
            </a:pPr>
            <a:r>
              <a:rPr lang="en-US" sz="3799" b="1" spc="-3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LangChain Components and Functionality</a:t>
            </a:r>
            <a:endParaRPr lang="en-US" sz="3799" dirty="0"/>
          </a:p>
        </p:txBody>
      </p:sp>
      <p:sp>
        <p:nvSpPr>
          <p:cNvPr id="7" name="Shape 3"/>
          <p:cNvSpPr/>
          <p:nvPr/>
        </p:nvSpPr>
        <p:spPr>
          <a:xfrm>
            <a:off x="6229350" y="2666405"/>
            <a:ext cx="477560" cy="477560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8" name="Text 4"/>
          <p:cNvSpPr/>
          <p:nvPr/>
        </p:nvSpPr>
        <p:spPr>
          <a:xfrm>
            <a:off x="6412825" y="2760464"/>
            <a:ext cx="110609" cy="2894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9"/>
              </a:lnSpc>
              <a:buNone/>
            </a:pPr>
            <a:r>
              <a:rPr lang="en-US" sz="2279" b="1" spc="-23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279" dirty="0"/>
          </a:p>
        </p:txBody>
      </p:sp>
      <p:sp>
        <p:nvSpPr>
          <p:cNvPr id="9" name="Text 5"/>
          <p:cNvSpPr/>
          <p:nvPr/>
        </p:nvSpPr>
        <p:spPr>
          <a:xfrm>
            <a:off x="6919198" y="2666405"/>
            <a:ext cx="2412325" cy="3014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4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Agents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6919198" y="3095149"/>
            <a:ext cx="6968252" cy="6367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672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Autonomous AI agents that can perceive their environment, reason, and take actions.</a:t>
            </a:r>
            <a:endParaRPr lang="en-US" sz="1672" dirty="0"/>
          </a:p>
        </p:txBody>
      </p:sp>
      <p:sp>
        <p:nvSpPr>
          <p:cNvPr id="11" name="Shape 7"/>
          <p:cNvSpPr/>
          <p:nvPr/>
        </p:nvSpPr>
        <p:spPr>
          <a:xfrm>
            <a:off x="6229350" y="4182904"/>
            <a:ext cx="477560" cy="477560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12" name="Text 8"/>
          <p:cNvSpPr/>
          <p:nvPr/>
        </p:nvSpPr>
        <p:spPr>
          <a:xfrm>
            <a:off x="6384131" y="4276963"/>
            <a:ext cx="167878" cy="2894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9"/>
              </a:lnSpc>
              <a:buNone/>
            </a:pPr>
            <a:r>
              <a:rPr lang="en-US" sz="2279" b="1" spc="-23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279" dirty="0"/>
          </a:p>
        </p:txBody>
      </p:sp>
      <p:sp>
        <p:nvSpPr>
          <p:cNvPr id="13" name="Text 9"/>
          <p:cNvSpPr/>
          <p:nvPr/>
        </p:nvSpPr>
        <p:spPr>
          <a:xfrm>
            <a:off x="6919198" y="4182904"/>
            <a:ext cx="2412325" cy="3014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4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Chains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6919198" y="4611648"/>
            <a:ext cx="6968252" cy="318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672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Sequences of steps that can be executed to complete a task.</a:t>
            </a:r>
            <a:endParaRPr lang="en-US" sz="1672" dirty="0"/>
          </a:p>
        </p:txBody>
      </p:sp>
      <p:sp>
        <p:nvSpPr>
          <p:cNvPr id="15" name="Shape 11"/>
          <p:cNvSpPr/>
          <p:nvPr/>
        </p:nvSpPr>
        <p:spPr>
          <a:xfrm>
            <a:off x="6229350" y="5381030"/>
            <a:ext cx="477560" cy="477560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16" name="Text 12"/>
          <p:cNvSpPr/>
          <p:nvPr/>
        </p:nvSpPr>
        <p:spPr>
          <a:xfrm>
            <a:off x="6383893" y="5475089"/>
            <a:ext cx="168473" cy="2894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9"/>
              </a:lnSpc>
              <a:buNone/>
            </a:pPr>
            <a:r>
              <a:rPr lang="en-US" sz="2279" b="1" spc="-23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279" dirty="0"/>
          </a:p>
        </p:txBody>
      </p:sp>
      <p:sp>
        <p:nvSpPr>
          <p:cNvPr id="17" name="Text 13"/>
          <p:cNvSpPr/>
          <p:nvPr/>
        </p:nvSpPr>
        <p:spPr>
          <a:xfrm>
            <a:off x="6919198" y="5381030"/>
            <a:ext cx="2412325" cy="3014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4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Prompts</a:t>
            </a:r>
            <a:endParaRPr lang="en-US" sz="1900" dirty="0"/>
          </a:p>
        </p:txBody>
      </p:sp>
      <p:sp>
        <p:nvSpPr>
          <p:cNvPr id="18" name="Text 14"/>
          <p:cNvSpPr/>
          <p:nvPr/>
        </p:nvSpPr>
        <p:spPr>
          <a:xfrm>
            <a:off x="6919198" y="5809774"/>
            <a:ext cx="6968252" cy="318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672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Templates that guide language models to generate desired outputs.</a:t>
            </a:r>
            <a:endParaRPr lang="en-US" sz="1672" dirty="0"/>
          </a:p>
        </p:txBody>
      </p:sp>
      <p:sp>
        <p:nvSpPr>
          <p:cNvPr id="19" name="Shape 15"/>
          <p:cNvSpPr/>
          <p:nvPr/>
        </p:nvSpPr>
        <p:spPr>
          <a:xfrm>
            <a:off x="6229350" y="6579156"/>
            <a:ext cx="477560" cy="477560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20" name="Text 16"/>
          <p:cNvSpPr/>
          <p:nvPr/>
        </p:nvSpPr>
        <p:spPr>
          <a:xfrm>
            <a:off x="6369844" y="6673215"/>
            <a:ext cx="196572" cy="2894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79"/>
              </a:lnSpc>
              <a:buNone/>
            </a:pPr>
            <a:r>
              <a:rPr lang="en-US" sz="2279" b="1" spc="-23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279" dirty="0"/>
          </a:p>
        </p:txBody>
      </p:sp>
      <p:sp>
        <p:nvSpPr>
          <p:cNvPr id="21" name="Text 17"/>
          <p:cNvSpPr/>
          <p:nvPr/>
        </p:nvSpPr>
        <p:spPr>
          <a:xfrm>
            <a:off x="6919198" y="6579156"/>
            <a:ext cx="2412325" cy="3014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74"/>
              </a:lnSpc>
              <a:buNone/>
            </a:pPr>
            <a:r>
              <a:rPr lang="en-US" sz="1900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Memory</a:t>
            </a:r>
            <a:endParaRPr lang="en-US" sz="1900" dirty="0"/>
          </a:p>
        </p:txBody>
      </p:sp>
      <p:sp>
        <p:nvSpPr>
          <p:cNvPr id="22" name="Text 18"/>
          <p:cNvSpPr/>
          <p:nvPr/>
        </p:nvSpPr>
        <p:spPr>
          <a:xfrm>
            <a:off x="6919198" y="7007900"/>
            <a:ext cx="6968252" cy="318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07"/>
              </a:lnSpc>
              <a:buNone/>
            </a:pPr>
            <a:r>
              <a:rPr lang="en-US" sz="1672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Mechanisms to store and retrieve relevant information during a conversation.</a:t>
            </a:r>
            <a:endParaRPr lang="en-US" sz="1672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8" y="2779752"/>
            <a:ext cx="4975265" cy="26700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01966" y="1023461"/>
            <a:ext cx="7712869" cy="1161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574"/>
              </a:lnSpc>
              <a:buNone/>
            </a:pPr>
            <a:r>
              <a:rPr lang="en-US" sz="3659" b="1" spc="-3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RAG Model: Retrieval Augmented Generation</a:t>
            </a:r>
            <a:endParaRPr lang="en-US" sz="3659" dirty="0"/>
          </a:p>
        </p:txBody>
      </p:sp>
      <p:sp>
        <p:nvSpPr>
          <p:cNvPr id="7" name="Shape 3"/>
          <p:cNvSpPr/>
          <p:nvPr/>
        </p:nvSpPr>
        <p:spPr>
          <a:xfrm>
            <a:off x="6495931" y="2491740"/>
            <a:ext cx="25479" cy="471439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6738699" y="2939058"/>
            <a:ext cx="715566" cy="2547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>
            <a:off x="6278642" y="2721769"/>
            <a:ext cx="460058" cy="460057"/>
          </a:xfrm>
          <a:prstGeom prst="roundRect">
            <a:avLst>
              <a:gd name="adj" fmla="val 13334"/>
            </a:avLst>
          </a:prstGeom>
          <a:solidFill>
            <a:srgbClr val="232629"/>
          </a:solidFill>
          <a:ln/>
        </p:spPr>
      </p:sp>
      <p:sp>
        <p:nvSpPr>
          <p:cNvPr id="10" name="Text 6"/>
          <p:cNvSpPr/>
          <p:nvPr/>
        </p:nvSpPr>
        <p:spPr>
          <a:xfrm>
            <a:off x="6455331" y="2812375"/>
            <a:ext cx="106561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96"/>
              </a:lnSpc>
              <a:buNone/>
            </a:pPr>
            <a:r>
              <a:rPr lang="en-US" sz="2196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96" dirty="0"/>
          </a:p>
        </p:txBody>
      </p:sp>
      <p:sp>
        <p:nvSpPr>
          <p:cNvPr id="11" name="Text 7"/>
          <p:cNvSpPr/>
          <p:nvPr/>
        </p:nvSpPr>
        <p:spPr>
          <a:xfrm>
            <a:off x="7633216" y="2696170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830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Retrieval</a:t>
            </a:r>
            <a:endParaRPr lang="en-US" sz="1830" dirty="0"/>
          </a:p>
        </p:txBody>
      </p:sp>
      <p:sp>
        <p:nvSpPr>
          <p:cNvPr id="12" name="Text 8"/>
          <p:cNvSpPr/>
          <p:nvPr/>
        </p:nvSpPr>
        <p:spPr>
          <a:xfrm>
            <a:off x="7633216" y="3109317"/>
            <a:ext cx="6281618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5"/>
              </a:lnSpc>
              <a:buNone/>
            </a:pPr>
            <a:r>
              <a:rPr lang="en-US" sz="161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RAG model retrieves relevant information from a knowledge base to supplement the language model's input.</a:t>
            </a:r>
            <a:endParaRPr lang="en-US" sz="1610" dirty="0"/>
          </a:p>
        </p:txBody>
      </p:sp>
      <p:sp>
        <p:nvSpPr>
          <p:cNvPr id="13" name="Shape 9"/>
          <p:cNvSpPr/>
          <p:nvPr/>
        </p:nvSpPr>
        <p:spPr>
          <a:xfrm>
            <a:off x="6738699" y="4578668"/>
            <a:ext cx="715566" cy="2547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0"/>
          <p:cNvSpPr/>
          <p:nvPr/>
        </p:nvSpPr>
        <p:spPr>
          <a:xfrm>
            <a:off x="6278642" y="4361378"/>
            <a:ext cx="460058" cy="460057"/>
          </a:xfrm>
          <a:prstGeom prst="roundRect">
            <a:avLst>
              <a:gd name="adj" fmla="val 13334"/>
            </a:avLst>
          </a:prstGeom>
          <a:solidFill>
            <a:srgbClr val="232629"/>
          </a:solidFill>
          <a:ln/>
        </p:spPr>
      </p:sp>
      <p:sp>
        <p:nvSpPr>
          <p:cNvPr id="15" name="Text 11"/>
          <p:cNvSpPr/>
          <p:nvPr/>
        </p:nvSpPr>
        <p:spPr>
          <a:xfrm>
            <a:off x="6427827" y="4451985"/>
            <a:ext cx="161687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96"/>
              </a:lnSpc>
              <a:buNone/>
            </a:pPr>
            <a:r>
              <a:rPr lang="en-US" sz="2196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96" dirty="0"/>
          </a:p>
        </p:txBody>
      </p:sp>
      <p:sp>
        <p:nvSpPr>
          <p:cNvPr id="16" name="Text 12"/>
          <p:cNvSpPr/>
          <p:nvPr/>
        </p:nvSpPr>
        <p:spPr>
          <a:xfrm>
            <a:off x="7633216" y="4335780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830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Fusion</a:t>
            </a:r>
            <a:endParaRPr lang="en-US" sz="1830" dirty="0"/>
          </a:p>
        </p:txBody>
      </p:sp>
      <p:sp>
        <p:nvSpPr>
          <p:cNvPr id="17" name="Text 13"/>
          <p:cNvSpPr/>
          <p:nvPr/>
        </p:nvSpPr>
        <p:spPr>
          <a:xfrm>
            <a:off x="7633216" y="4748927"/>
            <a:ext cx="6281618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5"/>
              </a:lnSpc>
              <a:buNone/>
            </a:pPr>
            <a:r>
              <a:rPr lang="en-US" sz="161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retrieved information is seamlessly integrated with the language model's output to generate more contextual and informed responses.</a:t>
            </a:r>
            <a:endParaRPr lang="en-US" sz="1610" dirty="0"/>
          </a:p>
        </p:txBody>
      </p:sp>
      <p:sp>
        <p:nvSpPr>
          <p:cNvPr id="18" name="Shape 14"/>
          <p:cNvSpPr/>
          <p:nvPr/>
        </p:nvSpPr>
        <p:spPr>
          <a:xfrm>
            <a:off x="6738699" y="6218277"/>
            <a:ext cx="715566" cy="2547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5"/>
          <p:cNvSpPr/>
          <p:nvPr/>
        </p:nvSpPr>
        <p:spPr>
          <a:xfrm>
            <a:off x="6278642" y="6000988"/>
            <a:ext cx="460058" cy="460057"/>
          </a:xfrm>
          <a:prstGeom prst="roundRect">
            <a:avLst>
              <a:gd name="adj" fmla="val 13334"/>
            </a:avLst>
          </a:prstGeom>
          <a:solidFill>
            <a:srgbClr val="232629"/>
          </a:solidFill>
          <a:ln/>
        </p:spPr>
      </p:sp>
      <p:sp>
        <p:nvSpPr>
          <p:cNvPr id="20" name="Text 16"/>
          <p:cNvSpPr/>
          <p:nvPr/>
        </p:nvSpPr>
        <p:spPr>
          <a:xfrm>
            <a:off x="6427470" y="6091595"/>
            <a:ext cx="162282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96"/>
              </a:lnSpc>
              <a:buNone/>
            </a:pPr>
            <a:r>
              <a:rPr lang="en-US" sz="2196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96" dirty="0"/>
          </a:p>
        </p:txBody>
      </p:sp>
      <p:sp>
        <p:nvSpPr>
          <p:cNvPr id="21" name="Text 17"/>
          <p:cNvSpPr/>
          <p:nvPr/>
        </p:nvSpPr>
        <p:spPr>
          <a:xfrm>
            <a:off x="7633216" y="5975390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87"/>
              </a:lnSpc>
              <a:buNone/>
            </a:pPr>
            <a:r>
              <a:rPr lang="en-US" sz="1830" b="1" spc="-1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Generation</a:t>
            </a:r>
            <a:endParaRPr lang="en-US" sz="1830" dirty="0"/>
          </a:p>
        </p:txBody>
      </p:sp>
      <p:sp>
        <p:nvSpPr>
          <p:cNvPr id="22" name="Text 18"/>
          <p:cNvSpPr/>
          <p:nvPr/>
        </p:nvSpPr>
        <p:spPr>
          <a:xfrm>
            <a:off x="7633216" y="6388537"/>
            <a:ext cx="6281618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15"/>
              </a:lnSpc>
              <a:buNone/>
            </a:pPr>
            <a:r>
              <a:rPr lang="en-US" sz="161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combined model generates highly relevant and coherent outputs based on the original input and the retrieved knowledge.</a:t>
            </a:r>
            <a:endParaRPr lang="en-US" sz="1610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" y="2703909"/>
            <a:ext cx="5016222" cy="28216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44458" y="659249"/>
            <a:ext cx="7827883" cy="1068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06"/>
              </a:lnSpc>
              <a:buNone/>
            </a:pPr>
            <a:r>
              <a:rPr lang="en-US" sz="3365" b="1" spc="-3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LangChain and RAG Models</a:t>
            </a:r>
            <a:endParaRPr lang="en-US" sz="3365" dirty="0"/>
          </a:p>
        </p:txBody>
      </p:sp>
      <p:sp>
        <p:nvSpPr>
          <p:cNvPr id="7" name="Shape 3"/>
          <p:cNvSpPr/>
          <p:nvPr/>
        </p:nvSpPr>
        <p:spPr>
          <a:xfrm>
            <a:off x="6144458" y="2009418"/>
            <a:ext cx="7827883" cy="1319689"/>
          </a:xfrm>
          <a:prstGeom prst="roundRect">
            <a:avLst>
              <a:gd name="adj" fmla="val 4275"/>
            </a:avLst>
          </a:prstGeom>
          <a:solidFill>
            <a:srgbClr val="232629"/>
          </a:solidFill>
          <a:ln/>
        </p:spPr>
      </p:sp>
      <p:sp>
        <p:nvSpPr>
          <p:cNvPr id="8" name="Text 4"/>
          <p:cNvSpPr/>
          <p:nvPr/>
        </p:nvSpPr>
        <p:spPr>
          <a:xfrm>
            <a:off x="6332458" y="2197418"/>
            <a:ext cx="231886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03"/>
              </a:lnSpc>
              <a:buNone/>
            </a:pPr>
            <a:r>
              <a:rPr lang="en-US" sz="1683" b="1" spc="-1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Integration</a:t>
            </a:r>
            <a:endParaRPr lang="en-US" sz="1683" dirty="0"/>
          </a:p>
        </p:txBody>
      </p:sp>
      <p:sp>
        <p:nvSpPr>
          <p:cNvPr id="9" name="Text 5"/>
          <p:cNvSpPr/>
          <p:nvPr/>
        </p:nvSpPr>
        <p:spPr>
          <a:xfrm>
            <a:off x="6332458" y="2577227"/>
            <a:ext cx="745188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48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provides built-in support for using RAG models, enabling easy integration and deployment.</a:t>
            </a:r>
            <a:endParaRPr lang="en-US" sz="1481" dirty="0"/>
          </a:p>
        </p:txBody>
      </p:sp>
      <p:sp>
        <p:nvSpPr>
          <p:cNvPr id="10" name="Shape 6"/>
          <p:cNvSpPr/>
          <p:nvPr/>
        </p:nvSpPr>
        <p:spPr>
          <a:xfrm>
            <a:off x="6144458" y="3517106"/>
            <a:ext cx="7827883" cy="1037749"/>
          </a:xfrm>
          <a:prstGeom prst="roundRect">
            <a:avLst>
              <a:gd name="adj" fmla="val 5436"/>
            </a:avLst>
          </a:prstGeom>
          <a:solidFill>
            <a:srgbClr val="232629"/>
          </a:solidFill>
          <a:ln/>
        </p:spPr>
      </p:sp>
      <p:sp>
        <p:nvSpPr>
          <p:cNvPr id="11" name="Text 7"/>
          <p:cNvSpPr/>
          <p:nvPr/>
        </p:nvSpPr>
        <p:spPr>
          <a:xfrm>
            <a:off x="6332458" y="3705106"/>
            <a:ext cx="2429351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03"/>
              </a:lnSpc>
              <a:buNone/>
            </a:pPr>
            <a:r>
              <a:rPr lang="en-US" sz="1683" b="1" spc="-1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Flexible Configuration</a:t>
            </a:r>
            <a:endParaRPr lang="en-US" sz="1683" dirty="0"/>
          </a:p>
        </p:txBody>
      </p:sp>
      <p:sp>
        <p:nvSpPr>
          <p:cNvPr id="12" name="Text 8"/>
          <p:cNvSpPr/>
          <p:nvPr/>
        </p:nvSpPr>
        <p:spPr>
          <a:xfrm>
            <a:off x="6332458" y="4084915"/>
            <a:ext cx="7451884" cy="281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48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customize the RAG model, retriever, and other components to fit their specific needs.</a:t>
            </a:r>
            <a:endParaRPr lang="en-US" sz="1481" dirty="0"/>
          </a:p>
        </p:txBody>
      </p:sp>
      <p:sp>
        <p:nvSpPr>
          <p:cNvPr id="13" name="Shape 9"/>
          <p:cNvSpPr/>
          <p:nvPr/>
        </p:nvSpPr>
        <p:spPr>
          <a:xfrm>
            <a:off x="6144458" y="4742855"/>
            <a:ext cx="7827883" cy="1319689"/>
          </a:xfrm>
          <a:prstGeom prst="roundRect">
            <a:avLst>
              <a:gd name="adj" fmla="val 4275"/>
            </a:avLst>
          </a:prstGeom>
          <a:solidFill>
            <a:srgbClr val="232629"/>
          </a:solidFill>
          <a:ln/>
        </p:spPr>
      </p:sp>
      <p:sp>
        <p:nvSpPr>
          <p:cNvPr id="14" name="Text 10"/>
          <p:cNvSpPr/>
          <p:nvPr/>
        </p:nvSpPr>
        <p:spPr>
          <a:xfrm>
            <a:off x="6332458" y="4930854"/>
            <a:ext cx="2323386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03"/>
              </a:lnSpc>
              <a:buNone/>
            </a:pPr>
            <a:r>
              <a:rPr lang="en-US" sz="1683" b="1" spc="-1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End-to-End Pipelines</a:t>
            </a:r>
            <a:endParaRPr lang="en-US" sz="1683" dirty="0"/>
          </a:p>
        </p:txBody>
      </p:sp>
      <p:sp>
        <p:nvSpPr>
          <p:cNvPr id="15" name="Text 11"/>
          <p:cNvSpPr/>
          <p:nvPr/>
        </p:nvSpPr>
        <p:spPr>
          <a:xfrm>
            <a:off x="6332458" y="5310664"/>
            <a:ext cx="745188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48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allows you to create complete, end-to-end retrieval-augmented generation pipelines for various applications.</a:t>
            </a:r>
            <a:endParaRPr lang="en-US" sz="1481" dirty="0"/>
          </a:p>
        </p:txBody>
      </p:sp>
      <p:sp>
        <p:nvSpPr>
          <p:cNvPr id="16" name="Shape 12"/>
          <p:cNvSpPr/>
          <p:nvPr/>
        </p:nvSpPr>
        <p:spPr>
          <a:xfrm>
            <a:off x="6144458" y="6250543"/>
            <a:ext cx="7827883" cy="1319689"/>
          </a:xfrm>
          <a:prstGeom prst="roundRect">
            <a:avLst>
              <a:gd name="adj" fmla="val 4275"/>
            </a:avLst>
          </a:prstGeom>
          <a:solidFill>
            <a:srgbClr val="232629"/>
          </a:solidFill>
          <a:ln/>
        </p:spPr>
      </p:sp>
      <p:sp>
        <p:nvSpPr>
          <p:cNvPr id="17" name="Text 13"/>
          <p:cNvSpPr/>
          <p:nvPr/>
        </p:nvSpPr>
        <p:spPr>
          <a:xfrm>
            <a:off x="6332458" y="6438543"/>
            <a:ext cx="2136696" cy="267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03"/>
              </a:lnSpc>
              <a:buNone/>
            </a:pPr>
            <a:r>
              <a:rPr lang="en-US" sz="1683" b="1" spc="-1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1683" dirty="0"/>
          </a:p>
        </p:txBody>
      </p:sp>
      <p:sp>
        <p:nvSpPr>
          <p:cNvPr id="18" name="Text 14"/>
          <p:cNvSpPr/>
          <p:nvPr/>
        </p:nvSpPr>
        <p:spPr>
          <a:xfrm>
            <a:off x="6332458" y="6818352"/>
            <a:ext cx="745188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21"/>
              </a:lnSpc>
              <a:buNone/>
            </a:pPr>
            <a:r>
              <a:rPr lang="en-US" sz="148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modular design of LangChain and RAG enables easy scaling to handle large-scale deployments.</a:t>
            </a:r>
            <a:endParaRPr lang="en-US" sz="1481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26316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79" y="1731526"/>
            <a:ext cx="5054322" cy="516326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1238" y="475178"/>
            <a:ext cx="7628453" cy="490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66"/>
              </a:lnSpc>
              <a:buNone/>
            </a:pPr>
            <a:r>
              <a:rPr lang="en-US" sz="3093" b="1" spc="-3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Using LangChain and RAG</a:t>
            </a:r>
            <a:endParaRPr lang="en-US" sz="3093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8" y="1225272"/>
            <a:ext cx="431959" cy="4319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91238" y="1829991"/>
            <a:ext cx="2128718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33"/>
              </a:lnSpc>
              <a:buNone/>
            </a:pPr>
            <a:r>
              <a:rPr lang="en-US" sz="1546" b="1" spc="-15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Knowledge-Powered</a:t>
            </a:r>
            <a:endParaRPr lang="en-US" sz="1546" dirty="0"/>
          </a:p>
        </p:txBody>
      </p:sp>
      <p:sp>
        <p:nvSpPr>
          <p:cNvPr id="8" name="Text 4"/>
          <p:cNvSpPr/>
          <p:nvPr/>
        </p:nvSpPr>
        <p:spPr>
          <a:xfrm>
            <a:off x="6091238" y="2178963"/>
            <a:ext cx="7934325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41"/>
              </a:lnSpc>
              <a:buNone/>
            </a:pPr>
            <a:r>
              <a:rPr lang="en-US" sz="136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RAG model enhances language model capabilities with external knowledge, leading to more informative and contextual outputs.</a:t>
            </a:r>
            <a:endParaRPr lang="en-US" sz="1361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3215997"/>
            <a:ext cx="431959" cy="4319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1238" y="3820716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33"/>
              </a:lnSpc>
              <a:buNone/>
            </a:pPr>
            <a:r>
              <a:rPr lang="en-US" sz="1546" b="1" spc="-15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Productivity</a:t>
            </a:r>
            <a:endParaRPr lang="en-US" sz="1546" dirty="0"/>
          </a:p>
        </p:txBody>
      </p:sp>
      <p:sp>
        <p:nvSpPr>
          <p:cNvPr id="11" name="Text 6"/>
          <p:cNvSpPr/>
          <p:nvPr/>
        </p:nvSpPr>
        <p:spPr>
          <a:xfrm>
            <a:off x="6091238" y="4169688"/>
            <a:ext cx="7934325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41"/>
              </a:lnSpc>
              <a:buNone/>
            </a:pPr>
            <a:r>
              <a:rPr lang="en-US" sz="136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LangChain's modular design and built-in components accelerate the development of complex NLP applications.</a:t>
            </a:r>
            <a:endParaRPr lang="en-US" sz="1361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5206722"/>
            <a:ext cx="431959" cy="4319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91238" y="5811441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33"/>
              </a:lnSpc>
              <a:buNone/>
            </a:pPr>
            <a:r>
              <a:rPr lang="en-US" sz="1546" b="1" spc="-15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1546" dirty="0"/>
          </a:p>
        </p:txBody>
      </p:sp>
      <p:sp>
        <p:nvSpPr>
          <p:cNvPr id="14" name="Text 8"/>
          <p:cNvSpPr/>
          <p:nvPr/>
        </p:nvSpPr>
        <p:spPr>
          <a:xfrm>
            <a:off x="6091238" y="6160413"/>
            <a:ext cx="7934325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1"/>
              </a:lnSpc>
              <a:buNone/>
            </a:pPr>
            <a:r>
              <a:rPr lang="en-US" sz="136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architecture of LangChain and RAG allows for efficient scaling to handle large-scale deployments.</a:t>
            </a:r>
            <a:endParaRPr lang="en-US" sz="1361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6938129"/>
            <a:ext cx="431959" cy="43195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091238" y="7542848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33"/>
              </a:lnSpc>
              <a:buNone/>
            </a:pPr>
            <a:r>
              <a:rPr lang="en-US" sz="1546" b="1" spc="-15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</a:t>
            </a:r>
            <a:endParaRPr lang="en-US" sz="1546" dirty="0"/>
          </a:p>
        </p:txBody>
      </p:sp>
      <p:sp>
        <p:nvSpPr>
          <p:cNvPr id="17" name="Text 10"/>
          <p:cNvSpPr/>
          <p:nvPr/>
        </p:nvSpPr>
        <p:spPr>
          <a:xfrm>
            <a:off x="6091238" y="7891820"/>
            <a:ext cx="7934325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41"/>
              </a:lnSpc>
              <a:buNone/>
            </a:pPr>
            <a:r>
              <a:rPr lang="en-US" sz="136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and RAG provide numerous customization options to fit diverse use cases and requirements.</a:t>
            </a:r>
            <a:endParaRPr lang="en-US" sz="1361" dirty="0"/>
          </a:p>
        </p:txBody>
      </p:sp>
      <p:pic>
        <p:nvPicPr>
          <p:cNvPr id="18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716411"/>
            <a:ext cx="4972050" cy="27967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06490" y="1178243"/>
            <a:ext cx="7703820" cy="11687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602"/>
              </a:lnSpc>
              <a:buNone/>
            </a:pPr>
            <a:r>
              <a:rPr lang="en-US" sz="3682" b="1" spc="-37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Comparison: LangChain vs. Other Frameworks</a:t>
            </a:r>
            <a:endParaRPr lang="en-US" sz="3682" dirty="0"/>
          </a:p>
        </p:txBody>
      </p:sp>
      <p:sp>
        <p:nvSpPr>
          <p:cNvPr id="7" name="Text 3"/>
          <p:cNvSpPr/>
          <p:nvPr/>
        </p:nvSpPr>
        <p:spPr>
          <a:xfrm>
            <a:off x="6412706" y="2786539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</a:t>
            </a:r>
            <a:endParaRPr lang="en-US" sz="1620" dirty="0"/>
          </a:p>
        </p:txBody>
      </p:sp>
      <p:sp>
        <p:nvSpPr>
          <p:cNvPr id="8" name="Text 4"/>
          <p:cNvSpPr/>
          <p:nvPr/>
        </p:nvSpPr>
        <p:spPr>
          <a:xfrm>
            <a:off x="8983861" y="2786539"/>
            <a:ext cx="214824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</a:t>
            </a:r>
            <a:endParaRPr lang="en-US" sz="1620" dirty="0"/>
          </a:p>
        </p:txBody>
      </p:sp>
      <p:sp>
        <p:nvSpPr>
          <p:cNvPr id="9" name="Text 5"/>
          <p:cNvSpPr/>
          <p:nvPr/>
        </p:nvSpPr>
        <p:spPr>
          <a:xfrm>
            <a:off x="11551206" y="2786539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Other Frameworks</a:t>
            </a:r>
            <a:endParaRPr lang="en-US" sz="1620" dirty="0"/>
          </a:p>
        </p:txBody>
      </p:sp>
      <p:sp>
        <p:nvSpPr>
          <p:cNvPr id="10" name="Shape 6"/>
          <p:cNvSpPr/>
          <p:nvPr/>
        </p:nvSpPr>
        <p:spPr>
          <a:xfrm>
            <a:off x="6206490" y="3226118"/>
            <a:ext cx="7702987" cy="879158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11" name="Text 7"/>
          <p:cNvSpPr/>
          <p:nvPr/>
        </p:nvSpPr>
        <p:spPr>
          <a:xfrm>
            <a:off x="6412706" y="3357086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Retrieval Augmentation</a:t>
            </a:r>
            <a:endParaRPr lang="en-US" sz="1620" dirty="0"/>
          </a:p>
        </p:txBody>
      </p:sp>
      <p:sp>
        <p:nvSpPr>
          <p:cNvPr id="12" name="Text 8"/>
          <p:cNvSpPr/>
          <p:nvPr/>
        </p:nvSpPr>
        <p:spPr>
          <a:xfrm>
            <a:off x="8983861" y="3357086"/>
            <a:ext cx="214824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RAG model</a:t>
            </a:r>
            <a:endParaRPr lang="en-US" sz="1620" dirty="0"/>
          </a:p>
        </p:txBody>
      </p:sp>
      <p:sp>
        <p:nvSpPr>
          <p:cNvPr id="13" name="Text 9"/>
          <p:cNvSpPr/>
          <p:nvPr/>
        </p:nvSpPr>
        <p:spPr>
          <a:xfrm>
            <a:off x="11551206" y="3357086"/>
            <a:ext cx="215205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or no built-in support</a:t>
            </a:r>
            <a:endParaRPr lang="en-US" sz="1620" dirty="0"/>
          </a:p>
        </p:txBody>
      </p:sp>
      <p:sp>
        <p:nvSpPr>
          <p:cNvPr id="14" name="Text 10"/>
          <p:cNvSpPr/>
          <p:nvPr/>
        </p:nvSpPr>
        <p:spPr>
          <a:xfrm>
            <a:off x="6412706" y="4236244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Modularity</a:t>
            </a:r>
            <a:endParaRPr lang="en-US" sz="1620" dirty="0"/>
          </a:p>
        </p:txBody>
      </p:sp>
      <p:sp>
        <p:nvSpPr>
          <p:cNvPr id="15" name="Text 11"/>
          <p:cNvSpPr/>
          <p:nvPr/>
        </p:nvSpPr>
        <p:spPr>
          <a:xfrm>
            <a:off x="8983861" y="4236244"/>
            <a:ext cx="2148245" cy="925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Highly modular design with reusable components</a:t>
            </a:r>
            <a:endParaRPr lang="en-US" sz="1620" dirty="0"/>
          </a:p>
        </p:txBody>
      </p:sp>
      <p:sp>
        <p:nvSpPr>
          <p:cNvPr id="16" name="Text 12"/>
          <p:cNvSpPr/>
          <p:nvPr/>
        </p:nvSpPr>
        <p:spPr>
          <a:xfrm>
            <a:off x="11551206" y="4236244"/>
            <a:ext cx="215205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Monolithic architecture with less flexibility</a:t>
            </a:r>
            <a:endParaRPr lang="en-US" sz="1620" dirty="0"/>
          </a:p>
        </p:txBody>
      </p:sp>
      <p:sp>
        <p:nvSpPr>
          <p:cNvPr id="17" name="Shape 13"/>
          <p:cNvSpPr/>
          <p:nvPr/>
        </p:nvSpPr>
        <p:spPr>
          <a:xfrm>
            <a:off x="6206490" y="5293043"/>
            <a:ext cx="7702987" cy="879158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18" name="Text 14"/>
          <p:cNvSpPr/>
          <p:nvPr/>
        </p:nvSpPr>
        <p:spPr>
          <a:xfrm>
            <a:off x="6412706" y="5424011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Scalability</a:t>
            </a:r>
            <a:endParaRPr lang="en-US" sz="1620" dirty="0"/>
          </a:p>
        </p:txBody>
      </p:sp>
      <p:sp>
        <p:nvSpPr>
          <p:cNvPr id="19" name="Text 15"/>
          <p:cNvSpPr/>
          <p:nvPr/>
        </p:nvSpPr>
        <p:spPr>
          <a:xfrm>
            <a:off x="8983861" y="5424011"/>
            <a:ext cx="214824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Designed for large-scale deployments</a:t>
            </a:r>
            <a:endParaRPr lang="en-US" sz="1620" dirty="0"/>
          </a:p>
        </p:txBody>
      </p:sp>
      <p:sp>
        <p:nvSpPr>
          <p:cNvPr id="20" name="Text 16"/>
          <p:cNvSpPr/>
          <p:nvPr/>
        </p:nvSpPr>
        <p:spPr>
          <a:xfrm>
            <a:off x="11551206" y="5424011"/>
            <a:ext cx="215205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 struggle with high-volume use cases</a:t>
            </a:r>
            <a:endParaRPr lang="en-US" sz="1620" dirty="0"/>
          </a:p>
        </p:txBody>
      </p:sp>
      <p:sp>
        <p:nvSpPr>
          <p:cNvPr id="21" name="Text 17"/>
          <p:cNvSpPr/>
          <p:nvPr/>
        </p:nvSpPr>
        <p:spPr>
          <a:xfrm>
            <a:off x="6412706" y="6303169"/>
            <a:ext cx="2152055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Customization</a:t>
            </a:r>
            <a:endParaRPr lang="en-US" sz="1620" dirty="0"/>
          </a:p>
        </p:txBody>
      </p:sp>
      <p:sp>
        <p:nvSpPr>
          <p:cNvPr id="22" name="Text 18"/>
          <p:cNvSpPr/>
          <p:nvPr/>
        </p:nvSpPr>
        <p:spPr>
          <a:xfrm>
            <a:off x="8983861" y="6303169"/>
            <a:ext cx="214824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Extensive configuration options</a:t>
            </a:r>
            <a:endParaRPr lang="en-US" sz="1620" dirty="0"/>
          </a:p>
        </p:txBody>
      </p:sp>
      <p:sp>
        <p:nvSpPr>
          <p:cNvPr id="23" name="Text 19"/>
          <p:cNvSpPr/>
          <p:nvPr/>
        </p:nvSpPr>
        <p:spPr>
          <a:xfrm>
            <a:off x="11551206" y="6303169"/>
            <a:ext cx="2152055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62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 rigid and less customizable</a:t>
            </a:r>
            <a:endParaRPr lang="en-US" sz="1620" dirty="0"/>
          </a:p>
        </p:txBody>
      </p:sp>
      <p:pic>
        <p:nvPicPr>
          <p:cNvPr id="2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8" y="2724864"/>
            <a:ext cx="5046345" cy="27797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02310" y="666869"/>
            <a:ext cx="7912179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937"/>
              </a:lnSpc>
              <a:buNone/>
            </a:pPr>
            <a:r>
              <a:rPr lang="en-US" sz="3150" b="1" spc="-3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 and Use Cases</a:t>
            </a:r>
            <a:endParaRPr lang="en-US" sz="31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10" y="1930956"/>
            <a:ext cx="879991" cy="14079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246263" y="2106930"/>
            <a:ext cx="2105501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8"/>
              </a:lnSpc>
              <a:buNone/>
            </a:pPr>
            <a:r>
              <a:rPr lang="en-US" sz="1575" b="1" spc="-1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 Answering</a:t>
            </a:r>
            <a:endParaRPr lang="en-US" sz="1575" dirty="0"/>
          </a:p>
        </p:txBody>
      </p:sp>
      <p:sp>
        <p:nvSpPr>
          <p:cNvPr id="8" name="Text 4"/>
          <p:cNvSpPr/>
          <p:nvPr/>
        </p:nvSpPr>
        <p:spPr>
          <a:xfrm>
            <a:off x="7246263" y="2462451"/>
            <a:ext cx="6768227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9"/>
              </a:lnSpc>
              <a:buNone/>
            </a:pPr>
            <a:r>
              <a:rPr lang="en-US" sz="1386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and RAG enable the development of intelligent question-answering systems that can retrieve and synthesize relevant information.</a:t>
            </a:r>
            <a:endParaRPr lang="en-US" sz="138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10" y="3338870"/>
            <a:ext cx="879991" cy="14079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46263" y="3514844"/>
            <a:ext cx="199989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8"/>
              </a:lnSpc>
              <a:buNone/>
            </a:pPr>
            <a:r>
              <a:rPr lang="en-US" sz="1575" b="1" spc="-1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Conversational AI</a:t>
            </a:r>
            <a:endParaRPr lang="en-US" sz="1575" dirty="0"/>
          </a:p>
        </p:txBody>
      </p:sp>
      <p:sp>
        <p:nvSpPr>
          <p:cNvPr id="11" name="Text 6"/>
          <p:cNvSpPr/>
          <p:nvPr/>
        </p:nvSpPr>
        <p:spPr>
          <a:xfrm>
            <a:off x="7246263" y="3870365"/>
            <a:ext cx="6768227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9"/>
              </a:lnSpc>
              <a:buNone/>
            </a:pPr>
            <a:r>
              <a:rPr lang="en-US" sz="1386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combination of LangChain and RAG allows for the creation of contextual and knowledge-driven chatbots and virtual assistants.</a:t>
            </a:r>
            <a:endParaRPr lang="en-US" sz="1386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10" y="4746784"/>
            <a:ext cx="879991" cy="14079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246263" y="4922758"/>
            <a:ext cx="2030492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8"/>
              </a:lnSpc>
              <a:buNone/>
            </a:pPr>
            <a:r>
              <a:rPr lang="en-US" sz="1575" b="1" spc="-1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Generation</a:t>
            </a:r>
            <a:endParaRPr lang="en-US" sz="1575" dirty="0"/>
          </a:p>
        </p:txBody>
      </p:sp>
      <p:sp>
        <p:nvSpPr>
          <p:cNvPr id="14" name="Text 8"/>
          <p:cNvSpPr/>
          <p:nvPr/>
        </p:nvSpPr>
        <p:spPr>
          <a:xfrm>
            <a:off x="7246263" y="5278279"/>
            <a:ext cx="6768227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9"/>
              </a:lnSpc>
              <a:buNone/>
            </a:pPr>
            <a:r>
              <a:rPr lang="en-US" sz="1386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and RAG can be used to generate high-quality content, such as articles, reports, and summaries, by leveraging external knowledge.</a:t>
            </a:r>
            <a:endParaRPr lang="en-US" sz="1386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10" y="6154698"/>
            <a:ext cx="879991" cy="140791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246263" y="6330672"/>
            <a:ext cx="2349937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68"/>
              </a:lnSpc>
              <a:buNone/>
            </a:pPr>
            <a:r>
              <a:rPr lang="en-US" sz="1575" b="1" spc="-1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Intelligent Automation</a:t>
            </a:r>
            <a:endParaRPr lang="en-US" sz="1575" dirty="0"/>
          </a:p>
        </p:txBody>
      </p:sp>
      <p:sp>
        <p:nvSpPr>
          <p:cNvPr id="17" name="Text 10"/>
          <p:cNvSpPr/>
          <p:nvPr/>
        </p:nvSpPr>
        <p:spPr>
          <a:xfrm>
            <a:off x="7246263" y="6686193"/>
            <a:ext cx="6768227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79"/>
              </a:lnSpc>
              <a:buNone/>
            </a:pPr>
            <a:r>
              <a:rPr lang="en-US" sz="1386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modular design of LangChain enables the development of automated workflows that combine language understanding, retrieval, and generation.</a:t>
            </a:r>
            <a:endParaRPr lang="en-US" sz="1386" dirty="0"/>
          </a:p>
        </p:txBody>
      </p:sp>
      <p:pic>
        <p:nvPicPr>
          <p:cNvPr id="18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1769031"/>
            <a:ext cx="12260223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23"/>
              </a:lnSpc>
              <a:buNone/>
            </a:pPr>
            <a:r>
              <a:rPr lang="en-US" sz="4418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 and Scalability Considerations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788926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Containerization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386382"/>
            <a:ext cx="3684746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and RAG models can be packaged into Docker containers for easy deployment and scaling.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79613" y="3788926"/>
            <a:ext cx="3347323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Distributed Computing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479613" y="4386382"/>
            <a:ext cx="3684746" cy="1852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modular architecture of LangChain allows for efficient distribution of workloads across multiple machines or serverless functions.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74198" y="3788926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61"/>
              </a:lnSpc>
              <a:buNone/>
            </a:pPr>
            <a:r>
              <a:rPr lang="en-US" sz="2209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Integration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774198" y="4386382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6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LangChain and RAG models can be seamlessly integrated with cloud-based AI services for scalable and cost-effective deployments.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2024-06-30T18:56:10Z</dcterms:created>
  <dcterms:modified xsi:type="dcterms:W3CDTF">2024-06-30T18:56:10Z</dcterms:modified>
</cp:coreProperties>
</file>