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63" r:id="rId4"/>
    <p:sldId id="259" r:id="rId5"/>
    <p:sldId id="264" r:id="rId6"/>
    <p:sldId id="266" r:id="rId7"/>
    <p:sldId id="260" r:id="rId8"/>
    <p:sldId id="258" r:id="rId9"/>
    <p:sldId id="261" r:id="rId10"/>
    <p:sldId id="262" r:id="rId11"/>
  </p:sldIdLst>
  <p:sldSz cx="9144000" cy="5143500" type="screen16x9"/>
  <p:notesSz cx="9144000" cy="5143500"/>
  <p:embeddedFontLst>
    <p:embeddedFont>
      <p:font typeface="Calibri" pitchFamily="34" charset="0"/>
      <p:italic r:id="rId13"/>
      <p:boldItalic r:id="rId14"/>
    </p:embeddedFont>
    <p:embeddedFont>
      <p:font typeface="CFJCTS+PublicSans-Bold"/>
      <p:regular r:id="rId15"/>
    </p:embeddedFont>
    <p:embeddedFont>
      <p:font typeface="Arial Black" pitchFamily="34" charset="0"/>
      <p:bold r:id="rId16"/>
    </p:embeddedFont>
    <p:embeddedFont>
      <p:font typeface="ILIIOR+EBGaramond-Bold"/>
      <p:regular r:id="rId17"/>
    </p:embeddedFont>
    <p:embeddedFont>
      <p:font typeface="PVLNNE+ArialMT"/>
      <p:regular r:id="rId18"/>
    </p:embeddedFont>
    <p:embeddedFont>
      <p:font typeface="CFRUAJ+EBGaramond-Medium"/>
      <p:regular r:id="rId19"/>
    </p:embeddedFont>
    <p:embeddedFont>
      <p:font typeface="KQGMTU+Arial-BoldMT"/>
      <p:regular r:id="rId20"/>
    </p:embeddedFont>
    <p:embeddedFont>
      <p:font typeface="BTMONA+EBGaramond-Regular"/>
      <p:regular r:id="rId21"/>
    </p:embeddedFont>
    <p:embeddedFont>
      <p:font typeface="RMKPBC+PublicSans-BoldItalic"/>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0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21" d="100"/>
          <a:sy n="121" d="100"/>
        </p:scale>
        <p:origin x="-102" y="-258"/>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B35AC85-88E6-498D-8CE0-C8B529C309B1}" type="datetimeFigureOut">
              <a:rPr lang="en-US" smtClean="0"/>
              <a:t>10/28/2023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B6ED76D1-85E1-4F02-83FC-A09BB02045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10/28/2023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10/28/2023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smtClean="0">
                <a:solidFill>
                  <a:srgbClr val="223669"/>
                </a:solidFill>
                <a:latin typeface="CFJCTS+PublicSans-Bold"/>
                <a:cs typeface="CFJCTS+PublicSans-Bold"/>
              </a:rPr>
              <a:t>“</a:t>
            </a:r>
            <a:r>
              <a:rPr lang="en-US" sz="2400" b="1" dirty="0" smtClean="0">
                <a:solidFill>
                  <a:srgbClr val="223669"/>
                </a:solidFill>
                <a:latin typeface="Arial Black" pitchFamily="34" charset="0"/>
                <a:cs typeface="CFJCTS+PublicSans-Bold"/>
              </a:rPr>
              <a:t>TO-DO LIST</a:t>
            </a:r>
            <a:r>
              <a:rPr sz="2400" b="1"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lang="en-US" sz="2400" b="1" dirty="0" smtClean="0">
                <a:solidFill>
                  <a:srgbClr val="223669"/>
                </a:solidFill>
                <a:latin typeface="CFJCTS+PublicSans-Bold"/>
                <a:cs typeface="CFJCTS+PublicSans-Bold"/>
              </a:rPr>
              <a:t>SRS</a:t>
            </a:r>
            <a:endParaRPr sz="2400" b="1" dirty="0">
              <a:solidFill>
                <a:srgbClr val="223669"/>
              </a:solidFill>
              <a:latin typeface="CFJCTS+PublicSans-Bold"/>
              <a:cs typeface="CFJCTS+PublicSans-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To-Do List</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4" y="1330152"/>
            <a:ext cx="3662765" cy="923330"/>
          </a:xfrm>
          <a:prstGeom prst="rect">
            <a:avLst/>
          </a:prstGeom>
        </p:spPr>
        <p:txBody>
          <a:bodyPr vert="horz" wrap="square" lIns="0" tIns="0" rIns="0" bIns="0" rtlCol="0">
            <a:spAutoFit/>
          </a:bodyPr>
          <a:lstStyle/>
          <a:p>
            <a:pPr>
              <a:lnSpc>
                <a:spcPts val="1800"/>
              </a:lnSpc>
            </a:pPr>
            <a:r>
              <a:rPr lang="en-US" sz="1400" dirty="0" smtClean="0">
                <a:solidFill>
                  <a:schemeClr val="bg1"/>
                </a:solidFill>
              </a:rPr>
              <a:t>It used </a:t>
            </a:r>
            <a:r>
              <a:rPr lang="en-US" sz="1400" dirty="0">
                <a:solidFill>
                  <a:schemeClr val="bg1"/>
                </a:solidFill>
              </a:rPr>
              <a:t>to maintain our day-to-day tasks or list everything that we have to do, with the most important tasks at the top of the list, and the least important tasks at the bottom.</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lang="en-US" sz="1400" b="1" dirty="0" smtClean="0">
                <a:solidFill>
                  <a:srgbClr val="C88C32"/>
                </a:solidFill>
                <a:latin typeface="KQGMTU+Arial-BoldMT"/>
                <a:cs typeface="KQGMTU+Arial-BoldMT"/>
              </a:rPr>
              <a:t>NM_ID</a:t>
            </a:r>
            <a:endParaRPr sz="1400" b="1" dirty="0">
              <a:solidFill>
                <a:srgbClr val="C88C32"/>
              </a:solidFill>
              <a:latin typeface="KQGMTU+Arial-BoldMT"/>
              <a:cs typeface="KQGMTU+Arial-BoldMT"/>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1" name="TextBox 10"/>
          <p:cNvSpPr txBox="1"/>
          <p:nvPr/>
        </p:nvSpPr>
        <p:spPr>
          <a:xfrm>
            <a:off x="76200" y="2724150"/>
            <a:ext cx="2133600" cy="369332"/>
          </a:xfrm>
          <a:prstGeom prst="rect">
            <a:avLst/>
          </a:prstGeom>
          <a:noFill/>
        </p:spPr>
        <p:txBody>
          <a:bodyPr wrap="square" rtlCol="0">
            <a:spAutoFit/>
          </a:bodyPr>
          <a:lstStyle/>
          <a:p>
            <a:r>
              <a:rPr lang="en-US" dirty="0" smtClean="0">
                <a:solidFill>
                  <a:schemeClr val="bg1"/>
                </a:solidFill>
              </a:rPr>
              <a:t>au820420205010</a:t>
            </a:r>
            <a:r>
              <a:rPr lang="en-US" dirty="0"/>
              <a:t>  </a:t>
            </a:r>
            <a:r>
              <a:rPr lang="en-US" dirty="0" smtClean="0"/>
              <a:t>	</a:t>
            </a:r>
            <a:endParaRPr lang="en-US" dirty="0"/>
          </a:p>
        </p:txBody>
      </p:sp>
      <p:sp>
        <p:nvSpPr>
          <p:cNvPr id="13" name="TextBox 12"/>
          <p:cNvSpPr txBox="1"/>
          <p:nvPr/>
        </p:nvSpPr>
        <p:spPr>
          <a:xfrm>
            <a:off x="1828800" y="2800350"/>
            <a:ext cx="1295400" cy="369332"/>
          </a:xfrm>
          <a:prstGeom prst="rect">
            <a:avLst/>
          </a:prstGeom>
          <a:noFill/>
        </p:spPr>
        <p:txBody>
          <a:bodyPr wrap="square" rtlCol="0">
            <a:spAutoFit/>
          </a:bodyPr>
          <a:lstStyle/>
          <a:p>
            <a:r>
              <a:rPr lang="en-US" dirty="0" smtClean="0">
                <a:solidFill>
                  <a:schemeClr val="bg1"/>
                </a:solidFill>
              </a:rPr>
              <a:t>S. </a:t>
            </a:r>
            <a:r>
              <a:rPr lang="en-US" dirty="0" err="1" smtClean="0">
                <a:solidFill>
                  <a:schemeClr val="bg1"/>
                </a:solidFill>
              </a:rPr>
              <a:t>Akshaya</a:t>
            </a:r>
            <a:endParaRPr lang="en-US" dirty="0">
              <a:solidFill>
                <a:schemeClr val="bg1"/>
              </a:solidFill>
            </a:endParaRPr>
          </a:p>
        </p:txBody>
      </p:sp>
      <p:sp>
        <p:nvSpPr>
          <p:cNvPr id="14" name="TextBox 13"/>
          <p:cNvSpPr txBox="1"/>
          <p:nvPr/>
        </p:nvSpPr>
        <p:spPr>
          <a:xfrm>
            <a:off x="3733800" y="2724150"/>
            <a:ext cx="609600" cy="369332"/>
          </a:xfrm>
          <a:prstGeom prst="rect">
            <a:avLst/>
          </a:prstGeom>
          <a:noFill/>
        </p:spPr>
        <p:txBody>
          <a:bodyPr wrap="square" rtlCol="0">
            <a:spAutoFit/>
          </a:bodyPr>
          <a:lstStyle/>
          <a:p>
            <a:r>
              <a:rPr lang="en-US" dirty="0" smtClean="0">
                <a:solidFill>
                  <a:schemeClr val="bg1"/>
                </a:solidFill>
              </a:rPr>
              <a:t>CF1</a:t>
            </a:r>
            <a:endParaRPr lang="en-US" dirty="0">
              <a:solidFill>
                <a:schemeClr val="bg1"/>
              </a:solidFill>
            </a:endParaRPr>
          </a:p>
        </p:txBody>
      </p:sp>
      <p:sp>
        <p:nvSpPr>
          <p:cNvPr id="15" name="TextBox 14"/>
          <p:cNvSpPr txBox="1"/>
          <p:nvPr/>
        </p:nvSpPr>
        <p:spPr>
          <a:xfrm>
            <a:off x="76200" y="3181350"/>
            <a:ext cx="1828800" cy="369332"/>
          </a:xfrm>
          <a:prstGeom prst="rect">
            <a:avLst/>
          </a:prstGeom>
          <a:noFill/>
        </p:spPr>
        <p:txBody>
          <a:bodyPr wrap="square" rtlCol="0">
            <a:spAutoFit/>
          </a:bodyPr>
          <a:lstStyle/>
          <a:p>
            <a:r>
              <a:rPr lang="en-US" dirty="0" smtClean="0">
                <a:solidFill>
                  <a:schemeClr val="bg1"/>
                </a:solidFill>
              </a:rPr>
              <a:t>au820420205031</a:t>
            </a:r>
            <a:endParaRPr lang="en-US" dirty="0">
              <a:solidFill>
                <a:schemeClr val="bg1"/>
              </a:solidFill>
            </a:endParaRPr>
          </a:p>
        </p:txBody>
      </p:sp>
      <p:sp>
        <p:nvSpPr>
          <p:cNvPr id="16" name="TextBox 15"/>
          <p:cNvSpPr txBox="1"/>
          <p:nvPr/>
        </p:nvSpPr>
        <p:spPr>
          <a:xfrm>
            <a:off x="1828800" y="3181350"/>
            <a:ext cx="2057400" cy="369332"/>
          </a:xfrm>
          <a:prstGeom prst="rect">
            <a:avLst/>
          </a:prstGeom>
          <a:noFill/>
        </p:spPr>
        <p:txBody>
          <a:bodyPr wrap="square" rtlCol="0">
            <a:spAutoFit/>
          </a:bodyPr>
          <a:lstStyle/>
          <a:p>
            <a:r>
              <a:rPr lang="en-US" dirty="0" smtClean="0">
                <a:solidFill>
                  <a:schemeClr val="bg1"/>
                </a:solidFill>
              </a:rPr>
              <a:t>S. </a:t>
            </a:r>
            <a:r>
              <a:rPr lang="en-US" dirty="0" err="1" smtClean="0">
                <a:solidFill>
                  <a:schemeClr val="bg1"/>
                </a:solidFill>
              </a:rPr>
              <a:t>Lithika</a:t>
            </a:r>
            <a:r>
              <a:rPr lang="en-US" dirty="0">
                <a:solidFill>
                  <a:schemeClr val="bg1"/>
                </a:solidFill>
              </a:rPr>
              <a:t> </a:t>
            </a:r>
            <a:r>
              <a:rPr lang="en-US" dirty="0" err="1" smtClean="0">
                <a:solidFill>
                  <a:schemeClr val="bg1"/>
                </a:solidFill>
              </a:rPr>
              <a:t>Iswarya</a:t>
            </a:r>
            <a:endParaRPr lang="en-US" dirty="0">
              <a:solidFill>
                <a:schemeClr val="bg1"/>
              </a:solidFill>
            </a:endParaRPr>
          </a:p>
        </p:txBody>
      </p:sp>
      <p:sp>
        <p:nvSpPr>
          <p:cNvPr id="17" name="TextBox 16"/>
          <p:cNvSpPr txBox="1"/>
          <p:nvPr/>
        </p:nvSpPr>
        <p:spPr>
          <a:xfrm>
            <a:off x="1371600" y="3562350"/>
            <a:ext cx="2057400" cy="369332"/>
          </a:xfrm>
          <a:prstGeom prst="rect">
            <a:avLst/>
          </a:prstGeom>
          <a:noFill/>
        </p:spPr>
        <p:txBody>
          <a:bodyPr wrap="square" rtlCol="0">
            <a:spAutoFit/>
          </a:bodyPr>
          <a:lstStyle/>
          <a:p>
            <a:pPr algn="ctr"/>
            <a:r>
              <a:rPr lang="en-US" dirty="0" err="1" smtClean="0">
                <a:solidFill>
                  <a:schemeClr val="bg1"/>
                </a:solidFill>
              </a:rPr>
              <a:t>M.Abarna</a:t>
            </a:r>
            <a:endParaRPr lang="en-US" dirty="0">
              <a:solidFill>
                <a:schemeClr val="bg1"/>
              </a:solidFill>
            </a:endParaRPr>
          </a:p>
        </p:txBody>
      </p:sp>
      <p:sp>
        <p:nvSpPr>
          <p:cNvPr id="18" name="TextBox 17"/>
          <p:cNvSpPr txBox="1"/>
          <p:nvPr/>
        </p:nvSpPr>
        <p:spPr>
          <a:xfrm>
            <a:off x="1371600" y="3943350"/>
            <a:ext cx="2057400" cy="369332"/>
          </a:xfrm>
          <a:prstGeom prst="rect">
            <a:avLst/>
          </a:prstGeom>
          <a:noFill/>
        </p:spPr>
        <p:txBody>
          <a:bodyPr wrap="square" rtlCol="0">
            <a:spAutoFit/>
          </a:bodyPr>
          <a:lstStyle/>
          <a:p>
            <a:pPr algn="ctr"/>
            <a:r>
              <a:rPr lang="en-US" dirty="0" smtClean="0">
                <a:solidFill>
                  <a:schemeClr val="bg1"/>
                </a:solidFill>
              </a:rPr>
              <a:t>S. </a:t>
            </a:r>
            <a:r>
              <a:rPr lang="en-US" dirty="0" err="1" smtClean="0">
                <a:solidFill>
                  <a:schemeClr val="bg1"/>
                </a:solidFill>
              </a:rPr>
              <a:t>Jaishree</a:t>
            </a:r>
            <a:endParaRPr lang="en-US" dirty="0">
              <a:solidFill>
                <a:schemeClr val="bg1"/>
              </a:solidFill>
            </a:endParaRPr>
          </a:p>
        </p:txBody>
      </p:sp>
      <p:sp>
        <p:nvSpPr>
          <p:cNvPr id="20" name="TextBox 19"/>
          <p:cNvSpPr txBox="1"/>
          <p:nvPr/>
        </p:nvSpPr>
        <p:spPr>
          <a:xfrm>
            <a:off x="76200" y="3562350"/>
            <a:ext cx="2286000" cy="369332"/>
          </a:xfrm>
          <a:prstGeom prst="rect">
            <a:avLst/>
          </a:prstGeom>
          <a:noFill/>
        </p:spPr>
        <p:txBody>
          <a:bodyPr wrap="square" rtlCol="0">
            <a:spAutoFit/>
          </a:bodyPr>
          <a:lstStyle/>
          <a:p>
            <a:r>
              <a:rPr lang="en-US" dirty="0" smtClean="0">
                <a:solidFill>
                  <a:schemeClr val="bg1"/>
                </a:solidFill>
              </a:rPr>
              <a:t>au820420205002</a:t>
            </a:r>
            <a:endParaRPr lang="en-US" dirty="0">
              <a:solidFill>
                <a:schemeClr val="bg1"/>
              </a:solidFill>
            </a:endParaRPr>
          </a:p>
        </p:txBody>
      </p:sp>
      <p:sp>
        <p:nvSpPr>
          <p:cNvPr id="21" name="TextBox 20"/>
          <p:cNvSpPr txBox="1"/>
          <p:nvPr/>
        </p:nvSpPr>
        <p:spPr>
          <a:xfrm>
            <a:off x="76200" y="3943350"/>
            <a:ext cx="2133600" cy="369332"/>
          </a:xfrm>
          <a:prstGeom prst="rect">
            <a:avLst/>
          </a:prstGeom>
          <a:noFill/>
        </p:spPr>
        <p:txBody>
          <a:bodyPr wrap="square" rtlCol="0">
            <a:spAutoFit/>
          </a:bodyPr>
          <a:lstStyle/>
          <a:p>
            <a:r>
              <a:rPr lang="en-US" dirty="0" smtClean="0">
                <a:solidFill>
                  <a:schemeClr val="bg1"/>
                </a:solidFill>
              </a:rPr>
              <a:t>au820420205025</a:t>
            </a:r>
            <a:endParaRPr lang="en-US" dirty="0">
              <a:solidFill>
                <a:schemeClr val="bg1"/>
              </a:solidFill>
            </a:endParaRPr>
          </a:p>
        </p:txBody>
      </p:sp>
      <p:sp>
        <p:nvSpPr>
          <p:cNvPr id="22" name="TextBox 21"/>
          <p:cNvSpPr txBox="1"/>
          <p:nvPr/>
        </p:nvSpPr>
        <p:spPr>
          <a:xfrm>
            <a:off x="3733800" y="3181350"/>
            <a:ext cx="609600" cy="369332"/>
          </a:xfrm>
          <a:prstGeom prst="rect">
            <a:avLst/>
          </a:prstGeom>
          <a:noFill/>
        </p:spPr>
        <p:txBody>
          <a:bodyPr wrap="square" rtlCol="0">
            <a:spAutoFit/>
          </a:bodyPr>
          <a:lstStyle/>
          <a:p>
            <a:r>
              <a:rPr lang="en-US" dirty="0" smtClean="0">
                <a:solidFill>
                  <a:schemeClr val="bg1"/>
                </a:solidFill>
              </a:rPr>
              <a:t>CF1</a:t>
            </a:r>
            <a:endParaRPr lang="en-US" dirty="0">
              <a:solidFill>
                <a:schemeClr val="bg1"/>
              </a:solidFill>
            </a:endParaRPr>
          </a:p>
        </p:txBody>
      </p:sp>
      <p:sp>
        <p:nvSpPr>
          <p:cNvPr id="23" name="TextBox 22"/>
          <p:cNvSpPr txBox="1"/>
          <p:nvPr/>
        </p:nvSpPr>
        <p:spPr>
          <a:xfrm>
            <a:off x="3733800" y="3562350"/>
            <a:ext cx="609600" cy="369332"/>
          </a:xfrm>
          <a:prstGeom prst="rect">
            <a:avLst/>
          </a:prstGeom>
          <a:noFill/>
        </p:spPr>
        <p:txBody>
          <a:bodyPr wrap="square" rtlCol="0">
            <a:spAutoFit/>
          </a:bodyPr>
          <a:lstStyle/>
          <a:p>
            <a:r>
              <a:rPr lang="en-US" dirty="0" smtClean="0">
                <a:solidFill>
                  <a:schemeClr val="bg1"/>
                </a:solidFill>
              </a:rPr>
              <a:t>CF1</a:t>
            </a:r>
            <a:endParaRPr lang="en-US" dirty="0">
              <a:solidFill>
                <a:schemeClr val="bg1"/>
              </a:solidFill>
            </a:endParaRPr>
          </a:p>
        </p:txBody>
      </p:sp>
      <p:sp>
        <p:nvSpPr>
          <p:cNvPr id="24" name="TextBox 23"/>
          <p:cNvSpPr txBox="1"/>
          <p:nvPr/>
        </p:nvSpPr>
        <p:spPr>
          <a:xfrm>
            <a:off x="3733800" y="3943350"/>
            <a:ext cx="609600" cy="369332"/>
          </a:xfrm>
          <a:prstGeom prst="rect">
            <a:avLst/>
          </a:prstGeom>
          <a:noFill/>
        </p:spPr>
        <p:txBody>
          <a:bodyPr wrap="square" rtlCol="0">
            <a:spAutoFit/>
          </a:bodyPr>
          <a:lstStyle/>
          <a:p>
            <a:r>
              <a:rPr lang="en-US" dirty="0" smtClean="0">
                <a:solidFill>
                  <a:schemeClr val="bg1"/>
                </a:solidFill>
              </a:rPr>
              <a:t>CF1</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dirty="0" smtClean="0">
                <a:solidFill>
                  <a:schemeClr val="accent6"/>
                </a:solidFill>
                <a:latin typeface="Times New Roman" pitchFamily="18" charset="0"/>
                <a:cs typeface="Times New Roman" pitchFamily="18" charset="0"/>
              </a:rPr>
              <a:t>Learning Outcomes:</a:t>
            </a:r>
            <a:endParaRPr lang="en-US" b="1" dirty="0">
              <a:solidFill>
                <a:schemeClr val="accent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77666" y="819150"/>
            <a:ext cx="8613934" cy="3447098"/>
          </a:xfrm>
        </p:spPr>
        <p:txBody>
          <a:bodyPr/>
          <a:lstStyle/>
          <a:p>
            <a:pPr>
              <a:buFont typeface="Wingdings" pitchFamily="2" charset="2"/>
              <a:buChar char="Ø"/>
            </a:pPr>
            <a:r>
              <a:rPr lang="en-US" sz="1600" dirty="0" smtClean="0">
                <a:latin typeface="Times New Roman" pitchFamily="18" charset="0"/>
                <a:cs typeface="Times New Roman" pitchFamily="18" charset="0"/>
              </a:rPr>
              <a:t>To-do </a:t>
            </a:r>
            <a:r>
              <a:rPr lang="en-US" sz="1600" dirty="0" smtClean="0">
                <a:latin typeface="Times New Roman" pitchFamily="18" charset="0"/>
                <a:cs typeface="Times New Roman" pitchFamily="18" charset="0"/>
              </a:rPr>
              <a:t>list in full stack development is to be able to create a functional application that allows users to add, edit, and delete tasks, as well as mark them as complete or incomplete. This involves understanding the basics of full stack development, including front-end, middleware, and back-end </a:t>
            </a:r>
            <a:r>
              <a:rPr lang="en-US" sz="1600" dirty="0" smtClean="0">
                <a:latin typeface="Times New Roman" pitchFamily="18" charset="0"/>
                <a:cs typeface="Times New Roman" pitchFamily="18" charset="0"/>
              </a:rPr>
              <a:t>development.</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To </a:t>
            </a:r>
            <a:r>
              <a:rPr lang="en-US" sz="1600" dirty="0" smtClean="0">
                <a:latin typeface="Times New Roman" pitchFamily="18" charset="0"/>
                <a:cs typeface="Times New Roman" pitchFamily="18" charset="0"/>
              </a:rPr>
              <a:t>create a To-do list application, one needs to have a strong understanding of HTML, CSS, and JavaScript, as well as knowledge of databases, frameworks, and programming </a:t>
            </a:r>
            <a:r>
              <a:rPr lang="en-US" sz="1600" dirty="0" smtClean="0">
                <a:latin typeface="Times New Roman" pitchFamily="18" charset="0"/>
                <a:cs typeface="Times New Roman" pitchFamily="18" charset="0"/>
              </a:rPr>
              <a:t>languages.</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The application should be able to store data in a database, retrieve it, and display it to the user in a user-friendly </a:t>
            </a:r>
            <a:r>
              <a:rPr lang="en-US" sz="1600" dirty="0" smtClean="0">
                <a:latin typeface="Times New Roman" pitchFamily="18" charset="0"/>
                <a:cs typeface="Times New Roman" pitchFamily="18" charset="0"/>
              </a:rPr>
              <a:t>way</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Additionally</a:t>
            </a:r>
            <a:r>
              <a:rPr lang="en-US" sz="1600" dirty="0" smtClean="0">
                <a:latin typeface="Times New Roman" pitchFamily="18" charset="0"/>
                <a:cs typeface="Times New Roman" pitchFamily="18" charset="0"/>
              </a:rPr>
              <a:t>, the application should be responsive and accessible, allowing users to interact with it on different devices and </a:t>
            </a:r>
            <a:r>
              <a:rPr lang="en-US" sz="1600" dirty="0" smtClean="0">
                <a:latin typeface="Times New Roman" pitchFamily="18" charset="0"/>
                <a:cs typeface="Times New Roman" pitchFamily="18" charset="0"/>
              </a:rPr>
              <a:t>platforms.</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Finally, the application should be tested thoroughly to ensure that it is free of bugs and </a:t>
            </a:r>
            <a:r>
              <a:rPr lang="en-US" sz="1600" dirty="0" smtClean="0">
                <a:latin typeface="Times New Roman" pitchFamily="18" charset="0"/>
                <a:cs typeface="Times New Roman" pitchFamily="18" charset="0"/>
              </a:rPr>
              <a:t>errors</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By </a:t>
            </a:r>
            <a:r>
              <a:rPr lang="en-US" sz="1600" dirty="0" smtClean="0">
                <a:latin typeface="Times New Roman" pitchFamily="18" charset="0"/>
                <a:cs typeface="Times New Roman" pitchFamily="18" charset="0"/>
              </a:rPr>
              <a:t>mastering these skills, one can become a proficient full stack developer capable of creating complex and functional </a:t>
            </a:r>
            <a:r>
              <a:rPr lang="en-US" sz="1600" dirty="0" smtClean="0">
                <a:latin typeface="Times New Roman" pitchFamily="18" charset="0"/>
                <a:cs typeface="Times New Roman" pitchFamily="18" charset="0"/>
              </a:rPr>
              <a:t>applications.</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638229" y="2954756"/>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
        <p:nvSpPr>
          <p:cNvPr id="7" name="TextBox 6"/>
          <p:cNvSpPr txBox="1"/>
          <p:nvPr/>
        </p:nvSpPr>
        <p:spPr>
          <a:xfrm>
            <a:off x="609600" y="590550"/>
            <a:ext cx="8077200" cy="5232202"/>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Project Planning</a:t>
            </a:r>
            <a:r>
              <a:rPr lang="en-US" sz="1400" dirty="0" smtClean="0">
                <a:latin typeface="Times New Roman" pitchFamily="18" charset="0"/>
                <a:cs typeface="Times New Roman" pitchFamily="18" charset="0"/>
              </a:rPr>
              <a:t>: Define the project's goals and requirements. Decide on the features you want in your to-do list application, such as task creation, task deletion, and marking tasks as complete. Determine the technology stack you'll use for both the frontend and backend.</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Set Up Your Development Environment</a:t>
            </a:r>
            <a:r>
              <a:rPr lang="en-US" sz="1400" dirty="0" smtClean="0">
                <a:latin typeface="Times New Roman" pitchFamily="18" charset="0"/>
                <a:cs typeface="Times New Roman" pitchFamily="18" charset="0"/>
              </a:rPr>
              <a:t>: Install the necessary software and tools, including a text editor or integrated development environment (IDE), version control system (e.g., </a:t>
            </a:r>
            <a:r>
              <a:rPr lang="en-US" sz="1400" dirty="0" err="1" smtClean="0">
                <a:latin typeface="Times New Roman" pitchFamily="18" charset="0"/>
                <a:cs typeface="Times New Roman" pitchFamily="18" charset="0"/>
              </a:rPr>
              <a:t>Git</a:t>
            </a:r>
            <a:r>
              <a:rPr lang="en-US" sz="1400" dirty="0" smtClean="0">
                <a:latin typeface="Times New Roman" pitchFamily="18" charset="0"/>
                <a:cs typeface="Times New Roman" pitchFamily="18" charset="0"/>
              </a:rPr>
              <a:t>), and a web server for local testing.</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Frontend Development</a:t>
            </a:r>
            <a:r>
              <a:rPr lang="en-US" sz="1400" dirty="0" smtClean="0">
                <a:latin typeface="Times New Roman" pitchFamily="18" charset="0"/>
                <a:cs typeface="Times New Roman" pitchFamily="18" charset="0"/>
              </a:rPr>
              <a:t>: Create the user interface for your to-do list using HTML, CSS, and JavaScript. Implement features like adding tasks, marking tasks as complete, and deleting tasks. Ensure a responsive and user-friendly design for both desktop and mobile devices.</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Backend Development</a:t>
            </a:r>
            <a:r>
              <a:rPr lang="en-US" sz="1400" dirty="0" smtClean="0">
                <a:latin typeface="Times New Roman" pitchFamily="18" charset="0"/>
                <a:cs typeface="Times New Roman" pitchFamily="18" charset="0"/>
              </a:rPr>
              <a:t>: Choose a backend technology such as Node.js with Express, Ruby on Rails, Python with </a:t>
            </a:r>
            <a:r>
              <a:rPr lang="en-US" sz="1400" dirty="0" err="1" smtClean="0">
                <a:latin typeface="Times New Roman" pitchFamily="18" charset="0"/>
                <a:cs typeface="Times New Roman" pitchFamily="18" charset="0"/>
              </a:rPr>
              <a:t>Django</a:t>
            </a:r>
            <a:r>
              <a:rPr lang="en-US" sz="1400" dirty="0" smtClean="0">
                <a:latin typeface="Times New Roman" pitchFamily="18" charset="0"/>
                <a:cs typeface="Times New Roman" pitchFamily="18" charset="0"/>
              </a:rPr>
              <a:t>, or any other server-side framework. Implement APIs for creating, reading, updating, and deleting tasks. Set up a simple data structure or use a database for storing tasks (you can start with in-memory storage for simplicity).</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Connecting Frontend and Backend</a:t>
            </a:r>
            <a:r>
              <a:rPr lang="en-US" sz="1400" dirty="0" smtClean="0">
                <a:latin typeface="Times New Roman" pitchFamily="18" charset="0"/>
                <a:cs typeface="Times New Roman" pitchFamily="18" charset="0"/>
              </a:rPr>
              <a:t>: Configure API endpoints on the backend to handle requests from the frontend. Use JavaScript's Fetch API or a library like </a:t>
            </a:r>
            <a:r>
              <a:rPr lang="en-US" sz="1400" dirty="0" err="1" smtClean="0">
                <a:latin typeface="Times New Roman" pitchFamily="18" charset="0"/>
                <a:cs typeface="Times New Roman" pitchFamily="18" charset="0"/>
              </a:rPr>
              <a:t>Axios</a:t>
            </a:r>
            <a:r>
              <a:rPr lang="en-US" sz="1400" dirty="0" smtClean="0">
                <a:latin typeface="Times New Roman" pitchFamily="18" charset="0"/>
                <a:cs typeface="Times New Roman" pitchFamily="18" charset="0"/>
              </a:rPr>
              <a:t> to send and receive data between the client and server. </a:t>
            </a:r>
            <a:r>
              <a:rPr lang="en-US" sz="1400" dirty="0" smtClean="0"/>
              <a:t/>
            </a:r>
            <a:br>
              <a:rPr lang="en-US" sz="1400" dirty="0" smtClean="0"/>
            </a:b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638229" y="2954756"/>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
        <p:nvSpPr>
          <p:cNvPr id="5" name="TextBox 4"/>
          <p:cNvSpPr txBox="1"/>
          <p:nvPr/>
        </p:nvSpPr>
        <p:spPr>
          <a:xfrm>
            <a:off x="609600" y="742950"/>
            <a:ext cx="7772400"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533400" y="209550"/>
            <a:ext cx="8229600" cy="634019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User Authentication (Optional): </a:t>
            </a:r>
            <a:r>
              <a:rPr lang="en-US" sz="1400" dirty="0" smtClean="0">
                <a:latin typeface="Times New Roman" pitchFamily="18" charset="0"/>
                <a:cs typeface="Times New Roman" pitchFamily="18" charset="0"/>
              </a:rPr>
              <a:t>If desired, implement user registration and login functionality. Secure user data by hashing and salting passwords.</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Testing</a:t>
            </a:r>
            <a:r>
              <a:rPr lang="en-US" sz="1400" dirty="0" smtClean="0">
                <a:latin typeface="Times New Roman" pitchFamily="18" charset="0"/>
                <a:cs typeface="Times New Roman" pitchFamily="18" charset="0"/>
              </a:rPr>
              <a:t>: Test your application to identify and fix any bugs or issues. Write unit tests and integration tests to ensure the application's stability.</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Deployment</a:t>
            </a:r>
            <a:r>
              <a:rPr lang="en-US" sz="1400" dirty="0" smtClean="0">
                <a:latin typeface="Times New Roman" pitchFamily="18" charset="0"/>
                <a:cs typeface="Times New Roman" pitchFamily="18" charset="0"/>
              </a:rPr>
              <a:t>: Choose a hosting service (e.g., AWS, </a:t>
            </a:r>
            <a:r>
              <a:rPr lang="en-US" sz="1400" dirty="0" err="1" smtClean="0">
                <a:latin typeface="Times New Roman" pitchFamily="18" charset="0"/>
                <a:cs typeface="Times New Roman" pitchFamily="18" charset="0"/>
              </a:rPr>
              <a:t>Heroku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Netlify</a:t>
            </a:r>
            <a:r>
              <a:rPr lang="en-US" sz="1400" dirty="0" smtClean="0">
                <a:latin typeface="Times New Roman" pitchFamily="18" charset="0"/>
                <a:cs typeface="Times New Roman" pitchFamily="18" charset="0"/>
              </a:rPr>
              <a:t>) for both your frontend and backend. Deploy your application to make it accessible online.</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Security</a:t>
            </a:r>
            <a:r>
              <a:rPr lang="en-US" sz="1400" dirty="0" smtClean="0">
                <a:latin typeface="Times New Roman" pitchFamily="18" charset="0"/>
                <a:cs typeface="Times New Roman" pitchFamily="18" charset="0"/>
              </a:rPr>
              <a:t>: Implement security best practices, such as input validation, cross-site scripting (XSS) prevention, and securing API endpoints. </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Performance Optimization</a:t>
            </a:r>
            <a:r>
              <a:rPr lang="en-US" sz="1400" dirty="0" smtClean="0">
                <a:latin typeface="Times New Roman" pitchFamily="18" charset="0"/>
                <a:cs typeface="Times New Roman" pitchFamily="18" charset="0"/>
              </a:rPr>
              <a:t>: Optimize your application for speed and efficiency. This may include caching, minimizing database queries, and reducing unnecessary data transfer. </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Documentation</a:t>
            </a:r>
            <a:r>
              <a:rPr lang="en-US" sz="1400" dirty="0" smtClean="0">
                <a:latin typeface="Times New Roman" pitchFamily="18" charset="0"/>
                <a:cs typeface="Times New Roman" pitchFamily="18" charset="0"/>
              </a:rPr>
              <a:t>: Create user and developer documentation for your project to make it easy for others to understand and use. </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Final Testing and Quality Assurance</a:t>
            </a:r>
            <a:r>
              <a:rPr lang="en-US" sz="1400" dirty="0" smtClean="0">
                <a:latin typeface="Times New Roman" pitchFamily="18" charset="0"/>
                <a:cs typeface="Times New Roman" pitchFamily="18" charset="0"/>
              </a:rPr>
              <a:t>: Perform a final round of testing to ensure everything works as expected.</a:t>
            </a:r>
          </a:p>
          <a:p>
            <a:endParaRPr lang="en-US" sz="1400"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Launch and Maintenance</a:t>
            </a:r>
            <a:r>
              <a:rPr lang="en-US" sz="1400" dirty="0" smtClean="0">
                <a:latin typeface="Times New Roman" pitchFamily="18" charset="0"/>
                <a:cs typeface="Times New Roman" pitchFamily="18" charset="0"/>
              </a:rPr>
              <a:t>: Launch your to-do list application and make it accessible to users. Continuously monitor, maintain, and update the application to improve and fix any issues that arise.</a:t>
            </a:r>
          </a:p>
          <a:p>
            <a:r>
              <a:rPr lang="en-US" sz="1400" dirty="0" smtClean="0">
                <a:latin typeface="Times New Roman" pitchFamily="18" charset="0"/>
                <a:cs typeface="Times New Roman" pitchFamily="18" charset="0"/>
              </a:rPr>
              <a:t> </a:t>
            </a:r>
            <a:r>
              <a:rPr lang="en-US" sz="1400" dirty="0" smtClean="0"/>
              <a:t/>
            </a:r>
            <a:br>
              <a:rPr lang="en-US" sz="1400" dirty="0" smtClean="0"/>
            </a:br>
            <a:r>
              <a:rPr lang="en-US" sz="1400" dirty="0" smtClean="0"/>
              <a:t> </a:t>
            </a:r>
            <a:br>
              <a:rPr lang="en-US" sz="1400" dirty="0" smtClean="0"/>
            </a:b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3073" name="Rectangle 1"/>
          <p:cNvSpPr>
            <a:spLocks noChangeArrowheads="1"/>
          </p:cNvSpPr>
          <p:nvPr/>
        </p:nvSpPr>
        <p:spPr bwMode="auto">
          <a:xfrm>
            <a:off x="0" y="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638229" y="2954756"/>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
        <p:nvSpPr>
          <p:cNvPr id="5" name="TextBox 4"/>
          <p:cNvSpPr txBox="1"/>
          <p:nvPr/>
        </p:nvSpPr>
        <p:spPr>
          <a:xfrm>
            <a:off x="609600" y="742950"/>
            <a:ext cx="7772400" cy="369332"/>
          </a:xfrm>
          <a:prstGeom prst="rect">
            <a:avLst/>
          </a:prstGeom>
          <a:noFill/>
        </p:spPr>
        <p:txBody>
          <a:bodyPr wrap="square" rtlCol="0">
            <a:spAutoFit/>
          </a:bodyPr>
          <a:lstStyle/>
          <a:p>
            <a:r>
              <a:rPr lang="en-US" dirty="0" smtClean="0"/>
              <a:t>.</a:t>
            </a:r>
            <a:endParaRPr lang="en-US" dirty="0"/>
          </a:p>
        </p:txBody>
      </p:sp>
      <p:sp>
        <p:nvSpPr>
          <p:cNvPr id="6" name="TextBox 5"/>
          <p:cNvSpPr txBox="1"/>
          <p:nvPr/>
        </p:nvSpPr>
        <p:spPr>
          <a:xfrm>
            <a:off x="533400" y="285750"/>
            <a:ext cx="3200400" cy="338554"/>
          </a:xfrm>
          <a:prstGeom prst="rect">
            <a:avLst/>
          </a:prstGeom>
          <a:noFill/>
        </p:spPr>
        <p:txBody>
          <a:bodyPr wrap="square" rtlCol="0">
            <a:spAutoFit/>
          </a:bodyPr>
          <a:lstStyle/>
          <a:p>
            <a:r>
              <a:rPr lang="en-US" sz="1600" b="1" dirty="0" smtClean="0">
                <a:solidFill>
                  <a:schemeClr val="accent6"/>
                </a:solidFill>
                <a:latin typeface="Times New Roman" pitchFamily="18" charset="0"/>
                <a:cs typeface="Times New Roman" pitchFamily="18" charset="0"/>
              </a:rPr>
              <a:t>SUMMARY OF THE TASK </a:t>
            </a:r>
            <a:endParaRPr lang="en-US" sz="1600" b="1" dirty="0">
              <a:solidFill>
                <a:schemeClr val="accent6"/>
              </a:solidFill>
              <a:latin typeface="Times New Roman" pitchFamily="18" charset="0"/>
              <a:cs typeface="Times New Roman" pitchFamily="18" charset="0"/>
            </a:endParaRPr>
          </a:p>
        </p:txBody>
      </p:sp>
      <p:sp>
        <p:nvSpPr>
          <p:cNvPr id="7" name="TextBox 6"/>
          <p:cNvSpPr txBox="1"/>
          <p:nvPr/>
        </p:nvSpPr>
        <p:spPr>
          <a:xfrm>
            <a:off x="685800" y="819150"/>
            <a:ext cx="7696200" cy="2616101"/>
          </a:xfrm>
          <a:prstGeom prst="rect">
            <a:avLst/>
          </a:prstGeom>
          <a:noFill/>
        </p:spPr>
        <p:txBody>
          <a:bodyPr wrap="square" rtlCol="0">
            <a:spAutoFit/>
          </a:bodyPr>
          <a:lstStyle/>
          <a:p>
            <a:pPr>
              <a:buFont typeface="Wingdings" pitchFamily="2" charset="2"/>
              <a:buChar char="Ø"/>
            </a:pPr>
            <a:r>
              <a:rPr lang="en-US" sz="1600" dirty="0">
                <a:latin typeface="Times New Roman" pitchFamily="18" charset="0"/>
                <a:cs typeface="Times New Roman" pitchFamily="18" charset="0"/>
              </a:rPr>
              <a:t>A To-Do List project in full-stack development involves creating a web application to manage tasks. It offers hands-on experience in both frontend and backend development, covering aspects like UI design, data storage, API development, and often includes optional user authentication</a:t>
            </a:r>
            <a:r>
              <a:rPr lang="en-US" sz="1600" dirty="0" smtClean="0">
                <a:latin typeface="Times New Roman" pitchFamily="18" charset="0"/>
                <a:cs typeface="Times New Roman" pitchFamily="18" charset="0"/>
              </a:rPr>
              <a:t>.</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This project helps learners develop practical skills in web development, version control, testing, and deployment, making it an excellent starting point for more complex web applications.</a:t>
            </a:r>
            <a:endParaRPr lang="en-US" sz="1600" dirty="0" smtClean="0">
              <a:latin typeface="Times New Roman" pitchFamily="18" charset="0"/>
              <a:cs typeface="Times New Roman" pitchFamily="18" charset="0"/>
            </a:endParaRP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9249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a:t>
            </a:r>
            <a:r>
              <a:rPr sz="1400">
                <a:solidFill>
                  <a:srgbClr val="000000"/>
                </a:solidFill>
                <a:latin typeface="CFRUAJ+EBGaramond-Medium"/>
                <a:cs typeface="CFRUAJ+EBGaramond-Medium"/>
              </a:rPr>
              <a:t>ꢀ</a:t>
            </a:r>
            <a:r>
              <a:rPr sz="1400" smtClean="0">
                <a:solidFill>
                  <a:srgbClr val="000000"/>
                </a:solidFill>
                <a:latin typeface="CFRUAJ+EBGaramond-Medium"/>
                <a:cs typeface="CFRUAJ+EBGaramond-Medium"/>
              </a:rPr>
              <a:t>“</a:t>
            </a:r>
            <a:r>
              <a:rPr lang="en-US" sz="1400" dirty="0" smtClean="0">
                <a:solidFill>
                  <a:srgbClr val="000000"/>
                </a:solidFill>
                <a:latin typeface="CFRUAJ+EBGaramond-Medium"/>
                <a:cs typeface="CFRUAJ+EBGaramond-Medium"/>
              </a:rPr>
              <a:t>To-Do List</a:t>
            </a:r>
            <a:r>
              <a:rPr sz="1400" smtClean="0">
                <a:solidFill>
                  <a:srgbClr val="000000"/>
                </a:solidFill>
                <a:latin typeface="CFRUAJ+EBGaramond-Medium"/>
                <a:cs typeface="CFRUAJ+EBGaramond-Medium"/>
              </a:rPr>
              <a:t>”</a:t>
            </a:r>
            <a:endParaRPr sz="1400" dirty="0">
              <a:solidFill>
                <a:srgbClr val="000000"/>
              </a:solidFill>
              <a:latin typeface="CFRUAJ+EBGaramond-Medium"/>
              <a:cs typeface="CFRUAJ+EBGaramond-Medium"/>
            </a:endParaRP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3" name="TextBox 12"/>
          <p:cNvSpPr txBox="1"/>
          <p:nvPr/>
        </p:nvSpPr>
        <p:spPr>
          <a:xfrm>
            <a:off x="685800" y="3409950"/>
            <a:ext cx="6477000" cy="1661993"/>
          </a:xfrm>
          <a:prstGeom prst="rect">
            <a:avLst/>
          </a:prstGeom>
          <a:noFill/>
        </p:spPr>
        <p:txBody>
          <a:bodyPr wrap="square" rtlCol="0">
            <a:spAutoFit/>
          </a:bodyPr>
          <a:lstStyle/>
          <a:p>
            <a:pPr>
              <a:lnSpc>
                <a:spcPct val="150000"/>
              </a:lnSpc>
              <a:buFont typeface="Arial" pitchFamily="34" charset="0"/>
              <a:buChar char="•"/>
            </a:pPr>
            <a:r>
              <a:rPr lang="en-US" sz="1400" dirty="0">
                <a:latin typeface="Times New Roman" pitchFamily="18" charset="0"/>
                <a:cs typeface="Times New Roman" pitchFamily="18" charset="0"/>
              </a:rPr>
              <a:t>Gain experience with modern web development tools and </a:t>
            </a:r>
            <a:r>
              <a:rPr lang="en-US" sz="1400" dirty="0" smtClean="0">
                <a:latin typeface="Times New Roman" pitchFamily="18" charset="0"/>
                <a:cs typeface="Times New Roman" pitchFamily="18" charset="0"/>
              </a:rPr>
              <a:t>technologies.</a:t>
            </a:r>
            <a:endParaRPr lang="en-US" sz="1400" dirty="0">
              <a:latin typeface="Times New Roman" pitchFamily="18" charset="0"/>
              <a:cs typeface="Times New Roman" pitchFamily="18" charset="0"/>
            </a:endParaRPr>
          </a:p>
          <a:p>
            <a:pPr>
              <a:lnSpc>
                <a:spcPct val="150000"/>
              </a:lnSpc>
              <a:buFont typeface="Arial" pitchFamily="34" charset="0"/>
              <a:buChar char="•"/>
            </a:pPr>
            <a:r>
              <a:rPr lang="en-US" sz="1400" dirty="0">
                <a:latin typeface="Times New Roman" pitchFamily="18" charset="0"/>
                <a:cs typeface="Times New Roman" pitchFamily="18" charset="0"/>
              </a:rPr>
              <a:t>Learn how to build and deploy scalable and reliable web </a:t>
            </a:r>
            <a:r>
              <a:rPr lang="en-US" sz="1400" dirty="0" smtClean="0">
                <a:latin typeface="Times New Roman" pitchFamily="18" charset="0"/>
                <a:cs typeface="Times New Roman" pitchFamily="18" charset="0"/>
              </a:rPr>
              <a:t>applications.</a:t>
            </a:r>
            <a:endParaRPr lang="en-US" sz="1400" dirty="0">
              <a:latin typeface="Times New Roman" pitchFamily="18" charset="0"/>
              <a:cs typeface="Times New Roman" pitchFamily="18" charset="0"/>
            </a:endParaRPr>
          </a:p>
          <a:p>
            <a:pPr>
              <a:lnSpc>
                <a:spcPct val="150000"/>
              </a:lnSpc>
              <a:buFont typeface="Arial" pitchFamily="34" charset="0"/>
              <a:buChar char="•"/>
            </a:pPr>
            <a:r>
              <a:rPr lang="en-US" sz="1400" dirty="0">
                <a:latin typeface="Times New Roman" pitchFamily="18" charset="0"/>
                <a:cs typeface="Times New Roman" pitchFamily="18" charset="0"/>
              </a:rPr>
              <a:t>Improve your problem-solving and debugging </a:t>
            </a:r>
            <a:r>
              <a:rPr lang="en-US" sz="1400" dirty="0" smtClean="0">
                <a:latin typeface="Times New Roman" pitchFamily="18" charset="0"/>
                <a:cs typeface="Times New Roman" pitchFamily="18" charset="0"/>
              </a:rPr>
              <a:t>skills.</a:t>
            </a:r>
            <a:endParaRPr lang="en-US" sz="1400" dirty="0">
              <a:latin typeface="Times New Roman" pitchFamily="18" charset="0"/>
              <a:cs typeface="Times New Roman" pitchFamily="18" charset="0"/>
            </a:endParaRPr>
          </a:p>
          <a:p>
            <a:pPr>
              <a:lnSpc>
                <a:spcPct val="150000"/>
              </a:lnSpc>
              <a:buFont typeface="Arial" pitchFamily="34" charset="0"/>
              <a:buChar char="•"/>
            </a:pPr>
            <a:r>
              <a:rPr lang="en-US" sz="1400" dirty="0">
                <a:latin typeface="Times New Roman" pitchFamily="18" charset="0"/>
                <a:cs typeface="Times New Roman" pitchFamily="18" charset="0"/>
              </a:rPr>
              <a:t>Become a more well-rounded full stack </a:t>
            </a:r>
            <a:r>
              <a:rPr lang="en-US" sz="1400" dirty="0" smtClean="0">
                <a:latin typeface="Times New Roman" pitchFamily="18" charset="0"/>
                <a:cs typeface="Times New Roman" pitchFamily="18" charset="0"/>
              </a:rPr>
              <a:t>developer.</a:t>
            </a:r>
            <a:endParaRPr lang="en-US" sz="1400" dirty="0">
              <a:latin typeface="Times New Roman" pitchFamily="18" charset="0"/>
              <a:cs typeface="Times New Roman" pitchFamily="18" charset="0"/>
            </a:endParaRPr>
          </a:p>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RMKPBC+PublicSans-BoldItalic"/>
                <a:cs typeface="RMKPBC+PublicSans-BoldItalic"/>
              </a:rPr>
              <a:t>Insert</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Your</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Github</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Link</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Here</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947</Words>
  <PresentationFormat>On-screen Show (16:9)</PresentationFormat>
  <Paragraphs>97</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Calibri</vt:lpstr>
      <vt:lpstr>CFJCTS+PublicSans-Bold</vt:lpstr>
      <vt:lpstr>Arial Black</vt:lpstr>
      <vt:lpstr>ILIIOR+EBGaramond-Bold</vt:lpstr>
      <vt:lpstr>PVLNNE+ArialMT</vt:lpstr>
      <vt:lpstr>CFRUAJ+EBGaramond-Medium</vt:lpstr>
      <vt:lpstr>KQGMTU+Arial-BoldMT</vt:lpstr>
      <vt:lpstr>Times New Roman</vt:lpstr>
      <vt:lpstr>Wingdings</vt:lpstr>
      <vt:lpstr>BTMONA+EBGaramond-Regular</vt:lpstr>
      <vt:lpstr>RMKPBC+PublicSans-BoldItalic</vt:lpstr>
      <vt:lpstr>Theme Office</vt:lpstr>
      <vt:lpstr>Slide 1</vt:lpstr>
      <vt:lpstr>Slide 2</vt:lpstr>
      <vt:lpstr>Learning Outcomes:</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4IT10</cp:lastModifiedBy>
  <cp:revision>10</cp:revision>
  <dcterms:modified xsi:type="dcterms:W3CDTF">2023-10-28T07:06:00Z</dcterms:modified>
</cp:coreProperties>
</file>