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5" r:id="rId3"/>
    <p:sldId id="267" r:id="rId4"/>
    <p:sldId id="269" r:id="rId5"/>
    <p:sldId id="295" r:id="rId6"/>
    <p:sldId id="299" r:id="rId7"/>
    <p:sldId id="297" r:id="rId8"/>
    <p:sldId id="298" r:id="rId9"/>
    <p:sldId id="300" r:id="rId10"/>
    <p:sldId id="278" r:id="rId11"/>
    <p:sldId id="304" r:id="rId12"/>
    <p:sldId id="305" r:id="rId13"/>
    <p:sldId id="308" r:id="rId14"/>
    <p:sldId id="307" r:id="rId15"/>
    <p:sldId id="309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2">
          <p15:clr>
            <a:srgbClr val="A4A3A4"/>
          </p15:clr>
        </p15:guide>
        <p15:guide id="2" orient="horz" pos="902">
          <p15:clr>
            <a:srgbClr val="A4A3A4"/>
          </p15:clr>
        </p15:guide>
        <p15:guide id="3" pos="5628">
          <p15:clr>
            <a:srgbClr val="A4A3A4"/>
          </p15:clr>
        </p15:guide>
        <p15:guide id="4" pos="8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6" y="60"/>
      </p:cViewPr>
      <p:guideLst>
        <p:guide orient="horz" pos="3602"/>
        <p:guide orient="horz" pos="902"/>
        <p:guide pos="5628"/>
        <p:guide pos="8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9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2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A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剪去对角的矩形 8"/>
          <p:cNvSpPr/>
          <p:nvPr/>
        </p:nvSpPr>
        <p:spPr>
          <a:xfrm>
            <a:off x="1271588" y="736600"/>
            <a:ext cx="9912350" cy="5380038"/>
          </a:xfrm>
          <a:custGeom>
            <a:avLst/>
            <a:gdLst>
              <a:gd name="connsiteX0" fmla="*/ 0 w 9912627"/>
              <a:gd name="connsiteY0" fmla="*/ 0 h 5380383"/>
              <a:gd name="connsiteX1" fmla="*/ 8141244 w 9912627"/>
              <a:gd name="connsiteY1" fmla="*/ 0 h 5380383"/>
              <a:gd name="connsiteX2" fmla="*/ 9912627 w 9912627"/>
              <a:gd name="connsiteY2" fmla="*/ 1771383 h 5380383"/>
              <a:gd name="connsiteX3" fmla="*/ 9912627 w 9912627"/>
              <a:gd name="connsiteY3" fmla="*/ 5380383 h 5380383"/>
              <a:gd name="connsiteX4" fmla="*/ 9912627 w 9912627"/>
              <a:gd name="connsiteY4" fmla="*/ 5380383 h 5380383"/>
              <a:gd name="connsiteX5" fmla="*/ 1771383 w 9912627"/>
              <a:gd name="connsiteY5" fmla="*/ 5380383 h 5380383"/>
              <a:gd name="connsiteX6" fmla="*/ 0 w 9912627"/>
              <a:gd name="connsiteY6" fmla="*/ 3609000 h 5380383"/>
              <a:gd name="connsiteX7" fmla="*/ 0 w 9912627"/>
              <a:gd name="connsiteY7" fmla="*/ 0 h 5380383"/>
              <a:gd name="connsiteX0-1" fmla="*/ 0 w 9912627"/>
              <a:gd name="connsiteY0-2" fmla="*/ 0 h 5380383"/>
              <a:gd name="connsiteX1-3" fmla="*/ 8141244 w 9912627"/>
              <a:gd name="connsiteY1-4" fmla="*/ 0 h 5380383"/>
              <a:gd name="connsiteX2-5" fmla="*/ 9912627 w 9912627"/>
              <a:gd name="connsiteY2-6" fmla="*/ 1771383 h 5380383"/>
              <a:gd name="connsiteX3-7" fmla="*/ 9912627 w 9912627"/>
              <a:gd name="connsiteY3-8" fmla="*/ 5380383 h 5380383"/>
              <a:gd name="connsiteX4-9" fmla="*/ 9912627 w 9912627"/>
              <a:gd name="connsiteY4-10" fmla="*/ 5380383 h 5380383"/>
              <a:gd name="connsiteX5-11" fmla="*/ 1771383 w 9912627"/>
              <a:gd name="connsiteY5-12" fmla="*/ 5380383 h 5380383"/>
              <a:gd name="connsiteX6-13" fmla="*/ 13252 w 9912627"/>
              <a:gd name="connsiteY6-14" fmla="*/ 4761939 h 5380383"/>
              <a:gd name="connsiteX7-15" fmla="*/ 0 w 9912627"/>
              <a:gd name="connsiteY7-16" fmla="*/ 0 h 5380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912627" h="5380383">
                <a:moveTo>
                  <a:pt x="0" y="0"/>
                </a:moveTo>
                <a:lnTo>
                  <a:pt x="8141244" y="0"/>
                </a:lnTo>
                <a:lnTo>
                  <a:pt x="9912627" y="1771383"/>
                </a:lnTo>
                <a:lnTo>
                  <a:pt x="9912627" y="5380383"/>
                </a:lnTo>
                <a:lnTo>
                  <a:pt x="9912627" y="5380383"/>
                </a:lnTo>
                <a:lnTo>
                  <a:pt x="1771383" y="5380383"/>
                </a:lnTo>
                <a:lnTo>
                  <a:pt x="13252" y="4761939"/>
                </a:lnTo>
                <a:cubicBezTo>
                  <a:pt x="8835" y="3174626"/>
                  <a:pt x="4417" y="15873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13478885">
            <a:off x="8642350" y="1431925"/>
            <a:ext cx="2462213" cy="1174750"/>
          </a:xfrm>
          <a:prstGeom prst="triangl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 rot="2846334" flipV="1">
            <a:off x="1330325" y="5362575"/>
            <a:ext cx="1666875" cy="889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6" name="文本框 14"/>
          <p:cNvSpPr txBox="1"/>
          <p:nvPr/>
        </p:nvSpPr>
        <p:spPr>
          <a:xfrm rot="2691534">
            <a:off x="9628188" y="790575"/>
            <a:ext cx="2103437" cy="9636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>
              <a:lnSpc>
                <a:spcPct val="130000"/>
              </a:lnSpc>
            </a:pPr>
            <a:r>
              <a:rPr lang="en-US" altLang="zh-CN" sz="440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2016</a:t>
            </a:r>
            <a:endParaRPr lang="zh-CN" altLang="en-US" sz="44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3327" name="文本框 15"/>
          <p:cNvSpPr txBox="1"/>
          <p:nvPr/>
        </p:nvSpPr>
        <p:spPr>
          <a:xfrm rot="665565">
            <a:off x="1704975" y="165100"/>
            <a:ext cx="1960563" cy="40544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30000"/>
              </a:lnSpc>
            </a:pPr>
            <a:r>
              <a:rPr lang="en-US" altLang="zh-CN" sz="2000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“</a:t>
            </a:r>
            <a:endParaRPr lang="zh-CN" altLang="en-US" sz="2000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557338" y="4538663"/>
            <a:ext cx="90773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文本框 17"/>
          <p:cNvSpPr txBox="1"/>
          <p:nvPr/>
        </p:nvSpPr>
        <p:spPr>
          <a:xfrm rot="881508">
            <a:off x="9020175" y="2884488"/>
            <a:ext cx="1517650" cy="40544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30000"/>
              </a:lnSpc>
            </a:pPr>
            <a:r>
              <a:rPr lang="en-US" altLang="zh-CN" sz="20000">
                <a:solidFill>
                  <a:schemeClr val="bg1"/>
                </a:solidFill>
                <a:latin typeface="Bauhaus 93" pitchFamily="82" charset="0"/>
                <a:ea typeface="微软雅黑" pitchFamily="34" charset="-122"/>
              </a:rPr>
              <a:t>”</a:t>
            </a:r>
            <a:endParaRPr lang="zh-CN" altLang="en-US" sz="20000" dirty="0">
              <a:solidFill>
                <a:schemeClr val="bg1"/>
              </a:solidFill>
              <a:latin typeface="Bauhaus 93" pitchFamily="82" charset="0"/>
              <a:ea typeface="微软雅黑" pitchFamily="34" charset="-122"/>
            </a:endParaRPr>
          </a:p>
        </p:txBody>
      </p:sp>
      <p:sp>
        <p:nvSpPr>
          <p:cNvPr id="13315" name="KSO_BT1"/>
          <p:cNvSpPr>
            <a:spLocks noGrp="1"/>
          </p:cNvSpPr>
          <p:nvPr>
            <p:ph type="ctrTitle"/>
          </p:nvPr>
        </p:nvSpPr>
        <p:spPr>
          <a:xfrm rot="21059615">
            <a:off x="1836738" y="2384425"/>
            <a:ext cx="7296150" cy="14446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4000"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319" name="KSO_BC1"/>
          <p:cNvSpPr>
            <a:spLocks noGrp="1"/>
          </p:cNvSpPr>
          <p:nvPr>
            <p:ph type="subTitle" idx="1"/>
          </p:nvPr>
        </p:nvSpPr>
        <p:spPr>
          <a:xfrm>
            <a:off x="2647950" y="4705350"/>
            <a:ext cx="6648450" cy="6667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 algn="ctr">
              <a:defRPr sz="3200" kern="1200"/>
            </a:lvl1pPr>
            <a:lvl2pPr lvl="1" algn="ctr">
              <a:buNone/>
              <a:defRPr sz="3200" kern="1200"/>
            </a:lvl2pPr>
            <a:lvl3pPr marL="685800" lvl="2" indent="-685800" algn="ctr">
              <a:buNone/>
              <a:defRPr sz="3200" kern="1200"/>
            </a:lvl3pPr>
            <a:lvl4pPr marL="1028700" lvl="3" indent="-1028700" algn="ctr">
              <a:buNone/>
              <a:defRPr sz="3200" kern="1200"/>
            </a:lvl4pPr>
            <a:lvl5pPr marL="1371600" lvl="4" indent="-1371600" algn="ctr">
              <a:buNone/>
              <a:defRPr sz="3200"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7630" indent="-87630"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A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1363663" y="173038"/>
            <a:ext cx="9467850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838200" y="1249363"/>
            <a:ext cx="10750550" cy="51069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32" name="文本框 8"/>
          <p:cNvSpPr txBox="1"/>
          <p:nvPr/>
        </p:nvSpPr>
        <p:spPr>
          <a:xfrm rot="665565">
            <a:off x="296863" y="-187325"/>
            <a:ext cx="485775" cy="6302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>
              <a:lnSpc>
                <a:spcPct val="130000"/>
              </a:lnSpc>
            </a:pPr>
            <a:r>
              <a:rPr lang="en-US" altLang="zh-CN" sz="20000">
                <a:solidFill>
                  <a:srgbClr val="02C6AA"/>
                </a:solidFill>
                <a:latin typeface="Arial" charset="0"/>
                <a:ea typeface="微软雅黑" pitchFamily="34" charset="-122"/>
              </a:rPr>
              <a:t>“</a:t>
            </a:r>
            <a:endParaRPr lang="zh-CN" altLang="en-US" sz="20000" dirty="0">
              <a:solidFill>
                <a:srgbClr val="02C6AA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33" name="文本框 9"/>
          <p:cNvSpPr txBox="1"/>
          <p:nvPr/>
        </p:nvSpPr>
        <p:spPr>
          <a:xfrm rot="881508" flipH="1">
            <a:off x="10444163" y="854075"/>
            <a:ext cx="989012" cy="40544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30000"/>
              </a:lnSpc>
            </a:pPr>
            <a:r>
              <a:rPr lang="en-US" altLang="zh-CN" sz="20000">
                <a:solidFill>
                  <a:srgbClr val="02C6AA"/>
                </a:solidFill>
                <a:latin typeface="Bauhaus 93" pitchFamily="82" charset="0"/>
                <a:ea typeface="微软雅黑" pitchFamily="34" charset="-122"/>
              </a:rPr>
              <a:t>”</a:t>
            </a:r>
            <a:endParaRPr lang="zh-CN" altLang="en-US" sz="20000" dirty="0">
              <a:solidFill>
                <a:srgbClr val="02C6AA"/>
              </a:solidFill>
              <a:latin typeface="Bauhaus 93" pitchFamily="82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87630" indent="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70000"/>
        <a:buFontTx/>
        <a:buNone/>
        <a:defRPr sz="20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0" indent="0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7" y="443563"/>
            <a:ext cx="2494628" cy="483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nuaa-ccst</a:t>
            </a: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57350" y="1635125"/>
            <a:ext cx="1629410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b="1" dirty="0">
                <a:solidFill>
                  <a:schemeClr val="bg2"/>
                </a:solidFill>
                <a:latin typeface="微软雅黑" charset="0"/>
                <a:ea typeface="微软雅黑" charset="0"/>
              </a:rPr>
              <a:t>寻</a:t>
            </a:r>
            <a:r>
              <a:rPr lang="en-US" altLang="zh-CN" sz="5400" b="1" dirty="0">
                <a:solidFill>
                  <a:schemeClr val="bg2"/>
                </a:solidFill>
                <a:latin typeface="微软雅黑" charset="0"/>
                <a:ea typeface="微软雅黑" charset="0"/>
              </a:rPr>
              <a:t>Ta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85745" y="2978785"/>
            <a:ext cx="6268063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基于C/S架构利用位置信息的移动应用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02080" cy="640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技术指标</a:t>
            </a:r>
            <a:endParaRPr lang="zh-CN" altLang="zh-CN" b="1" kern="100" dirty="0">
              <a:solidFill>
                <a:srgbClr val="34618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190" y="24238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87190" y="3339537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87190" y="5170872"/>
            <a:ext cx="658265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87190" y="4255205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88069" y="1535972"/>
            <a:ext cx="2502541" cy="429549"/>
            <a:chOff x="1188069" y="1551212"/>
            <a:chExt cx="2502541" cy="429549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1198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技术指标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50042" y="2440702"/>
            <a:ext cx="8238541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Android</a:t>
            </a: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客户端的</a:t>
            </a:r>
            <a:r>
              <a:rPr lang="en-US" altLang="zh-CN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MVP</a:t>
            </a: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架构的设计和实现</a:t>
            </a:r>
          </a:p>
        </p:txBody>
      </p:sp>
      <p:sp>
        <p:nvSpPr>
          <p:cNvPr id="48" name="矩形 47"/>
          <p:cNvSpPr/>
          <p:nvPr/>
        </p:nvSpPr>
        <p:spPr>
          <a:xfrm>
            <a:off x="1950042" y="3355410"/>
            <a:ext cx="6863758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客户端优化代码之设计模式的选择</a:t>
            </a:r>
          </a:p>
        </p:txBody>
      </p:sp>
      <p:sp>
        <p:nvSpPr>
          <p:cNvPr id="53" name="矩形 52"/>
          <p:cNvSpPr/>
          <p:nvPr/>
        </p:nvSpPr>
        <p:spPr>
          <a:xfrm>
            <a:off x="1950042" y="4270118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保存本地数据的缓存以及预处理</a:t>
            </a:r>
          </a:p>
        </p:txBody>
      </p:sp>
      <p:sp>
        <p:nvSpPr>
          <p:cNvPr id="54" name="矩形 53"/>
          <p:cNvSpPr/>
          <p:nvPr/>
        </p:nvSpPr>
        <p:spPr>
          <a:xfrm>
            <a:off x="1985607" y="5095520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应用成熟技术搭建与开发后台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4" grpId="0" animBg="1"/>
      <p:bldP spid="46" grpId="0" animBg="1"/>
      <p:bldP spid="6" grpId="0"/>
      <p:bldP spid="48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实现</a:t>
            </a:r>
            <a:endParaRPr lang="zh-CN" altLang="zh-CN" b="1" kern="100" dirty="0">
              <a:solidFill>
                <a:srgbClr val="34618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210755" y="1270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040" y="943684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7692" y="945277"/>
            <a:ext cx="8238541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Activity</a:t>
            </a: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与碎片</a:t>
            </a:r>
            <a:r>
              <a:rPr lang="en-US" altLang="zh-CN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Fragment</a:t>
            </a: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之间的的通信交互以及类微信侧滑</a:t>
            </a:r>
            <a:r>
              <a:rPr lang="en-US" altLang="zh-CN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ViewPager</a:t>
            </a: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的实现</a:t>
            </a:r>
            <a:endParaRPr lang="en-US" altLang="zh-CN" kern="1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 descr="8O82LJ`3GQQN(LN)OEV8`AU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370" y="2293439"/>
            <a:ext cx="5807220" cy="288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32873" y="2139059"/>
            <a:ext cx="22815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我们团队参照微信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App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的设计，将四个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fragment: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  <a:sym typeface="+mn-ea"/>
              </a:rPr>
              <a:t>index,query,square,mine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嵌套进入一个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中，同时使用了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google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发布的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Android 3.0API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包中的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ViewPage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技术，实现了侧滑和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Fragment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切换的效果。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3" presetClass="entr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6" grpId="0"/>
          <p:bldP spid="6" grpId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3" presetClass="entr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3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6" grpId="0"/>
          <p:bldP spid="6" grpId="1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实现</a:t>
            </a:r>
            <a:endParaRPr lang="zh-CN" altLang="zh-CN" b="1" kern="100" dirty="0">
              <a:solidFill>
                <a:srgbClr val="34618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3385" y="1012717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27221" y="973317"/>
            <a:ext cx="6863758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客户端优化代码之设计模式的选择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8251" y="1694081"/>
            <a:ext cx="3269615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在我们初步设计时，未使用合理的设计模式，在不同模块中耦合高内聚低，代码难以阅读和重用，这些情况导致了软件过于脆弱，时常崩溃，不易修改。随后，我们在购买了设计模式的书籍，将学到的设计模式运用在我们软件之中，软件效率上升且容易维护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在学习了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MVP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架构后，我们将其精简为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presenter + view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的结构，完成数据与视图的解耦。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02" y="933957"/>
            <a:ext cx="2855003" cy="545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bldLvl="0" animBg="1"/>
          <p:bldP spid="48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bldLvl="0" animBg="1"/>
          <p:bldP spid="48" grpId="0"/>
          <p:bldP spid="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实现</a:t>
            </a:r>
            <a:endParaRPr lang="zh-CN" altLang="zh-CN" b="1" kern="100" dirty="0">
              <a:solidFill>
                <a:srgbClr val="34618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69691" y="-1270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7700" y="1058612"/>
            <a:ext cx="658265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12452" y="1009066"/>
            <a:ext cx="8756058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本地数据的缓存以及预处理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3385" y="1512405"/>
            <a:ext cx="3978435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我们采用了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SharedPreference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技术保存本地用户的信息，包括账号、头像、专业等等。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39340" y="4870450"/>
            <a:ext cx="89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自动设置头像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20" y="1511297"/>
            <a:ext cx="7519196" cy="13003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2" y="2916037"/>
            <a:ext cx="6791378" cy="374079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7520251" y="3996542"/>
            <a:ext cx="397843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为了实现即时通知，我们采用了推送的方式通知用户。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bldLvl="0" animBg="1"/>
          <p:bldP spid="52" grpId="0"/>
          <p:bldP spid="2" grpId="0"/>
          <p:bldP spid="8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bldLvl="0" animBg="1"/>
          <p:bldP spid="52" grpId="0"/>
          <p:bldP spid="2" grpId="0"/>
          <p:bldP spid="8" grpId="0"/>
          <p:bldP spid="4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实现</a:t>
            </a:r>
            <a:endParaRPr lang="zh-CN" altLang="zh-CN" b="1" kern="100" dirty="0">
              <a:solidFill>
                <a:srgbClr val="34618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87700" y="1058612"/>
            <a:ext cx="658265" cy="4235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00FF"/>
              </a:highligh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12452" y="1009066"/>
            <a:ext cx="875605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后台的建造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95912" y="1726750"/>
            <a:ext cx="397843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后台主要依靠好雨云作为服务器与数据库支撑，推送服务则是集成了第三方的极光推送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62584" y="4974654"/>
            <a:ext cx="397843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极光推送作为国内成熟领先的推送服务，采用长连接，便于集成，快速可靠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05" y="3748961"/>
            <a:ext cx="2406941" cy="559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45" y="2106485"/>
            <a:ext cx="2428571" cy="5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23587" y="3453094"/>
            <a:ext cx="376114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好雨云采用容器技术实现了一站式应用开发平台，简单易用，将本地代码直接部署在好雨云上即可直接在公网上访问到；</a:t>
            </a:r>
            <a:endParaRPr lang="en-US" altLang="zh-CN" sz="1600" dirty="0">
              <a:solidFill>
                <a:schemeClr val="bg2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数据库采用的是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MySql5.5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；</a:t>
            </a:r>
            <a:endParaRPr lang="en-US" altLang="zh-CN" sz="1600" dirty="0">
              <a:solidFill>
                <a:schemeClr val="bg2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数据库管理采用的是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phpMyAdmin5.6.11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bldLvl="0" animBg="1"/>
          <p:bldP spid="59" grpId="0"/>
          <p:bldP spid="60" grpId="0"/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bldLvl="0" animBg="1"/>
          <p:bldP spid="59" grpId="0"/>
          <p:bldP spid="60" grpId="0"/>
          <p:bldP spid="6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实现</a:t>
            </a:r>
            <a:endParaRPr lang="zh-CN" altLang="zh-CN" b="1" kern="100" dirty="0">
              <a:solidFill>
                <a:srgbClr val="34618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69691" y="-1270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7700" y="1058612"/>
            <a:ext cx="658265" cy="423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12452" y="1009066"/>
            <a:ext cx="875605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</a:t>
            </a:r>
            <a:r>
              <a:rPr lang="en-US" altLang="zh-CN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smart-framework</a:t>
            </a:r>
            <a:r>
              <a:rPr lang="zh-CN" altLang="en-US" kern="1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的后台开发</a:t>
            </a:r>
            <a:endParaRPr lang="en-US" altLang="zh-CN" kern="1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1766" y="1841500"/>
            <a:ext cx="3415713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Smart-</a:t>
            </a:r>
            <a:r>
              <a:rPr lang="en-US" altLang="zh-CN" sz="1600" dirty="0" err="1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frameword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是一种基于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maven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的轻量级架构，作为不是交互海量的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app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后台框架十分合适。</a:t>
            </a:r>
            <a:endParaRPr lang="en-US" altLang="zh-CN" sz="1600" dirty="0">
              <a:solidFill>
                <a:schemeClr val="bg2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基于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Servlet3.0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规范，只使用了一些第三方库，经过简单的改造，就可以将精力投入到业务逻辑中，避免了配置依赖环境的麻烦。</a:t>
            </a:r>
            <a:endParaRPr lang="en-US" altLang="zh-CN" sz="1600" dirty="0">
              <a:solidFill>
                <a:schemeClr val="bg2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后台采用</a:t>
            </a:r>
            <a:r>
              <a:rPr lang="en-US" altLang="zh-CN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MVC</a:t>
            </a: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架构，主要负责客户端逻辑、请求转发以及数据库相关操作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21" y="1203454"/>
            <a:ext cx="2235473" cy="52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bldLvl="0" animBg="1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bldLvl="0" animBg="1"/>
          <p:bldP spid="5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824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3186773" cy="80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>
                <a:solidFill>
                  <a:srgbClr val="315B7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THE END</a:t>
            </a:r>
            <a:endParaRPr lang="zh-CN" altLang="zh-CN" sz="2800" b="1" kern="100" dirty="0">
              <a:solidFill>
                <a:srgbClr val="315B7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48020" y="3711575"/>
            <a:ext cx="139509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寻</a:t>
            </a:r>
            <a:r>
              <a:rPr lang="en-US" altLang="zh-CN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Ta</a:t>
            </a:r>
            <a:r>
              <a:rPr lang="zh-CN" altLang="en-US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项目组</a:t>
            </a: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43563"/>
            <a:ext cx="2494628" cy="483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nuaa-ccst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412634" y="45299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89533" y="1756083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89533" y="2806878"/>
            <a:ext cx="6332495" cy="523220"/>
            <a:chOff x="2929753" y="1756083"/>
            <a:chExt cx="6332495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189533" y="3857673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237124" y="1797236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95" name="矩形 94"/>
          <p:cNvSpPr/>
          <p:nvPr/>
        </p:nvSpPr>
        <p:spPr>
          <a:xfrm>
            <a:off x="3237124" y="2846819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20" name="矩形 19"/>
          <p:cNvSpPr/>
          <p:nvPr/>
        </p:nvSpPr>
        <p:spPr>
          <a:xfrm>
            <a:off x="3237124" y="3767849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实现</a:t>
            </a:r>
            <a:endParaRPr lang="zh-CN" altLang="zh-CN" sz="2400" b="1" kern="100" dirty="0">
              <a:solidFill>
                <a:srgbClr val="34618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75804" y="4503871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5643" y="1772435"/>
            <a:ext cx="7135479" cy="3572664"/>
            <a:chOff x="1285643" y="1772435"/>
            <a:chExt cx="7135479" cy="3572664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1235030" y="1766701"/>
            <a:ext cx="4725744" cy="3524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关键词：位置信息；</a:t>
            </a:r>
          </a:p>
        </p:txBody>
      </p:sp>
      <p:sp>
        <p:nvSpPr>
          <p:cNvPr id="5" name="矩形 4"/>
          <p:cNvSpPr/>
          <p:nvPr/>
        </p:nvSpPr>
        <p:spPr>
          <a:xfrm>
            <a:off x="1521801" y="2097842"/>
            <a:ext cx="673682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ED6E6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位置信息在移动热行的当下有着巨大的挖掘空间，而</a:t>
            </a:r>
            <a:r>
              <a:rPr lang="en-US" altLang="zh-CN" sz="2800" b="1" dirty="0">
                <a:solidFill>
                  <a:srgbClr val="ED6E6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LBS</a:t>
            </a:r>
            <a:r>
              <a:rPr lang="zh-CN" altLang="en-US" sz="2800" b="1" dirty="0">
                <a:solidFill>
                  <a:srgbClr val="ED6E6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无疑将打开这一市场；</a:t>
            </a:r>
            <a:endParaRPr lang="en-US" altLang="zh-CN" sz="2800" b="1" dirty="0">
              <a:solidFill>
                <a:srgbClr val="ED6E6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ED6E6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本应用着眼于位置跟踪与共享，利用位置数据给人们提供安全服务与娱乐体验。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0" y="820060"/>
            <a:ext cx="2847231" cy="506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08048" y="447391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57" name="任意多边形 56"/>
          <p:cNvSpPr/>
          <p:nvPr/>
        </p:nvSpPr>
        <p:spPr>
          <a:xfrm>
            <a:off x="3674328" y="2059746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698230" y="2476500"/>
            <a:ext cx="340360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被监护人执行监护人的指定的出行计划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679916" y="4163135"/>
            <a:ext cx="3403312" cy="1014657"/>
            <a:chOff x="8716746" y="4336564"/>
            <a:chExt cx="3403312" cy="1014657"/>
          </a:xfrm>
        </p:grpSpPr>
        <p:sp>
          <p:nvSpPr>
            <p:cNvPr id="63" name="文本框 62"/>
            <p:cNvSpPr txBox="1"/>
            <p:nvPr/>
          </p:nvSpPr>
          <p:spPr>
            <a:xfrm>
              <a:off x="8716746" y="4903546"/>
              <a:ext cx="3403312" cy="44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与陌生人共享位置信息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736431" y="4336564"/>
              <a:ext cx="1534795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400" dirty="0">
                <a:solidFill>
                  <a:srgbClr val="5087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6909" y="1924670"/>
            <a:ext cx="3660140" cy="1002342"/>
            <a:chOff x="-6909" y="2086034"/>
            <a:chExt cx="3660140" cy="1002342"/>
          </a:xfrm>
        </p:grpSpPr>
        <p:sp>
          <p:nvSpPr>
            <p:cNvPr id="66" name="文本框 65"/>
            <p:cNvSpPr txBox="1"/>
            <p:nvPr/>
          </p:nvSpPr>
          <p:spPr>
            <a:xfrm>
              <a:off x="-6909" y="2635944"/>
              <a:ext cx="3660140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实时获取对方位置信息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445971" y="2086034"/>
              <a:ext cx="2036445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400" dirty="0">
                <a:solidFill>
                  <a:srgbClr val="E49B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-91253" y="4133290"/>
            <a:ext cx="3763010" cy="948690"/>
            <a:chOff x="-91253" y="4336564"/>
            <a:chExt cx="3763010" cy="948690"/>
          </a:xfrm>
        </p:grpSpPr>
        <p:sp>
          <p:nvSpPr>
            <p:cNvPr id="71" name="文本框 70"/>
            <p:cNvSpPr txBox="1"/>
            <p:nvPr/>
          </p:nvSpPr>
          <p:spPr>
            <a:xfrm>
              <a:off x="-91253" y="4837579"/>
              <a:ext cx="3763010" cy="44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储存的绑定人之间的历史位置信息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305112" y="4336564"/>
              <a:ext cx="2171065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400" dirty="0">
                <a:solidFill>
                  <a:srgbClr val="89A67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3" name="任意多边形 72"/>
          <p:cNvSpPr/>
          <p:nvPr/>
        </p:nvSpPr>
        <p:spPr>
          <a:xfrm>
            <a:off x="3624163" y="3902064"/>
            <a:ext cx="2336641" cy="1601848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6253595" y="2073082"/>
            <a:ext cx="2336641" cy="1601848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rgbClr val="ED6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6253595" y="3857780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rgbClr val="5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5135810" y="2817107"/>
            <a:ext cx="1942779" cy="1942779"/>
            <a:chOff x="5135810" y="2978471"/>
            <a:chExt cx="1942779" cy="1942779"/>
          </a:xfrm>
        </p:grpSpPr>
        <p:sp>
          <p:nvSpPr>
            <p:cNvPr id="78" name="椭圆 77"/>
            <p:cNvSpPr/>
            <p:nvPr/>
          </p:nvSpPr>
          <p:spPr>
            <a:xfrm>
              <a:off x="5135810" y="2978471"/>
              <a:ext cx="1942779" cy="1942779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530473" y="3688250"/>
              <a:ext cx="11534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2"/>
                  </a:solidFill>
                </a:rPr>
                <a:t>寻</a:t>
              </a:r>
              <a:r>
                <a:rPr lang="en-US" altLang="zh-CN" b="1">
                  <a:solidFill>
                    <a:schemeClr val="bg2"/>
                  </a:solidFill>
                </a:rPr>
                <a:t>Ta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878750" y="4209361"/>
            <a:ext cx="1523365" cy="995045"/>
            <a:chOff x="3878750" y="4370725"/>
            <a:chExt cx="1523365" cy="995045"/>
          </a:xfrm>
        </p:grpSpPr>
        <p:grpSp>
          <p:nvGrpSpPr>
            <p:cNvPr id="95" name="组合 94"/>
            <p:cNvGrpSpPr/>
            <p:nvPr/>
          </p:nvGrpSpPr>
          <p:grpSpPr>
            <a:xfrm>
              <a:off x="4513083" y="4370725"/>
              <a:ext cx="558800" cy="387351"/>
              <a:chOff x="5808663" y="542925"/>
              <a:chExt cx="558800" cy="387351"/>
            </a:xfrm>
          </p:grpSpPr>
          <p:sp>
            <p:nvSpPr>
              <p:cNvPr id="97" name="Freeform 11034"/>
              <p:cNvSpPr>
                <a:spLocks noEditPoints="1"/>
              </p:cNvSpPr>
              <p:nvPr/>
            </p:nvSpPr>
            <p:spPr bwMode="auto">
              <a:xfrm>
                <a:off x="5865813" y="542925"/>
                <a:ext cx="442913" cy="315913"/>
              </a:xfrm>
              <a:custGeom>
                <a:avLst/>
                <a:gdLst>
                  <a:gd name="T0" fmla="*/ 104 w 118"/>
                  <a:gd name="T1" fmla="*/ 0 h 84"/>
                  <a:gd name="T2" fmla="*/ 14 w 118"/>
                  <a:gd name="T3" fmla="*/ 0 h 84"/>
                  <a:gd name="T4" fmla="*/ 0 w 118"/>
                  <a:gd name="T5" fmla="*/ 16 h 84"/>
                  <a:gd name="T6" fmla="*/ 0 w 118"/>
                  <a:gd name="T7" fmla="*/ 68 h 84"/>
                  <a:gd name="T8" fmla="*/ 14 w 118"/>
                  <a:gd name="T9" fmla="*/ 84 h 84"/>
                  <a:gd name="T10" fmla="*/ 104 w 118"/>
                  <a:gd name="T11" fmla="*/ 84 h 84"/>
                  <a:gd name="T12" fmla="*/ 118 w 118"/>
                  <a:gd name="T13" fmla="*/ 68 h 84"/>
                  <a:gd name="T14" fmla="*/ 118 w 118"/>
                  <a:gd name="T15" fmla="*/ 16 h 84"/>
                  <a:gd name="T16" fmla="*/ 104 w 118"/>
                  <a:gd name="T17" fmla="*/ 0 h 84"/>
                  <a:gd name="T18" fmla="*/ 111 w 118"/>
                  <a:gd name="T19" fmla="*/ 63 h 84"/>
                  <a:gd name="T20" fmla="*/ 99 w 118"/>
                  <a:gd name="T21" fmla="*/ 77 h 84"/>
                  <a:gd name="T22" fmla="*/ 19 w 118"/>
                  <a:gd name="T23" fmla="*/ 77 h 84"/>
                  <a:gd name="T24" fmla="*/ 7 w 118"/>
                  <a:gd name="T25" fmla="*/ 63 h 84"/>
                  <a:gd name="T26" fmla="*/ 7 w 118"/>
                  <a:gd name="T27" fmla="*/ 19 h 84"/>
                  <a:gd name="T28" fmla="*/ 19 w 118"/>
                  <a:gd name="T29" fmla="*/ 6 h 84"/>
                  <a:gd name="T30" fmla="*/ 99 w 118"/>
                  <a:gd name="T31" fmla="*/ 6 h 84"/>
                  <a:gd name="T32" fmla="*/ 111 w 118"/>
                  <a:gd name="T33" fmla="*/ 19 h 84"/>
                  <a:gd name="T34" fmla="*/ 111 w 118"/>
                  <a:gd name="T35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8" h="84">
                    <a:moveTo>
                      <a:pt x="10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6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7"/>
                      <a:pt x="6" y="84"/>
                      <a:pt x="1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12" y="84"/>
                      <a:pt x="118" y="77"/>
                      <a:pt x="118" y="68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7"/>
                      <a:pt x="112" y="0"/>
                      <a:pt x="104" y="0"/>
                    </a:cubicBezTo>
                    <a:close/>
                    <a:moveTo>
                      <a:pt x="111" y="63"/>
                    </a:moveTo>
                    <a:cubicBezTo>
                      <a:pt x="111" y="71"/>
                      <a:pt x="106" y="77"/>
                      <a:pt x="99" y="77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3" y="77"/>
                      <a:pt x="7" y="71"/>
                      <a:pt x="7" y="6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2"/>
                      <a:pt x="13" y="6"/>
                      <a:pt x="19" y="6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106" y="6"/>
                      <a:pt x="111" y="12"/>
                      <a:pt x="111" y="19"/>
                    </a:cubicBezTo>
                    <a:lnTo>
                      <a:pt x="111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035"/>
              <p:cNvSpPr>
                <a:spLocks noEditPoints="1"/>
              </p:cNvSpPr>
              <p:nvPr/>
            </p:nvSpPr>
            <p:spPr bwMode="auto">
              <a:xfrm>
                <a:off x="5808663" y="877888"/>
                <a:ext cx="558800" cy="52388"/>
              </a:xfrm>
              <a:custGeom>
                <a:avLst/>
                <a:gdLst>
                  <a:gd name="T0" fmla="*/ 0 w 149"/>
                  <a:gd name="T1" fmla="*/ 7 h 14"/>
                  <a:gd name="T2" fmla="*/ 11 w 149"/>
                  <a:gd name="T3" fmla="*/ 14 h 14"/>
                  <a:gd name="T4" fmla="*/ 138 w 149"/>
                  <a:gd name="T5" fmla="*/ 14 h 14"/>
                  <a:gd name="T6" fmla="*/ 149 w 149"/>
                  <a:gd name="T7" fmla="*/ 7 h 14"/>
                  <a:gd name="T8" fmla="*/ 149 w 149"/>
                  <a:gd name="T9" fmla="*/ 0 h 14"/>
                  <a:gd name="T10" fmla="*/ 0 w 149"/>
                  <a:gd name="T11" fmla="*/ 0 h 14"/>
                  <a:gd name="T12" fmla="*/ 0 w 149"/>
                  <a:gd name="T13" fmla="*/ 7 h 14"/>
                  <a:gd name="T14" fmla="*/ 61 w 149"/>
                  <a:gd name="T15" fmla="*/ 5 h 14"/>
                  <a:gd name="T16" fmla="*/ 87 w 149"/>
                  <a:gd name="T17" fmla="*/ 5 h 14"/>
                  <a:gd name="T18" fmla="*/ 87 w 149"/>
                  <a:gd name="T19" fmla="*/ 9 h 14"/>
                  <a:gd name="T20" fmla="*/ 61 w 149"/>
                  <a:gd name="T21" fmla="*/ 9 h 14"/>
                  <a:gd name="T22" fmla="*/ 61 w 149"/>
                  <a:gd name="T2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" h="14">
                    <a:moveTo>
                      <a:pt x="0" y="7"/>
                    </a:moveTo>
                    <a:cubicBezTo>
                      <a:pt x="0" y="11"/>
                      <a:pt x="5" y="14"/>
                      <a:pt x="11" y="14"/>
                    </a:cubicBezTo>
                    <a:cubicBezTo>
                      <a:pt x="138" y="14"/>
                      <a:pt x="138" y="14"/>
                      <a:pt x="138" y="14"/>
                    </a:cubicBezTo>
                    <a:cubicBezTo>
                      <a:pt x="144" y="14"/>
                      <a:pt x="149" y="11"/>
                      <a:pt x="149" y="7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  <a:moveTo>
                      <a:pt x="61" y="5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61" y="9"/>
                      <a:pt x="61" y="9"/>
                      <a:pt x="61" y="9"/>
                    </a:cubicBezTo>
                    <a:lnTo>
                      <a:pt x="6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3878750" y="4799350"/>
              <a:ext cx="1523365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历史位置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587324" y="4073564"/>
            <a:ext cx="1823886" cy="1484630"/>
            <a:chOff x="6813617" y="4312004"/>
            <a:chExt cx="1523365" cy="1484630"/>
          </a:xfrm>
        </p:grpSpPr>
        <p:grpSp>
          <p:nvGrpSpPr>
            <p:cNvPr id="100" name="组合 99"/>
            <p:cNvGrpSpPr/>
            <p:nvPr/>
          </p:nvGrpSpPr>
          <p:grpSpPr>
            <a:xfrm>
              <a:off x="7156009" y="4312004"/>
              <a:ext cx="531813" cy="461963"/>
              <a:chOff x="8915400" y="531812"/>
              <a:chExt cx="531813" cy="461963"/>
            </a:xfrm>
          </p:grpSpPr>
          <p:sp>
            <p:nvSpPr>
              <p:cNvPr id="102" name="Rectangle 476"/>
              <p:cNvSpPr>
                <a:spLocks noChangeArrowheads="1"/>
              </p:cNvSpPr>
              <p:nvPr/>
            </p:nvSpPr>
            <p:spPr bwMode="auto">
              <a:xfrm>
                <a:off x="9083675" y="531812"/>
                <a:ext cx="195263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477"/>
              <p:cNvSpPr/>
              <p:nvPr/>
            </p:nvSpPr>
            <p:spPr bwMode="auto">
              <a:xfrm>
                <a:off x="8997950" y="628650"/>
                <a:ext cx="366713" cy="244475"/>
              </a:xfrm>
              <a:custGeom>
                <a:avLst/>
                <a:gdLst>
                  <a:gd name="T0" fmla="*/ 177 w 231"/>
                  <a:gd name="T1" fmla="*/ 0 h 154"/>
                  <a:gd name="T2" fmla="*/ 54 w 231"/>
                  <a:gd name="T3" fmla="*/ 0 h 154"/>
                  <a:gd name="T4" fmla="*/ 54 w 231"/>
                  <a:gd name="T5" fmla="*/ 41 h 154"/>
                  <a:gd name="T6" fmla="*/ 0 w 231"/>
                  <a:gd name="T7" fmla="*/ 41 h 154"/>
                  <a:gd name="T8" fmla="*/ 59 w 231"/>
                  <a:gd name="T9" fmla="*/ 97 h 154"/>
                  <a:gd name="T10" fmla="*/ 115 w 231"/>
                  <a:gd name="T11" fmla="*/ 154 h 154"/>
                  <a:gd name="T12" fmla="*/ 172 w 231"/>
                  <a:gd name="T13" fmla="*/ 97 h 154"/>
                  <a:gd name="T14" fmla="*/ 231 w 231"/>
                  <a:gd name="T15" fmla="*/ 41 h 154"/>
                  <a:gd name="T16" fmla="*/ 177 w 231"/>
                  <a:gd name="T17" fmla="*/ 41 h 154"/>
                  <a:gd name="T18" fmla="*/ 177 w 231"/>
                  <a:gd name="T1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54">
                    <a:moveTo>
                      <a:pt x="177" y="0"/>
                    </a:moveTo>
                    <a:lnTo>
                      <a:pt x="54" y="0"/>
                    </a:lnTo>
                    <a:lnTo>
                      <a:pt x="54" y="41"/>
                    </a:lnTo>
                    <a:lnTo>
                      <a:pt x="0" y="41"/>
                    </a:lnTo>
                    <a:lnTo>
                      <a:pt x="59" y="97"/>
                    </a:lnTo>
                    <a:lnTo>
                      <a:pt x="115" y="154"/>
                    </a:lnTo>
                    <a:lnTo>
                      <a:pt x="172" y="97"/>
                    </a:lnTo>
                    <a:lnTo>
                      <a:pt x="231" y="41"/>
                    </a:lnTo>
                    <a:lnTo>
                      <a:pt x="177" y="41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478"/>
              <p:cNvSpPr/>
              <p:nvPr/>
            </p:nvSpPr>
            <p:spPr bwMode="auto">
              <a:xfrm>
                <a:off x="8915400" y="817562"/>
                <a:ext cx="531813" cy="176213"/>
              </a:xfrm>
              <a:custGeom>
                <a:avLst/>
                <a:gdLst>
                  <a:gd name="T0" fmla="*/ 124 w 142"/>
                  <a:gd name="T1" fmla="*/ 8 h 47"/>
                  <a:gd name="T2" fmla="*/ 105 w 142"/>
                  <a:gd name="T3" fmla="*/ 30 h 47"/>
                  <a:gd name="T4" fmla="*/ 37 w 142"/>
                  <a:gd name="T5" fmla="*/ 30 h 47"/>
                  <a:gd name="T6" fmla="*/ 18 w 142"/>
                  <a:gd name="T7" fmla="*/ 8 h 47"/>
                  <a:gd name="T8" fmla="*/ 18 w 142"/>
                  <a:gd name="T9" fmla="*/ 0 h 47"/>
                  <a:gd name="T10" fmla="*/ 0 w 142"/>
                  <a:gd name="T11" fmla="*/ 0 h 47"/>
                  <a:gd name="T12" fmla="*/ 0 w 142"/>
                  <a:gd name="T13" fmla="*/ 21 h 47"/>
                  <a:gd name="T14" fmla="*/ 26 w 142"/>
                  <a:gd name="T15" fmla="*/ 47 h 47"/>
                  <a:gd name="T16" fmla="*/ 116 w 142"/>
                  <a:gd name="T17" fmla="*/ 47 h 47"/>
                  <a:gd name="T18" fmla="*/ 142 w 142"/>
                  <a:gd name="T19" fmla="*/ 21 h 47"/>
                  <a:gd name="T20" fmla="*/ 142 w 142"/>
                  <a:gd name="T21" fmla="*/ 0 h 47"/>
                  <a:gd name="T22" fmla="*/ 124 w 142"/>
                  <a:gd name="T23" fmla="*/ 0 h 47"/>
                  <a:gd name="T24" fmla="*/ 124 w 142"/>
                  <a:gd name="T25" fmla="*/ 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47">
                    <a:moveTo>
                      <a:pt x="124" y="8"/>
                    </a:moveTo>
                    <a:cubicBezTo>
                      <a:pt x="124" y="26"/>
                      <a:pt x="121" y="30"/>
                      <a:pt x="105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0" y="30"/>
                      <a:pt x="18" y="29"/>
                      <a:pt x="18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35"/>
                      <a:pt x="11" y="47"/>
                      <a:pt x="26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30" y="47"/>
                      <a:pt x="142" y="35"/>
                      <a:pt x="142" y="21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24" y="0"/>
                      <a:pt x="124" y="0"/>
                      <a:pt x="124" y="0"/>
                    </a:cubicBezTo>
                    <a:lnTo>
                      <a:pt x="124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813617" y="4755234"/>
              <a:ext cx="1523365" cy="104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陌生人寻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13617" y="2374256"/>
            <a:ext cx="1572895" cy="1001395"/>
            <a:chOff x="6813617" y="2374256"/>
            <a:chExt cx="1572895" cy="100139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234107" y="2374256"/>
              <a:ext cx="419100" cy="427038"/>
              <a:chOff x="5876926" y="2830512"/>
              <a:chExt cx="419100" cy="427038"/>
            </a:xfrm>
          </p:grpSpPr>
          <p:sp>
            <p:nvSpPr>
              <p:cNvPr id="106" name="Freeform 281"/>
              <p:cNvSpPr>
                <a:spLocks noEditPoints="1"/>
              </p:cNvSpPr>
              <p:nvPr/>
            </p:nvSpPr>
            <p:spPr bwMode="auto">
              <a:xfrm>
                <a:off x="5876926" y="2830512"/>
                <a:ext cx="419100" cy="104775"/>
              </a:xfrm>
              <a:custGeom>
                <a:avLst/>
                <a:gdLst>
                  <a:gd name="T0" fmla="*/ 0 w 112"/>
                  <a:gd name="T1" fmla="*/ 28 h 28"/>
                  <a:gd name="T2" fmla="*/ 112 w 112"/>
                  <a:gd name="T3" fmla="*/ 28 h 28"/>
                  <a:gd name="T4" fmla="*/ 112 w 112"/>
                  <a:gd name="T5" fmla="*/ 0 h 28"/>
                  <a:gd name="T6" fmla="*/ 0 w 112"/>
                  <a:gd name="T7" fmla="*/ 0 h 28"/>
                  <a:gd name="T8" fmla="*/ 0 w 112"/>
                  <a:gd name="T9" fmla="*/ 28 h 28"/>
                  <a:gd name="T10" fmla="*/ 93 w 112"/>
                  <a:gd name="T11" fmla="*/ 9 h 28"/>
                  <a:gd name="T12" fmla="*/ 98 w 112"/>
                  <a:gd name="T13" fmla="*/ 14 h 28"/>
                  <a:gd name="T14" fmla="*/ 93 w 112"/>
                  <a:gd name="T15" fmla="*/ 19 h 28"/>
                  <a:gd name="T16" fmla="*/ 89 w 112"/>
                  <a:gd name="T17" fmla="*/ 14 h 28"/>
                  <a:gd name="T18" fmla="*/ 93 w 112"/>
                  <a:gd name="T19" fmla="*/ 9 h 28"/>
                  <a:gd name="T20" fmla="*/ 20 w 112"/>
                  <a:gd name="T21" fmla="*/ 9 h 28"/>
                  <a:gd name="T22" fmla="*/ 25 w 112"/>
                  <a:gd name="T23" fmla="*/ 14 h 28"/>
                  <a:gd name="T24" fmla="*/ 20 w 112"/>
                  <a:gd name="T25" fmla="*/ 19 h 28"/>
                  <a:gd name="T26" fmla="*/ 15 w 112"/>
                  <a:gd name="T27" fmla="*/ 14 h 28"/>
                  <a:gd name="T28" fmla="*/ 20 w 112"/>
                  <a:gd name="T2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2" h="28">
                    <a:moveTo>
                      <a:pt x="0" y="28"/>
                    </a:moveTo>
                    <a:cubicBezTo>
                      <a:pt x="112" y="28"/>
                      <a:pt x="112" y="28"/>
                      <a:pt x="112" y="28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8"/>
                    </a:lnTo>
                    <a:close/>
                    <a:moveTo>
                      <a:pt x="93" y="9"/>
                    </a:moveTo>
                    <a:cubicBezTo>
                      <a:pt x="96" y="9"/>
                      <a:pt x="98" y="11"/>
                      <a:pt x="98" y="14"/>
                    </a:cubicBezTo>
                    <a:cubicBezTo>
                      <a:pt x="98" y="17"/>
                      <a:pt x="96" y="19"/>
                      <a:pt x="93" y="19"/>
                    </a:cubicBezTo>
                    <a:cubicBezTo>
                      <a:pt x="91" y="19"/>
                      <a:pt x="89" y="17"/>
                      <a:pt x="89" y="14"/>
                    </a:cubicBezTo>
                    <a:cubicBezTo>
                      <a:pt x="89" y="11"/>
                      <a:pt x="91" y="9"/>
                      <a:pt x="93" y="9"/>
                    </a:cubicBezTo>
                    <a:close/>
                    <a:moveTo>
                      <a:pt x="20" y="9"/>
                    </a:moveTo>
                    <a:cubicBezTo>
                      <a:pt x="23" y="9"/>
                      <a:pt x="25" y="11"/>
                      <a:pt x="25" y="14"/>
                    </a:cubicBezTo>
                    <a:cubicBezTo>
                      <a:pt x="25" y="17"/>
                      <a:pt x="23" y="19"/>
                      <a:pt x="20" y="19"/>
                    </a:cubicBezTo>
                    <a:cubicBezTo>
                      <a:pt x="17" y="19"/>
                      <a:pt x="15" y="17"/>
                      <a:pt x="15" y="14"/>
                    </a:cubicBezTo>
                    <a:cubicBezTo>
                      <a:pt x="15" y="11"/>
                      <a:pt x="17" y="9"/>
                      <a:pt x="2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82"/>
              <p:cNvSpPr>
                <a:spLocks noEditPoints="1"/>
              </p:cNvSpPr>
              <p:nvPr/>
            </p:nvSpPr>
            <p:spPr bwMode="auto">
              <a:xfrm>
                <a:off x="5876926" y="2979737"/>
                <a:ext cx="419100" cy="277813"/>
              </a:xfrm>
              <a:custGeom>
                <a:avLst/>
                <a:gdLst>
                  <a:gd name="T0" fmla="*/ 0 w 112"/>
                  <a:gd name="T1" fmla="*/ 74 h 74"/>
                  <a:gd name="T2" fmla="*/ 112 w 112"/>
                  <a:gd name="T3" fmla="*/ 74 h 74"/>
                  <a:gd name="T4" fmla="*/ 112 w 112"/>
                  <a:gd name="T5" fmla="*/ 0 h 74"/>
                  <a:gd name="T6" fmla="*/ 0 w 112"/>
                  <a:gd name="T7" fmla="*/ 0 h 74"/>
                  <a:gd name="T8" fmla="*/ 0 w 112"/>
                  <a:gd name="T9" fmla="*/ 74 h 74"/>
                  <a:gd name="T10" fmla="*/ 56 w 112"/>
                  <a:gd name="T11" fmla="*/ 47 h 74"/>
                  <a:gd name="T12" fmla="*/ 69 w 112"/>
                  <a:gd name="T13" fmla="*/ 47 h 74"/>
                  <a:gd name="T14" fmla="*/ 69 w 112"/>
                  <a:gd name="T15" fmla="*/ 51 h 74"/>
                  <a:gd name="T16" fmla="*/ 70 w 112"/>
                  <a:gd name="T17" fmla="*/ 54 h 74"/>
                  <a:gd name="T18" fmla="*/ 72 w 112"/>
                  <a:gd name="T19" fmla="*/ 55 h 74"/>
                  <a:gd name="T20" fmla="*/ 75 w 112"/>
                  <a:gd name="T21" fmla="*/ 54 h 74"/>
                  <a:gd name="T22" fmla="*/ 75 w 112"/>
                  <a:gd name="T23" fmla="*/ 52 h 74"/>
                  <a:gd name="T24" fmla="*/ 75 w 112"/>
                  <a:gd name="T25" fmla="*/ 41 h 74"/>
                  <a:gd name="T26" fmla="*/ 75 w 112"/>
                  <a:gd name="T27" fmla="*/ 38 h 74"/>
                  <a:gd name="T28" fmla="*/ 72 w 112"/>
                  <a:gd name="T29" fmla="*/ 37 h 74"/>
                  <a:gd name="T30" fmla="*/ 70 w 112"/>
                  <a:gd name="T31" fmla="*/ 38 h 74"/>
                  <a:gd name="T32" fmla="*/ 69 w 112"/>
                  <a:gd name="T33" fmla="*/ 41 h 74"/>
                  <a:gd name="T34" fmla="*/ 57 w 112"/>
                  <a:gd name="T35" fmla="*/ 41 h 74"/>
                  <a:gd name="T36" fmla="*/ 57 w 112"/>
                  <a:gd name="T37" fmla="*/ 14 h 74"/>
                  <a:gd name="T38" fmla="*/ 88 w 112"/>
                  <a:gd name="T39" fmla="*/ 14 h 74"/>
                  <a:gd name="T40" fmla="*/ 88 w 112"/>
                  <a:gd name="T41" fmla="*/ 23 h 74"/>
                  <a:gd name="T42" fmla="*/ 68 w 112"/>
                  <a:gd name="T43" fmla="*/ 23 h 74"/>
                  <a:gd name="T44" fmla="*/ 68 w 112"/>
                  <a:gd name="T45" fmla="*/ 31 h 74"/>
                  <a:gd name="T46" fmla="*/ 72 w 112"/>
                  <a:gd name="T47" fmla="*/ 29 h 74"/>
                  <a:gd name="T48" fmla="*/ 76 w 112"/>
                  <a:gd name="T49" fmla="*/ 29 h 74"/>
                  <a:gd name="T50" fmla="*/ 86 w 112"/>
                  <a:gd name="T51" fmla="*/ 32 h 74"/>
                  <a:gd name="T52" fmla="*/ 89 w 112"/>
                  <a:gd name="T53" fmla="*/ 42 h 74"/>
                  <a:gd name="T54" fmla="*/ 89 w 112"/>
                  <a:gd name="T55" fmla="*/ 48 h 74"/>
                  <a:gd name="T56" fmla="*/ 85 w 112"/>
                  <a:gd name="T57" fmla="*/ 60 h 74"/>
                  <a:gd name="T58" fmla="*/ 72 w 112"/>
                  <a:gd name="T59" fmla="*/ 64 h 74"/>
                  <a:gd name="T60" fmla="*/ 60 w 112"/>
                  <a:gd name="T61" fmla="*/ 60 h 74"/>
                  <a:gd name="T62" fmla="*/ 56 w 112"/>
                  <a:gd name="T63" fmla="*/ 50 h 74"/>
                  <a:gd name="T64" fmla="*/ 56 w 112"/>
                  <a:gd name="T65" fmla="*/ 47 h 74"/>
                  <a:gd name="T66" fmla="*/ 21 w 112"/>
                  <a:gd name="T67" fmla="*/ 19 h 74"/>
                  <a:gd name="T68" fmla="*/ 21 w 112"/>
                  <a:gd name="T69" fmla="*/ 19 h 74"/>
                  <a:gd name="T70" fmla="*/ 28 w 112"/>
                  <a:gd name="T71" fmla="*/ 18 h 74"/>
                  <a:gd name="T72" fmla="*/ 32 w 112"/>
                  <a:gd name="T73" fmla="*/ 14 h 74"/>
                  <a:gd name="T74" fmla="*/ 44 w 112"/>
                  <a:gd name="T75" fmla="*/ 14 h 74"/>
                  <a:gd name="T76" fmla="*/ 44 w 112"/>
                  <a:gd name="T77" fmla="*/ 63 h 74"/>
                  <a:gd name="T78" fmla="*/ 31 w 112"/>
                  <a:gd name="T79" fmla="*/ 63 h 74"/>
                  <a:gd name="T80" fmla="*/ 31 w 112"/>
                  <a:gd name="T81" fmla="*/ 26 h 74"/>
                  <a:gd name="T82" fmla="*/ 27 w 112"/>
                  <a:gd name="T83" fmla="*/ 27 h 74"/>
                  <a:gd name="T84" fmla="*/ 26 w 112"/>
                  <a:gd name="T85" fmla="*/ 27 h 74"/>
                  <a:gd name="T86" fmla="*/ 21 w 112"/>
                  <a:gd name="T87" fmla="*/ 27 h 74"/>
                  <a:gd name="T88" fmla="*/ 21 w 112"/>
                  <a:gd name="T8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2" h="74">
                    <a:moveTo>
                      <a:pt x="0" y="74"/>
                    </a:move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4"/>
                    </a:lnTo>
                    <a:close/>
                    <a:moveTo>
                      <a:pt x="56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2"/>
                      <a:pt x="69" y="53"/>
                      <a:pt x="70" y="54"/>
                    </a:cubicBezTo>
                    <a:cubicBezTo>
                      <a:pt x="70" y="55"/>
                      <a:pt x="71" y="55"/>
                      <a:pt x="72" y="55"/>
                    </a:cubicBezTo>
                    <a:cubicBezTo>
                      <a:pt x="73" y="55"/>
                      <a:pt x="74" y="55"/>
                      <a:pt x="75" y="54"/>
                    </a:cubicBezTo>
                    <a:cubicBezTo>
                      <a:pt x="75" y="54"/>
                      <a:pt x="75" y="53"/>
                      <a:pt x="75" y="52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5" y="40"/>
                      <a:pt x="75" y="39"/>
                      <a:pt x="75" y="38"/>
                    </a:cubicBezTo>
                    <a:cubicBezTo>
                      <a:pt x="74" y="38"/>
                      <a:pt x="73" y="37"/>
                      <a:pt x="72" y="37"/>
                    </a:cubicBezTo>
                    <a:cubicBezTo>
                      <a:pt x="71" y="37"/>
                      <a:pt x="70" y="38"/>
                      <a:pt x="70" y="38"/>
                    </a:cubicBezTo>
                    <a:cubicBezTo>
                      <a:pt x="69" y="39"/>
                      <a:pt x="69" y="40"/>
                      <a:pt x="69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9" y="30"/>
                      <a:pt x="70" y="29"/>
                      <a:pt x="72" y="29"/>
                    </a:cubicBezTo>
                    <a:cubicBezTo>
                      <a:pt x="73" y="29"/>
                      <a:pt x="75" y="29"/>
                      <a:pt x="76" y="29"/>
                    </a:cubicBezTo>
                    <a:cubicBezTo>
                      <a:pt x="80" y="29"/>
                      <a:pt x="84" y="30"/>
                      <a:pt x="86" y="32"/>
                    </a:cubicBezTo>
                    <a:cubicBezTo>
                      <a:pt x="88" y="34"/>
                      <a:pt x="89" y="37"/>
                      <a:pt x="89" y="42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53"/>
                      <a:pt x="88" y="57"/>
                      <a:pt x="85" y="60"/>
                    </a:cubicBezTo>
                    <a:cubicBezTo>
                      <a:pt x="82" y="62"/>
                      <a:pt x="78" y="64"/>
                      <a:pt x="72" y="64"/>
                    </a:cubicBezTo>
                    <a:cubicBezTo>
                      <a:pt x="66" y="64"/>
                      <a:pt x="62" y="62"/>
                      <a:pt x="60" y="60"/>
                    </a:cubicBezTo>
                    <a:cubicBezTo>
                      <a:pt x="57" y="58"/>
                      <a:pt x="56" y="54"/>
                      <a:pt x="56" y="50"/>
                    </a:cubicBezTo>
                    <a:lnTo>
                      <a:pt x="56" y="47"/>
                    </a:ln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8" y="18"/>
                    </a:cubicBezTo>
                    <a:cubicBezTo>
                      <a:pt x="30" y="17"/>
                      <a:pt x="31" y="16"/>
                      <a:pt x="32" y="14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9" y="27"/>
                      <a:pt x="28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6813617" y="2809231"/>
              <a:ext cx="1572895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出行计划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90010" y="2397760"/>
            <a:ext cx="1548130" cy="973967"/>
            <a:chOff x="3853367" y="2361173"/>
            <a:chExt cx="1548050" cy="97380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540458" y="2361173"/>
              <a:ext cx="461963" cy="368301"/>
              <a:chOff x="7377113" y="5132388"/>
              <a:chExt cx="461963" cy="368301"/>
            </a:xfrm>
          </p:grpSpPr>
          <p:sp>
            <p:nvSpPr>
              <p:cNvPr id="109" name="Freeform 120"/>
              <p:cNvSpPr/>
              <p:nvPr/>
            </p:nvSpPr>
            <p:spPr bwMode="auto">
              <a:xfrm>
                <a:off x="7431088" y="5132388"/>
                <a:ext cx="352425" cy="184150"/>
              </a:xfrm>
              <a:custGeom>
                <a:avLst/>
                <a:gdLst>
                  <a:gd name="T0" fmla="*/ 47 w 94"/>
                  <a:gd name="T1" fmla="*/ 0 h 49"/>
                  <a:gd name="T2" fmla="*/ 0 w 94"/>
                  <a:gd name="T3" fmla="*/ 49 h 49"/>
                  <a:gd name="T4" fmla="*/ 10 w 94"/>
                  <a:gd name="T5" fmla="*/ 49 h 49"/>
                  <a:gd name="T6" fmla="*/ 47 w 94"/>
                  <a:gd name="T7" fmla="*/ 7 h 49"/>
                  <a:gd name="T8" fmla="*/ 84 w 94"/>
                  <a:gd name="T9" fmla="*/ 49 h 49"/>
                  <a:gd name="T10" fmla="*/ 94 w 94"/>
                  <a:gd name="T11" fmla="*/ 49 h 49"/>
                  <a:gd name="T12" fmla="*/ 47 w 9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49">
                    <a:moveTo>
                      <a:pt x="47" y="0"/>
                    </a:moveTo>
                    <a:cubicBezTo>
                      <a:pt x="21" y="0"/>
                      <a:pt x="0" y="22"/>
                      <a:pt x="0" y="4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26"/>
                      <a:pt x="27" y="7"/>
                      <a:pt x="47" y="7"/>
                    </a:cubicBezTo>
                    <a:cubicBezTo>
                      <a:pt x="68" y="7"/>
                      <a:pt x="84" y="26"/>
                      <a:pt x="84" y="49"/>
                    </a:cubicBezTo>
                    <a:cubicBezTo>
                      <a:pt x="94" y="49"/>
                      <a:pt x="94" y="49"/>
                      <a:pt x="94" y="49"/>
                    </a:cubicBezTo>
                    <a:cubicBezTo>
                      <a:pt x="94" y="22"/>
                      <a:pt x="73" y="0"/>
                      <a:pt x="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/>
            </p:nvSpPr>
            <p:spPr bwMode="auto">
              <a:xfrm>
                <a:off x="7412038" y="5327651"/>
                <a:ext cx="82550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/>
            </p:nvSpPr>
            <p:spPr bwMode="auto">
              <a:xfrm>
                <a:off x="7726363" y="5327651"/>
                <a:ext cx="76200" cy="168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/>
            </p:nvSpPr>
            <p:spPr bwMode="auto">
              <a:xfrm>
                <a:off x="7816851" y="5364163"/>
                <a:ext cx="22225" cy="95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/>
            </p:nvSpPr>
            <p:spPr bwMode="auto">
              <a:xfrm>
                <a:off x="7377113" y="5364163"/>
                <a:ext cx="23813" cy="95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3853367" y="2809407"/>
              <a:ext cx="1548050" cy="52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Ta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在哪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8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8" presetID="2" presetClass="entr" presetSubtype="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5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5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bldLvl="0" animBg="1"/>
          <p:bldP spid="73" grpId="0" animBg="1"/>
          <p:bldP spid="74" grpId="0" animBg="1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bldLvl="0" animBg="1"/>
          <p:bldP spid="73" grpId="0" animBg="1"/>
          <p:bldP spid="74" grpId="0" animBg="1"/>
          <p:bldP spid="75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888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5077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02034" y="-5080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579398" y="458959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08048" y="447391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57" name="任意多边形 56"/>
          <p:cNvSpPr/>
          <p:nvPr/>
        </p:nvSpPr>
        <p:spPr>
          <a:xfrm>
            <a:off x="66893" y="862771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32105" y="1162685"/>
            <a:ext cx="1548130" cy="973967"/>
            <a:chOff x="3853367" y="2361173"/>
            <a:chExt cx="1548050" cy="97380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540458" y="2361173"/>
              <a:ext cx="461963" cy="368301"/>
              <a:chOff x="7377113" y="5132388"/>
              <a:chExt cx="461963" cy="368301"/>
            </a:xfrm>
          </p:grpSpPr>
          <p:sp>
            <p:nvSpPr>
              <p:cNvPr id="109" name="Freeform 120"/>
              <p:cNvSpPr/>
              <p:nvPr/>
            </p:nvSpPr>
            <p:spPr bwMode="auto">
              <a:xfrm>
                <a:off x="7431088" y="5132388"/>
                <a:ext cx="352425" cy="184150"/>
              </a:xfrm>
              <a:custGeom>
                <a:avLst/>
                <a:gdLst>
                  <a:gd name="T0" fmla="*/ 47 w 94"/>
                  <a:gd name="T1" fmla="*/ 0 h 49"/>
                  <a:gd name="T2" fmla="*/ 0 w 94"/>
                  <a:gd name="T3" fmla="*/ 49 h 49"/>
                  <a:gd name="T4" fmla="*/ 10 w 94"/>
                  <a:gd name="T5" fmla="*/ 49 h 49"/>
                  <a:gd name="T6" fmla="*/ 47 w 94"/>
                  <a:gd name="T7" fmla="*/ 7 h 49"/>
                  <a:gd name="T8" fmla="*/ 84 w 94"/>
                  <a:gd name="T9" fmla="*/ 49 h 49"/>
                  <a:gd name="T10" fmla="*/ 94 w 94"/>
                  <a:gd name="T11" fmla="*/ 49 h 49"/>
                  <a:gd name="T12" fmla="*/ 47 w 9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49">
                    <a:moveTo>
                      <a:pt x="47" y="0"/>
                    </a:moveTo>
                    <a:cubicBezTo>
                      <a:pt x="21" y="0"/>
                      <a:pt x="0" y="22"/>
                      <a:pt x="0" y="4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26"/>
                      <a:pt x="27" y="7"/>
                      <a:pt x="47" y="7"/>
                    </a:cubicBezTo>
                    <a:cubicBezTo>
                      <a:pt x="68" y="7"/>
                      <a:pt x="84" y="26"/>
                      <a:pt x="84" y="49"/>
                    </a:cubicBezTo>
                    <a:cubicBezTo>
                      <a:pt x="94" y="49"/>
                      <a:pt x="94" y="49"/>
                      <a:pt x="94" y="49"/>
                    </a:cubicBezTo>
                    <a:cubicBezTo>
                      <a:pt x="94" y="22"/>
                      <a:pt x="73" y="0"/>
                      <a:pt x="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/>
            </p:nvSpPr>
            <p:spPr bwMode="auto">
              <a:xfrm>
                <a:off x="7412038" y="5327651"/>
                <a:ext cx="82550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/>
            </p:nvSpPr>
            <p:spPr bwMode="auto">
              <a:xfrm>
                <a:off x="7726363" y="5327651"/>
                <a:ext cx="76200" cy="168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/>
            </p:nvSpPr>
            <p:spPr bwMode="auto">
              <a:xfrm>
                <a:off x="7816851" y="5364163"/>
                <a:ext cx="22225" cy="95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/>
            </p:nvSpPr>
            <p:spPr bwMode="auto">
              <a:xfrm>
                <a:off x="7377113" y="5364163"/>
                <a:ext cx="23813" cy="95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3853367" y="2809407"/>
              <a:ext cx="1548050" cy="52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Ta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在哪</a:t>
              </a:r>
            </a:p>
          </p:txBody>
        </p:sp>
      </p:grpSp>
      <p:sp>
        <p:nvSpPr>
          <p:cNvPr id="3" name="右箭头 2"/>
          <p:cNvSpPr/>
          <p:nvPr/>
        </p:nvSpPr>
        <p:spPr>
          <a:xfrm>
            <a:off x="3660775" y="3968115"/>
            <a:ext cx="660400" cy="58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DE1E1E940DD18F6F880A8137E23396D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2548255"/>
            <a:ext cx="2509520" cy="4184015"/>
          </a:xfrm>
          <a:prstGeom prst="rect">
            <a:avLst/>
          </a:prstGeom>
        </p:spPr>
      </p:pic>
      <p:pic>
        <p:nvPicPr>
          <p:cNvPr id="12" name="图片 11" descr="9127D8D782E0B93FC6B37E8C1A9A53C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205" y="2545080"/>
            <a:ext cx="2523490" cy="4206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96895" y="1200785"/>
            <a:ext cx="677989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互相绑定之后，可以实时查看对方的位置信息</a:t>
            </a:r>
            <a:endParaRPr lang="en-US" altLang="zh-CN" sz="1600" dirty="0">
              <a:solidFill>
                <a:schemeClr val="bg2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7413625" y="4120515"/>
            <a:ext cx="660400" cy="586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8572C0D39D6989A30C70651BD14AB5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485" y="2380615"/>
            <a:ext cx="2626995" cy="438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  <p:bldP spid="3" grpId="0" bldLvl="0" animBg="1"/>
      <p:bldP spid="14" grpId="0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08048" y="447391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74" name="任意多边形 73"/>
          <p:cNvSpPr/>
          <p:nvPr/>
        </p:nvSpPr>
        <p:spPr>
          <a:xfrm>
            <a:off x="15355" y="858327"/>
            <a:ext cx="2336641" cy="1601848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rgbClr val="ED6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5212" y="1146801"/>
            <a:ext cx="1572895" cy="1001395"/>
            <a:chOff x="6813617" y="2374256"/>
            <a:chExt cx="1572895" cy="100139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234107" y="2374256"/>
              <a:ext cx="419100" cy="427038"/>
              <a:chOff x="5876926" y="2830512"/>
              <a:chExt cx="419100" cy="427038"/>
            </a:xfrm>
          </p:grpSpPr>
          <p:sp>
            <p:nvSpPr>
              <p:cNvPr id="106" name="Freeform 281"/>
              <p:cNvSpPr>
                <a:spLocks noEditPoints="1"/>
              </p:cNvSpPr>
              <p:nvPr/>
            </p:nvSpPr>
            <p:spPr bwMode="auto">
              <a:xfrm>
                <a:off x="5876926" y="2830512"/>
                <a:ext cx="419100" cy="104775"/>
              </a:xfrm>
              <a:custGeom>
                <a:avLst/>
                <a:gdLst>
                  <a:gd name="T0" fmla="*/ 0 w 112"/>
                  <a:gd name="T1" fmla="*/ 28 h 28"/>
                  <a:gd name="T2" fmla="*/ 112 w 112"/>
                  <a:gd name="T3" fmla="*/ 28 h 28"/>
                  <a:gd name="T4" fmla="*/ 112 w 112"/>
                  <a:gd name="T5" fmla="*/ 0 h 28"/>
                  <a:gd name="T6" fmla="*/ 0 w 112"/>
                  <a:gd name="T7" fmla="*/ 0 h 28"/>
                  <a:gd name="T8" fmla="*/ 0 w 112"/>
                  <a:gd name="T9" fmla="*/ 28 h 28"/>
                  <a:gd name="T10" fmla="*/ 93 w 112"/>
                  <a:gd name="T11" fmla="*/ 9 h 28"/>
                  <a:gd name="T12" fmla="*/ 98 w 112"/>
                  <a:gd name="T13" fmla="*/ 14 h 28"/>
                  <a:gd name="T14" fmla="*/ 93 w 112"/>
                  <a:gd name="T15" fmla="*/ 19 h 28"/>
                  <a:gd name="T16" fmla="*/ 89 w 112"/>
                  <a:gd name="T17" fmla="*/ 14 h 28"/>
                  <a:gd name="T18" fmla="*/ 93 w 112"/>
                  <a:gd name="T19" fmla="*/ 9 h 28"/>
                  <a:gd name="T20" fmla="*/ 20 w 112"/>
                  <a:gd name="T21" fmla="*/ 9 h 28"/>
                  <a:gd name="T22" fmla="*/ 25 w 112"/>
                  <a:gd name="T23" fmla="*/ 14 h 28"/>
                  <a:gd name="T24" fmla="*/ 20 w 112"/>
                  <a:gd name="T25" fmla="*/ 19 h 28"/>
                  <a:gd name="T26" fmla="*/ 15 w 112"/>
                  <a:gd name="T27" fmla="*/ 14 h 28"/>
                  <a:gd name="T28" fmla="*/ 20 w 112"/>
                  <a:gd name="T2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2" h="28">
                    <a:moveTo>
                      <a:pt x="0" y="28"/>
                    </a:moveTo>
                    <a:cubicBezTo>
                      <a:pt x="112" y="28"/>
                      <a:pt x="112" y="28"/>
                      <a:pt x="112" y="28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8"/>
                    </a:lnTo>
                    <a:close/>
                    <a:moveTo>
                      <a:pt x="93" y="9"/>
                    </a:moveTo>
                    <a:cubicBezTo>
                      <a:pt x="96" y="9"/>
                      <a:pt x="98" y="11"/>
                      <a:pt x="98" y="14"/>
                    </a:cubicBezTo>
                    <a:cubicBezTo>
                      <a:pt x="98" y="17"/>
                      <a:pt x="96" y="19"/>
                      <a:pt x="93" y="19"/>
                    </a:cubicBezTo>
                    <a:cubicBezTo>
                      <a:pt x="91" y="19"/>
                      <a:pt x="89" y="17"/>
                      <a:pt x="89" y="14"/>
                    </a:cubicBezTo>
                    <a:cubicBezTo>
                      <a:pt x="89" y="11"/>
                      <a:pt x="91" y="9"/>
                      <a:pt x="93" y="9"/>
                    </a:cubicBezTo>
                    <a:close/>
                    <a:moveTo>
                      <a:pt x="20" y="9"/>
                    </a:moveTo>
                    <a:cubicBezTo>
                      <a:pt x="23" y="9"/>
                      <a:pt x="25" y="11"/>
                      <a:pt x="25" y="14"/>
                    </a:cubicBezTo>
                    <a:cubicBezTo>
                      <a:pt x="25" y="17"/>
                      <a:pt x="23" y="19"/>
                      <a:pt x="20" y="19"/>
                    </a:cubicBezTo>
                    <a:cubicBezTo>
                      <a:pt x="17" y="19"/>
                      <a:pt x="15" y="17"/>
                      <a:pt x="15" y="14"/>
                    </a:cubicBezTo>
                    <a:cubicBezTo>
                      <a:pt x="15" y="11"/>
                      <a:pt x="17" y="9"/>
                      <a:pt x="2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82"/>
              <p:cNvSpPr>
                <a:spLocks noEditPoints="1"/>
              </p:cNvSpPr>
              <p:nvPr/>
            </p:nvSpPr>
            <p:spPr bwMode="auto">
              <a:xfrm>
                <a:off x="5876926" y="2979737"/>
                <a:ext cx="419100" cy="277813"/>
              </a:xfrm>
              <a:custGeom>
                <a:avLst/>
                <a:gdLst>
                  <a:gd name="T0" fmla="*/ 0 w 112"/>
                  <a:gd name="T1" fmla="*/ 74 h 74"/>
                  <a:gd name="T2" fmla="*/ 112 w 112"/>
                  <a:gd name="T3" fmla="*/ 74 h 74"/>
                  <a:gd name="T4" fmla="*/ 112 w 112"/>
                  <a:gd name="T5" fmla="*/ 0 h 74"/>
                  <a:gd name="T6" fmla="*/ 0 w 112"/>
                  <a:gd name="T7" fmla="*/ 0 h 74"/>
                  <a:gd name="T8" fmla="*/ 0 w 112"/>
                  <a:gd name="T9" fmla="*/ 74 h 74"/>
                  <a:gd name="T10" fmla="*/ 56 w 112"/>
                  <a:gd name="T11" fmla="*/ 47 h 74"/>
                  <a:gd name="T12" fmla="*/ 69 w 112"/>
                  <a:gd name="T13" fmla="*/ 47 h 74"/>
                  <a:gd name="T14" fmla="*/ 69 w 112"/>
                  <a:gd name="T15" fmla="*/ 51 h 74"/>
                  <a:gd name="T16" fmla="*/ 70 w 112"/>
                  <a:gd name="T17" fmla="*/ 54 h 74"/>
                  <a:gd name="T18" fmla="*/ 72 w 112"/>
                  <a:gd name="T19" fmla="*/ 55 h 74"/>
                  <a:gd name="T20" fmla="*/ 75 w 112"/>
                  <a:gd name="T21" fmla="*/ 54 h 74"/>
                  <a:gd name="T22" fmla="*/ 75 w 112"/>
                  <a:gd name="T23" fmla="*/ 52 h 74"/>
                  <a:gd name="T24" fmla="*/ 75 w 112"/>
                  <a:gd name="T25" fmla="*/ 41 h 74"/>
                  <a:gd name="T26" fmla="*/ 75 w 112"/>
                  <a:gd name="T27" fmla="*/ 38 h 74"/>
                  <a:gd name="T28" fmla="*/ 72 w 112"/>
                  <a:gd name="T29" fmla="*/ 37 h 74"/>
                  <a:gd name="T30" fmla="*/ 70 w 112"/>
                  <a:gd name="T31" fmla="*/ 38 h 74"/>
                  <a:gd name="T32" fmla="*/ 69 w 112"/>
                  <a:gd name="T33" fmla="*/ 41 h 74"/>
                  <a:gd name="T34" fmla="*/ 57 w 112"/>
                  <a:gd name="T35" fmla="*/ 41 h 74"/>
                  <a:gd name="T36" fmla="*/ 57 w 112"/>
                  <a:gd name="T37" fmla="*/ 14 h 74"/>
                  <a:gd name="T38" fmla="*/ 88 w 112"/>
                  <a:gd name="T39" fmla="*/ 14 h 74"/>
                  <a:gd name="T40" fmla="*/ 88 w 112"/>
                  <a:gd name="T41" fmla="*/ 23 h 74"/>
                  <a:gd name="T42" fmla="*/ 68 w 112"/>
                  <a:gd name="T43" fmla="*/ 23 h 74"/>
                  <a:gd name="T44" fmla="*/ 68 w 112"/>
                  <a:gd name="T45" fmla="*/ 31 h 74"/>
                  <a:gd name="T46" fmla="*/ 72 w 112"/>
                  <a:gd name="T47" fmla="*/ 29 h 74"/>
                  <a:gd name="T48" fmla="*/ 76 w 112"/>
                  <a:gd name="T49" fmla="*/ 29 h 74"/>
                  <a:gd name="T50" fmla="*/ 86 w 112"/>
                  <a:gd name="T51" fmla="*/ 32 h 74"/>
                  <a:gd name="T52" fmla="*/ 89 w 112"/>
                  <a:gd name="T53" fmla="*/ 42 h 74"/>
                  <a:gd name="T54" fmla="*/ 89 w 112"/>
                  <a:gd name="T55" fmla="*/ 48 h 74"/>
                  <a:gd name="T56" fmla="*/ 85 w 112"/>
                  <a:gd name="T57" fmla="*/ 60 h 74"/>
                  <a:gd name="T58" fmla="*/ 72 w 112"/>
                  <a:gd name="T59" fmla="*/ 64 h 74"/>
                  <a:gd name="T60" fmla="*/ 60 w 112"/>
                  <a:gd name="T61" fmla="*/ 60 h 74"/>
                  <a:gd name="T62" fmla="*/ 56 w 112"/>
                  <a:gd name="T63" fmla="*/ 50 h 74"/>
                  <a:gd name="T64" fmla="*/ 56 w 112"/>
                  <a:gd name="T65" fmla="*/ 47 h 74"/>
                  <a:gd name="T66" fmla="*/ 21 w 112"/>
                  <a:gd name="T67" fmla="*/ 19 h 74"/>
                  <a:gd name="T68" fmla="*/ 21 w 112"/>
                  <a:gd name="T69" fmla="*/ 19 h 74"/>
                  <a:gd name="T70" fmla="*/ 28 w 112"/>
                  <a:gd name="T71" fmla="*/ 18 h 74"/>
                  <a:gd name="T72" fmla="*/ 32 w 112"/>
                  <a:gd name="T73" fmla="*/ 14 h 74"/>
                  <a:gd name="T74" fmla="*/ 44 w 112"/>
                  <a:gd name="T75" fmla="*/ 14 h 74"/>
                  <a:gd name="T76" fmla="*/ 44 w 112"/>
                  <a:gd name="T77" fmla="*/ 63 h 74"/>
                  <a:gd name="T78" fmla="*/ 31 w 112"/>
                  <a:gd name="T79" fmla="*/ 63 h 74"/>
                  <a:gd name="T80" fmla="*/ 31 w 112"/>
                  <a:gd name="T81" fmla="*/ 26 h 74"/>
                  <a:gd name="T82" fmla="*/ 27 w 112"/>
                  <a:gd name="T83" fmla="*/ 27 h 74"/>
                  <a:gd name="T84" fmla="*/ 26 w 112"/>
                  <a:gd name="T85" fmla="*/ 27 h 74"/>
                  <a:gd name="T86" fmla="*/ 21 w 112"/>
                  <a:gd name="T87" fmla="*/ 27 h 74"/>
                  <a:gd name="T88" fmla="*/ 21 w 112"/>
                  <a:gd name="T8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2" h="74">
                    <a:moveTo>
                      <a:pt x="0" y="74"/>
                    </a:move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4"/>
                    </a:lnTo>
                    <a:close/>
                    <a:moveTo>
                      <a:pt x="56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2"/>
                      <a:pt x="69" y="53"/>
                      <a:pt x="70" y="54"/>
                    </a:cubicBezTo>
                    <a:cubicBezTo>
                      <a:pt x="70" y="55"/>
                      <a:pt x="71" y="55"/>
                      <a:pt x="72" y="55"/>
                    </a:cubicBezTo>
                    <a:cubicBezTo>
                      <a:pt x="73" y="55"/>
                      <a:pt x="74" y="55"/>
                      <a:pt x="75" y="54"/>
                    </a:cubicBezTo>
                    <a:cubicBezTo>
                      <a:pt x="75" y="54"/>
                      <a:pt x="75" y="53"/>
                      <a:pt x="75" y="52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5" y="40"/>
                      <a:pt x="75" y="39"/>
                      <a:pt x="75" y="38"/>
                    </a:cubicBezTo>
                    <a:cubicBezTo>
                      <a:pt x="74" y="38"/>
                      <a:pt x="73" y="37"/>
                      <a:pt x="72" y="37"/>
                    </a:cubicBezTo>
                    <a:cubicBezTo>
                      <a:pt x="71" y="37"/>
                      <a:pt x="70" y="38"/>
                      <a:pt x="70" y="38"/>
                    </a:cubicBezTo>
                    <a:cubicBezTo>
                      <a:pt x="69" y="39"/>
                      <a:pt x="69" y="40"/>
                      <a:pt x="69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9" y="30"/>
                      <a:pt x="70" y="29"/>
                      <a:pt x="72" y="29"/>
                    </a:cubicBezTo>
                    <a:cubicBezTo>
                      <a:pt x="73" y="29"/>
                      <a:pt x="75" y="29"/>
                      <a:pt x="76" y="29"/>
                    </a:cubicBezTo>
                    <a:cubicBezTo>
                      <a:pt x="80" y="29"/>
                      <a:pt x="84" y="30"/>
                      <a:pt x="86" y="32"/>
                    </a:cubicBezTo>
                    <a:cubicBezTo>
                      <a:pt x="88" y="34"/>
                      <a:pt x="89" y="37"/>
                      <a:pt x="89" y="42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53"/>
                      <a:pt x="88" y="57"/>
                      <a:pt x="85" y="60"/>
                    </a:cubicBezTo>
                    <a:cubicBezTo>
                      <a:pt x="82" y="62"/>
                      <a:pt x="78" y="64"/>
                      <a:pt x="72" y="64"/>
                    </a:cubicBezTo>
                    <a:cubicBezTo>
                      <a:pt x="66" y="64"/>
                      <a:pt x="62" y="62"/>
                      <a:pt x="60" y="60"/>
                    </a:cubicBezTo>
                    <a:cubicBezTo>
                      <a:pt x="57" y="58"/>
                      <a:pt x="56" y="54"/>
                      <a:pt x="56" y="50"/>
                    </a:cubicBezTo>
                    <a:lnTo>
                      <a:pt x="56" y="47"/>
                    </a:ln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8" y="18"/>
                    </a:cubicBezTo>
                    <a:cubicBezTo>
                      <a:pt x="30" y="17"/>
                      <a:pt x="31" y="16"/>
                      <a:pt x="32" y="14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9" y="27"/>
                      <a:pt x="28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6813617" y="2809231"/>
              <a:ext cx="1572895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出行计划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058795" y="972820"/>
            <a:ext cx="6779895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你和绑定对象之间可以相互制定出行计划，有备注、计划级别、开始和终止时间、出发和目的地点。根据你制定的计划，你绑定的对象完成或未完成计划都将向你汇报。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2" y="2574907"/>
            <a:ext cx="2387385" cy="4244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95" y="2073907"/>
            <a:ext cx="2436142" cy="43309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01" y="2124016"/>
            <a:ext cx="2434225" cy="43275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4" y="2632243"/>
            <a:ext cx="2381901" cy="4079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574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882537" y="154702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08048" y="447391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73" name="任意多边形 72"/>
          <p:cNvSpPr/>
          <p:nvPr/>
        </p:nvSpPr>
        <p:spPr>
          <a:xfrm>
            <a:off x="30698" y="852794"/>
            <a:ext cx="2336641" cy="1601848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360850" y="1020391"/>
            <a:ext cx="1523365" cy="995045"/>
            <a:chOff x="3878750" y="4370725"/>
            <a:chExt cx="1523365" cy="995045"/>
          </a:xfrm>
        </p:grpSpPr>
        <p:grpSp>
          <p:nvGrpSpPr>
            <p:cNvPr id="95" name="组合 94"/>
            <p:cNvGrpSpPr/>
            <p:nvPr/>
          </p:nvGrpSpPr>
          <p:grpSpPr>
            <a:xfrm>
              <a:off x="4513083" y="4370725"/>
              <a:ext cx="558800" cy="387351"/>
              <a:chOff x="5808663" y="542925"/>
              <a:chExt cx="558800" cy="387351"/>
            </a:xfrm>
          </p:grpSpPr>
          <p:sp>
            <p:nvSpPr>
              <p:cNvPr id="97" name="Freeform 11034"/>
              <p:cNvSpPr>
                <a:spLocks noEditPoints="1"/>
              </p:cNvSpPr>
              <p:nvPr/>
            </p:nvSpPr>
            <p:spPr bwMode="auto">
              <a:xfrm>
                <a:off x="5865813" y="542925"/>
                <a:ext cx="442913" cy="315913"/>
              </a:xfrm>
              <a:custGeom>
                <a:avLst/>
                <a:gdLst>
                  <a:gd name="T0" fmla="*/ 104 w 118"/>
                  <a:gd name="T1" fmla="*/ 0 h 84"/>
                  <a:gd name="T2" fmla="*/ 14 w 118"/>
                  <a:gd name="T3" fmla="*/ 0 h 84"/>
                  <a:gd name="T4" fmla="*/ 0 w 118"/>
                  <a:gd name="T5" fmla="*/ 16 h 84"/>
                  <a:gd name="T6" fmla="*/ 0 w 118"/>
                  <a:gd name="T7" fmla="*/ 68 h 84"/>
                  <a:gd name="T8" fmla="*/ 14 w 118"/>
                  <a:gd name="T9" fmla="*/ 84 h 84"/>
                  <a:gd name="T10" fmla="*/ 104 w 118"/>
                  <a:gd name="T11" fmla="*/ 84 h 84"/>
                  <a:gd name="T12" fmla="*/ 118 w 118"/>
                  <a:gd name="T13" fmla="*/ 68 h 84"/>
                  <a:gd name="T14" fmla="*/ 118 w 118"/>
                  <a:gd name="T15" fmla="*/ 16 h 84"/>
                  <a:gd name="T16" fmla="*/ 104 w 118"/>
                  <a:gd name="T17" fmla="*/ 0 h 84"/>
                  <a:gd name="T18" fmla="*/ 111 w 118"/>
                  <a:gd name="T19" fmla="*/ 63 h 84"/>
                  <a:gd name="T20" fmla="*/ 99 w 118"/>
                  <a:gd name="T21" fmla="*/ 77 h 84"/>
                  <a:gd name="T22" fmla="*/ 19 w 118"/>
                  <a:gd name="T23" fmla="*/ 77 h 84"/>
                  <a:gd name="T24" fmla="*/ 7 w 118"/>
                  <a:gd name="T25" fmla="*/ 63 h 84"/>
                  <a:gd name="T26" fmla="*/ 7 w 118"/>
                  <a:gd name="T27" fmla="*/ 19 h 84"/>
                  <a:gd name="T28" fmla="*/ 19 w 118"/>
                  <a:gd name="T29" fmla="*/ 6 h 84"/>
                  <a:gd name="T30" fmla="*/ 99 w 118"/>
                  <a:gd name="T31" fmla="*/ 6 h 84"/>
                  <a:gd name="T32" fmla="*/ 111 w 118"/>
                  <a:gd name="T33" fmla="*/ 19 h 84"/>
                  <a:gd name="T34" fmla="*/ 111 w 118"/>
                  <a:gd name="T35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8" h="84">
                    <a:moveTo>
                      <a:pt x="10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6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7"/>
                      <a:pt x="6" y="84"/>
                      <a:pt x="1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12" y="84"/>
                      <a:pt x="118" y="77"/>
                      <a:pt x="118" y="68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7"/>
                      <a:pt x="112" y="0"/>
                      <a:pt x="104" y="0"/>
                    </a:cubicBezTo>
                    <a:close/>
                    <a:moveTo>
                      <a:pt x="111" y="63"/>
                    </a:moveTo>
                    <a:cubicBezTo>
                      <a:pt x="111" y="71"/>
                      <a:pt x="106" y="77"/>
                      <a:pt x="99" y="77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3" y="77"/>
                      <a:pt x="7" y="71"/>
                      <a:pt x="7" y="6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2"/>
                      <a:pt x="13" y="6"/>
                      <a:pt x="19" y="6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106" y="6"/>
                      <a:pt x="111" y="12"/>
                      <a:pt x="111" y="19"/>
                    </a:cubicBezTo>
                    <a:lnTo>
                      <a:pt x="111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035"/>
              <p:cNvSpPr>
                <a:spLocks noEditPoints="1"/>
              </p:cNvSpPr>
              <p:nvPr/>
            </p:nvSpPr>
            <p:spPr bwMode="auto">
              <a:xfrm>
                <a:off x="5808663" y="877888"/>
                <a:ext cx="558800" cy="52388"/>
              </a:xfrm>
              <a:custGeom>
                <a:avLst/>
                <a:gdLst>
                  <a:gd name="T0" fmla="*/ 0 w 149"/>
                  <a:gd name="T1" fmla="*/ 7 h 14"/>
                  <a:gd name="T2" fmla="*/ 11 w 149"/>
                  <a:gd name="T3" fmla="*/ 14 h 14"/>
                  <a:gd name="T4" fmla="*/ 138 w 149"/>
                  <a:gd name="T5" fmla="*/ 14 h 14"/>
                  <a:gd name="T6" fmla="*/ 149 w 149"/>
                  <a:gd name="T7" fmla="*/ 7 h 14"/>
                  <a:gd name="T8" fmla="*/ 149 w 149"/>
                  <a:gd name="T9" fmla="*/ 0 h 14"/>
                  <a:gd name="T10" fmla="*/ 0 w 149"/>
                  <a:gd name="T11" fmla="*/ 0 h 14"/>
                  <a:gd name="T12" fmla="*/ 0 w 149"/>
                  <a:gd name="T13" fmla="*/ 7 h 14"/>
                  <a:gd name="T14" fmla="*/ 61 w 149"/>
                  <a:gd name="T15" fmla="*/ 5 h 14"/>
                  <a:gd name="T16" fmla="*/ 87 w 149"/>
                  <a:gd name="T17" fmla="*/ 5 h 14"/>
                  <a:gd name="T18" fmla="*/ 87 w 149"/>
                  <a:gd name="T19" fmla="*/ 9 h 14"/>
                  <a:gd name="T20" fmla="*/ 61 w 149"/>
                  <a:gd name="T21" fmla="*/ 9 h 14"/>
                  <a:gd name="T22" fmla="*/ 61 w 149"/>
                  <a:gd name="T2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" h="14">
                    <a:moveTo>
                      <a:pt x="0" y="7"/>
                    </a:moveTo>
                    <a:cubicBezTo>
                      <a:pt x="0" y="11"/>
                      <a:pt x="5" y="14"/>
                      <a:pt x="11" y="14"/>
                    </a:cubicBezTo>
                    <a:cubicBezTo>
                      <a:pt x="138" y="14"/>
                      <a:pt x="138" y="14"/>
                      <a:pt x="138" y="14"/>
                    </a:cubicBezTo>
                    <a:cubicBezTo>
                      <a:pt x="144" y="14"/>
                      <a:pt x="149" y="11"/>
                      <a:pt x="149" y="7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  <a:moveTo>
                      <a:pt x="61" y="5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61" y="9"/>
                      <a:pt x="61" y="9"/>
                      <a:pt x="61" y="9"/>
                    </a:cubicBezTo>
                    <a:lnTo>
                      <a:pt x="6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3878750" y="4799350"/>
              <a:ext cx="1523365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历史位置</a:t>
              </a:r>
            </a:p>
          </p:txBody>
        </p:sp>
      </p:grpSp>
      <p:pic>
        <p:nvPicPr>
          <p:cNvPr id="6" name="图片 5" descr="DB373DC75955FDE027EC95F111FE04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39" y="2282193"/>
            <a:ext cx="2687503" cy="44800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96895" y="1200785"/>
            <a:ext cx="6779895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你和你绑定的对象之间的历史地理位置信息会储存在服务器上，可以实时查看，了解对方最近动向，帮助你更好的了解对方。你的每一个绑定对象都有一个历史地理位置。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ldLvl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25717" y="1602273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20113" y="447391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75" name="任意多边形 74"/>
          <p:cNvSpPr/>
          <p:nvPr/>
        </p:nvSpPr>
        <p:spPr>
          <a:xfrm>
            <a:off x="66155" y="871375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rgbClr val="5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501717" y="1113435"/>
            <a:ext cx="1523365" cy="930910"/>
            <a:chOff x="6764722" y="4312004"/>
            <a:chExt cx="1523365" cy="930910"/>
          </a:xfrm>
        </p:grpSpPr>
        <p:grpSp>
          <p:nvGrpSpPr>
            <p:cNvPr id="100" name="组合 99"/>
            <p:cNvGrpSpPr/>
            <p:nvPr/>
          </p:nvGrpSpPr>
          <p:grpSpPr>
            <a:xfrm>
              <a:off x="7156009" y="4312004"/>
              <a:ext cx="531813" cy="461963"/>
              <a:chOff x="8915400" y="531812"/>
              <a:chExt cx="531813" cy="461963"/>
            </a:xfrm>
          </p:grpSpPr>
          <p:sp>
            <p:nvSpPr>
              <p:cNvPr id="102" name="Rectangle 476"/>
              <p:cNvSpPr>
                <a:spLocks noChangeArrowheads="1"/>
              </p:cNvSpPr>
              <p:nvPr/>
            </p:nvSpPr>
            <p:spPr bwMode="auto">
              <a:xfrm>
                <a:off x="9083675" y="531812"/>
                <a:ext cx="195263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477"/>
              <p:cNvSpPr/>
              <p:nvPr/>
            </p:nvSpPr>
            <p:spPr bwMode="auto">
              <a:xfrm>
                <a:off x="8997950" y="628650"/>
                <a:ext cx="366713" cy="244475"/>
              </a:xfrm>
              <a:custGeom>
                <a:avLst/>
                <a:gdLst>
                  <a:gd name="T0" fmla="*/ 177 w 231"/>
                  <a:gd name="T1" fmla="*/ 0 h 154"/>
                  <a:gd name="T2" fmla="*/ 54 w 231"/>
                  <a:gd name="T3" fmla="*/ 0 h 154"/>
                  <a:gd name="T4" fmla="*/ 54 w 231"/>
                  <a:gd name="T5" fmla="*/ 41 h 154"/>
                  <a:gd name="T6" fmla="*/ 0 w 231"/>
                  <a:gd name="T7" fmla="*/ 41 h 154"/>
                  <a:gd name="T8" fmla="*/ 59 w 231"/>
                  <a:gd name="T9" fmla="*/ 97 h 154"/>
                  <a:gd name="T10" fmla="*/ 115 w 231"/>
                  <a:gd name="T11" fmla="*/ 154 h 154"/>
                  <a:gd name="T12" fmla="*/ 172 w 231"/>
                  <a:gd name="T13" fmla="*/ 97 h 154"/>
                  <a:gd name="T14" fmla="*/ 231 w 231"/>
                  <a:gd name="T15" fmla="*/ 41 h 154"/>
                  <a:gd name="T16" fmla="*/ 177 w 231"/>
                  <a:gd name="T17" fmla="*/ 41 h 154"/>
                  <a:gd name="T18" fmla="*/ 177 w 231"/>
                  <a:gd name="T1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54">
                    <a:moveTo>
                      <a:pt x="177" y="0"/>
                    </a:moveTo>
                    <a:lnTo>
                      <a:pt x="54" y="0"/>
                    </a:lnTo>
                    <a:lnTo>
                      <a:pt x="54" y="41"/>
                    </a:lnTo>
                    <a:lnTo>
                      <a:pt x="0" y="41"/>
                    </a:lnTo>
                    <a:lnTo>
                      <a:pt x="59" y="97"/>
                    </a:lnTo>
                    <a:lnTo>
                      <a:pt x="115" y="154"/>
                    </a:lnTo>
                    <a:lnTo>
                      <a:pt x="172" y="97"/>
                    </a:lnTo>
                    <a:lnTo>
                      <a:pt x="231" y="41"/>
                    </a:lnTo>
                    <a:lnTo>
                      <a:pt x="177" y="41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478"/>
              <p:cNvSpPr/>
              <p:nvPr/>
            </p:nvSpPr>
            <p:spPr bwMode="auto">
              <a:xfrm>
                <a:off x="8915400" y="817562"/>
                <a:ext cx="531813" cy="176213"/>
              </a:xfrm>
              <a:custGeom>
                <a:avLst/>
                <a:gdLst>
                  <a:gd name="T0" fmla="*/ 124 w 142"/>
                  <a:gd name="T1" fmla="*/ 8 h 47"/>
                  <a:gd name="T2" fmla="*/ 105 w 142"/>
                  <a:gd name="T3" fmla="*/ 30 h 47"/>
                  <a:gd name="T4" fmla="*/ 37 w 142"/>
                  <a:gd name="T5" fmla="*/ 30 h 47"/>
                  <a:gd name="T6" fmla="*/ 18 w 142"/>
                  <a:gd name="T7" fmla="*/ 8 h 47"/>
                  <a:gd name="T8" fmla="*/ 18 w 142"/>
                  <a:gd name="T9" fmla="*/ 0 h 47"/>
                  <a:gd name="T10" fmla="*/ 0 w 142"/>
                  <a:gd name="T11" fmla="*/ 0 h 47"/>
                  <a:gd name="T12" fmla="*/ 0 w 142"/>
                  <a:gd name="T13" fmla="*/ 21 h 47"/>
                  <a:gd name="T14" fmla="*/ 26 w 142"/>
                  <a:gd name="T15" fmla="*/ 47 h 47"/>
                  <a:gd name="T16" fmla="*/ 116 w 142"/>
                  <a:gd name="T17" fmla="*/ 47 h 47"/>
                  <a:gd name="T18" fmla="*/ 142 w 142"/>
                  <a:gd name="T19" fmla="*/ 21 h 47"/>
                  <a:gd name="T20" fmla="*/ 142 w 142"/>
                  <a:gd name="T21" fmla="*/ 0 h 47"/>
                  <a:gd name="T22" fmla="*/ 124 w 142"/>
                  <a:gd name="T23" fmla="*/ 0 h 47"/>
                  <a:gd name="T24" fmla="*/ 124 w 142"/>
                  <a:gd name="T25" fmla="*/ 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47">
                    <a:moveTo>
                      <a:pt x="124" y="8"/>
                    </a:moveTo>
                    <a:cubicBezTo>
                      <a:pt x="124" y="26"/>
                      <a:pt x="121" y="30"/>
                      <a:pt x="105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0" y="30"/>
                      <a:pt x="18" y="29"/>
                      <a:pt x="18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35"/>
                      <a:pt x="11" y="47"/>
                      <a:pt x="26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30" y="47"/>
                      <a:pt x="142" y="35"/>
                      <a:pt x="142" y="21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24" y="0"/>
                      <a:pt x="124" y="0"/>
                      <a:pt x="124" y="0"/>
                    </a:cubicBezTo>
                    <a:lnTo>
                      <a:pt x="124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764722" y="4755234"/>
              <a:ext cx="1523365" cy="487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陌生人寻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Ta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96895" y="1200785"/>
            <a:ext cx="6779895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实现了类似于微信共享实时位置信息的功能，陌生人之间也可以互相共享位置信息，达到互相帮助、解决不熟悉路况等目的。例如外卖小哥，可以根据你的详细地理位置，直接送外卖到手。</a:t>
            </a:r>
            <a:endParaRPr lang="en-US" altLang="zh-CN" sz="1600" dirty="0">
              <a:solidFill>
                <a:schemeClr val="bg2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7" y="2575140"/>
            <a:ext cx="2356734" cy="4264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60" y="2586430"/>
            <a:ext cx="2314387" cy="4282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64" y="2597035"/>
            <a:ext cx="2283620" cy="4282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12" y="2586430"/>
            <a:ext cx="2286332" cy="428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-2540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08048" y="447391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409793" y="946591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2295" y="1645285"/>
            <a:ext cx="217233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微软雅黑" pitchFamily="34" charset="-122"/>
              </a:rPr>
              <a:t>额外功能一览</a:t>
            </a:r>
          </a:p>
        </p:txBody>
      </p:sp>
      <p:sp>
        <p:nvSpPr>
          <p:cNvPr id="4" name="矩形 3"/>
          <p:cNvSpPr/>
          <p:nvPr/>
        </p:nvSpPr>
        <p:spPr>
          <a:xfrm>
            <a:off x="5801688" y="324433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123 </a:t>
            </a:r>
          </a:p>
        </p:txBody>
      </p:sp>
      <p:sp>
        <p:nvSpPr>
          <p:cNvPr id="7" name="矩形 6"/>
          <p:cNvSpPr/>
          <p:nvPr/>
        </p:nvSpPr>
        <p:spPr>
          <a:xfrm>
            <a:off x="5801688" y="324433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123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71" y="1550233"/>
            <a:ext cx="2864433" cy="5092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350" y="1550232"/>
            <a:ext cx="2864434" cy="5092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85">
      <a:dk1>
        <a:srgbClr val="FFFFFF"/>
      </a:dk1>
      <a:lt1>
        <a:srgbClr val="FFFFFF"/>
      </a:lt1>
      <a:dk2>
        <a:srgbClr val="FFFFFF"/>
      </a:dk2>
      <a:lt2>
        <a:srgbClr val="5F5F5F"/>
      </a:lt2>
      <a:accent1>
        <a:srgbClr val="DFE472"/>
      </a:accent1>
      <a:accent2>
        <a:srgbClr val="D0C58C"/>
      </a:accent2>
      <a:accent3>
        <a:srgbClr val="CBE37B"/>
      </a:accent3>
      <a:accent4>
        <a:srgbClr val="B7BB63"/>
      </a:accent4>
      <a:accent5>
        <a:srgbClr val="F9B3A9"/>
      </a:accent5>
      <a:accent6>
        <a:srgbClr val="FF8585"/>
      </a:accent6>
      <a:hlink>
        <a:srgbClr val="E9ED9F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739</Words>
  <Application>Microsoft Office PowerPoint</Application>
  <PresentationFormat>宽屏</PresentationFormat>
  <Paragraphs>89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幼圆</vt:lpstr>
      <vt:lpstr>Arial</vt:lpstr>
      <vt:lpstr>Bauhaus 93</vt:lpstr>
      <vt:lpstr>Calibri</vt:lpstr>
      <vt:lpstr>Times New Roman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Jaising Z</cp:lastModifiedBy>
  <cp:revision>90</cp:revision>
  <dcterms:created xsi:type="dcterms:W3CDTF">2014-12-17T13:36:00Z</dcterms:created>
  <dcterms:modified xsi:type="dcterms:W3CDTF">2016-07-15T15:22:21Z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