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9" r:id="rId2"/>
    <p:sldMasterId id="2147483781" r:id="rId3"/>
    <p:sldMasterId id="2147483793" r:id="rId4"/>
  </p:sldMasterIdLst>
  <p:notesMasterIdLst>
    <p:notesMasterId r:id="rId45"/>
  </p:notesMasterIdLst>
  <p:handoutMasterIdLst>
    <p:handoutMasterId r:id="rId46"/>
  </p:handoutMasterIdLst>
  <p:sldIdLst>
    <p:sldId id="256" r:id="rId5"/>
    <p:sldId id="262" r:id="rId6"/>
    <p:sldId id="266" r:id="rId7"/>
    <p:sldId id="263" r:id="rId8"/>
    <p:sldId id="425" r:id="rId9"/>
    <p:sldId id="476" r:id="rId10"/>
    <p:sldId id="477" r:id="rId11"/>
    <p:sldId id="455" r:id="rId12"/>
    <p:sldId id="467" r:id="rId13"/>
    <p:sldId id="480" r:id="rId14"/>
    <p:sldId id="267" r:id="rId15"/>
    <p:sldId id="441" r:id="rId16"/>
    <p:sldId id="426" r:id="rId17"/>
    <p:sldId id="428" r:id="rId18"/>
    <p:sldId id="452" r:id="rId19"/>
    <p:sldId id="429" r:id="rId20"/>
    <p:sldId id="453" r:id="rId21"/>
    <p:sldId id="449" r:id="rId22"/>
    <p:sldId id="272" r:id="rId23"/>
    <p:sldId id="432" r:id="rId24"/>
    <p:sldId id="433" r:id="rId25"/>
    <p:sldId id="437" r:id="rId26"/>
    <p:sldId id="444" r:id="rId27"/>
    <p:sldId id="438" r:id="rId28"/>
    <p:sldId id="439" r:id="rId29"/>
    <p:sldId id="445" r:id="rId30"/>
    <p:sldId id="435" r:id="rId31"/>
    <p:sldId id="456" r:id="rId32"/>
    <p:sldId id="454" r:id="rId33"/>
    <p:sldId id="466" r:id="rId34"/>
    <p:sldId id="469" r:id="rId35"/>
    <p:sldId id="462" r:id="rId36"/>
    <p:sldId id="481" r:id="rId37"/>
    <p:sldId id="470" r:id="rId38"/>
    <p:sldId id="479" r:id="rId39"/>
    <p:sldId id="473" r:id="rId40"/>
    <p:sldId id="482" r:id="rId41"/>
    <p:sldId id="483" r:id="rId42"/>
    <p:sldId id="447" r:id="rId43"/>
    <p:sldId id="27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982"/>
    <a:srgbClr val="90DAEF"/>
    <a:srgbClr val="EF535C"/>
    <a:srgbClr val="C32757"/>
    <a:srgbClr val="D142DC"/>
    <a:srgbClr val="EB7FAA"/>
    <a:srgbClr val="B2129F"/>
    <a:srgbClr val="075773"/>
    <a:srgbClr val="1F8084"/>
    <a:srgbClr val="F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5196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-29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2F0991-9473-15AC-0AFB-966357D68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7E236-B1AD-6BB1-57DD-BA4A102EE8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ED7B0-79FF-4A4D-A2BC-632543F517A8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6A127-C447-360B-DDC8-B2411AE070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B75C2-935B-64FA-BACB-748F8781E5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E532-47BF-4604-A409-9DFFB048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3636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C0C1-91BB-489C-9819-E8B4AD9780B1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E5796-D10C-4458-ADE1-172BAC0EE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3091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5796-D10C-4458-ADE1-172BAC0EE2EE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0CC29D6-5E8C-2541-F2AE-D33141583E4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6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ye green </a:t>
            </a:r>
            <a:r>
              <a:rPr lang="en-US" dirty="0" err="1"/>
              <a:t>wala</a:t>
            </a:r>
            <a:r>
              <a:rPr lang="en-US" dirty="0"/>
              <a:t> part </a:t>
            </a:r>
            <a:r>
              <a:rPr lang="en-US" dirty="0" err="1"/>
              <a:t>hata</a:t>
            </a:r>
            <a:r>
              <a:rPr lang="en-US" dirty="0"/>
              <a:t> de</a:t>
            </a:r>
          </a:p>
          <a:p>
            <a:r>
              <a:rPr lang="en-US" dirty="0"/>
              <a:t>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5796-D10C-4458-ADE1-172BAC0EE2EE}" type="slidenum">
              <a:rPr lang="en-IN" smtClean="0"/>
              <a:t>4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F329797-5E7E-6944-DE1B-38564BC2F7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5796-D10C-4458-ADE1-172BAC0EE2EE}" type="slidenum">
              <a:rPr lang="en-IN" smtClean="0"/>
              <a:t>19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2912E8E-E0A2-B2B9-4E3B-E1AB1A4689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A303-329C-4596-B039-A9066C5C448B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9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19C6-2736-4FE5-8DB7-AC9C9AFDAECD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BEA2-F6D8-49F7-830F-B5592E72681D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6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E02F-530E-4DF4-880F-EEFA56D11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99BF-2A19-4AB7-85E2-037A48B93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1BC2-F08C-417E-BACC-BC94E29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CB-2956-4295-BAC1-D49958D45626}" type="datetime1">
              <a:rPr lang="en-IN" smtClean="0"/>
              <a:t>22-05-2022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ECF0-1EE2-4D6D-B1AD-C6F9FCA9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A9E4-99F2-4F66-80BF-F20C66A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DC9E-8274-436C-BA28-24DAB40F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B612-2F46-4470-8678-B7C1F293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70D2-1AEC-4B37-82B1-E80F0EE5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2EBB-856E-4D97-B81B-4C6B5791E62A}" type="datetime1">
              <a:rPr lang="en-IN" smtClean="0"/>
              <a:t>22-05-2022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4685-1344-402B-851C-47BD7CD5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4E90-88F7-48AE-9D1F-8D49AA7C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D54-A65D-4CE4-A47C-87E951B6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DB83-6E24-4BC0-82AF-DAAB66E0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D755-354E-49CD-95AF-66B9347B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3537-11F5-483F-BB8A-08D5E9209CF2}" type="datetime1">
              <a:rPr lang="en-IN" smtClean="0"/>
              <a:t>22-05-2022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627A-CB0F-4E10-81E3-BFD8B8A4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FD4B-E830-4989-B7E2-382DD11E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C755-A21D-44C4-A268-E376F46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2BF4-FAC8-4779-B9FB-EB79CEC7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7082-D7A3-45A9-9C5B-C7F30101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AA2C5-478F-40F6-BC57-4C2BA7F0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79E-3CDF-4EAE-8C6B-A790A82524F3}" type="datetime1">
              <a:rPr lang="en-IN" smtClean="0"/>
              <a:t>22-05-2022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17D46-9345-4F00-AB86-032472F7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0267-82A7-4214-A2C6-0983CC4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0537-660F-4838-8232-90189FDD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A843-D05A-4E47-9B51-9B30347A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6A87-97E7-48F4-9C3E-7B23D96F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D0BA4-4CA8-4374-865D-3286DF769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0E2DE-E5D8-4B66-A8CE-A267C4C3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2F5B8-87A3-4548-9788-5CDAAC9A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2F2-24F5-4851-9D5C-86417E68EFC6}" type="datetime1">
              <a:rPr lang="en-IN" smtClean="0"/>
              <a:t>22-05-2022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367D4-A029-4101-92C0-7DD95112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69CA1-7409-492D-A0FF-BA03B763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DDEF-DD51-432B-B851-80DF979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BB945-26F3-4DF4-84F9-97096380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993-1A2A-46AD-8FE8-8AC0BA3761B4}" type="datetime1">
              <a:rPr lang="en-IN" smtClean="0"/>
              <a:t>22-05-2022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FD85C-99DD-459A-A7DA-B6F9A848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DDA5-3243-4647-B506-5DCB0032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0D658-E7FE-43B4-B9BD-AE012B69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05A4-AAE9-41FE-84F0-03542DDF2C52}" type="datetime1">
              <a:rPr lang="en-IN" smtClean="0"/>
              <a:t>22-05-2022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AE5E-DCF9-4BD6-BA12-3BCA781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3E32-04B7-4830-B067-DEE1F34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C561-13E5-477D-8FB3-9C3CC18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F9B-D381-4D3B-B5D2-CE863594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77016-35C6-4457-A702-F319F63A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0DFF-DEE0-4A75-B067-2002CCD9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0C2F-0033-4454-83F5-88262FEAF389}" type="datetime1">
              <a:rPr lang="en-IN" smtClean="0"/>
              <a:t>22-05-2022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D840-C8D7-4B97-89F0-F2F29CD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59DEA-D0A5-4E43-B0CF-567D6BA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95C2-6366-4992-A217-C16D0DE35DD6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77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3FEF-AD78-4683-8C83-94147518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53F3-A9E3-4A09-88AC-42AE9378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8B966-774B-4D3F-8DDF-47BCA728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C763-D25F-4EE1-A49B-6C0511E6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BFC-F49A-4D77-BCF3-5382868A80C5}" type="datetime1">
              <a:rPr lang="en-IN" smtClean="0"/>
              <a:t>22-05-2022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20AA-1711-4568-8FB7-C84FD8D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D057-1E72-4A9A-9E48-474AA389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7E31-5F24-499C-878B-F761B54F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580EF-68DF-4CEB-BBAF-1572BFC1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1513-9B9D-43C7-ACEB-2F0CFF5B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D4C-201A-4410-B558-EC434C371F1A}" type="datetime1">
              <a:rPr lang="en-IN" smtClean="0"/>
              <a:t>22-05-2022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DE3D-C376-4606-B950-2F860EDC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3E18-B2D5-4C6F-91B2-BA95970E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AD6CE-30BD-44C2-8E26-5FA3F5F29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FD3D3-E1F3-4144-A8B3-7B9336BD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E64F-B658-49F4-AF5A-0B51898D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C143-E7CE-4E4C-B65F-EE1F9CF679F2}" type="datetime1">
              <a:rPr lang="en-IN" smtClean="0"/>
              <a:t>22-05-2022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1D69-DC4D-409A-87C4-099316BF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1433-65C8-4E23-A021-0CB0151A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C0D5-0D62-9DBB-E710-94C5BE4A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CEDF-3828-AFA9-6EB1-2D475201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135A-4677-9BE5-9658-0304C56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9F89-E180-44F7-95B1-F1BDC5F6B766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C812-E9A5-F180-5293-6E5172DA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C348-33F7-C38B-7325-43B1500E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72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9B7-375A-FC3D-F067-AD61D28E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CF35-5245-902F-6224-51D375F7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28BC-C370-A730-1A1B-48E49D37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B5-C4A8-40D5-BC3F-47AE59CA77D8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B3F5-9EB2-C840-FDB9-17FF0D0D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9619-D0FF-5F67-D287-A8F1ACF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ADD6-1C0B-E64A-039D-74E33778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BBCD0-B6E9-E36A-C1E4-5553E889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A6B3-90F7-2A06-0C44-09754330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2ED5-EE7C-4A23-9418-4070FCE1364E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A8B9-1DD9-76C9-C8D4-774F9F71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54E0-1828-B1B2-F2B8-6D3F5B0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72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05F0-4745-0562-F60E-519C2038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BD06-27D2-C889-D349-6588687C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9186-E09A-77EE-C865-50C65C25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D7475-36AC-DC6B-B32C-FE95B0F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5215-3560-4C1E-8258-988D4F9C606B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98A2-14A3-5B76-1073-EAFF13AC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9490-C7E2-6133-A421-6AE7BB24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48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EF78-0DC5-2062-1546-83352E8D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D3F51-FF9A-A6F2-F74F-690CABC9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95683-6A9A-93D0-716A-FEBA3074F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371EF-BF3D-6311-4DB7-A03FE03E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D3877-EE25-2B8C-8D00-258ED0A6A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D85EC-307E-2C13-D3BC-422C4F31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5517-85E3-4620-B5A9-8C384D64B311}" type="datetime1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37B62-4BF1-9AE4-D2D4-49700F72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39BA8-50A5-CF90-D595-A1FBFDAB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42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43C2-E12A-9DCA-42A2-6D827F5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1B88-3781-7220-C2D6-DDAD02E9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617-B222-4F46-98DA-4A333C2833D5}" type="datetime1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AA37-72B3-6A43-8F2B-FEC6F1DC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77F5-A75E-79BA-08FB-52947D86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6B6AC-8283-02E5-A866-43033F5A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5730-AC68-4D79-A2A5-1D7EFAED9E37}" type="datetime1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D01B9-6DED-DB5A-9BC3-4FCA9A94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7677-56CF-ECF5-66DD-8C2E2EF5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4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B226-7CF6-4DAE-90F1-8972CCA617AA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75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E173-67C5-E376-2E66-1CD03FC4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1DBC-34C4-20B5-56AC-EF18DA5D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700A-49DF-EB95-F0F2-A5C81158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3484-C7DF-CB61-4333-CC6F32B6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38C-794C-4515-AF09-5604C93E7381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5FB6B-4F57-AF39-0777-CACAD4E3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9460-2066-D54F-6438-F271120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23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640C-E85A-DE41-C2E4-DA3F9BB9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B1A8F-04DA-2293-C7C7-12EF917B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1962E-0057-314B-F694-225F66F5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FDDE-5089-457C-F30B-27DFA75B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7EC1-C109-47E2-B796-3AB5222A0AEE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B58A-09F3-A50F-24B5-FFCB2F3D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A145-4A82-1403-8E4C-D62074C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37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6564-443C-2EFD-6168-62FA78CB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7044-8191-101A-83FF-BD13B650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EDA3-5E5E-44D1-9371-488A732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AF34-8B0F-4FFE-BA96-0C6D4596C1C5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2774-1A84-026A-52C5-C9876D97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ADB4-9DBB-25DD-4E8D-2E46DAF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42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09323-5862-C0F9-BD0E-AE06B2D38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ECDFE-716B-19FF-89D7-055811512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006F-3252-6EE4-89A4-43A3198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1478-F760-4D44-A7A1-98921C4C00D5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100B-6A11-B09E-0431-4A012F08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B252-FBF9-7B58-116A-3C60984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329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29E6-85B2-4A3C-9B22-9AA0714BF20F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78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9D8C-BC12-4D65-BF9F-BE0CFE96141C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21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9657-F036-43F0-8194-EB0E30C7CB56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08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C739-CB31-4C82-8C5D-C2B0DBECEBBB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40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76C9-CEA8-4646-9CE2-69A3B1F1DB81}" type="datetime1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84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CF50-BE28-4969-A905-51C4A977BC58}" type="datetime1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453B-8F75-4F9E-873F-D958385ACBB6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7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9905-82DA-4464-8A01-3469202B41DA}" type="datetime1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84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258-F432-4DEB-BD55-6FF2DCF3B0B9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24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B5A6-E066-4AFB-8A06-49C3EE818A70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319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EC3-7819-4212-9E76-406C4EAF35AC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10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BFEF-9426-4D2F-98D1-DD0BD32E1375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1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18FA-F1D1-4D2D-AEE6-5917255D9E18}" type="datetime1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0B8-2AD2-4D20-BA0F-5285BFFBF7CC}" type="datetime1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56DD-4783-4B98-AB69-8F56FE12A2EF}" type="datetime1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2C80-93A1-40B5-8DA5-08EDE7FFBF42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3D0B-0190-49C3-A350-15B983070594}" type="datetime1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4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9C8E-4D75-4594-8567-673CBD5C981F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C4D4-C740-42F8-BE5E-D3B396F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8DE9D-BFC3-410E-A92D-92A691D1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6231-8287-426D-886C-39BCF35E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E3D0-CC8C-4A89-8736-572F3CE4D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8998-FD77-4CFD-8889-E85DDA222E4D}" type="datetime1">
              <a:rPr lang="en-IN" smtClean="0"/>
              <a:t>22-05-2022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9DCF-6018-4336-84E7-D81BC68D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5828-E111-4FA9-8C16-12ABCB61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6C1B-5A62-C994-497C-B7F72CD3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3D68-3B0A-6333-3130-F7FB5D3A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3B96-BC96-68A7-D67E-BE7207FA7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C3D0-C1D7-4CFC-98AA-67BB30102FA8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6BF-9006-77C0-EC3D-97B6CF5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2127-C651-067E-4E8C-331F37D8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132F-CBCF-4F3A-9A86-3A813EC23DE9}" type="datetime1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14C9-27C6-4B26-9F7E-873D79C88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6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ajeedosmani/96-r2-score-using-linear-regression" TargetMode="External"/><Relationship Id="rId2" Type="http://schemas.openxmlformats.org/officeDocument/2006/relationships/hyperlink" Target="https://www.kaggle.com/code/philbowman212/life-expectancy-exploratory-data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YH/Project-Lu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8B7DE-34BC-489F-8808-07490BF7C576}"/>
              </a:ext>
            </a:extLst>
          </p:cNvPr>
          <p:cNvSpPr/>
          <p:nvPr/>
        </p:nvSpPr>
        <p:spPr>
          <a:xfrm>
            <a:off x="1171448" y="2666297"/>
            <a:ext cx="6801103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Cambria" panose="02040503050406030204" pitchFamily="18" charset="0"/>
              </a:rPr>
              <a:t>“ The Period of Existence ”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70920-1714-A851-D5F3-AA7D2A1B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>
                <a:solidFill>
                  <a:sysClr val="windowText" lastClr="000000"/>
                </a:solidFill>
              </a:rPr>
              <a:t>1</a:t>
            </a:fld>
            <a:endParaRPr lang="en-I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7C3E3-3A0D-C85E-64FB-D8C3DDEDDBCF}"/>
              </a:ext>
            </a:extLst>
          </p:cNvPr>
          <p:cNvSpPr txBox="1"/>
          <p:nvPr/>
        </p:nvSpPr>
        <p:spPr>
          <a:xfrm>
            <a:off x="1202787" y="2644726"/>
            <a:ext cx="6738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 Analysis +Regression Analysis </a:t>
            </a:r>
          </a:p>
          <a:p>
            <a:pPr algn="ctr"/>
            <a:r>
              <a:rPr lang="en-US" sz="2800" dirty="0"/>
              <a:t>on Entire Dataset (2000 to 2015)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0C573-E244-E241-B1E9-348CE606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4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D1AFB-3A8C-4D9F-8C13-281CF306DC0D}"/>
              </a:ext>
            </a:extLst>
          </p:cNvPr>
          <p:cNvSpPr txBox="1"/>
          <p:nvPr/>
        </p:nvSpPr>
        <p:spPr>
          <a:xfrm>
            <a:off x="2892491" y="285457"/>
            <a:ext cx="3489649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Factor Analysis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86C49-5AA1-81C9-C19A-9B878BBEE0E4}"/>
              </a:ext>
            </a:extLst>
          </p:cNvPr>
          <p:cNvSpPr txBox="1"/>
          <p:nvPr/>
        </p:nvSpPr>
        <p:spPr>
          <a:xfrm>
            <a:off x="462604" y="1309793"/>
            <a:ext cx="32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</a:t>
            </a:r>
            <a:endParaRPr lang="en-IN" sz="3600" b="1" dirty="0">
              <a:solidFill>
                <a:srgbClr val="EF535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2BBC1-0CF9-440C-5031-625697A88194}"/>
              </a:ext>
            </a:extLst>
          </p:cNvPr>
          <p:cNvSpPr txBox="1"/>
          <p:nvPr/>
        </p:nvSpPr>
        <p:spPr>
          <a:xfrm>
            <a:off x="1220346" y="2334127"/>
            <a:ext cx="6833937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 Outlier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Adequate Sample Size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 perfect Multicollinearity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Homoscedasticity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Linearity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208C-BCA2-6351-12ED-3D28413B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0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B242E6-2F68-4D29-9CC4-A40FFE44EE55}"/>
              </a:ext>
            </a:extLst>
          </p:cNvPr>
          <p:cNvGrpSpPr/>
          <p:nvPr/>
        </p:nvGrpSpPr>
        <p:grpSpPr>
          <a:xfrm>
            <a:off x="5688217" y="1672584"/>
            <a:ext cx="3241119" cy="4328171"/>
            <a:chOff x="7584284" y="0"/>
            <a:chExt cx="2690157" cy="685800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CA2EB9-00BD-49B1-85CF-DCF0D237D391}"/>
                </a:ext>
              </a:extLst>
            </p:cNvPr>
            <p:cNvSpPr/>
            <p:nvPr/>
          </p:nvSpPr>
          <p:spPr>
            <a:xfrm>
              <a:off x="7584284" y="0"/>
              <a:ext cx="2672865" cy="6858004"/>
            </a:xfrm>
            <a:custGeom>
              <a:avLst/>
              <a:gdLst>
                <a:gd name="connsiteX0" fmla="*/ 689319 w 2672865"/>
                <a:gd name="connsiteY0" fmla="*/ 0 h 6858004"/>
                <a:gd name="connsiteX1" fmla="*/ 2672864 w 2672865"/>
                <a:gd name="connsiteY1" fmla="*/ 0 h 6858004"/>
                <a:gd name="connsiteX2" fmla="*/ 2672865 w 2672865"/>
                <a:gd name="connsiteY2" fmla="*/ 2155756 h 6858004"/>
                <a:gd name="connsiteX3" fmla="*/ 2382381 w 2672865"/>
                <a:gd name="connsiteY3" fmla="*/ 2857045 h 6858004"/>
                <a:gd name="connsiteX4" fmla="*/ 2264665 w 2672865"/>
                <a:gd name="connsiteY4" fmla="*/ 2954170 h 6858004"/>
                <a:gd name="connsiteX5" fmla="*/ 2265659 w 2672865"/>
                <a:gd name="connsiteY5" fmla="*/ 2957371 h 6858004"/>
                <a:gd name="connsiteX6" fmla="*/ 2251415 w 2672865"/>
                <a:gd name="connsiteY6" fmla="*/ 2965102 h 6858004"/>
                <a:gd name="connsiteX7" fmla="*/ 2235602 w 2672865"/>
                <a:gd name="connsiteY7" fmla="*/ 2978150 h 6858004"/>
                <a:gd name="connsiteX8" fmla="*/ 2178119 w 2672865"/>
                <a:gd name="connsiteY8" fmla="*/ 3009351 h 6858004"/>
                <a:gd name="connsiteX9" fmla="*/ 2097662 w 2672865"/>
                <a:gd name="connsiteY9" fmla="*/ 3079025 h 6858004"/>
                <a:gd name="connsiteX10" fmla="*/ 1962444 w 2672865"/>
                <a:gd name="connsiteY10" fmla="*/ 3429001 h 6858004"/>
                <a:gd name="connsiteX11" fmla="*/ 2097662 w 2672865"/>
                <a:gd name="connsiteY11" fmla="*/ 3778977 h 6858004"/>
                <a:gd name="connsiteX12" fmla="*/ 2145116 w 2672865"/>
                <a:gd name="connsiteY12" fmla="*/ 3820072 h 6858004"/>
                <a:gd name="connsiteX13" fmla="*/ 2235601 w 2672865"/>
                <a:gd name="connsiteY13" fmla="*/ 3869185 h 6858004"/>
                <a:gd name="connsiteX14" fmla="*/ 2672864 w 2672865"/>
                <a:gd name="connsiteY14" fmla="*/ 4691579 h 6858004"/>
                <a:gd name="connsiteX15" fmla="*/ 2672863 w 2672865"/>
                <a:gd name="connsiteY15" fmla="*/ 6858004 h 6858004"/>
                <a:gd name="connsiteX16" fmla="*/ 689318 w 2672865"/>
                <a:gd name="connsiteY16" fmla="*/ 6858004 h 6858004"/>
                <a:gd name="connsiteX17" fmla="*/ 689318 w 2672865"/>
                <a:gd name="connsiteY17" fmla="*/ 6858000 h 6858004"/>
                <a:gd name="connsiteX18" fmla="*/ 0 w 2672865"/>
                <a:gd name="connsiteY18" fmla="*/ 6858000 h 6858004"/>
                <a:gd name="connsiteX19" fmla="*/ 0 w 2672865"/>
                <a:gd name="connsiteY19" fmla="*/ 0 h 6858004"/>
                <a:gd name="connsiteX20" fmla="*/ 689319 w 2672865"/>
                <a:gd name="connsiteY20" fmla="*/ 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72865" h="6858004">
                  <a:moveTo>
                    <a:pt x="689319" y="0"/>
                  </a:moveTo>
                  <a:lnTo>
                    <a:pt x="2672864" y="0"/>
                  </a:lnTo>
                  <a:cubicBezTo>
                    <a:pt x="2672864" y="718585"/>
                    <a:pt x="2672865" y="1437171"/>
                    <a:pt x="2672865" y="2155756"/>
                  </a:cubicBezTo>
                  <a:cubicBezTo>
                    <a:pt x="2672865" y="2429627"/>
                    <a:pt x="2561857" y="2677570"/>
                    <a:pt x="2382381" y="2857045"/>
                  </a:cubicBezTo>
                  <a:lnTo>
                    <a:pt x="2264665" y="2954170"/>
                  </a:lnTo>
                  <a:lnTo>
                    <a:pt x="2265659" y="2957371"/>
                  </a:lnTo>
                  <a:lnTo>
                    <a:pt x="2251415" y="2965102"/>
                  </a:lnTo>
                  <a:lnTo>
                    <a:pt x="2235602" y="2978150"/>
                  </a:lnTo>
                  <a:lnTo>
                    <a:pt x="2178119" y="3009351"/>
                  </a:lnTo>
                  <a:lnTo>
                    <a:pt x="2097662" y="3079025"/>
                  </a:lnTo>
                  <a:cubicBezTo>
                    <a:pt x="2013648" y="3171461"/>
                    <a:pt x="1962444" y="3294251"/>
                    <a:pt x="1962444" y="3429001"/>
                  </a:cubicBezTo>
                  <a:cubicBezTo>
                    <a:pt x="1962444" y="3563751"/>
                    <a:pt x="2013648" y="3686542"/>
                    <a:pt x="2097662" y="3778977"/>
                  </a:cubicBezTo>
                  <a:lnTo>
                    <a:pt x="2145116" y="3820072"/>
                  </a:lnTo>
                  <a:lnTo>
                    <a:pt x="2235601" y="3869185"/>
                  </a:lnTo>
                  <a:cubicBezTo>
                    <a:pt x="2499414" y="4047414"/>
                    <a:pt x="2672864" y="4349241"/>
                    <a:pt x="2672864" y="4691579"/>
                  </a:cubicBezTo>
                  <a:cubicBezTo>
                    <a:pt x="2672864" y="5413721"/>
                    <a:pt x="2672863" y="6135862"/>
                    <a:pt x="2672863" y="6858004"/>
                  </a:cubicBezTo>
                  <a:lnTo>
                    <a:pt x="689318" y="6858004"/>
                  </a:lnTo>
                  <a:lnTo>
                    <a:pt x="689318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68931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F1AEEB-61AB-41C5-9526-FC15CA80075F}"/>
                </a:ext>
              </a:extLst>
            </p:cNvPr>
            <p:cNvSpPr txBox="1"/>
            <p:nvPr/>
          </p:nvSpPr>
          <p:spPr>
            <a:xfrm>
              <a:off x="8765760" y="5240395"/>
              <a:ext cx="1174079" cy="73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179055-7ABB-48BC-937B-E3C5AA60F109}"/>
                </a:ext>
              </a:extLst>
            </p:cNvPr>
            <p:cNvSpPr txBox="1"/>
            <p:nvPr/>
          </p:nvSpPr>
          <p:spPr>
            <a:xfrm>
              <a:off x="8810525" y="674726"/>
              <a:ext cx="1463916" cy="131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i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Factor Scores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05B0AE0-52AA-4452-9FD1-E7C0F3B5AB5B}"/>
              </a:ext>
            </a:extLst>
          </p:cNvPr>
          <p:cNvGrpSpPr/>
          <p:nvPr/>
        </p:nvGrpSpPr>
        <p:grpSpPr>
          <a:xfrm>
            <a:off x="4292507" y="1675091"/>
            <a:ext cx="2989595" cy="4328164"/>
            <a:chOff x="5716092" y="3966"/>
            <a:chExt cx="2684900" cy="685800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F85D0E-21F4-47B1-A299-39942F5719BD}"/>
                </a:ext>
              </a:extLst>
            </p:cNvPr>
            <p:cNvSpPr/>
            <p:nvPr/>
          </p:nvSpPr>
          <p:spPr>
            <a:xfrm>
              <a:off x="5716092" y="3966"/>
              <a:ext cx="2672865" cy="6858004"/>
            </a:xfrm>
            <a:custGeom>
              <a:avLst/>
              <a:gdLst>
                <a:gd name="connsiteX0" fmla="*/ 689319 w 2672865"/>
                <a:gd name="connsiteY0" fmla="*/ 0 h 6858004"/>
                <a:gd name="connsiteX1" fmla="*/ 2672864 w 2672865"/>
                <a:gd name="connsiteY1" fmla="*/ 0 h 6858004"/>
                <a:gd name="connsiteX2" fmla="*/ 2672865 w 2672865"/>
                <a:gd name="connsiteY2" fmla="*/ 2155756 h 6858004"/>
                <a:gd name="connsiteX3" fmla="*/ 2382381 w 2672865"/>
                <a:gd name="connsiteY3" fmla="*/ 2857045 h 6858004"/>
                <a:gd name="connsiteX4" fmla="*/ 2264665 w 2672865"/>
                <a:gd name="connsiteY4" fmla="*/ 2954170 h 6858004"/>
                <a:gd name="connsiteX5" fmla="*/ 2265659 w 2672865"/>
                <a:gd name="connsiteY5" fmla="*/ 2957371 h 6858004"/>
                <a:gd name="connsiteX6" fmla="*/ 2251415 w 2672865"/>
                <a:gd name="connsiteY6" fmla="*/ 2965102 h 6858004"/>
                <a:gd name="connsiteX7" fmla="*/ 2235602 w 2672865"/>
                <a:gd name="connsiteY7" fmla="*/ 2978150 h 6858004"/>
                <a:gd name="connsiteX8" fmla="*/ 2178119 w 2672865"/>
                <a:gd name="connsiteY8" fmla="*/ 3009351 h 6858004"/>
                <a:gd name="connsiteX9" fmla="*/ 2097662 w 2672865"/>
                <a:gd name="connsiteY9" fmla="*/ 3079025 h 6858004"/>
                <a:gd name="connsiteX10" fmla="*/ 1962444 w 2672865"/>
                <a:gd name="connsiteY10" fmla="*/ 3429001 h 6858004"/>
                <a:gd name="connsiteX11" fmla="*/ 2097662 w 2672865"/>
                <a:gd name="connsiteY11" fmla="*/ 3778977 h 6858004"/>
                <a:gd name="connsiteX12" fmla="*/ 2145116 w 2672865"/>
                <a:gd name="connsiteY12" fmla="*/ 3820072 h 6858004"/>
                <a:gd name="connsiteX13" fmla="*/ 2235601 w 2672865"/>
                <a:gd name="connsiteY13" fmla="*/ 3869185 h 6858004"/>
                <a:gd name="connsiteX14" fmla="*/ 2672864 w 2672865"/>
                <a:gd name="connsiteY14" fmla="*/ 4691579 h 6858004"/>
                <a:gd name="connsiteX15" fmla="*/ 2672863 w 2672865"/>
                <a:gd name="connsiteY15" fmla="*/ 6858004 h 6858004"/>
                <a:gd name="connsiteX16" fmla="*/ 689318 w 2672865"/>
                <a:gd name="connsiteY16" fmla="*/ 6858004 h 6858004"/>
                <a:gd name="connsiteX17" fmla="*/ 689318 w 2672865"/>
                <a:gd name="connsiteY17" fmla="*/ 6858000 h 6858004"/>
                <a:gd name="connsiteX18" fmla="*/ 0 w 2672865"/>
                <a:gd name="connsiteY18" fmla="*/ 6858000 h 6858004"/>
                <a:gd name="connsiteX19" fmla="*/ 0 w 2672865"/>
                <a:gd name="connsiteY19" fmla="*/ 0 h 6858004"/>
                <a:gd name="connsiteX20" fmla="*/ 689319 w 2672865"/>
                <a:gd name="connsiteY20" fmla="*/ 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72865" h="6858004">
                  <a:moveTo>
                    <a:pt x="689319" y="0"/>
                  </a:moveTo>
                  <a:lnTo>
                    <a:pt x="2672864" y="0"/>
                  </a:lnTo>
                  <a:cubicBezTo>
                    <a:pt x="2672864" y="718585"/>
                    <a:pt x="2672865" y="1437171"/>
                    <a:pt x="2672865" y="2155756"/>
                  </a:cubicBezTo>
                  <a:cubicBezTo>
                    <a:pt x="2672865" y="2429627"/>
                    <a:pt x="2561857" y="2677570"/>
                    <a:pt x="2382381" y="2857045"/>
                  </a:cubicBezTo>
                  <a:lnTo>
                    <a:pt x="2264665" y="2954170"/>
                  </a:lnTo>
                  <a:lnTo>
                    <a:pt x="2265659" y="2957371"/>
                  </a:lnTo>
                  <a:lnTo>
                    <a:pt x="2251415" y="2965102"/>
                  </a:lnTo>
                  <a:lnTo>
                    <a:pt x="2235602" y="2978150"/>
                  </a:lnTo>
                  <a:lnTo>
                    <a:pt x="2178119" y="3009351"/>
                  </a:lnTo>
                  <a:lnTo>
                    <a:pt x="2097662" y="3079025"/>
                  </a:lnTo>
                  <a:cubicBezTo>
                    <a:pt x="2013648" y="3171461"/>
                    <a:pt x="1962444" y="3294251"/>
                    <a:pt x="1962444" y="3429001"/>
                  </a:cubicBezTo>
                  <a:cubicBezTo>
                    <a:pt x="1962444" y="3563751"/>
                    <a:pt x="2013648" y="3686542"/>
                    <a:pt x="2097662" y="3778977"/>
                  </a:cubicBezTo>
                  <a:lnTo>
                    <a:pt x="2145116" y="3820072"/>
                  </a:lnTo>
                  <a:lnTo>
                    <a:pt x="2235601" y="3869185"/>
                  </a:lnTo>
                  <a:cubicBezTo>
                    <a:pt x="2499414" y="4047414"/>
                    <a:pt x="2672864" y="4349241"/>
                    <a:pt x="2672864" y="4691579"/>
                  </a:cubicBezTo>
                  <a:cubicBezTo>
                    <a:pt x="2672864" y="5413721"/>
                    <a:pt x="2672863" y="6135862"/>
                    <a:pt x="2672863" y="6858004"/>
                  </a:cubicBezTo>
                  <a:lnTo>
                    <a:pt x="689318" y="6858004"/>
                  </a:lnTo>
                  <a:lnTo>
                    <a:pt x="689318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689319" y="0"/>
                  </a:lnTo>
                  <a:close/>
                </a:path>
              </a:pathLst>
            </a:custGeom>
            <a:solidFill>
              <a:srgbClr val="DC006C"/>
            </a:soli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718FC7-084A-475A-B2F8-F76378457A25}"/>
                </a:ext>
              </a:extLst>
            </p:cNvPr>
            <p:cNvSpPr txBox="1"/>
            <p:nvPr/>
          </p:nvSpPr>
          <p:spPr>
            <a:xfrm>
              <a:off x="6898779" y="5167244"/>
              <a:ext cx="1103086" cy="731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B75BB7-B714-49CF-874A-8E5DC2B26691}"/>
                </a:ext>
              </a:extLst>
            </p:cNvPr>
            <p:cNvSpPr txBox="1"/>
            <p:nvPr/>
          </p:nvSpPr>
          <p:spPr>
            <a:xfrm>
              <a:off x="6747980" y="936852"/>
              <a:ext cx="1653012" cy="731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Rotation</a:t>
              </a:r>
              <a:endParaRPr lang="en-US" sz="24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12DCF3-8B93-44DA-91F3-1573D8C37ED6}"/>
              </a:ext>
            </a:extLst>
          </p:cNvPr>
          <p:cNvGrpSpPr/>
          <p:nvPr/>
        </p:nvGrpSpPr>
        <p:grpSpPr>
          <a:xfrm>
            <a:off x="2825686" y="1672589"/>
            <a:ext cx="2731169" cy="4328163"/>
            <a:chOff x="3767575" y="-4"/>
            <a:chExt cx="2746096" cy="685800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834E04-9A04-43EA-8EB2-1F9D2C298625}"/>
                </a:ext>
              </a:extLst>
            </p:cNvPr>
            <p:cNvSpPr/>
            <p:nvPr/>
          </p:nvSpPr>
          <p:spPr>
            <a:xfrm>
              <a:off x="3767575" y="-4"/>
              <a:ext cx="2672865" cy="6858004"/>
            </a:xfrm>
            <a:custGeom>
              <a:avLst/>
              <a:gdLst>
                <a:gd name="connsiteX0" fmla="*/ 689319 w 2672865"/>
                <a:gd name="connsiteY0" fmla="*/ 0 h 6858004"/>
                <a:gd name="connsiteX1" fmla="*/ 2672864 w 2672865"/>
                <a:gd name="connsiteY1" fmla="*/ 0 h 6858004"/>
                <a:gd name="connsiteX2" fmla="*/ 2672865 w 2672865"/>
                <a:gd name="connsiteY2" fmla="*/ 2155756 h 6858004"/>
                <a:gd name="connsiteX3" fmla="*/ 2382381 w 2672865"/>
                <a:gd name="connsiteY3" fmla="*/ 2857045 h 6858004"/>
                <a:gd name="connsiteX4" fmla="*/ 2264665 w 2672865"/>
                <a:gd name="connsiteY4" fmla="*/ 2954170 h 6858004"/>
                <a:gd name="connsiteX5" fmla="*/ 2265659 w 2672865"/>
                <a:gd name="connsiteY5" fmla="*/ 2957371 h 6858004"/>
                <a:gd name="connsiteX6" fmla="*/ 2251415 w 2672865"/>
                <a:gd name="connsiteY6" fmla="*/ 2965102 h 6858004"/>
                <a:gd name="connsiteX7" fmla="*/ 2235602 w 2672865"/>
                <a:gd name="connsiteY7" fmla="*/ 2978150 h 6858004"/>
                <a:gd name="connsiteX8" fmla="*/ 2178119 w 2672865"/>
                <a:gd name="connsiteY8" fmla="*/ 3009351 h 6858004"/>
                <a:gd name="connsiteX9" fmla="*/ 2097662 w 2672865"/>
                <a:gd name="connsiteY9" fmla="*/ 3079025 h 6858004"/>
                <a:gd name="connsiteX10" fmla="*/ 1962444 w 2672865"/>
                <a:gd name="connsiteY10" fmla="*/ 3429001 h 6858004"/>
                <a:gd name="connsiteX11" fmla="*/ 2097662 w 2672865"/>
                <a:gd name="connsiteY11" fmla="*/ 3778977 h 6858004"/>
                <a:gd name="connsiteX12" fmla="*/ 2145116 w 2672865"/>
                <a:gd name="connsiteY12" fmla="*/ 3820072 h 6858004"/>
                <a:gd name="connsiteX13" fmla="*/ 2235601 w 2672865"/>
                <a:gd name="connsiteY13" fmla="*/ 3869185 h 6858004"/>
                <a:gd name="connsiteX14" fmla="*/ 2672864 w 2672865"/>
                <a:gd name="connsiteY14" fmla="*/ 4691579 h 6858004"/>
                <a:gd name="connsiteX15" fmla="*/ 2672863 w 2672865"/>
                <a:gd name="connsiteY15" fmla="*/ 6858004 h 6858004"/>
                <a:gd name="connsiteX16" fmla="*/ 689318 w 2672865"/>
                <a:gd name="connsiteY16" fmla="*/ 6858004 h 6858004"/>
                <a:gd name="connsiteX17" fmla="*/ 689318 w 2672865"/>
                <a:gd name="connsiteY17" fmla="*/ 6858000 h 6858004"/>
                <a:gd name="connsiteX18" fmla="*/ 0 w 2672865"/>
                <a:gd name="connsiteY18" fmla="*/ 6858000 h 6858004"/>
                <a:gd name="connsiteX19" fmla="*/ 0 w 2672865"/>
                <a:gd name="connsiteY19" fmla="*/ 0 h 6858004"/>
                <a:gd name="connsiteX20" fmla="*/ 689319 w 2672865"/>
                <a:gd name="connsiteY20" fmla="*/ 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72865" h="6858004">
                  <a:moveTo>
                    <a:pt x="689319" y="0"/>
                  </a:moveTo>
                  <a:lnTo>
                    <a:pt x="2672864" y="0"/>
                  </a:lnTo>
                  <a:cubicBezTo>
                    <a:pt x="2672864" y="718585"/>
                    <a:pt x="2672865" y="1437171"/>
                    <a:pt x="2672865" y="2155756"/>
                  </a:cubicBezTo>
                  <a:cubicBezTo>
                    <a:pt x="2672865" y="2429627"/>
                    <a:pt x="2561857" y="2677570"/>
                    <a:pt x="2382381" y="2857045"/>
                  </a:cubicBezTo>
                  <a:lnTo>
                    <a:pt x="2264665" y="2954170"/>
                  </a:lnTo>
                  <a:lnTo>
                    <a:pt x="2265659" y="2957371"/>
                  </a:lnTo>
                  <a:lnTo>
                    <a:pt x="2251415" y="2965102"/>
                  </a:lnTo>
                  <a:lnTo>
                    <a:pt x="2235602" y="2978150"/>
                  </a:lnTo>
                  <a:lnTo>
                    <a:pt x="2178119" y="3009351"/>
                  </a:lnTo>
                  <a:lnTo>
                    <a:pt x="2097662" y="3079025"/>
                  </a:lnTo>
                  <a:cubicBezTo>
                    <a:pt x="2013648" y="3171461"/>
                    <a:pt x="1962444" y="3294251"/>
                    <a:pt x="1962444" y="3429001"/>
                  </a:cubicBezTo>
                  <a:cubicBezTo>
                    <a:pt x="1962444" y="3563751"/>
                    <a:pt x="2013648" y="3686542"/>
                    <a:pt x="2097662" y="3778977"/>
                  </a:cubicBezTo>
                  <a:lnTo>
                    <a:pt x="2145116" y="3820072"/>
                  </a:lnTo>
                  <a:lnTo>
                    <a:pt x="2235601" y="3869185"/>
                  </a:lnTo>
                  <a:cubicBezTo>
                    <a:pt x="2499414" y="4047414"/>
                    <a:pt x="2672864" y="4349241"/>
                    <a:pt x="2672864" y="4691579"/>
                  </a:cubicBezTo>
                  <a:cubicBezTo>
                    <a:pt x="2672864" y="5413721"/>
                    <a:pt x="2672863" y="6135862"/>
                    <a:pt x="2672863" y="6858004"/>
                  </a:cubicBezTo>
                  <a:lnTo>
                    <a:pt x="689318" y="6858004"/>
                  </a:lnTo>
                  <a:lnTo>
                    <a:pt x="689318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689319" y="0"/>
                  </a:lnTo>
                  <a:close/>
                </a:path>
              </a:pathLst>
            </a:custGeom>
            <a:solidFill>
              <a:srgbClr val="E02B3E"/>
            </a:soli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962729-D909-4C54-B54C-39CB80C356E4}"/>
                </a:ext>
              </a:extLst>
            </p:cNvPr>
            <p:cNvSpPr txBox="1"/>
            <p:nvPr/>
          </p:nvSpPr>
          <p:spPr>
            <a:xfrm>
              <a:off x="4925658" y="5196369"/>
              <a:ext cx="1103086" cy="731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ED7422-1AA6-4AC9-9C13-CBEA7E784298}"/>
                </a:ext>
              </a:extLst>
            </p:cNvPr>
            <p:cNvSpPr txBox="1"/>
            <p:nvPr/>
          </p:nvSpPr>
          <p:spPr>
            <a:xfrm>
              <a:off x="4546306" y="737223"/>
              <a:ext cx="1967365" cy="137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Factor Extraction </a:t>
              </a:r>
              <a:endParaRPr lang="en-IN" sz="24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EF6CC7-ED7B-42A4-943F-A5C456C802CD}"/>
              </a:ext>
            </a:extLst>
          </p:cNvPr>
          <p:cNvGrpSpPr/>
          <p:nvPr/>
        </p:nvGrpSpPr>
        <p:grpSpPr>
          <a:xfrm>
            <a:off x="4729539" y="3396405"/>
            <a:ext cx="827315" cy="827315"/>
            <a:chOff x="5888897" y="2877455"/>
            <a:chExt cx="1103086" cy="11030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84D655-2684-41FA-8BA8-BC4FE7D34AF6}"/>
                </a:ext>
              </a:extLst>
            </p:cNvPr>
            <p:cNvSpPr/>
            <p:nvPr/>
          </p:nvSpPr>
          <p:spPr>
            <a:xfrm>
              <a:off x="5888897" y="2877455"/>
              <a:ext cx="1103086" cy="1103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 descr="Bullseye">
              <a:extLst>
                <a:ext uri="{FF2B5EF4-FFF2-40B4-BE49-F238E27FC236}">
                  <a16:creationId xmlns:a16="http://schemas.microsoft.com/office/drawing/2014/main" id="{C4B7CDD5-B310-45CA-9F6A-FA33CB071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3650" y="3135641"/>
              <a:ext cx="640080" cy="64008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7E253E-62A5-47E2-8821-C75071D2BC68}"/>
              </a:ext>
            </a:extLst>
          </p:cNvPr>
          <p:cNvGrpSpPr/>
          <p:nvPr/>
        </p:nvGrpSpPr>
        <p:grpSpPr>
          <a:xfrm>
            <a:off x="1409700" y="1672592"/>
            <a:ext cx="2332572" cy="4328163"/>
            <a:chOff x="1879600" y="0"/>
            <a:chExt cx="2672865" cy="685800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CD9976-398A-4F26-B77B-321C1DCB3028}"/>
                </a:ext>
              </a:extLst>
            </p:cNvPr>
            <p:cNvSpPr/>
            <p:nvPr/>
          </p:nvSpPr>
          <p:spPr>
            <a:xfrm>
              <a:off x="1879600" y="0"/>
              <a:ext cx="2672865" cy="6858005"/>
            </a:xfrm>
            <a:custGeom>
              <a:avLst/>
              <a:gdLst>
                <a:gd name="connsiteX0" fmla="*/ 689319 w 2672865"/>
                <a:gd name="connsiteY0" fmla="*/ 0 h 6858004"/>
                <a:gd name="connsiteX1" fmla="*/ 2672864 w 2672865"/>
                <a:gd name="connsiteY1" fmla="*/ 0 h 6858004"/>
                <a:gd name="connsiteX2" fmla="*/ 2672865 w 2672865"/>
                <a:gd name="connsiteY2" fmla="*/ 2155756 h 6858004"/>
                <a:gd name="connsiteX3" fmla="*/ 2382381 w 2672865"/>
                <a:gd name="connsiteY3" fmla="*/ 2857045 h 6858004"/>
                <a:gd name="connsiteX4" fmla="*/ 2264665 w 2672865"/>
                <a:gd name="connsiteY4" fmla="*/ 2954170 h 6858004"/>
                <a:gd name="connsiteX5" fmla="*/ 2265659 w 2672865"/>
                <a:gd name="connsiteY5" fmla="*/ 2957371 h 6858004"/>
                <a:gd name="connsiteX6" fmla="*/ 2251415 w 2672865"/>
                <a:gd name="connsiteY6" fmla="*/ 2965102 h 6858004"/>
                <a:gd name="connsiteX7" fmla="*/ 2235602 w 2672865"/>
                <a:gd name="connsiteY7" fmla="*/ 2978150 h 6858004"/>
                <a:gd name="connsiteX8" fmla="*/ 2178119 w 2672865"/>
                <a:gd name="connsiteY8" fmla="*/ 3009351 h 6858004"/>
                <a:gd name="connsiteX9" fmla="*/ 2097662 w 2672865"/>
                <a:gd name="connsiteY9" fmla="*/ 3079025 h 6858004"/>
                <a:gd name="connsiteX10" fmla="*/ 1962444 w 2672865"/>
                <a:gd name="connsiteY10" fmla="*/ 3429001 h 6858004"/>
                <a:gd name="connsiteX11" fmla="*/ 2097662 w 2672865"/>
                <a:gd name="connsiteY11" fmla="*/ 3778977 h 6858004"/>
                <a:gd name="connsiteX12" fmla="*/ 2145116 w 2672865"/>
                <a:gd name="connsiteY12" fmla="*/ 3820072 h 6858004"/>
                <a:gd name="connsiteX13" fmla="*/ 2235601 w 2672865"/>
                <a:gd name="connsiteY13" fmla="*/ 3869185 h 6858004"/>
                <a:gd name="connsiteX14" fmla="*/ 2672864 w 2672865"/>
                <a:gd name="connsiteY14" fmla="*/ 4691579 h 6858004"/>
                <a:gd name="connsiteX15" fmla="*/ 2672863 w 2672865"/>
                <a:gd name="connsiteY15" fmla="*/ 6858004 h 6858004"/>
                <a:gd name="connsiteX16" fmla="*/ 689318 w 2672865"/>
                <a:gd name="connsiteY16" fmla="*/ 6858004 h 6858004"/>
                <a:gd name="connsiteX17" fmla="*/ 689318 w 2672865"/>
                <a:gd name="connsiteY17" fmla="*/ 6858000 h 6858004"/>
                <a:gd name="connsiteX18" fmla="*/ 0 w 2672865"/>
                <a:gd name="connsiteY18" fmla="*/ 6858000 h 6858004"/>
                <a:gd name="connsiteX19" fmla="*/ 0 w 2672865"/>
                <a:gd name="connsiteY19" fmla="*/ 0 h 6858004"/>
                <a:gd name="connsiteX20" fmla="*/ 689319 w 2672865"/>
                <a:gd name="connsiteY20" fmla="*/ 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72865" h="6858004">
                  <a:moveTo>
                    <a:pt x="689319" y="0"/>
                  </a:moveTo>
                  <a:lnTo>
                    <a:pt x="2672864" y="0"/>
                  </a:lnTo>
                  <a:cubicBezTo>
                    <a:pt x="2672864" y="718585"/>
                    <a:pt x="2672865" y="1437171"/>
                    <a:pt x="2672865" y="2155756"/>
                  </a:cubicBezTo>
                  <a:cubicBezTo>
                    <a:pt x="2672865" y="2429627"/>
                    <a:pt x="2561857" y="2677570"/>
                    <a:pt x="2382381" y="2857045"/>
                  </a:cubicBezTo>
                  <a:lnTo>
                    <a:pt x="2264665" y="2954170"/>
                  </a:lnTo>
                  <a:lnTo>
                    <a:pt x="2265659" y="2957371"/>
                  </a:lnTo>
                  <a:lnTo>
                    <a:pt x="2251415" y="2965102"/>
                  </a:lnTo>
                  <a:lnTo>
                    <a:pt x="2235602" y="2978150"/>
                  </a:lnTo>
                  <a:lnTo>
                    <a:pt x="2178119" y="3009351"/>
                  </a:lnTo>
                  <a:lnTo>
                    <a:pt x="2097662" y="3079025"/>
                  </a:lnTo>
                  <a:cubicBezTo>
                    <a:pt x="2013648" y="3171461"/>
                    <a:pt x="1962444" y="3294251"/>
                    <a:pt x="1962444" y="3429001"/>
                  </a:cubicBezTo>
                  <a:cubicBezTo>
                    <a:pt x="1962444" y="3563751"/>
                    <a:pt x="2013648" y="3686542"/>
                    <a:pt x="2097662" y="3778977"/>
                  </a:cubicBezTo>
                  <a:lnTo>
                    <a:pt x="2145116" y="3820072"/>
                  </a:lnTo>
                  <a:lnTo>
                    <a:pt x="2235601" y="3869185"/>
                  </a:lnTo>
                  <a:cubicBezTo>
                    <a:pt x="2499414" y="4047414"/>
                    <a:pt x="2672864" y="4349241"/>
                    <a:pt x="2672864" y="4691579"/>
                  </a:cubicBezTo>
                  <a:cubicBezTo>
                    <a:pt x="2672864" y="5413721"/>
                    <a:pt x="2672863" y="6135862"/>
                    <a:pt x="2672863" y="6858004"/>
                  </a:cubicBezTo>
                  <a:lnTo>
                    <a:pt x="689318" y="6858004"/>
                  </a:lnTo>
                  <a:lnTo>
                    <a:pt x="689318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689319" y="0"/>
                  </a:lnTo>
                  <a:close/>
                </a:path>
              </a:pathLst>
            </a:custGeom>
            <a:solidFill>
              <a:srgbClr val="F89530"/>
            </a:soli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473C3C-5DAD-4FBC-A93D-291AD87E3E36}"/>
                </a:ext>
              </a:extLst>
            </p:cNvPr>
            <p:cNvSpPr txBox="1"/>
            <p:nvPr/>
          </p:nvSpPr>
          <p:spPr>
            <a:xfrm>
              <a:off x="2812860" y="5167244"/>
              <a:ext cx="1379598" cy="731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7DAE0A-56CE-4592-A37E-70B2B83AD71C}"/>
                </a:ext>
              </a:extLst>
            </p:cNvPr>
            <p:cNvSpPr txBox="1"/>
            <p:nvPr/>
          </p:nvSpPr>
          <p:spPr>
            <a:xfrm>
              <a:off x="2565022" y="718062"/>
              <a:ext cx="1930104" cy="131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Adequacy Test 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D7219A-D35E-40EF-A8B6-744CF8C11A65}"/>
              </a:ext>
            </a:extLst>
          </p:cNvPr>
          <p:cNvGrpSpPr/>
          <p:nvPr/>
        </p:nvGrpSpPr>
        <p:grpSpPr>
          <a:xfrm>
            <a:off x="7983068" y="3383485"/>
            <a:ext cx="827315" cy="827315"/>
            <a:chOff x="9801899" y="2877451"/>
            <a:chExt cx="1103086" cy="110308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2667EA-8FC7-45C0-8541-7C3522E0B9FD}"/>
                </a:ext>
              </a:extLst>
            </p:cNvPr>
            <p:cNvSpPr/>
            <p:nvPr/>
          </p:nvSpPr>
          <p:spPr>
            <a:xfrm>
              <a:off x="9801899" y="2877451"/>
              <a:ext cx="1103086" cy="1103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2" name="Graphic 51" descr="Statistics">
              <a:extLst>
                <a:ext uri="{FF2B5EF4-FFF2-40B4-BE49-F238E27FC236}">
                  <a16:creationId xmlns:a16="http://schemas.microsoft.com/office/drawing/2014/main" id="{8B483F78-B98A-427E-ACE7-7E227E7DB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0678" y="3135641"/>
              <a:ext cx="640080" cy="64008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6D26F06-B8BE-4C35-8DB5-F9FCA0493D08}"/>
              </a:ext>
            </a:extLst>
          </p:cNvPr>
          <p:cNvGrpSpPr/>
          <p:nvPr/>
        </p:nvGrpSpPr>
        <p:grpSpPr>
          <a:xfrm>
            <a:off x="6454590" y="3355079"/>
            <a:ext cx="827315" cy="827315"/>
            <a:chOff x="7858387" y="2877451"/>
            <a:chExt cx="1103086" cy="110308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0D3BBCC-B1A5-4CD3-AC1F-CCAEF2D17727}"/>
                </a:ext>
              </a:extLst>
            </p:cNvPr>
            <p:cNvSpPr/>
            <p:nvPr/>
          </p:nvSpPr>
          <p:spPr>
            <a:xfrm>
              <a:off x="7858387" y="2877451"/>
              <a:ext cx="1103086" cy="1103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4" name="Graphic 53" descr="Bar graph with downward trend RTL">
              <a:extLst>
                <a:ext uri="{FF2B5EF4-FFF2-40B4-BE49-F238E27FC236}">
                  <a16:creationId xmlns:a16="http://schemas.microsoft.com/office/drawing/2014/main" id="{5FE8810A-3341-4ED9-9480-B846FAA4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49133" y="3108954"/>
              <a:ext cx="640080" cy="64008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165FD8-FA01-4DBA-9D18-D655D47E5D6F}"/>
              </a:ext>
            </a:extLst>
          </p:cNvPr>
          <p:cNvGrpSpPr/>
          <p:nvPr/>
        </p:nvGrpSpPr>
        <p:grpSpPr>
          <a:xfrm>
            <a:off x="2" y="1672592"/>
            <a:ext cx="2011251" cy="4328163"/>
            <a:chOff x="0" y="0"/>
            <a:chExt cx="2681668" cy="685800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09C3867-941D-4A12-9C5E-41C710EC01A4}"/>
                </a:ext>
              </a:extLst>
            </p:cNvPr>
            <p:cNvSpPr/>
            <p:nvPr/>
          </p:nvSpPr>
          <p:spPr>
            <a:xfrm>
              <a:off x="0" y="0"/>
              <a:ext cx="2672865" cy="6858004"/>
            </a:xfrm>
            <a:custGeom>
              <a:avLst/>
              <a:gdLst>
                <a:gd name="connsiteX0" fmla="*/ 689319 w 2672865"/>
                <a:gd name="connsiteY0" fmla="*/ 0 h 6858004"/>
                <a:gd name="connsiteX1" fmla="*/ 2672864 w 2672865"/>
                <a:gd name="connsiteY1" fmla="*/ 0 h 6858004"/>
                <a:gd name="connsiteX2" fmla="*/ 2672865 w 2672865"/>
                <a:gd name="connsiteY2" fmla="*/ 2155756 h 6858004"/>
                <a:gd name="connsiteX3" fmla="*/ 2382381 w 2672865"/>
                <a:gd name="connsiteY3" fmla="*/ 2857045 h 6858004"/>
                <a:gd name="connsiteX4" fmla="*/ 2264665 w 2672865"/>
                <a:gd name="connsiteY4" fmla="*/ 2954170 h 6858004"/>
                <a:gd name="connsiteX5" fmla="*/ 2265659 w 2672865"/>
                <a:gd name="connsiteY5" fmla="*/ 2957371 h 6858004"/>
                <a:gd name="connsiteX6" fmla="*/ 2251415 w 2672865"/>
                <a:gd name="connsiteY6" fmla="*/ 2965102 h 6858004"/>
                <a:gd name="connsiteX7" fmla="*/ 2235602 w 2672865"/>
                <a:gd name="connsiteY7" fmla="*/ 2978150 h 6858004"/>
                <a:gd name="connsiteX8" fmla="*/ 2178119 w 2672865"/>
                <a:gd name="connsiteY8" fmla="*/ 3009351 h 6858004"/>
                <a:gd name="connsiteX9" fmla="*/ 2097662 w 2672865"/>
                <a:gd name="connsiteY9" fmla="*/ 3079025 h 6858004"/>
                <a:gd name="connsiteX10" fmla="*/ 1962444 w 2672865"/>
                <a:gd name="connsiteY10" fmla="*/ 3429001 h 6858004"/>
                <a:gd name="connsiteX11" fmla="*/ 2097662 w 2672865"/>
                <a:gd name="connsiteY11" fmla="*/ 3778977 h 6858004"/>
                <a:gd name="connsiteX12" fmla="*/ 2145116 w 2672865"/>
                <a:gd name="connsiteY12" fmla="*/ 3820072 h 6858004"/>
                <a:gd name="connsiteX13" fmla="*/ 2235601 w 2672865"/>
                <a:gd name="connsiteY13" fmla="*/ 3869185 h 6858004"/>
                <a:gd name="connsiteX14" fmla="*/ 2672864 w 2672865"/>
                <a:gd name="connsiteY14" fmla="*/ 4691579 h 6858004"/>
                <a:gd name="connsiteX15" fmla="*/ 2672863 w 2672865"/>
                <a:gd name="connsiteY15" fmla="*/ 6858004 h 6858004"/>
                <a:gd name="connsiteX16" fmla="*/ 689318 w 2672865"/>
                <a:gd name="connsiteY16" fmla="*/ 6858004 h 6858004"/>
                <a:gd name="connsiteX17" fmla="*/ 689318 w 2672865"/>
                <a:gd name="connsiteY17" fmla="*/ 6858000 h 6858004"/>
                <a:gd name="connsiteX18" fmla="*/ 0 w 2672865"/>
                <a:gd name="connsiteY18" fmla="*/ 6858000 h 6858004"/>
                <a:gd name="connsiteX19" fmla="*/ 0 w 2672865"/>
                <a:gd name="connsiteY19" fmla="*/ 0 h 6858004"/>
                <a:gd name="connsiteX20" fmla="*/ 689319 w 2672865"/>
                <a:gd name="connsiteY20" fmla="*/ 0 h 685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72865" h="6858004">
                  <a:moveTo>
                    <a:pt x="689319" y="0"/>
                  </a:moveTo>
                  <a:lnTo>
                    <a:pt x="2672864" y="0"/>
                  </a:lnTo>
                  <a:cubicBezTo>
                    <a:pt x="2672864" y="718585"/>
                    <a:pt x="2672865" y="1437171"/>
                    <a:pt x="2672865" y="2155756"/>
                  </a:cubicBezTo>
                  <a:cubicBezTo>
                    <a:pt x="2672865" y="2429627"/>
                    <a:pt x="2561857" y="2677570"/>
                    <a:pt x="2382381" y="2857045"/>
                  </a:cubicBezTo>
                  <a:lnTo>
                    <a:pt x="2264665" y="2954170"/>
                  </a:lnTo>
                  <a:lnTo>
                    <a:pt x="2265659" y="2957371"/>
                  </a:lnTo>
                  <a:lnTo>
                    <a:pt x="2251415" y="2965102"/>
                  </a:lnTo>
                  <a:lnTo>
                    <a:pt x="2235602" y="2978150"/>
                  </a:lnTo>
                  <a:lnTo>
                    <a:pt x="2178119" y="3009351"/>
                  </a:lnTo>
                  <a:lnTo>
                    <a:pt x="2097662" y="3079025"/>
                  </a:lnTo>
                  <a:cubicBezTo>
                    <a:pt x="2013648" y="3171461"/>
                    <a:pt x="1962444" y="3294251"/>
                    <a:pt x="1962444" y="3429001"/>
                  </a:cubicBezTo>
                  <a:cubicBezTo>
                    <a:pt x="1962444" y="3563751"/>
                    <a:pt x="2013648" y="3686542"/>
                    <a:pt x="2097662" y="3778977"/>
                  </a:cubicBezTo>
                  <a:lnTo>
                    <a:pt x="2145116" y="3820072"/>
                  </a:lnTo>
                  <a:lnTo>
                    <a:pt x="2235601" y="3869185"/>
                  </a:lnTo>
                  <a:cubicBezTo>
                    <a:pt x="2499414" y="4047414"/>
                    <a:pt x="2672864" y="4349241"/>
                    <a:pt x="2672864" y="4691579"/>
                  </a:cubicBezTo>
                  <a:cubicBezTo>
                    <a:pt x="2672864" y="5413721"/>
                    <a:pt x="2672863" y="6135862"/>
                    <a:pt x="2672863" y="6858004"/>
                  </a:cubicBezTo>
                  <a:lnTo>
                    <a:pt x="689318" y="6858004"/>
                  </a:lnTo>
                  <a:lnTo>
                    <a:pt x="689318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689319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A1215C-12C3-4D94-8EDA-6B85D0660182}"/>
                </a:ext>
              </a:extLst>
            </p:cNvPr>
            <p:cNvSpPr txBox="1"/>
            <p:nvPr/>
          </p:nvSpPr>
          <p:spPr>
            <a:xfrm>
              <a:off x="393469" y="5167245"/>
              <a:ext cx="1658521" cy="731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41EE5-8FA3-46D2-905C-847AE9488FAD}"/>
                </a:ext>
              </a:extLst>
            </p:cNvPr>
            <p:cNvSpPr txBox="1"/>
            <p:nvPr/>
          </p:nvSpPr>
          <p:spPr>
            <a:xfrm>
              <a:off x="238051" y="718062"/>
              <a:ext cx="2443617" cy="1316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</a:rPr>
                <a:t>Correlation Matrix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60573C-C0BB-4CBF-A7E5-6FC85A4D37E8}"/>
              </a:ext>
            </a:extLst>
          </p:cNvPr>
          <p:cNvGrpSpPr/>
          <p:nvPr/>
        </p:nvGrpSpPr>
        <p:grpSpPr>
          <a:xfrm>
            <a:off x="3088387" y="3396405"/>
            <a:ext cx="827315" cy="827315"/>
            <a:chOff x="4000922" y="2877457"/>
            <a:chExt cx="1103086" cy="11030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0E623C3-59D2-4909-B7F2-23682FF57478}"/>
                </a:ext>
              </a:extLst>
            </p:cNvPr>
            <p:cNvSpPr/>
            <p:nvPr/>
          </p:nvSpPr>
          <p:spPr>
            <a:xfrm>
              <a:off x="4000922" y="2877457"/>
              <a:ext cx="1103086" cy="1103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1" name="Graphic 50" descr="Presentation with bar chart RTL">
              <a:extLst>
                <a:ext uri="{FF2B5EF4-FFF2-40B4-BE49-F238E27FC236}">
                  <a16:creationId xmlns:a16="http://schemas.microsoft.com/office/drawing/2014/main" id="{60BC938D-5492-4590-9673-D88CB3D4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32533" y="3135641"/>
              <a:ext cx="640080" cy="64008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826767-7828-455C-978C-B38330E41B58}"/>
              </a:ext>
            </a:extLst>
          </p:cNvPr>
          <p:cNvGrpSpPr/>
          <p:nvPr/>
        </p:nvGrpSpPr>
        <p:grpSpPr>
          <a:xfrm>
            <a:off x="1366194" y="3362716"/>
            <a:ext cx="827315" cy="827315"/>
            <a:chOff x="2121322" y="2877457"/>
            <a:chExt cx="1103086" cy="110308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702D7F4-3977-40A3-8E4A-A51781E0F61F}"/>
                </a:ext>
              </a:extLst>
            </p:cNvPr>
            <p:cNvSpPr/>
            <p:nvPr/>
          </p:nvSpPr>
          <p:spPr>
            <a:xfrm>
              <a:off x="2121322" y="2877457"/>
              <a:ext cx="1103086" cy="1103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6" name="Graphic 75" descr="Presentation with bar chart">
              <a:extLst>
                <a:ext uri="{FF2B5EF4-FFF2-40B4-BE49-F238E27FC236}">
                  <a16:creationId xmlns:a16="http://schemas.microsoft.com/office/drawing/2014/main" id="{20399947-74E1-41F0-A47D-A0DC77D92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65137" y="3161771"/>
              <a:ext cx="640080" cy="64008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57DD57-79B7-8EB4-F6C2-DD66A706A8A7}"/>
              </a:ext>
            </a:extLst>
          </p:cNvPr>
          <p:cNvSpPr txBox="1"/>
          <p:nvPr/>
        </p:nvSpPr>
        <p:spPr>
          <a:xfrm>
            <a:off x="2892491" y="285457"/>
            <a:ext cx="3489649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Factor Analysis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D228F-4635-677E-951D-9BD9735F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A47E0-99BB-EDE3-0FA8-F595D18C1E16}"/>
              </a:ext>
            </a:extLst>
          </p:cNvPr>
          <p:cNvSpPr txBox="1"/>
          <p:nvPr/>
        </p:nvSpPr>
        <p:spPr>
          <a:xfrm>
            <a:off x="1732549" y="426872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Bartlett’s Test of Sphericity</a:t>
            </a:r>
            <a:endParaRPr lang="en-IN" sz="3600" b="1" dirty="0">
              <a:solidFill>
                <a:srgbClr val="4DA98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FE3F5-AE4C-6E96-F85F-DC235BB5103E}"/>
              </a:ext>
            </a:extLst>
          </p:cNvPr>
          <p:cNvSpPr txBox="1"/>
          <p:nvPr/>
        </p:nvSpPr>
        <p:spPr>
          <a:xfrm>
            <a:off x="691814" y="1471606"/>
            <a:ext cx="24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Hypothesis 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26F2-270C-3F61-887E-5287C44EF108}"/>
              </a:ext>
            </a:extLst>
          </p:cNvPr>
          <p:cNvSpPr txBox="1"/>
          <p:nvPr/>
        </p:nvSpPr>
        <p:spPr>
          <a:xfrm>
            <a:off x="1120796" y="2514219"/>
            <a:ext cx="6902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The correlation matrix is an identity matrix.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j-lt"/>
                <a:ea typeface="Cambria" panose="02040503050406030204" pitchFamily="18" charset="0"/>
              </a:rPr>
              <a:t>V/S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The correlation matrix is not an identity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AC53B-762E-1831-7FD9-983D5EEAA472}"/>
              </a:ext>
            </a:extLst>
          </p:cNvPr>
          <p:cNvSpPr txBox="1"/>
          <p:nvPr/>
        </p:nvSpPr>
        <p:spPr>
          <a:xfrm>
            <a:off x="3195003" y="4295496"/>
            <a:ext cx="24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53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p-value = 0.0</a:t>
            </a:r>
            <a:endParaRPr lang="en-IN" sz="2800" b="1" dirty="0">
              <a:solidFill>
                <a:srgbClr val="EF535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E916-BEC4-0BEA-A75B-6172DDCD92A4}"/>
              </a:ext>
            </a:extLst>
          </p:cNvPr>
          <p:cNvSpPr txBox="1"/>
          <p:nvPr/>
        </p:nvSpPr>
        <p:spPr>
          <a:xfrm>
            <a:off x="463895" y="5259260"/>
            <a:ext cx="510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Therefore, We reject Null Hypothesis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B7F47-4AC4-075C-415D-3955526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3352D6-4428-8DE7-DF3B-2D7138BE87C2}"/>
              </a:ext>
            </a:extLst>
          </p:cNvPr>
          <p:cNvSpPr txBox="1"/>
          <p:nvPr/>
        </p:nvSpPr>
        <p:spPr>
          <a:xfrm>
            <a:off x="1238444" y="460789"/>
            <a:ext cx="6667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Kaiser–Meyer–Olkin (KMO) Test 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B12D76-79B0-BD76-BD89-CAC2E84FC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82286"/>
              </p:ext>
            </p:extLst>
          </p:nvPr>
        </p:nvGraphicFramePr>
        <p:xfrm>
          <a:off x="1539711" y="1762812"/>
          <a:ext cx="6064578" cy="27833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32289">
                  <a:extLst>
                    <a:ext uri="{9D8B030D-6E8A-4147-A177-3AD203B41FA5}">
                      <a16:colId xmlns:a16="http://schemas.microsoft.com/office/drawing/2014/main" val="4237986653"/>
                    </a:ext>
                  </a:extLst>
                </a:gridCol>
                <a:gridCol w="3032289">
                  <a:extLst>
                    <a:ext uri="{9D8B030D-6E8A-4147-A177-3AD203B41FA5}">
                      <a16:colId xmlns:a16="http://schemas.microsoft.com/office/drawing/2014/main" val="410389254"/>
                    </a:ext>
                  </a:extLst>
                </a:gridCol>
              </a:tblGrid>
              <a:tr h="4127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KMO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79227"/>
                  </a:ext>
                </a:extLst>
              </a:tr>
              <a:tr h="395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 to 0.49 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Unacceptable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36294"/>
                  </a:ext>
                </a:extLst>
              </a:tr>
              <a:tr h="395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 to 0.59.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Miserable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28007"/>
                  </a:ext>
                </a:extLst>
              </a:tr>
              <a:tr h="395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 to 0.69 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Mediocre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09796"/>
                  </a:ext>
                </a:extLst>
              </a:tr>
              <a:tr h="395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 to 0.79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14324"/>
                  </a:ext>
                </a:extLst>
              </a:tr>
              <a:tr h="395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 to 0.89 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Meritorious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10334"/>
                  </a:ext>
                </a:extLst>
              </a:tr>
              <a:tr h="395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 to 1.00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Marvellous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419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D4760-C32C-F1E5-BBF5-368A7A94F4D1}"/>
              </a:ext>
            </a:extLst>
          </p:cNvPr>
          <p:cNvSpPr txBox="1"/>
          <p:nvPr/>
        </p:nvSpPr>
        <p:spPr>
          <a:xfrm>
            <a:off x="2279981" y="5093590"/>
            <a:ext cx="45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EF53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KMO Value: 0.82778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4D1E3-AB49-9D2A-1FF3-708ADD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3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22B9F6-C221-4AC5-EE76-BB3D191C5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84738"/>
              </p:ext>
            </p:extLst>
          </p:nvPr>
        </p:nvGraphicFramePr>
        <p:xfrm>
          <a:off x="1499937" y="2327773"/>
          <a:ext cx="6464967" cy="313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989">
                  <a:extLst>
                    <a:ext uri="{9D8B030D-6E8A-4147-A177-3AD203B41FA5}">
                      <a16:colId xmlns:a16="http://schemas.microsoft.com/office/drawing/2014/main" val="2751210600"/>
                    </a:ext>
                  </a:extLst>
                </a:gridCol>
                <a:gridCol w="2154989">
                  <a:extLst>
                    <a:ext uri="{9D8B030D-6E8A-4147-A177-3AD203B41FA5}">
                      <a16:colId xmlns:a16="http://schemas.microsoft.com/office/drawing/2014/main" val="773688872"/>
                    </a:ext>
                  </a:extLst>
                </a:gridCol>
                <a:gridCol w="2154989">
                  <a:extLst>
                    <a:ext uri="{9D8B030D-6E8A-4147-A177-3AD203B41FA5}">
                      <a16:colId xmlns:a16="http://schemas.microsoft.com/office/drawing/2014/main" val="3764065551"/>
                    </a:ext>
                  </a:extLst>
                </a:gridCol>
              </a:tblGrid>
              <a:tr h="5224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6.4369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2.0989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067452"/>
                  </a:ext>
                </a:extLst>
              </a:tr>
              <a:tr h="5224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1.2117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990894"/>
                  </a:ext>
                </a:extLst>
              </a:tr>
              <a:tr h="5224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0.6069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303735"/>
                  </a:ext>
                </a:extLst>
              </a:tr>
              <a:tr h="5224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675939"/>
                  </a:ext>
                </a:extLst>
              </a:tr>
              <a:tr h="5224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324309"/>
                  </a:ext>
                </a:extLst>
              </a:tr>
              <a:tr h="5224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0.0281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603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1E520D-D2B4-5FE4-F416-F108B0F2DCD9}"/>
              </a:ext>
            </a:extLst>
          </p:cNvPr>
          <p:cNvSpPr txBox="1"/>
          <p:nvPr/>
        </p:nvSpPr>
        <p:spPr>
          <a:xfrm>
            <a:off x="2576317" y="432797"/>
            <a:ext cx="4312205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angal" panose="02040503050203030202" pitchFamily="18" charset="0"/>
              </a:rPr>
              <a:t>Eigen Value Criteria</a:t>
            </a:r>
            <a:endParaRPr lang="en-IN" sz="3600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79A19-419C-1C9B-3EBA-DE82C5BA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7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83C77-A71C-7E93-ECA1-EC580BB39F4A}"/>
              </a:ext>
            </a:extLst>
          </p:cNvPr>
          <p:cNvSpPr txBox="1"/>
          <p:nvPr/>
        </p:nvSpPr>
        <p:spPr>
          <a:xfrm>
            <a:off x="3378083" y="329627"/>
            <a:ext cx="238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Scree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6E766-A58E-6312-9E41-FB309E0A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91" y="1201957"/>
            <a:ext cx="6512418" cy="48150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2DBDB-1314-FDF6-3786-15D11FC3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1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D9668A-B9E8-8717-33A2-4ACFC7D1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36271"/>
              </p:ext>
            </p:extLst>
          </p:nvPr>
        </p:nvGraphicFramePr>
        <p:xfrm>
          <a:off x="1" y="110931"/>
          <a:ext cx="9143999" cy="66626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9637">
                  <a:extLst>
                    <a:ext uri="{9D8B030D-6E8A-4147-A177-3AD203B41FA5}">
                      <a16:colId xmlns:a16="http://schemas.microsoft.com/office/drawing/2014/main" val="2005844721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141032914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84979068"/>
                    </a:ext>
                  </a:extLst>
                </a:gridCol>
                <a:gridCol w="1101446">
                  <a:extLst>
                    <a:ext uri="{9D8B030D-6E8A-4147-A177-3AD203B41FA5}">
                      <a16:colId xmlns:a16="http://schemas.microsoft.com/office/drawing/2014/main" val="2108112363"/>
                    </a:ext>
                  </a:extLst>
                </a:gridCol>
                <a:gridCol w="1087470">
                  <a:extLst>
                    <a:ext uri="{9D8B030D-6E8A-4147-A177-3AD203B41FA5}">
                      <a16:colId xmlns:a16="http://schemas.microsoft.com/office/drawing/2014/main" val="140353818"/>
                    </a:ext>
                  </a:extLst>
                </a:gridCol>
                <a:gridCol w="1131058">
                  <a:extLst>
                    <a:ext uri="{9D8B030D-6E8A-4147-A177-3AD203B41FA5}">
                      <a16:colId xmlns:a16="http://schemas.microsoft.com/office/drawing/2014/main" val="319128101"/>
                    </a:ext>
                  </a:extLst>
                </a:gridCol>
              </a:tblGrid>
              <a:tr h="583185">
                <a:tc>
                  <a:txBody>
                    <a:bodyPr/>
                    <a:lstStyle/>
                    <a:p>
                      <a:pPr algn="ctr" fontAlgn="ctr"/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Immunization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T</a:t>
                      </a:r>
                      <a:r>
                        <a:rPr lang="en-IN" sz="1600" b="1" dirty="0" err="1">
                          <a:effectLst/>
                        </a:rPr>
                        <a:t>hinness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&amp; Social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Children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Mortality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99114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dult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Mortality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-0.254644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0.238319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-0.305836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0.073714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0.457733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48831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nfant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Deaths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-0.094169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0.088410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-0.028491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0.946985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-0.005980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25687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lcohol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0.152826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-0.375621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0.448054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-0.001783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0.134535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21671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ercentage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Expenditure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0.099244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-0.176480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0.748710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-0.055636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0.057925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72113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epatitisB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0.674920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-0.028016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0.054422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-0.137815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-0.008594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3565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Measles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-0.263179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0.329183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-0.105952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0.311176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-0.014152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59630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MI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0.259603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-0.427738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0.121219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-0.294523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-0.167334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17908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nder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Five Deaths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-0.148590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0.110838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-0.073838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0.978530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0.035872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19940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olio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0.853873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-0.139161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0.205531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-0.121632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-0.069914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05494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otal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Expenditure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0.110690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-0.288584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0.156793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-0.043903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0.111050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93475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iphtheria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0.906656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-0.141376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0.185668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-0.123569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-0.050438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37950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IV/AIDS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-0.369461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0.246347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-0.314474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0.069595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0.671839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63239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DP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0.145006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-0.152799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0.769320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-0.005971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0.014109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58832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opulation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0.016421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0.126469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0.046100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0.197416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-0.132788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26613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hinness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10 to 19 Years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-0.117352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0.925140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-0.195204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0.096103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0.052544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501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hinness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05 to 09 Years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-0.116353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0.919815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-0.195733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0.101379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0.038880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58690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ncome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Composition of Resources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0.352525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-0.324189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0.690682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-0.102796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-0.293615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05804"/>
                  </a:ext>
                </a:extLst>
              </a:tr>
              <a:tr h="33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IN" sz="1600" b="1" dirty="0" err="1">
                          <a:solidFill>
                            <a:schemeClr val="tx1"/>
                          </a:solidFill>
                          <a:effectLst/>
                        </a:rPr>
                        <a:t>chooling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0.357281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-0.349612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  <a:highlight>
                            <a:srgbClr val="FFFF00"/>
                          </a:highlight>
                        </a:rPr>
                        <a:t>0.657048</a:t>
                      </a:r>
                      <a:endParaRPr lang="en-IN" sz="1600" b="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>
                          <a:effectLst/>
                        </a:rPr>
                        <a:t>-0.118398</a:t>
                      </a:r>
                      <a:endParaRPr lang="en-IN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-0.203354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41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6672C1-35B6-623E-4A0B-B14812931F20}"/>
              </a:ext>
            </a:extLst>
          </p:cNvPr>
          <p:cNvSpPr txBox="1"/>
          <p:nvPr/>
        </p:nvSpPr>
        <p:spPr>
          <a:xfrm>
            <a:off x="0" y="209405"/>
            <a:ext cx="2827607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angal" panose="02040503050203030202" pitchFamily="18" charset="0"/>
              </a:rPr>
              <a:t>Rotation(</a:t>
            </a:r>
            <a:r>
              <a:rPr lang="en-US" sz="2400" b="1" u="sng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angal" panose="02040503050203030202" pitchFamily="18" charset="0"/>
              </a:rPr>
              <a:t>Equamax</a:t>
            </a:r>
            <a:r>
              <a:rPr lang="en-US" sz="2400" b="1" u="sng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angal" panose="02040503050203030202" pitchFamily="18" charset="0"/>
              </a:rPr>
              <a:t>)</a:t>
            </a:r>
            <a:endParaRPr lang="en-IN" sz="2400" u="sng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D49B-C738-0216-B122-7CF0580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A8CEA8-9D2F-D5B7-CB6E-25ABF259E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62140"/>
              </p:ext>
            </p:extLst>
          </p:nvPr>
        </p:nvGraphicFramePr>
        <p:xfrm>
          <a:off x="731520" y="1065231"/>
          <a:ext cx="7793503" cy="526015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1575">
                  <a:extLst>
                    <a:ext uri="{9D8B030D-6E8A-4147-A177-3AD203B41FA5}">
                      <a16:colId xmlns:a16="http://schemas.microsoft.com/office/drawing/2014/main" val="1632273943"/>
                    </a:ext>
                  </a:extLst>
                </a:gridCol>
                <a:gridCol w="1252605">
                  <a:extLst>
                    <a:ext uri="{9D8B030D-6E8A-4147-A177-3AD203B41FA5}">
                      <a16:colId xmlns:a16="http://schemas.microsoft.com/office/drawing/2014/main" val="1312246166"/>
                    </a:ext>
                  </a:extLst>
                </a:gridCol>
                <a:gridCol w="1667310">
                  <a:extLst>
                    <a:ext uri="{9D8B030D-6E8A-4147-A177-3AD203B41FA5}">
                      <a16:colId xmlns:a16="http://schemas.microsoft.com/office/drawing/2014/main" val="3438501419"/>
                    </a:ext>
                  </a:extLst>
                </a:gridCol>
                <a:gridCol w="1350499">
                  <a:extLst>
                    <a:ext uri="{9D8B030D-6E8A-4147-A177-3AD203B41FA5}">
                      <a16:colId xmlns:a16="http://schemas.microsoft.com/office/drawing/2014/main" val="3321183844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2265009069"/>
                    </a:ext>
                  </a:extLst>
                </a:gridCol>
              </a:tblGrid>
              <a:tr h="7355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Immunization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Thinness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Economic &amp; Social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Children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Mortality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05061451"/>
                  </a:ext>
                </a:extLst>
              </a:tr>
              <a:tr h="73558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Hepatitis B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Measles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Infant Deaths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Adult Mortality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777163"/>
                  </a:ext>
                </a:extLst>
              </a:tr>
              <a:tr h="735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Thinness 10 to 19 Years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Percentage Expenditure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Under Five Deaths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HIV/AIDS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27814972"/>
                  </a:ext>
                </a:extLst>
              </a:tr>
              <a:tr h="735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Polio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Thinness 5 to 9 Years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Total expenditure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Population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87351"/>
                  </a:ext>
                </a:extLst>
              </a:tr>
              <a:tr h="735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Diphtheria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GDP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9728000"/>
                  </a:ext>
                </a:extLst>
              </a:tr>
              <a:tr h="846621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Income Composition of Resources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996795"/>
                  </a:ext>
                </a:extLst>
              </a:tr>
              <a:tr h="735589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Schooling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08786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BA13D0-80A8-F685-D4F6-2EBF53851792}"/>
              </a:ext>
            </a:extLst>
          </p:cNvPr>
          <p:cNvSpPr txBox="1"/>
          <p:nvPr/>
        </p:nvSpPr>
        <p:spPr>
          <a:xfrm>
            <a:off x="2531097" y="211632"/>
            <a:ext cx="4081807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angal" panose="02040503050203030202" pitchFamily="18" charset="0"/>
              </a:rPr>
              <a:t>Factor Extraction </a:t>
            </a:r>
            <a:endParaRPr lang="en-IN" sz="3600" b="1" dirty="0">
              <a:solidFill>
                <a:srgbClr val="EF535C"/>
              </a:solidFill>
              <a:latin typeface="Cambria Math" panose="02040503050406030204" pitchFamily="18" charset="0"/>
              <a:ea typeface="Cambria Math" panose="02040503050406030204" pitchFamily="18" charset="0"/>
              <a:cs typeface="Mangal" panose="02040503050203030202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C2498-8795-D5C3-FDC2-A985B1E0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14C9-27C6-4B26-9F7E-873D79C8875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D2E75-91A0-4DD7-B955-ED1FBE60494A}"/>
              </a:ext>
            </a:extLst>
          </p:cNvPr>
          <p:cNvSpPr txBox="1"/>
          <p:nvPr/>
        </p:nvSpPr>
        <p:spPr>
          <a:xfrm>
            <a:off x="3189320" y="342607"/>
            <a:ext cx="2765360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Regression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FEE8C-2C64-5453-DE32-114EC235C84E}"/>
              </a:ext>
            </a:extLst>
          </p:cNvPr>
          <p:cNvSpPr txBox="1"/>
          <p:nvPr/>
        </p:nvSpPr>
        <p:spPr>
          <a:xfrm>
            <a:off x="531110" y="1430109"/>
            <a:ext cx="32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</a:t>
            </a:r>
            <a:endParaRPr lang="en-IN" sz="3600" b="1" dirty="0">
              <a:solidFill>
                <a:srgbClr val="EF535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CFA87-CC29-3BB1-7A42-401C950BA94C}"/>
              </a:ext>
            </a:extLst>
          </p:cNvPr>
          <p:cNvSpPr txBox="1"/>
          <p:nvPr/>
        </p:nvSpPr>
        <p:spPr>
          <a:xfrm>
            <a:off x="1342329" y="2517609"/>
            <a:ext cx="5690937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Linear Relationship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Correlation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Multicollinearity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No auto-correlation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Homoscedasticity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D583EF-43B4-CEB0-FBEC-2D859242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9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8612A-C12E-4487-A03D-EAA13393C85D}"/>
              </a:ext>
            </a:extLst>
          </p:cNvPr>
          <p:cNvSpPr/>
          <p:nvPr/>
        </p:nvSpPr>
        <p:spPr>
          <a:xfrm>
            <a:off x="1505750" y="1692150"/>
            <a:ext cx="61325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22225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Yu Gothic UI Semibold" panose="020B0700000000000000" pitchFamily="34" charset="-128"/>
              </a:rPr>
              <a:t>INSIGHT  						</a:t>
            </a:r>
          </a:p>
          <a:p>
            <a:pPr algn="ctr"/>
            <a:r>
              <a:rPr lang="en-US" sz="6000" dirty="0">
                <a:ln w="22225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Yu Gothic UI Semibold" panose="020B0700000000000000" pitchFamily="34" charset="-128"/>
              </a:rPr>
              <a:t>			ANALYTICS </a:t>
            </a:r>
            <a:endParaRPr lang="en-IN" sz="6000" dirty="0">
              <a:ln w="22225">
                <a:solidFill>
                  <a:schemeClr val="tx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D7AFC-CBE3-4BF3-B184-BBB222CA08A1}"/>
              </a:ext>
            </a:extLst>
          </p:cNvPr>
          <p:cNvSpPr txBox="1"/>
          <p:nvPr/>
        </p:nvSpPr>
        <p:spPr>
          <a:xfrm>
            <a:off x="2369977" y="511389"/>
            <a:ext cx="4338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otype Corsiva" panose="03010101010201010101" pitchFamily="66" charset="0"/>
              </a:rPr>
              <a:t>Group No. 04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62D7C-7A04-4C86-8908-77C681791B96}"/>
              </a:ext>
            </a:extLst>
          </p:cNvPr>
          <p:cNvSpPr txBox="1"/>
          <p:nvPr/>
        </p:nvSpPr>
        <p:spPr>
          <a:xfrm>
            <a:off x="2286000" y="4042466"/>
            <a:ext cx="4572000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Roshan Sharma 					(02)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Ashishkumar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Rana 				(09)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Jaisingh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Chauhan 					(17)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Sayali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Kokitkar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					(20)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Akshada Satpute 					(51)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0ADFD-891C-B1D7-BDE6-AB8E82BE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2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8BA0C-7875-F656-E200-73AA9467A68F}"/>
              </a:ext>
            </a:extLst>
          </p:cNvPr>
          <p:cNvSpPr txBox="1"/>
          <p:nvPr/>
        </p:nvSpPr>
        <p:spPr>
          <a:xfrm>
            <a:off x="3152273" y="224570"/>
            <a:ext cx="283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Correlation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C51C7D-C746-B648-8FFE-EEDA56AF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0" y="968537"/>
            <a:ext cx="7411568" cy="56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84546-D444-4D18-DCE5-10DE4C9A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3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11447-7E20-2762-6F55-01918444D693}"/>
              </a:ext>
            </a:extLst>
          </p:cNvPr>
          <p:cNvSpPr txBox="1"/>
          <p:nvPr/>
        </p:nvSpPr>
        <p:spPr>
          <a:xfrm>
            <a:off x="1615029" y="314615"/>
            <a:ext cx="730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Impact on Life Expectancy</a:t>
            </a:r>
            <a:endParaRPr lang="en-IN" sz="3600" b="1" dirty="0">
              <a:solidFill>
                <a:srgbClr val="EF535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AB77F-D5C0-26BE-0C8A-0DFBD2A27FF8}"/>
              </a:ext>
            </a:extLst>
          </p:cNvPr>
          <p:cNvSpPr txBox="1"/>
          <p:nvPr/>
        </p:nvSpPr>
        <p:spPr>
          <a:xfrm>
            <a:off x="1958138" y="1396349"/>
            <a:ext cx="522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Train: 80%  Test: 20%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819720-BEF0-D117-80F8-B272495C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56572"/>
              </p:ext>
            </p:extLst>
          </p:nvPr>
        </p:nvGraphicFramePr>
        <p:xfrm>
          <a:off x="450166" y="4046204"/>
          <a:ext cx="7776635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9353">
                  <a:extLst>
                    <a:ext uri="{9D8B030D-6E8A-4147-A177-3AD203B41FA5}">
                      <a16:colId xmlns:a16="http://schemas.microsoft.com/office/drawing/2014/main" val="987273344"/>
                    </a:ext>
                  </a:extLst>
                </a:gridCol>
                <a:gridCol w="3677282">
                  <a:extLst>
                    <a:ext uri="{9D8B030D-6E8A-4147-A177-3AD203B41FA5}">
                      <a16:colId xmlns:a16="http://schemas.microsoft.com/office/drawing/2014/main" val="86217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Factors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Impact on Response Variable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4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Immunization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21.96%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0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Thinness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-18.60%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1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Economic &amp; Social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26.11%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0D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1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Children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-7.90%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Mortality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-25.42%</a:t>
                      </a:r>
                      <a:endParaRPr lang="en-IN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462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6072AC-003C-F27E-1BEE-F1097D593B00}"/>
              </a:ext>
            </a:extLst>
          </p:cNvPr>
          <p:cNvSpPr txBox="1"/>
          <p:nvPr/>
        </p:nvSpPr>
        <p:spPr>
          <a:xfrm>
            <a:off x="268029" y="2467513"/>
            <a:ext cx="8875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Life Expectancy = 69.2394+ 3.7727 (Immunization)  - 3.1969 (Thinness) +  					4.4872 (Economic &amp; Social) -1.3562 (Children) -4.3677(Mortality)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3AAA-3711-E4A7-EE6A-F72396BF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6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7C3AB7-C4C5-EA55-DF63-188331A113B4}"/>
              </a:ext>
            </a:extLst>
          </p:cNvPr>
          <p:cNvSpPr txBox="1"/>
          <p:nvPr/>
        </p:nvSpPr>
        <p:spPr>
          <a:xfrm>
            <a:off x="2397493" y="477419"/>
            <a:ext cx="492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Checking 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0B230-B8DB-2382-5903-2387F49CD9FF}"/>
              </a:ext>
            </a:extLst>
          </p:cNvPr>
          <p:cNvSpPr txBox="1"/>
          <p:nvPr/>
        </p:nvSpPr>
        <p:spPr>
          <a:xfrm>
            <a:off x="815607" y="2334546"/>
            <a:ext cx="809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Mean of Residuals = </a:t>
            </a:r>
            <a:r>
              <a:rPr lang="en-IN" sz="2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-4.538402750535789e-15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10630-474F-AF47-E1B2-396B2D116596}"/>
              </a:ext>
            </a:extLst>
          </p:cNvPr>
          <p:cNvSpPr txBox="1"/>
          <p:nvPr/>
        </p:nvSpPr>
        <p:spPr>
          <a:xfrm>
            <a:off x="605796" y="3669077"/>
            <a:ext cx="830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The mean of the residuals is so small that we can consider it zero.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883F7-3E93-7B89-A310-CF7C57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5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C5AFC-ACF6-19E2-4EE2-487308FF0B17}"/>
              </a:ext>
            </a:extLst>
          </p:cNvPr>
          <p:cNvSpPr txBox="1"/>
          <p:nvPr/>
        </p:nvSpPr>
        <p:spPr>
          <a:xfrm>
            <a:off x="1515980" y="335772"/>
            <a:ext cx="61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Checking  Heteroscedasticity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C12BA-60B4-F1A9-FA9E-204662ADD2A0}"/>
              </a:ext>
            </a:extLst>
          </p:cNvPr>
          <p:cNvSpPr txBox="1"/>
          <p:nvPr/>
        </p:nvSpPr>
        <p:spPr>
          <a:xfrm>
            <a:off x="421106" y="1371600"/>
            <a:ext cx="439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Goldfeld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Quandt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B1E82-1EE3-0D35-A76C-39804DBDB38D}"/>
              </a:ext>
            </a:extLst>
          </p:cNvPr>
          <p:cNvSpPr txBox="1"/>
          <p:nvPr/>
        </p:nvSpPr>
        <p:spPr>
          <a:xfrm>
            <a:off x="1263938" y="2155488"/>
            <a:ext cx="2436396" cy="46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Hypothesis 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69C45-38A3-CA0D-78FA-39AD4C3F4188}"/>
              </a:ext>
            </a:extLst>
          </p:cNvPr>
          <p:cNvSpPr txBox="1"/>
          <p:nvPr/>
        </p:nvSpPr>
        <p:spPr>
          <a:xfrm>
            <a:off x="2009272" y="2828837"/>
            <a:ext cx="6304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Error terms are homoscedastic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V/s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 Error terms are heteroscedastic</a:t>
            </a:r>
            <a:r>
              <a:rPr lang="en-IN" sz="2400" dirty="0">
                <a:solidFill>
                  <a:srgbClr val="D5D5D5"/>
                </a:solidFill>
                <a:latin typeface="Roboto" panose="02000000000000000000" pitchFamily="2" charset="0"/>
              </a:rPr>
              <a:t>.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9B65E-904C-EBB1-F84D-6A1CF39C33AA}"/>
              </a:ext>
            </a:extLst>
          </p:cNvPr>
          <p:cNvSpPr txBox="1"/>
          <p:nvPr/>
        </p:nvSpPr>
        <p:spPr>
          <a:xfrm>
            <a:off x="1139483" y="4609350"/>
            <a:ext cx="704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EF53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Statistic : 1.0849          p-value : 0.08175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38C70-E643-8F78-438C-C1C6AF841FBA}"/>
              </a:ext>
            </a:extLst>
          </p:cNvPr>
          <p:cNvSpPr txBox="1"/>
          <p:nvPr/>
        </p:nvSpPr>
        <p:spPr>
          <a:xfrm>
            <a:off x="451807" y="5555947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Therefore, We do not reject the Null hypothesis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3ED58-50AE-FEE0-7EE2-45C276A5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C4E1F-11AB-5EC2-0600-5EB63E07010C}"/>
              </a:ext>
            </a:extLst>
          </p:cNvPr>
          <p:cNvSpPr txBox="1"/>
          <p:nvPr/>
        </p:nvSpPr>
        <p:spPr>
          <a:xfrm>
            <a:off x="1706980" y="161943"/>
            <a:ext cx="57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Q-Q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C124CC-BC3C-D060-264D-EEE4C8F3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7" y="1012064"/>
            <a:ext cx="7983928" cy="54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C5380-FED8-F808-1F7B-930C0C2F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5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9A656-B385-B8C8-8998-E5D98A1C8E56}"/>
              </a:ext>
            </a:extLst>
          </p:cNvPr>
          <p:cNvSpPr txBox="1"/>
          <p:nvPr/>
        </p:nvSpPr>
        <p:spPr>
          <a:xfrm>
            <a:off x="2959769" y="34461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Ljung</a:t>
            </a:r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-Box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CADFD-B1CC-10B2-3641-0392FCBE6490}"/>
              </a:ext>
            </a:extLst>
          </p:cNvPr>
          <p:cNvSpPr txBox="1"/>
          <p:nvPr/>
        </p:nvSpPr>
        <p:spPr>
          <a:xfrm>
            <a:off x="691814" y="1467854"/>
            <a:ext cx="2460460" cy="46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459C7-0D25-847A-01D3-A5E40A4D2C7E}"/>
              </a:ext>
            </a:extLst>
          </p:cNvPr>
          <p:cNvSpPr txBox="1"/>
          <p:nvPr/>
        </p:nvSpPr>
        <p:spPr>
          <a:xfrm>
            <a:off x="2663012" y="2410183"/>
            <a:ext cx="4695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Autocorrelation is absent.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v/s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 Autocorrelation is present.</a:t>
            </a:r>
            <a:r>
              <a:rPr lang="en-IN" sz="2400" dirty="0">
                <a:solidFill>
                  <a:srgbClr val="D5D5D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F2FE-F7CE-FA7C-27D3-81F23DF1AD54}"/>
              </a:ext>
            </a:extLst>
          </p:cNvPr>
          <p:cNvSpPr txBox="1"/>
          <p:nvPr/>
        </p:nvSpPr>
        <p:spPr>
          <a:xfrm>
            <a:off x="3043990" y="4263819"/>
            <a:ext cx="32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53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p-value =  0.3195</a:t>
            </a:r>
            <a:endParaRPr lang="en-IN" sz="2800" b="1" dirty="0">
              <a:solidFill>
                <a:srgbClr val="EF535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55D24-A500-F69C-78B7-C91C4B143697}"/>
              </a:ext>
            </a:extLst>
          </p:cNvPr>
          <p:cNvSpPr txBox="1"/>
          <p:nvPr/>
        </p:nvSpPr>
        <p:spPr>
          <a:xfrm>
            <a:off x="536085" y="5280095"/>
            <a:ext cx="590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Therefore, We do not reject Null Hypothesis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551F8-42E3-C954-991F-33007173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2540A-9183-262F-3A15-93D498AF2FF3}"/>
              </a:ext>
            </a:extLst>
          </p:cNvPr>
          <p:cNvSpPr txBox="1"/>
          <p:nvPr/>
        </p:nvSpPr>
        <p:spPr>
          <a:xfrm>
            <a:off x="1756611" y="145960"/>
            <a:ext cx="563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055622-73BD-BD69-E855-481725AD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19" y="730735"/>
            <a:ext cx="6044561" cy="601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D41E1-EE7C-41E3-D2EE-628F52B7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6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E8A3F-35E0-86E8-A221-EF6A56CFF472}"/>
              </a:ext>
            </a:extLst>
          </p:cNvPr>
          <p:cNvSpPr txBox="1"/>
          <p:nvPr/>
        </p:nvSpPr>
        <p:spPr>
          <a:xfrm>
            <a:off x="2918206" y="268045"/>
            <a:ext cx="40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Evaluation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31223B-122D-347C-906C-8CBE8599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43732"/>
              </p:ext>
            </p:extLst>
          </p:nvPr>
        </p:nvGraphicFramePr>
        <p:xfrm>
          <a:off x="1921044" y="3429000"/>
          <a:ext cx="6392777" cy="2053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840">
                  <a:extLst>
                    <a:ext uri="{9D8B030D-6E8A-4147-A177-3AD203B41FA5}">
                      <a16:colId xmlns:a16="http://schemas.microsoft.com/office/drawing/2014/main" val="2745942972"/>
                    </a:ext>
                  </a:extLst>
                </a:gridCol>
                <a:gridCol w="3142937">
                  <a:extLst>
                    <a:ext uri="{9D8B030D-6E8A-4147-A177-3AD203B41FA5}">
                      <a16:colId xmlns:a16="http://schemas.microsoft.com/office/drawing/2014/main" val="371521569"/>
                    </a:ext>
                  </a:extLst>
                </a:gridCol>
              </a:tblGrid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Values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4529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2.8589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8227915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65220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Root 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3.8006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59498"/>
                  </a:ext>
                </a:extLst>
              </a:tr>
              <a:tr h="5901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Percentage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58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4DF5AE-7EE9-521D-ECD2-727DD4BD46A9}"/>
              </a:ext>
            </a:extLst>
          </p:cNvPr>
          <p:cNvSpPr txBox="1"/>
          <p:nvPr/>
        </p:nvSpPr>
        <p:spPr>
          <a:xfrm>
            <a:off x="2644941" y="1471107"/>
            <a:ext cx="4547937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 – squared           :  84.33%   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Adj. R – squared   :  83.18%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0F74E-703D-A7CB-A3F5-48242620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6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7C3E3-3A0D-C85E-64FB-D8C3DDEDDBCF}"/>
              </a:ext>
            </a:extLst>
          </p:cNvPr>
          <p:cNvSpPr txBox="1"/>
          <p:nvPr/>
        </p:nvSpPr>
        <p:spPr>
          <a:xfrm>
            <a:off x="1202787" y="2644726"/>
            <a:ext cx="67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Regression Analysis on Entire Dataset (2000 to 2015)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65B2C-74CD-8BEF-CD6F-B4614FEB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2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60759A-E6D3-0166-C51C-48E6839A2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86678"/>
              </p:ext>
            </p:extLst>
          </p:nvPr>
        </p:nvGraphicFramePr>
        <p:xfrm>
          <a:off x="1364566" y="590842"/>
          <a:ext cx="6222612" cy="622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306">
                  <a:extLst>
                    <a:ext uri="{9D8B030D-6E8A-4147-A177-3AD203B41FA5}">
                      <a16:colId xmlns:a16="http://schemas.microsoft.com/office/drawing/2014/main" val="3298129077"/>
                    </a:ext>
                  </a:extLst>
                </a:gridCol>
                <a:gridCol w="3111306">
                  <a:extLst>
                    <a:ext uri="{9D8B030D-6E8A-4147-A177-3AD203B41FA5}">
                      <a16:colId xmlns:a16="http://schemas.microsoft.com/office/drawing/2014/main" val="329804984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Features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VIF (Before)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86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Adult Mortality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5.79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Infant Deaths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38.70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06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Alcohol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3.86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317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Percentage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1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Hepatitis 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64.35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21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Measles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2.00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516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BMI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42.52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4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Under Five Deaths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37.30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017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Polio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127.90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4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8.80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24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Diphtheria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142.73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981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HIV/AIDS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3.08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4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GDP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4.47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225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Population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2.01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6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Thinness 10 to 19 Years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22.43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6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Thinness 5 to 9 Years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22.04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07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Income composition of Resources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78.55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14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Schooling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77.42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42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93B508-1E9C-A460-1063-65383DAEFC5D}"/>
              </a:ext>
            </a:extLst>
          </p:cNvPr>
          <p:cNvSpPr txBox="1"/>
          <p:nvPr/>
        </p:nvSpPr>
        <p:spPr>
          <a:xfrm>
            <a:off x="1871003" y="0"/>
            <a:ext cx="540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DA98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Multicollinearity</a:t>
            </a:r>
            <a:endParaRPr lang="en-IN" sz="2400" b="1" dirty="0">
              <a:solidFill>
                <a:srgbClr val="4DA98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9C253-6D50-46D1-2EA6-B39C137B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E710CF-F8F7-454F-9FA9-5650F56A888B}"/>
              </a:ext>
            </a:extLst>
          </p:cNvPr>
          <p:cNvSpPr txBox="1"/>
          <p:nvPr/>
        </p:nvSpPr>
        <p:spPr>
          <a:xfrm>
            <a:off x="4497354" y="1670764"/>
            <a:ext cx="457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600" b="1" dirty="0">
                <a:solidFill>
                  <a:srgbClr val="4DA98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Life Expectancy (WHO)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2B85D-0E18-488F-B3ED-31FB48E7D5DA}"/>
              </a:ext>
            </a:extLst>
          </p:cNvPr>
          <p:cNvSpPr txBox="1"/>
          <p:nvPr/>
        </p:nvSpPr>
        <p:spPr>
          <a:xfrm>
            <a:off x="144546" y="1655374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CC357-7042-4EE2-AB7C-4678305516FC}"/>
              </a:ext>
            </a:extLst>
          </p:cNvPr>
          <p:cNvSpPr txBox="1"/>
          <p:nvPr/>
        </p:nvSpPr>
        <p:spPr>
          <a:xfrm>
            <a:off x="144546" y="2875676"/>
            <a:ext cx="235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Sample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769B4-1361-4DB4-A5D1-2C70C4BCAF87}"/>
              </a:ext>
            </a:extLst>
          </p:cNvPr>
          <p:cNvSpPr txBox="1"/>
          <p:nvPr/>
        </p:nvSpPr>
        <p:spPr>
          <a:xfrm>
            <a:off x="4497354" y="2860161"/>
            <a:ext cx="1347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4DA98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2938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1CC86-DA3C-4E92-8940-55E906204B9B}"/>
              </a:ext>
            </a:extLst>
          </p:cNvPr>
          <p:cNvSpPr txBox="1"/>
          <p:nvPr/>
        </p:nvSpPr>
        <p:spPr>
          <a:xfrm>
            <a:off x="2715208" y="348684"/>
            <a:ext cx="3713584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Data Description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16316-C084-C069-F28A-B0CA8FD7C4D7}"/>
              </a:ext>
            </a:extLst>
          </p:cNvPr>
          <p:cNvSpPr txBox="1"/>
          <p:nvPr/>
        </p:nvSpPr>
        <p:spPr>
          <a:xfrm>
            <a:off x="144544" y="4095978"/>
            <a:ext cx="371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Dependent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7E7BE-175A-DDA8-E920-8A20121A03B1}"/>
              </a:ext>
            </a:extLst>
          </p:cNvPr>
          <p:cNvSpPr txBox="1"/>
          <p:nvPr/>
        </p:nvSpPr>
        <p:spPr>
          <a:xfrm>
            <a:off x="4497356" y="4111368"/>
            <a:ext cx="30282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4DA98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Life Expectancy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15C1A-F1BF-301D-DB8C-0A9457747440}"/>
              </a:ext>
            </a:extLst>
          </p:cNvPr>
          <p:cNvSpPr txBox="1"/>
          <p:nvPr/>
        </p:nvSpPr>
        <p:spPr>
          <a:xfrm>
            <a:off x="144544" y="5366930"/>
            <a:ext cx="419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Independent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D8CA4-351A-BE5C-91CE-08D3F28A2DF6}"/>
              </a:ext>
            </a:extLst>
          </p:cNvPr>
          <p:cNvSpPr txBox="1"/>
          <p:nvPr/>
        </p:nvSpPr>
        <p:spPr>
          <a:xfrm>
            <a:off x="4572000" y="5366930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4DA98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Infant deaths, Diphtheria, GDP,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DF2E6-6D87-EDCA-2620-D50ACC3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01B23C-5E7C-886A-A8A2-6F2BA2D3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0561"/>
              </p:ext>
            </p:extLst>
          </p:nvPr>
        </p:nvGraphicFramePr>
        <p:xfrm>
          <a:off x="1556823" y="2377439"/>
          <a:ext cx="603035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5177">
                  <a:extLst>
                    <a:ext uri="{9D8B030D-6E8A-4147-A177-3AD203B41FA5}">
                      <a16:colId xmlns:a16="http://schemas.microsoft.com/office/drawing/2014/main" val="3298129077"/>
                    </a:ext>
                  </a:extLst>
                </a:gridCol>
                <a:gridCol w="3015177">
                  <a:extLst>
                    <a:ext uri="{9D8B030D-6E8A-4147-A177-3AD203B41FA5}">
                      <a16:colId xmlns:a16="http://schemas.microsoft.com/office/drawing/2014/main" val="329804984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VIF (After)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86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Alcohol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2.58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317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Percentage Expenditure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3.30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1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Measles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1.85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516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HIV/AIDS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2.56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4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GDP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4.11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225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Population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1.91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6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Children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5.41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26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Thinness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3.09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078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DF7788-34DF-C750-AEA5-2B9E3C3D9487}"/>
              </a:ext>
            </a:extLst>
          </p:cNvPr>
          <p:cNvSpPr txBox="1"/>
          <p:nvPr/>
        </p:nvSpPr>
        <p:spPr>
          <a:xfrm>
            <a:off x="1871003" y="1270783"/>
            <a:ext cx="540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Multicollinearity</a:t>
            </a:r>
            <a:endParaRPr lang="en-IN" sz="20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471A5-7FE7-47A7-E806-84206AA7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30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11447-7E20-2762-6F55-01918444D693}"/>
              </a:ext>
            </a:extLst>
          </p:cNvPr>
          <p:cNvSpPr txBox="1"/>
          <p:nvPr/>
        </p:nvSpPr>
        <p:spPr>
          <a:xfrm>
            <a:off x="917197" y="361673"/>
            <a:ext cx="730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Preparation for 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AB77F-D5C0-26BE-0C8A-0DFBD2A27FF8}"/>
              </a:ext>
            </a:extLst>
          </p:cNvPr>
          <p:cNvSpPr txBox="1"/>
          <p:nvPr/>
        </p:nvSpPr>
        <p:spPr>
          <a:xfrm>
            <a:off x="2018297" y="1306415"/>
            <a:ext cx="522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Train: 80%  Test: 20%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38DE0-E3F6-5B21-C6D5-8F46AE759BE3}"/>
              </a:ext>
            </a:extLst>
          </p:cNvPr>
          <p:cNvSpPr txBox="1"/>
          <p:nvPr/>
        </p:nvSpPr>
        <p:spPr>
          <a:xfrm>
            <a:off x="436100" y="2073591"/>
            <a:ext cx="8257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12121"/>
                </a:solidFill>
                <a:effectLst/>
              </a:rPr>
              <a:t>Life Expectancy = </a:t>
            </a:r>
            <a:r>
              <a:rPr lang="en-IN" dirty="0">
                <a:solidFill>
                  <a:srgbClr val="212121"/>
                </a:solidFill>
                <a:effectLst/>
              </a:rPr>
              <a:t>69.24249757584911+1.12250267(</a:t>
            </a:r>
            <a:r>
              <a:rPr lang="en-US" dirty="0"/>
              <a:t>Alcohol</a:t>
            </a:r>
            <a:r>
              <a:rPr lang="en-IN" dirty="0">
                <a:solidFill>
                  <a:srgbClr val="212121"/>
                </a:solidFill>
                <a:effectLst/>
              </a:rPr>
              <a:t>)+0.99761121(Percentage Expenditure)-0.31949317(Measles)-4.93548287(HIV/AIDS)+ 0.83183958(GDP)+0.18006342(Population)-2.3797(Children)-0.94994484(Thinness)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6CA097F-998C-E6FE-F251-71B9D17E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85700"/>
              </p:ext>
            </p:extLst>
          </p:nvPr>
        </p:nvGraphicFramePr>
        <p:xfrm>
          <a:off x="548638" y="3356887"/>
          <a:ext cx="8145196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98">
                  <a:extLst>
                    <a:ext uri="{9D8B030D-6E8A-4147-A177-3AD203B41FA5}">
                      <a16:colId xmlns:a16="http://schemas.microsoft.com/office/drawing/2014/main" val="3298129077"/>
                    </a:ext>
                  </a:extLst>
                </a:gridCol>
                <a:gridCol w="4072598">
                  <a:extLst>
                    <a:ext uri="{9D8B030D-6E8A-4147-A177-3AD203B41FA5}">
                      <a16:colId xmlns:a16="http://schemas.microsoft.com/office/drawing/2014/main" val="329804984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Features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Impact on Response Variable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86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Alcohol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9.58%</a:t>
                      </a:r>
                      <a:endParaRPr lang="en-IN" sz="1600" b="1" dirty="0"/>
                    </a:p>
                  </a:txBody>
                  <a:tcPr>
                    <a:solidFill>
                      <a:srgbClr val="90D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317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Percentage Expenditure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8.51%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1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Measles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-2.73%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516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HIV/AIDS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-42.12%</a:t>
                      </a:r>
                      <a:endParaRPr lang="en-IN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4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GDP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7.09%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225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Population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1.53%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6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Children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-20.31%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26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Thinness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-8.10%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078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51E9-5F4A-DE2B-B4B0-815DE93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9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E8A3F-35E0-86E8-A221-EF6A56CFF472}"/>
              </a:ext>
            </a:extLst>
          </p:cNvPr>
          <p:cNvSpPr txBox="1"/>
          <p:nvPr/>
        </p:nvSpPr>
        <p:spPr>
          <a:xfrm>
            <a:off x="2918206" y="268045"/>
            <a:ext cx="40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Evaluation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31223B-122D-347C-906C-8CBE8599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5859"/>
              </p:ext>
            </p:extLst>
          </p:nvPr>
        </p:nvGraphicFramePr>
        <p:xfrm>
          <a:off x="1921044" y="3429000"/>
          <a:ext cx="599573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45942972"/>
                    </a:ext>
                  </a:extLst>
                </a:gridCol>
                <a:gridCol w="2947737">
                  <a:extLst>
                    <a:ext uri="{9D8B030D-6E8A-4147-A177-3AD203B41FA5}">
                      <a16:colId xmlns:a16="http://schemas.microsoft.com/office/drawing/2014/main" val="37152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Values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.2876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822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18.2575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6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Root 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.2728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5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Percentage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58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4DF5AE-7EE9-521D-ECD2-727DD4BD46A9}"/>
              </a:ext>
            </a:extLst>
          </p:cNvPr>
          <p:cNvSpPr txBox="1"/>
          <p:nvPr/>
        </p:nvSpPr>
        <p:spPr>
          <a:xfrm>
            <a:off x="2474439" y="1519169"/>
            <a:ext cx="4445176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 – squared           :  80.18%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Adj. R – squared   :  79.57%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44148-699C-9BC1-A9DB-1B2F03C2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00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7C3E3-3A0D-C85E-64FB-D8C3DDEDDBCF}"/>
              </a:ext>
            </a:extLst>
          </p:cNvPr>
          <p:cNvSpPr txBox="1"/>
          <p:nvPr/>
        </p:nvSpPr>
        <p:spPr>
          <a:xfrm>
            <a:off x="1301261" y="2743201"/>
            <a:ext cx="673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Regression Analysis on Both Dataset i.e.,</a:t>
            </a:r>
          </a:p>
          <a:p>
            <a:pPr algn="ctr"/>
            <a:r>
              <a:rPr lang="en-US" sz="2400" dirty="0"/>
              <a:t>Dataset (2000 to 2007) &amp; Dataset (2008 to 2015)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CCD7B-6C35-7C33-36DF-482DBED3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3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1A3CC76-40F6-588E-43BF-9EE6DA9E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41280"/>
              </p:ext>
            </p:extLst>
          </p:nvPr>
        </p:nvGraphicFramePr>
        <p:xfrm>
          <a:off x="253217" y="590842"/>
          <a:ext cx="8384346" cy="558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782">
                  <a:extLst>
                    <a:ext uri="{9D8B030D-6E8A-4147-A177-3AD203B41FA5}">
                      <a16:colId xmlns:a16="http://schemas.microsoft.com/office/drawing/2014/main" val="3298129077"/>
                    </a:ext>
                  </a:extLst>
                </a:gridCol>
                <a:gridCol w="2794782">
                  <a:extLst>
                    <a:ext uri="{9D8B030D-6E8A-4147-A177-3AD203B41FA5}">
                      <a16:colId xmlns:a16="http://schemas.microsoft.com/office/drawing/2014/main" val="3298049842"/>
                    </a:ext>
                  </a:extLst>
                </a:gridCol>
                <a:gridCol w="2794782">
                  <a:extLst>
                    <a:ext uri="{9D8B030D-6E8A-4147-A177-3AD203B41FA5}">
                      <a16:colId xmlns:a16="http://schemas.microsoft.com/office/drawing/2014/main" val="13885741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Features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VIF (2000 to 2007)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VIF (2008 to 2015)</a:t>
                      </a:r>
                      <a:endParaRPr lang="en-IN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86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Adult Mortality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Alcohol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1.75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1.57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317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Percentage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3.58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1.80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81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Hepatitis 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1.44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2.89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21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Measles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1.50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1.40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516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BMI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1.70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1.57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4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Polio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3.91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4.07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4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1.24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1.15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24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Diphtheria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4.09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5.29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981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HIV/AIDS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2.06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2.18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4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GDP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3.43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1.92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225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Population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1.19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1.15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16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Thinness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1.83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1.82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6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Children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1.28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1.29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07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Schooling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4.54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2.59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14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Income composition of Resources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4.44</a:t>
                      </a:r>
                      <a:endParaRPr lang="en-IN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42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97FA32-E707-A839-FEAB-4C33FA22E8FA}"/>
              </a:ext>
            </a:extLst>
          </p:cNvPr>
          <p:cNvSpPr txBox="1"/>
          <p:nvPr/>
        </p:nvSpPr>
        <p:spPr>
          <a:xfrm>
            <a:off x="1871003" y="129177"/>
            <a:ext cx="540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DA98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Multicollinearity</a:t>
            </a:r>
            <a:endParaRPr lang="en-IN" sz="2400" b="1" dirty="0">
              <a:solidFill>
                <a:srgbClr val="4DA98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A550-38C6-0631-52A6-B1D37282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5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11447-7E20-2762-6F55-01918444D693}"/>
              </a:ext>
            </a:extLst>
          </p:cNvPr>
          <p:cNvSpPr txBox="1"/>
          <p:nvPr/>
        </p:nvSpPr>
        <p:spPr>
          <a:xfrm>
            <a:off x="917197" y="171391"/>
            <a:ext cx="730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I</a:t>
            </a:r>
            <a:r>
              <a:rPr lang="en-IN" sz="3600" b="1" dirty="0" err="1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mpact</a:t>
            </a:r>
            <a:r>
              <a:rPr lang="en-IN" sz="3600" b="1" dirty="0">
                <a:solidFill>
                  <a:srgbClr val="EF535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On Life Expectancy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9F1A956-697B-5C39-6BA6-CDC377228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89302"/>
              </p:ext>
            </p:extLst>
          </p:nvPr>
        </p:nvGraphicFramePr>
        <p:xfrm>
          <a:off x="379826" y="803969"/>
          <a:ext cx="8384346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782">
                  <a:extLst>
                    <a:ext uri="{9D8B030D-6E8A-4147-A177-3AD203B41FA5}">
                      <a16:colId xmlns:a16="http://schemas.microsoft.com/office/drawing/2014/main" val="3298129077"/>
                    </a:ext>
                  </a:extLst>
                </a:gridCol>
                <a:gridCol w="2776026">
                  <a:extLst>
                    <a:ext uri="{9D8B030D-6E8A-4147-A177-3AD203B41FA5}">
                      <a16:colId xmlns:a16="http://schemas.microsoft.com/office/drawing/2014/main" val="3298049842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1388574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Features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Impact on Response Variable</a:t>
                      </a:r>
                      <a:r>
                        <a:rPr lang="en-IN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(2000 to 2007)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Impact on Response Variable</a:t>
                      </a:r>
                      <a:r>
                        <a:rPr lang="en-IN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(2008 to 2015)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86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Adult Mortality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-14.18%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-16.65%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Alcohol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2.23%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4.02%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3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Percentage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8.21%</a:t>
                      </a:r>
                      <a:endParaRPr lang="en-IN" sz="1400" b="1" dirty="0"/>
                    </a:p>
                  </a:txBody>
                  <a:tcPr>
                    <a:solidFill>
                      <a:srgbClr val="90D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3.92%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8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Hepatitis 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-2.93%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-7.15%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Measles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-3.93%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1.50%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5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BMI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-0.09%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4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Polio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3.62%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4.77%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0.94%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1.49%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2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Diphtheria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6.71%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6.90%</a:t>
                      </a:r>
                      <a:endParaRPr lang="en-IN" sz="1400" b="1" dirty="0"/>
                    </a:p>
                  </a:txBody>
                  <a:tcPr>
                    <a:solidFill>
                      <a:srgbClr val="90D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9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HIV/AIDS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-31.54%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-24.22%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GDP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-0.39%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3.72%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2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Population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0.27%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0.83%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1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Schooling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3.18%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15.35%</a:t>
                      </a:r>
                      <a:endParaRPr lang="en-IN" sz="1400" b="1" dirty="0"/>
                    </a:p>
                  </a:txBody>
                  <a:tcPr>
                    <a:solidFill>
                      <a:srgbClr val="90D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6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Children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-1.78%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-4.16%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0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Thinness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-2.95%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-5.14%</a:t>
                      </a:r>
                      <a:endParaRPr lang="en-IN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14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Income composition of Resources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13.04%</a:t>
                      </a:r>
                      <a:endParaRPr lang="en-IN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D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4285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57830-9420-279C-752C-ECBFCA9C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21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E8A3F-35E0-86E8-A221-EF6A56CFF472}"/>
              </a:ext>
            </a:extLst>
          </p:cNvPr>
          <p:cNvSpPr txBox="1"/>
          <p:nvPr/>
        </p:nvSpPr>
        <p:spPr>
          <a:xfrm>
            <a:off x="2918206" y="802617"/>
            <a:ext cx="40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Evaluation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31223B-122D-347C-906C-8CBE8599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55120"/>
              </p:ext>
            </p:extLst>
          </p:nvPr>
        </p:nvGraphicFramePr>
        <p:xfrm>
          <a:off x="379827" y="2131060"/>
          <a:ext cx="838434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445">
                  <a:extLst>
                    <a:ext uri="{9D8B030D-6E8A-4147-A177-3AD203B41FA5}">
                      <a16:colId xmlns:a16="http://schemas.microsoft.com/office/drawing/2014/main" val="2745942972"/>
                    </a:ext>
                  </a:extLst>
                </a:gridCol>
                <a:gridCol w="2763450">
                  <a:extLst>
                    <a:ext uri="{9D8B030D-6E8A-4147-A177-3AD203B41FA5}">
                      <a16:colId xmlns:a16="http://schemas.microsoft.com/office/drawing/2014/main" val="371521569"/>
                    </a:ext>
                  </a:extLst>
                </a:gridCol>
                <a:gridCol w="2763450">
                  <a:extLst>
                    <a:ext uri="{9D8B030D-6E8A-4147-A177-3AD203B41FA5}">
                      <a16:colId xmlns:a16="http://schemas.microsoft.com/office/drawing/2014/main" val="118493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Values (2000 to 2007)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Values (2008 to 2015)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R-Squared Value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84.40%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83.70%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0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Adjusted R-Squared Value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84.20%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83.50%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10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3.1762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2.5996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822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16.6121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11.6921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6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Root 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4.0758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3.4193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5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Percentage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5.05%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3.75%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5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95BEB-5D77-F593-4893-74AD1BCF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1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D009B-A6AE-0D1D-4DD0-131CCACCF2D9}"/>
              </a:ext>
            </a:extLst>
          </p:cNvPr>
          <p:cNvSpPr txBox="1"/>
          <p:nvPr/>
        </p:nvSpPr>
        <p:spPr>
          <a:xfrm>
            <a:off x="2703429" y="228649"/>
            <a:ext cx="40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4DA98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565EE5-AD4C-025A-71D7-BB3DE06A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06759"/>
              </p:ext>
            </p:extLst>
          </p:nvPr>
        </p:nvGraphicFramePr>
        <p:xfrm>
          <a:off x="323558" y="1825625"/>
          <a:ext cx="5106573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191">
                  <a:extLst>
                    <a:ext uri="{9D8B030D-6E8A-4147-A177-3AD203B41FA5}">
                      <a16:colId xmlns:a16="http://schemas.microsoft.com/office/drawing/2014/main" val="2844383604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1817134695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32785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Values(Factor + Regression)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Values(2000 to 2015)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9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R-Squared Value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84.33%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80.18%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Adjusted R-Squared Value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83.18%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79.57%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9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2.8589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3.2876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4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14.4446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18.2575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Root Mean Square Error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3.8006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4.2728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5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Percentage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4.30%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4.97%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447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7B159D-319E-5DC9-1AAE-2BC55C71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47289"/>
              </p:ext>
            </p:extLst>
          </p:nvPr>
        </p:nvGraphicFramePr>
        <p:xfrm>
          <a:off x="5737741" y="1822448"/>
          <a:ext cx="3307785" cy="4480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191">
                  <a:extLst>
                    <a:ext uri="{9D8B030D-6E8A-4147-A177-3AD203B41FA5}">
                      <a16:colId xmlns:a16="http://schemas.microsoft.com/office/drawing/2014/main" val="63744952"/>
                    </a:ext>
                  </a:extLst>
                </a:gridCol>
                <a:gridCol w="1748594">
                  <a:extLst>
                    <a:ext uri="{9D8B030D-6E8A-4147-A177-3AD203B41FA5}">
                      <a16:colId xmlns:a16="http://schemas.microsoft.com/office/drawing/2014/main" val="1899186615"/>
                    </a:ext>
                  </a:extLst>
                </a:gridCol>
              </a:tblGrid>
              <a:tr h="64580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Values (2000 to 2007)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Values (2008 to 2015)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8396"/>
                  </a:ext>
                </a:extLst>
              </a:tr>
              <a:tr h="6806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84.40%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83.70%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16018"/>
                  </a:ext>
                </a:extLst>
              </a:tr>
              <a:tr h="6529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84.20%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83.50%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175188"/>
                  </a:ext>
                </a:extLst>
              </a:tr>
              <a:tr h="6529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3.1762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2.5996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3815"/>
                  </a:ext>
                </a:extLst>
              </a:tr>
              <a:tr h="5677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16.6121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11.6921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882247"/>
                  </a:ext>
                </a:extLst>
              </a:tr>
              <a:tr h="6954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4.0758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3.4193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82526"/>
                  </a:ext>
                </a:extLst>
              </a:tr>
              <a:tr h="5851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5.05%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3.75%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9890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7C49F-5DAB-3FC8-136F-731B6D71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3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9165890-7D0E-210D-937E-57B785E1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26916"/>
              </p:ext>
            </p:extLst>
          </p:nvPr>
        </p:nvGraphicFramePr>
        <p:xfrm>
          <a:off x="70337" y="550426"/>
          <a:ext cx="9003324" cy="615431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50831">
                  <a:extLst>
                    <a:ext uri="{9D8B030D-6E8A-4147-A177-3AD203B41FA5}">
                      <a16:colId xmlns:a16="http://schemas.microsoft.com/office/drawing/2014/main" val="1068319294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278864393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3039999479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2692634472"/>
                    </a:ext>
                  </a:extLst>
                </a:gridCol>
              </a:tblGrid>
              <a:tr h="34634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Impact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Impact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0447"/>
                  </a:ext>
                </a:extLst>
              </a:tr>
              <a:tr h="2574388">
                <a:tc>
                  <a:txBody>
                    <a:bodyPr/>
                    <a:lstStyle/>
                    <a:p>
                      <a:r>
                        <a:rPr lang="en-US" dirty="0"/>
                        <a:t>Factor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Dataset (2000 to 2015)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Economic &amp; Social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Alcohol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Percentage Expenditure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Total Expenditure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GDP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Income Composition of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Schooling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Mortality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Adult Mortality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HIV/AIDS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2842"/>
                  </a:ext>
                </a:extLst>
              </a:tr>
              <a:tr h="865857">
                <a:tc>
                  <a:txBody>
                    <a:bodyPr/>
                    <a:lstStyle/>
                    <a:p>
                      <a:r>
                        <a:rPr lang="en-US" dirty="0"/>
                        <a:t>Regression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Dataset (2000 to 2015)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Alcohol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Percentage Expenditure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HIV/AIDS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Children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85479"/>
                  </a:ext>
                </a:extLst>
              </a:tr>
              <a:tr h="1385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Regression Analysis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(2000 to 2007)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Percentage Expenditure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Income Composition of Resources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HIV/AIDS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Adult Mortality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06603"/>
                  </a:ext>
                </a:extLst>
              </a:tr>
              <a:tr h="865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Regression Analysis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 (2008 to 2015)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Schooling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Diphtheria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HIV/AIDS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Adult Mortality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998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12B49A-F419-739C-01B0-450AB3F2356B}"/>
              </a:ext>
            </a:extLst>
          </p:cNvPr>
          <p:cNvSpPr txBox="1"/>
          <p:nvPr/>
        </p:nvSpPr>
        <p:spPr>
          <a:xfrm>
            <a:off x="3073797" y="27206"/>
            <a:ext cx="2744298" cy="523220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Conclusion</a:t>
            </a:r>
            <a:endParaRPr lang="en-IN" sz="110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A60C6-79B5-A709-7726-6B9D5BBF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85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A3F72-CAFA-BE24-6F58-94B22C91FF1B}"/>
              </a:ext>
            </a:extLst>
          </p:cNvPr>
          <p:cNvSpPr txBox="1"/>
          <p:nvPr/>
        </p:nvSpPr>
        <p:spPr>
          <a:xfrm>
            <a:off x="2715208" y="348684"/>
            <a:ext cx="3713584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Reference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7C666-0518-0B35-9BAE-23F7ED02A2C8}"/>
              </a:ext>
            </a:extLst>
          </p:cNvPr>
          <p:cNvSpPr txBox="1"/>
          <p:nvPr/>
        </p:nvSpPr>
        <p:spPr>
          <a:xfrm>
            <a:off x="267285" y="2055909"/>
            <a:ext cx="8356209" cy="190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https://www.kaggle.com/code/philbowman212/life-expectancy-exploratory-data-analysis</a:t>
            </a:r>
            <a:endParaRPr lang="en-IN" u="sng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https://www.kaggle.com/code/najeedosmani/96-r2-score-using-linear-regression</a:t>
            </a:r>
            <a:endParaRPr lang="en-IN" u="sng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https://github.com/JNYH/Project-Luther</a:t>
            </a:r>
            <a:endParaRPr lang="en-IN" u="sng" dirty="0">
              <a:solidFill>
                <a:srgbClr val="0563C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8B610-164A-3506-CFD3-B6DED729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1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B62D42-F3C3-411C-81EE-32CA9D507A6F}"/>
              </a:ext>
            </a:extLst>
          </p:cNvPr>
          <p:cNvSpPr txBox="1"/>
          <p:nvPr/>
        </p:nvSpPr>
        <p:spPr>
          <a:xfrm>
            <a:off x="2892491" y="285457"/>
            <a:ext cx="3489649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Objective</a:t>
            </a:r>
            <a:endParaRPr lang="en-IN" sz="120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89E9A-B14A-4C1C-954A-4EFEAD76EBC2}"/>
              </a:ext>
            </a:extLst>
          </p:cNvPr>
          <p:cNvSpPr txBox="1"/>
          <p:nvPr/>
        </p:nvSpPr>
        <p:spPr>
          <a:xfrm>
            <a:off x="425955" y="3429000"/>
            <a:ext cx="801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To study which variables may affect Life Expectancy (year 2000 to 2015).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C0FFF-9D76-4F25-B526-1EEE3F9C6AF9}"/>
              </a:ext>
            </a:extLst>
          </p:cNvPr>
          <p:cNvSpPr txBox="1"/>
          <p:nvPr/>
        </p:nvSpPr>
        <p:spPr>
          <a:xfrm>
            <a:off x="425955" y="1599057"/>
            <a:ext cx="8482356" cy="124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 study how immunization, economic factors, social factors and other health-related factors will affect the life expectancy rate.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DB9-B98E-4769-AEC7-AB61BC500FA2}"/>
              </a:ext>
            </a:extLst>
          </p:cNvPr>
          <p:cNvSpPr txBox="1"/>
          <p:nvPr/>
        </p:nvSpPr>
        <p:spPr>
          <a:xfrm>
            <a:off x="425955" y="5043660"/>
            <a:ext cx="7639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To study which variables may affect Life Expectancy during years from 2000 to 2007 and 2008 to 2015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18C5B-D192-9BA9-5DCF-7D6DB11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34E42-0BF9-48CE-927F-BF545B443A82}"/>
              </a:ext>
            </a:extLst>
          </p:cNvPr>
          <p:cNvSpPr txBox="1"/>
          <p:nvPr/>
        </p:nvSpPr>
        <p:spPr>
          <a:xfrm>
            <a:off x="2476220" y="2413339"/>
            <a:ext cx="3984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85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Yu Gothic UI Semibold" panose="020B0700000000000000" pitchFamily="34" charset="-128"/>
              </a:rPr>
              <a:t>Thank You!</a:t>
            </a:r>
            <a:endParaRPr lang="en-IN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A2C23-B43C-A025-41B6-2286826F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1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2B85D-0E18-488F-B3ED-31FB48E7D5DA}"/>
              </a:ext>
            </a:extLst>
          </p:cNvPr>
          <p:cNvSpPr txBox="1"/>
          <p:nvPr/>
        </p:nvSpPr>
        <p:spPr>
          <a:xfrm>
            <a:off x="1889984" y="1804991"/>
            <a:ext cx="491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Entire Data (2000 to 2015)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1CC86-DA3C-4E92-8940-55E906204B9B}"/>
              </a:ext>
            </a:extLst>
          </p:cNvPr>
          <p:cNvSpPr txBox="1"/>
          <p:nvPr/>
        </p:nvSpPr>
        <p:spPr>
          <a:xfrm>
            <a:off x="2715208" y="348684"/>
            <a:ext cx="3713584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Methodology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792F5-CBD1-92CE-3FB0-7AFAE7DCF587}"/>
              </a:ext>
            </a:extLst>
          </p:cNvPr>
          <p:cNvSpPr txBox="1"/>
          <p:nvPr/>
        </p:nvSpPr>
        <p:spPr>
          <a:xfrm>
            <a:off x="1889983" y="3094892"/>
            <a:ext cx="640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 Analysis + Regression Analysis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318EF-5B07-5676-2424-A9CAE555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2B85D-0E18-488F-B3ED-31FB48E7D5DA}"/>
              </a:ext>
            </a:extLst>
          </p:cNvPr>
          <p:cNvSpPr txBox="1"/>
          <p:nvPr/>
        </p:nvSpPr>
        <p:spPr>
          <a:xfrm>
            <a:off x="1889984" y="1804991"/>
            <a:ext cx="491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Entire Data (2000 to 2015)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1CC86-DA3C-4E92-8940-55E906204B9B}"/>
              </a:ext>
            </a:extLst>
          </p:cNvPr>
          <p:cNvSpPr txBox="1"/>
          <p:nvPr/>
        </p:nvSpPr>
        <p:spPr>
          <a:xfrm>
            <a:off x="2715208" y="348684"/>
            <a:ext cx="3713584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Methodology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792F5-CBD1-92CE-3FB0-7AFAE7DCF587}"/>
              </a:ext>
            </a:extLst>
          </p:cNvPr>
          <p:cNvSpPr txBox="1"/>
          <p:nvPr/>
        </p:nvSpPr>
        <p:spPr>
          <a:xfrm>
            <a:off x="1889984" y="3094892"/>
            <a:ext cx="504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 Analysis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F5737-3206-3106-961E-9ED4495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2B85D-0E18-488F-B3ED-31FB48E7D5DA}"/>
              </a:ext>
            </a:extLst>
          </p:cNvPr>
          <p:cNvSpPr txBox="1"/>
          <p:nvPr/>
        </p:nvSpPr>
        <p:spPr>
          <a:xfrm>
            <a:off x="567621" y="1945668"/>
            <a:ext cx="400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(2000 to 2007)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1CC86-DA3C-4E92-8940-55E906204B9B}"/>
              </a:ext>
            </a:extLst>
          </p:cNvPr>
          <p:cNvSpPr txBox="1"/>
          <p:nvPr/>
        </p:nvSpPr>
        <p:spPr>
          <a:xfrm>
            <a:off x="2715208" y="348684"/>
            <a:ext cx="3713584" cy="646331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Mongolian Baiti" panose="03000500000000000000" pitchFamily="66" charset="0"/>
              </a:rPr>
              <a:t>Methodology</a:t>
            </a:r>
            <a:endParaRPr lang="en-IN" sz="1350" b="1" dirty="0">
              <a:latin typeface="Cambria Math" panose="02040503050406030204" pitchFamily="18" charset="0"/>
              <a:ea typeface="Cambria Math" panose="02040503050406030204" pitchFamily="18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792F5-CBD1-92CE-3FB0-7AFAE7DCF587}"/>
              </a:ext>
            </a:extLst>
          </p:cNvPr>
          <p:cNvSpPr txBox="1"/>
          <p:nvPr/>
        </p:nvSpPr>
        <p:spPr>
          <a:xfrm>
            <a:off x="694230" y="3188708"/>
            <a:ext cx="3047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 Analysis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DBA16-AEB6-B4BB-F843-165E7457E774}"/>
              </a:ext>
            </a:extLst>
          </p:cNvPr>
          <p:cNvSpPr txBox="1"/>
          <p:nvPr/>
        </p:nvSpPr>
        <p:spPr>
          <a:xfrm>
            <a:off x="4572000" y="1945668"/>
            <a:ext cx="400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(2008 to 2015)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3D1D3-B389-C6CB-5E69-92D6E5E92975}"/>
              </a:ext>
            </a:extLst>
          </p:cNvPr>
          <p:cNvSpPr txBox="1"/>
          <p:nvPr/>
        </p:nvSpPr>
        <p:spPr>
          <a:xfrm>
            <a:off x="5104115" y="3136612"/>
            <a:ext cx="2940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 Analysis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CDFA-19F1-0FA3-36F0-C690CD7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9CE68-2BF0-38A1-6B99-8B5BAA4E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4" y="57467"/>
            <a:ext cx="8764172" cy="674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5207D-E199-139A-6805-698F95E6F409}"/>
              </a:ext>
            </a:extLst>
          </p:cNvPr>
          <p:cNvSpPr txBox="1"/>
          <p:nvPr/>
        </p:nvSpPr>
        <p:spPr>
          <a:xfrm>
            <a:off x="1041009" y="57467"/>
            <a:ext cx="8581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38808-542C-2B5E-2576-0805A2D24D68}"/>
              </a:ext>
            </a:extLst>
          </p:cNvPr>
          <p:cNvSpPr txBox="1"/>
          <p:nvPr/>
        </p:nvSpPr>
        <p:spPr>
          <a:xfrm>
            <a:off x="661182" y="1139483"/>
            <a:ext cx="12379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975F5-38A2-5767-FE0A-A44F765B66FF}"/>
              </a:ext>
            </a:extLst>
          </p:cNvPr>
          <p:cNvSpPr txBox="1"/>
          <p:nvPr/>
        </p:nvSpPr>
        <p:spPr>
          <a:xfrm>
            <a:off x="6119446" y="5106572"/>
            <a:ext cx="1969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E205E-C538-8187-F2CB-B61F0D358DC9}"/>
              </a:ext>
            </a:extLst>
          </p:cNvPr>
          <p:cNvSpPr txBox="1"/>
          <p:nvPr/>
        </p:nvSpPr>
        <p:spPr>
          <a:xfrm>
            <a:off x="6056142" y="1139483"/>
            <a:ext cx="3235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45CD0-66F6-141F-5413-5C11E1BED577}"/>
              </a:ext>
            </a:extLst>
          </p:cNvPr>
          <p:cNvSpPr txBox="1"/>
          <p:nvPr/>
        </p:nvSpPr>
        <p:spPr>
          <a:xfrm>
            <a:off x="7315200" y="3221502"/>
            <a:ext cx="36576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24E46-4E3D-F9FF-EFFE-B15B1FE045D7}"/>
              </a:ext>
            </a:extLst>
          </p:cNvPr>
          <p:cNvSpPr txBox="1"/>
          <p:nvPr/>
        </p:nvSpPr>
        <p:spPr>
          <a:xfrm>
            <a:off x="7315200" y="5106572"/>
            <a:ext cx="365760" cy="1693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141D0-D448-B551-BD51-640AAB1D88AF}"/>
              </a:ext>
            </a:extLst>
          </p:cNvPr>
          <p:cNvSpPr txBox="1"/>
          <p:nvPr/>
        </p:nvSpPr>
        <p:spPr>
          <a:xfrm>
            <a:off x="1350498" y="3221502"/>
            <a:ext cx="5486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A042E-0A87-9E14-141E-15CD42E7BAE6}"/>
              </a:ext>
            </a:extLst>
          </p:cNvPr>
          <p:cNvSpPr txBox="1"/>
          <p:nvPr/>
        </p:nvSpPr>
        <p:spPr>
          <a:xfrm>
            <a:off x="1041009" y="4811151"/>
            <a:ext cx="8581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1D60C-9F05-A466-8124-F76555A52CED}"/>
              </a:ext>
            </a:extLst>
          </p:cNvPr>
          <p:cNvSpPr txBox="1"/>
          <p:nvPr/>
        </p:nvSpPr>
        <p:spPr>
          <a:xfrm>
            <a:off x="7315200" y="4811151"/>
            <a:ext cx="36576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D1194-0ED8-A2E3-5265-5A44432D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7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60759A-E6D3-0166-C51C-48E6839A2E91}"/>
              </a:ext>
            </a:extLst>
          </p:cNvPr>
          <p:cNvGraphicFramePr>
            <a:graphicFrameLocks noGrp="1"/>
          </p:cNvGraphicFramePr>
          <p:nvPr/>
        </p:nvGraphicFramePr>
        <p:xfrm>
          <a:off x="1364566" y="590842"/>
          <a:ext cx="6222612" cy="622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306">
                  <a:extLst>
                    <a:ext uri="{9D8B030D-6E8A-4147-A177-3AD203B41FA5}">
                      <a16:colId xmlns:a16="http://schemas.microsoft.com/office/drawing/2014/main" val="3298129077"/>
                    </a:ext>
                  </a:extLst>
                </a:gridCol>
                <a:gridCol w="3111306">
                  <a:extLst>
                    <a:ext uri="{9D8B030D-6E8A-4147-A177-3AD203B41FA5}">
                      <a16:colId xmlns:a16="http://schemas.microsoft.com/office/drawing/2014/main" val="329804984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Features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VIF (Before)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86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Adult Mortality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5.79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Infant Deaths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38.70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06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Alcohol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3.86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317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Percentage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1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Hepatitis 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64.35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21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Measles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2.00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516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BMI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42.52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4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Under Five Deaths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37.30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017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Polio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127.90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4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 Expenditure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8.80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24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Diphtheria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142.73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981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HIV/AIDS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3.08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4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GDP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4.47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225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Population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2.01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6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Thinness 10 to 19 Years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22.43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62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Thinness 5 to 9 Years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22.04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07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Income composition of Resources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78.55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14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Schooling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77.42</a:t>
                      </a:r>
                      <a:endParaRPr lang="en-IN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428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FD1E42-6A02-215F-229D-F9090ED88528}"/>
              </a:ext>
            </a:extLst>
          </p:cNvPr>
          <p:cNvSpPr txBox="1"/>
          <p:nvPr/>
        </p:nvSpPr>
        <p:spPr>
          <a:xfrm>
            <a:off x="1871003" y="81121"/>
            <a:ext cx="540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Multicollinearity</a:t>
            </a:r>
            <a:endParaRPr lang="en-IN" sz="2000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4275CE-6495-E0C5-12AF-9E9E268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C4D4-C740-42F8-BE5E-D3B396FA9B5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3244</TotalTime>
  <Words>1616</Words>
  <Application>Microsoft Office PowerPoint</Application>
  <PresentationFormat>On-screen Show (4:3)</PresentationFormat>
  <Paragraphs>669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Calibri Light</vt:lpstr>
      <vt:lpstr>Cambria</vt:lpstr>
      <vt:lpstr>Cambria Math</vt:lpstr>
      <vt:lpstr>Gabriola</vt:lpstr>
      <vt:lpstr>Monotype Corsiva</vt:lpstr>
      <vt:lpstr>Roboto</vt:lpstr>
      <vt:lpstr>Times New Roman</vt:lpstr>
      <vt:lpstr>Wingdings</vt:lpstr>
      <vt:lpstr>Office Theme</vt:lpstr>
      <vt:lpstr>7_Office Theme</vt:lpstr>
      <vt:lpstr>6_Office Theme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akshada satpute</dc:creator>
  <cp:lastModifiedBy>Jaisingh Chauhan</cp:lastModifiedBy>
  <cp:revision>126</cp:revision>
  <dcterms:created xsi:type="dcterms:W3CDTF">2022-04-02T05:27:19Z</dcterms:created>
  <dcterms:modified xsi:type="dcterms:W3CDTF">2022-05-22T11:05:34Z</dcterms:modified>
</cp:coreProperties>
</file>