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10.png"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4.xml" /><Relationship Id="rId4" Type="http://schemas.microsoft.com/office/2007/relationships/hdphoto" Target="../media/hdphoto1.wdp"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1.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1063" y="114803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78397" y="110436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3753550" y="2842073"/>
            <a:ext cx="6065010" cy="1186222"/>
          </a:xfrm>
          <a:prstGeom prst="rect">
            <a:avLst/>
          </a:prstGeom>
        </p:spPr>
        <p:txBody>
          <a:bodyPr vert="horz" wrap="square" lIns="0" tIns="16510" rIns="0" bIns="0" rtlCol="0" anchor="t">
            <a:spAutoFit/>
          </a:bodyPr>
          <a:lstStyle/>
          <a:p>
            <a:pPr marL="3213735" algn="l">
              <a:spcBef>
                <a:spcPts val="130"/>
              </a:spcBef>
            </a:pPr>
            <a:r>
              <a:rPr lang="en-US" sz="2800" spc="15" dirty="0">
                <a:solidFill>
                  <a:srgbClr val="00B0F0"/>
                </a:solidFill>
                <a:latin typeface="Calibri"/>
              </a:rPr>
              <a:t>JAISINGH S</a:t>
            </a:r>
            <a:br>
              <a:rPr lang="en-US" sz="2800" spc="15" dirty="0">
                <a:latin typeface="Calibri"/>
              </a:rPr>
            </a:br>
            <a:r>
              <a:rPr lang="en-US" sz="2400" spc="15" dirty="0">
                <a:solidFill>
                  <a:srgbClr val="00B0F0"/>
                </a:solidFill>
                <a:latin typeface="Calibri"/>
              </a:rPr>
              <a:t>CSE, Third year</a:t>
            </a:r>
            <a:br>
              <a:rPr lang="en-US" sz="2400" spc="15" dirty="0">
                <a:solidFill>
                  <a:srgbClr val="00B0F0"/>
                </a:solidFill>
                <a:latin typeface="Calibri"/>
              </a:rPr>
            </a:br>
            <a:r>
              <a:rPr lang="en-US" sz="2400" spc="15" dirty="0">
                <a:solidFill>
                  <a:srgbClr val="00B0F0"/>
                </a:solidFill>
                <a:latin typeface="Calibri"/>
              </a:rPr>
              <a:t>210921104022</a:t>
            </a:r>
            <a:endParaRPr lang="en-US" dirty="0">
              <a:latin typeface="Calibri"/>
            </a:endParaRPr>
          </a:p>
        </p:txBody>
      </p:sp>
      <p:sp>
        <p:nvSpPr>
          <p:cNvPr id="8" name="object 8"/>
          <p:cNvSpPr txBox="1"/>
          <p:nvPr/>
        </p:nvSpPr>
        <p:spPr>
          <a:xfrm rot="10800000" flipV="1">
            <a:off x="1585367" y="4226828"/>
            <a:ext cx="9592760" cy="997709"/>
          </a:xfrm>
          <a:prstGeom prst="rect">
            <a:avLst/>
          </a:prstGeom>
        </p:spPr>
        <p:txBody>
          <a:bodyPr vert="horz" wrap="square" lIns="0" tIns="12700" rIns="0" bIns="0" rtlCol="0" anchor="t">
            <a:spAutoFit/>
          </a:bodyPr>
          <a:lstStyle/>
          <a:p>
            <a:pPr marL="12700">
              <a:spcBef>
                <a:spcPts val="100"/>
              </a:spcBef>
            </a:pPr>
            <a:r>
              <a:rPr lang="en-US" sz="3200" b="1" spc="10" dirty="0">
                <a:solidFill>
                  <a:srgbClr val="00B050"/>
                </a:solidFill>
                <a:latin typeface="Calibri"/>
                <a:cs typeface="Trebuchet MS"/>
              </a:rPr>
              <a:t>Handwritten Digit Recognition using Generative Adversarial Network</a:t>
            </a:r>
            <a:endParaRPr lang="en-US" sz="3200" b="1" spc="-5">
              <a:solidFill>
                <a:srgbClr val="00B050"/>
              </a:solidFill>
              <a:latin typeface="Calibri"/>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9995" y="3848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382797"/>
          </a:xfrm>
          <a:prstGeom prst="rect">
            <a:avLst/>
          </a:prstGeom>
        </p:spPr>
        <p:txBody>
          <a:bodyPr vert="horz" wrap="square" lIns="0" tIns="13335" rIns="0" bIns="0" rtlCol="0" anchor="t">
            <a:spAutoFit/>
          </a:bodyPr>
          <a:lstStyle/>
          <a:p>
            <a:pPr marL="12700">
              <a:lnSpc>
                <a:spcPct val="100000"/>
              </a:lnSpc>
              <a:spcBef>
                <a:spcPts val="105"/>
              </a:spcBef>
            </a:pPr>
            <a:r>
              <a:rPr sz="2400" dirty="0">
                <a:solidFill>
                  <a:srgbClr val="00B050"/>
                </a:solidFill>
              </a:rPr>
              <a:t>R</a:t>
            </a:r>
            <a:r>
              <a:rPr sz="2400" spc="-40" dirty="0">
                <a:solidFill>
                  <a:srgbClr val="00B050"/>
                </a:solidFill>
              </a:rPr>
              <a:t>E</a:t>
            </a:r>
            <a:r>
              <a:rPr sz="2400" spc="15" dirty="0">
                <a:solidFill>
                  <a:srgbClr val="00B050"/>
                </a:solidFill>
              </a:rPr>
              <a:t>S</a:t>
            </a:r>
            <a:r>
              <a:rPr sz="2400" spc="-30" dirty="0">
                <a:solidFill>
                  <a:srgbClr val="00B050"/>
                </a:solidFill>
              </a:rPr>
              <a:t>U</a:t>
            </a:r>
            <a:r>
              <a:rPr sz="2400" spc="-405" dirty="0">
                <a:solidFill>
                  <a:srgbClr val="00B050"/>
                </a:solidFill>
              </a:rPr>
              <a:t>L</a:t>
            </a:r>
            <a:r>
              <a:rPr sz="2400"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a:extLst>
              <a:ext uri="{FF2B5EF4-FFF2-40B4-BE49-F238E27FC236}">
                <a16:creationId xmlns:a16="http://schemas.microsoft.com/office/drawing/2014/main" id="{44FFA8C6-345C-B7C8-DED5-E72166B01C9C}"/>
              </a:ext>
            </a:extLst>
          </p:cNvPr>
          <p:cNvPicPr>
            <a:picLocks noChangeAspect="1"/>
          </p:cNvPicPr>
          <p:nvPr/>
        </p:nvPicPr>
        <p:blipFill>
          <a:blip r:embed="rId3"/>
          <a:stretch>
            <a:fillRect/>
          </a:stretch>
        </p:blipFill>
        <p:spPr>
          <a:xfrm>
            <a:off x="313373" y="1856740"/>
            <a:ext cx="4554855" cy="2748280"/>
          </a:xfrm>
          <a:prstGeom prst="rect">
            <a:avLst/>
          </a:prstGeom>
          <a:ln>
            <a:solidFill>
              <a:schemeClr val="tx1"/>
            </a:solidFill>
          </a:ln>
        </p:spPr>
      </p:pic>
      <p:pic>
        <p:nvPicPr>
          <p:cNvPr id="11" name="Picture 10">
            <a:extLst>
              <a:ext uri="{FF2B5EF4-FFF2-40B4-BE49-F238E27FC236}">
                <a16:creationId xmlns:a16="http://schemas.microsoft.com/office/drawing/2014/main" id="{7353717C-0D37-0AD2-87EB-7FD775DBB25B}"/>
              </a:ext>
            </a:extLst>
          </p:cNvPr>
          <p:cNvPicPr>
            <a:picLocks noChangeAspect="1"/>
          </p:cNvPicPr>
          <p:nvPr/>
        </p:nvPicPr>
        <p:blipFill>
          <a:blip r:embed="rId4"/>
          <a:stretch>
            <a:fillRect/>
          </a:stretch>
        </p:blipFill>
        <p:spPr>
          <a:xfrm>
            <a:off x="4968875" y="1861185"/>
            <a:ext cx="4753610" cy="273939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1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bg1"/>
            </a:solidFill>
          </a:ln>
        </p:spPr>
        <p:txBody>
          <a:bodyPr wrap="square" lIns="0" tIns="0" rIns="0" bIns="0" rtlCol="0" anchor="t"/>
          <a:lstStyle/>
          <a:p>
            <a:endParaRPr lang="en-US" dirty="0">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229728"/>
            <a:ext cx="2313989" cy="444352"/>
          </a:xfrm>
          <a:prstGeom prst="rect">
            <a:avLst/>
          </a:prstGeom>
        </p:spPr>
        <p:txBody>
          <a:bodyPr vert="horz" wrap="square" lIns="0" tIns="13335" rIns="0" bIns="0" rtlCol="0" anchor="t">
            <a:spAutoFit/>
          </a:bodyPr>
          <a:lstStyle/>
          <a:p>
            <a:pPr marL="12700">
              <a:lnSpc>
                <a:spcPct val="100000"/>
              </a:lnSpc>
              <a:spcBef>
                <a:spcPts val="105"/>
              </a:spcBef>
            </a:pPr>
            <a:r>
              <a:rPr sz="2800" spc="25" dirty="0">
                <a:solidFill>
                  <a:srgbClr val="00B050"/>
                </a:solidFill>
              </a:rPr>
              <a:t>A</a:t>
            </a:r>
            <a:r>
              <a:rPr sz="2800" spc="-5" dirty="0">
                <a:solidFill>
                  <a:srgbClr val="00B050"/>
                </a:solidFill>
              </a:rPr>
              <a:t>G</a:t>
            </a:r>
            <a:r>
              <a:rPr sz="2800" spc="-35" dirty="0">
                <a:solidFill>
                  <a:srgbClr val="00B050"/>
                </a:solidFill>
              </a:rPr>
              <a:t>E</a:t>
            </a:r>
            <a:r>
              <a:rPr sz="2800" spc="15" dirty="0">
                <a:solidFill>
                  <a:srgbClr val="00B050"/>
                </a:solidFill>
              </a:rPr>
              <a:t>N</a:t>
            </a:r>
            <a:r>
              <a:rPr sz="2800"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E3112-9321-7264-788F-0DA4190786C2}"/>
              </a:ext>
            </a:extLst>
          </p:cNvPr>
          <p:cNvSpPr txBox="1"/>
          <p:nvPr/>
        </p:nvSpPr>
        <p:spPr>
          <a:xfrm>
            <a:off x="2918605" y="1148080"/>
            <a:ext cx="6036381" cy="466127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v"/>
            </a:pPr>
            <a:r>
              <a:rPr lang="en-US" sz="2000" dirty="0">
                <a:solidFill>
                  <a:srgbClr val="3F3F3F"/>
                </a:solidFill>
              </a:rPr>
              <a:t>Generative Adversarial Network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Objective</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Real time application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Generator and discriminator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Problem Statement Proposed System/Solution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System Development Approach</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Algorithm and Deployment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Result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Conclusion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References</a:t>
            </a:r>
            <a:endParaRPr lang="en-US" sz="2000">
              <a:solidFill>
                <a:srgbClr val="3F3F3F"/>
              </a:solidFill>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81433" y="3727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rot="10800000" flipV="1">
            <a:off x="918520" y="347226"/>
            <a:ext cx="5696760" cy="447558"/>
          </a:xfrm>
          <a:prstGeom prst="rect">
            <a:avLst/>
          </a:prstGeom>
        </p:spPr>
        <p:txBody>
          <a:bodyPr vert="horz" wrap="square" lIns="0" tIns="16510" rIns="0" bIns="0" rtlCol="0" anchor="t">
            <a:spAutoFit/>
          </a:bodyPr>
          <a:lstStyle/>
          <a:p>
            <a:pPr marL="12700">
              <a:spcBef>
                <a:spcPts val="130"/>
              </a:spcBef>
            </a:pPr>
            <a:r>
              <a:rPr lang="en-US" sz="2800" dirty="0">
                <a:solidFill>
                  <a:srgbClr val="00B050"/>
                </a:solidFill>
                <a:latin typeface="Calibri"/>
                <a:cs typeface="Calibri"/>
              </a:rPr>
              <a:t>Generative Adversarial Network</a:t>
            </a:r>
            <a:endParaRPr lang="en-US" sz="2800" dirty="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EC39249-4939-4E81-7B59-31F810F0501F}"/>
              </a:ext>
            </a:extLst>
          </p:cNvPr>
          <p:cNvSpPr txBox="1"/>
          <p:nvPr/>
        </p:nvSpPr>
        <p:spPr>
          <a:xfrm>
            <a:off x="904431" y="1620424"/>
            <a:ext cx="7545237" cy="3155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t>A Generative Adversarial Network (GAN) is a class of machine learning frameworks introduced by Ian Goodfellow and his colleagues in 2014.</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 GANs are composed of two neural networks, a generator and a discriminator, which are trained simultaneously through adversarial training. </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GANs have been used for a variety of applications, including image generation, style transfer, super-resolution, and more.</a:t>
            </a:r>
            <a:endParaRPr lang="en-US" sz="20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998369" y="3123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89659" y="229998"/>
            <a:ext cx="4615333" cy="400380"/>
          </a:xfrm>
          <a:prstGeom prst="rect">
            <a:avLst/>
          </a:prstGeom>
        </p:spPr>
        <p:txBody>
          <a:bodyPr vert="horz" wrap="square" lIns="0" tIns="16510" rIns="0" bIns="0" rtlCol="0" anchor="t">
            <a:spAutoFit/>
          </a:bodyPr>
          <a:lstStyle/>
          <a:p>
            <a:pPr marL="12700">
              <a:spcBef>
                <a:spcPts val="130"/>
              </a:spcBef>
              <a:tabLst>
                <a:tab pos="2727960" algn="l"/>
              </a:tabLst>
            </a:pPr>
            <a:r>
              <a:rPr lang="en-US" sz="2400" spc="10" dirty="0">
                <a:solidFill>
                  <a:srgbClr val="00B050"/>
                </a:solidFill>
              </a:rPr>
              <a:t>PROBLEM </a:t>
            </a:r>
            <a:r>
              <a:rPr lang="en-US" sz="2400" spc="10" dirty="0">
                <a:solidFill>
                  <a:srgbClr val="00B050"/>
                </a:solidFill>
                <a:latin typeface="Calibri"/>
              </a:rPr>
              <a:t>STATEMENT</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A568275-C221-FEA4-F1CB-45B7C4E5D116}"/>
              </a:ext>
            </a:extLst>
          </p:cNvPr>
          <p:cNvSpPr txBox="1"/>
          <p:nvPr/>
        </p:nvSpPr>
        <p:spPr>
          <a:xfrm>
            <a:off x="601932" y="1488919"/>
            <a:ext cx="8833066"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ea typeface="+mn-lt"/>
                <a:cs typeface="+mn-lt"/>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64750" y="582993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9043035" y="303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3511" y="412683"/>
            <a:ext cx="2733100" cy="324448"/>
          </a:xfrm>
          <a:prstGeom prst="rect">
            <a:avLst/>
          </a:prstGeom>
        </p:spPr>
        <p:txBody>
          <a:bodyPr vert="horz" wrap="square" lIns="0" tIns="16510" rIns="0" bIns="0" rtlCol="0" anchor="t">
            <a:spAutoFit/>
          </a:bodyPr>
          <a:lstStyle/>
          <a:p>
            <a:pPr marL="12700">
              <a:spcBef>
                <a:spcPts val="130"/>
              </a:spcBef>
              <a:tabLst>
                <a:tab pos="2642870" algn="l"/>
              </a:tabLst>
            </a:pPr>
            <a:r>
              <a:rPr lang="en-US" sz="2000" spc="-20" dirty="0">
                <a:solidFill>
                  <a:srgbClr val="00B050"/>
                </a:solidFill>
              </a:rPr>
              <a:t>PROJECT OVERVIEW</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1" name="Picture 10" descr="A diagram of a scientific experiment&#10;&#10;Description automatically generated">
            <a:extLst>
              <a:ext uri="{FF2B5EF4-FFF2-40B4-BE49-F238E27FC236}">
                <a16:creationId xmlns:a16="http://schemas.microsoft.com/office/drawing/2014/main" id="{E487B8C6-11E2-0EDD-FEC9-20C0A851C907}"/>
              </a:ext>
            </a:extLst>
          </p:cNvPr>
          <p:cNvPicPr>
            <a:picLocks noChangeAspect="1"/>
          </p:cNvPicPr>
          <p:nvPr/>
        </p:nvPicPr>
        <p:blipFill>
          <a:blip r:embed="rId3">
            <a:extLst>
              <a:ext uri="{BEBA8EAE-BF5A-486C-A8C5-ECC9F3942E4B}">
                <a14:imgProps xmlns:a14="http://schemas.microsoft.com/office/drawing/2010/main">
                  <a14:imgLayer r:embed="rId4">
                    <a14:imgEffect>
                      <a14:saturation sat="146000"/>
                    </a14:imgEffect>
                    <a14:imgEffect>
                      <a14:brightnessContrast bright="-2000" contrast="-38000"/>
                    </a14:imgEffect>
                  </a14:imgLayer>
                </a14:imgProps>
              </a:ext>
            </a:extLst>
          </a:blip>
          <a:stretch>
            <a:fillRect/>
          </a:stretch>
        </p:blipFill>
        <p:spPr>
          <a:xfrm>
            <a:off x="1006417" y="1376534"/>
            <a:ext cx="7936300" cy="4119310"/>
          </a:xfrm>
          <a:prstGeom prst="rect">
            <a:avLst/>
          </a:prstGeom>
          <a:ln w="6350">
            <a:solidFill>
              <a:srgbClr val="00B0F0"/>
            </a:solid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43035" y="42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48652" y="424433"/>
            <a:ext cx="5451475" cy="324448"/>
          </a:xfrm>
          <a:prstGeom prst="rect">
            <a:avLst/>
          </a:prstGeom>
        </p:spPr>
        <p:txBody>
          <a:bodyPr vert="horz" wrap="square" lIns="0" tIns="16510" rIns="0" bIns="0" rtlCol="0" anchor="t">
            <a:spAutoFit/>
          </a:bodyPr>
          <a:lstStyle/>
          <a:p>
            <a:pPr marL="12700">
              <a:lnSpc>
                <a:spcPct val="100000"/>
              </a:lnSpc>
              <a:spcBef>
                <a:spcPts val="130"/>
              </a:spcBef>
            </a:pPr>
            <a:r>
              <a:rPr sz="2000" spc="25" dirty="0">
                <a:solidFill>
                  <a:srgbClr val="00B050"/>
                </a:solidFill>
              </a:rPr>
              <a:t>W</a:t>
            </a:r>
            <a:r>
              <a:rPr sz="2000" spc="-20" dirty="0">
                <a:solidFill>
                  <a:srgbClr val="00B050"/>
                </a:solidFill>
              </a:rPr>
              <a:t>H</a:t>
            </a:r>
            <a:r>
              <a:rPr sz="2000" spc="20" dirty="0">
                <a:solidFill>
                  <a:srgbClr val="00B050"/>
                </a:solidFill>
              </a:rPr>
              <a:t>O</a:t>
            </a:r>
            <a:r>
              <a:rPr sz="2000" spc="-235" dirty="0">
                <a:solidFill>
                  <a:srgbClr val="00B050"/>
                </a:solidFill>
              </a:rPr>
              <a:t> </a:t>
            </a:r>
            <a:r>
              <a:rPr sz="2000" spc="-10" dirty="0">
                <a:solidFill>
                  <a:srgbClr val="00B050"/>
                </a:solidFill>
              </a:rPr>
              <a:t>AR</a:t>
            </a:r>
            <a:r>
              <a:rPr sz="2000" spc="15" dirty="0">
                <a:solidFill>
                  <a:srgbClr val="00B050"/>
                </a:solidFill>
              </a:rPr>
              <a:t>E</a:t>
            </a:r>
            <a:r>
              <a:rPr sz="2000" spc="-35" dirty="0">
                <a:solidFill>
                  <a:srgbClr val="00B050"/>
                </a:solidFill>
              </a:rPr>
              <a:t> </a:t>
            </a:r>
            <a:r>
              <a:rPr sz="2000" spc="-10" dirty="0">
                <a:solidFill>
                  <a:srgbClr val="00B050"/>
                </a:solidFill>
              </a:rPr>
              <a:t>T</a:t>
            </a:r>
            <a:r>
              <a:rPr sz="2000" spc="-15" dirty="0">
                <a:solidFill>
                  <a:srgbClr val="00B050"/>
                </a:solidFill>
              </a:rPr>
              <a:t>H</a:t>
            </a:r>
            <a:r>
              <a:rPr sz="2000" spc="15" dirty="0">
                <a:solidFill>
                  <a:srgbClr val="00B050"/>
                </a:solidFill>
              </a:rPr>
              <a:t>E</a:t>
            </a:r>
            <a:r>
              <a:rPr sz="2000" spc="-35" dirty="0">
                <a:solidFill>
                  <a:srgbClr val="00B050"/>
                </a:solidFill>
              </a:rPr>
              <a:t> </a:t>
            </a:r>
            <a:r>
              <a:rPr sz="2000" spc="-20" dirty="0">
                <a:solidFill>
                  <a:srgbClr val="00B050"/>
                </a:solidFill>
              </a:rPr>
              <a:t>E</a:t>
            </a:r>
            <a:r>
              <a:rPr sz="2000" spc="30" dirty="0">
                <a:solidFill>
                  <a:srgbClr val="00B050"/>
                </a:solidFill>
              </a:rPr>
              <a:t>N</a:t>
            </a:r>
            <a:r>
              <a:rPr sz="2000" spc="15" dirty="0">
                <a:solidFill>
                  <a:srgbClr val="00B050"/>
                </a:solidFill>
              </a:rPr>
              <a:t>D</a:t>
            </a:r>
            <a:r>
              <a:rPr sz="2000" spc="-45" dirty="0">
                <a:solidFill>
                  <a:srgbClr val="00B050"/>
                </a:solidFill>
              </a:rPr>
              <a:t> </a:t>
            </a:r>
            <a:r>
              <a:rPr sz="2000" dirty="0">
                <a:solidFill>
                  <a:srgbClr val="00B050"/>
                </a:solidFill>
              </a:rPr>
              <a:t>U</a:t>
            </a:r>
            <a:r>
              <a:rPr sz="2000" spc="10" dirty="0">
                <a:solidFill>
                  <a:srgbClr val="00B050"/>
                </a:solidFill>
              </a:rPr>
              <a:t>S</a:t>
            </a:r>
            <a:r>
              <a:rPr sz="2000" spc="-25" dirty="0">
                <a:solidFill>
                  <a:srgbClr val="00B050"/>
                </a:solidFill>
              </a:rPr>
              <a:t>E</a:t>
            </a:r>
            <a:r>
              <a:rPr sz="2000" spc="-10" dirty="0">
                <a:solidFill>
                  <a:srgbClr val="00B050"/>
                </a:solidFill>
              </a:rPr>
              <a:t>R</a:t>
            </a:r>
            <a:r>
              <a:rPr sz="2000" spc="5" dirty="0">
                <a:solidFill>
                  <a:srgbClr val="00B050"/>
                </a:solidFill>
              </a:rPr>
              <a:t>S?</a:t>
            </a:r>
            <a:endParaRPr sz="2000">
              <a:solidFill>
                <a:srgbClr val="00B05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CECFFA6-1B06-F870-EC31-7F9F57941AF6}"/>
              </a:ext>
            </a:extLst>
          </p:cNvPr>
          <p:cNvSpPr txBox="1"/>
          <p:nvPr/>
        </p:nvSpPr>
        <p:spPr>
          <a:xfrm>
            <a:off x="721360" y="1402079"/>
            <a:ext cx="8026400" cy="4467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algn="just">
              <a:lnSpc>
                <a:spcPct val="150000"/>
              </a:lnSpc>
              <a:buFont typeface="Wingdings"/>
              <a:buChar char="v"/>
            </a:pPr>
            <a:r>
              <a:rPr lang="en-US" b="1" dirty="0">
                <a:solidFill>
                  <a:srgbClr val="00B0F0"/>
                </a:solidFill>
                <a:ea typeface="+mn-lt"/>
                <a:cs typeface="+mn-lt"/>
              </a:rPr>
              <a:t>  Researchers and Developers</a:t>
            </a:r>
            <a:r>
              <a:rPr lang="en-US" dirty="0">
                <a:ea typeface="+mn-lt"/>
                <a:cs typeface="+mn-lt"/>
              </a:rPr>
              <a:t>:</a:t>
            </a:r>
            <a:r>
              <a:rPr lang="en-US" sz="1400" b="1" dirty="0">
                <a:ea typeface="+mn-lt"/>
                <a:cs typeface="+mn-lt"/>
              </a:rPr>
              <a:t> </a:t>
            </a:r>
            <a:r>
              <a:rPr lang="en-US" sz="1600" dirty="0">
                <a:ea typeface="+mn-lt"/>
                <a:cs typeface="+mn-lt"/>
              </a:rPr>
              <a:t>They may use the GAN-based system to develop and improve algorithms for handwritten digit recognition.</a:t>
            </a:r>
            <a:endParaRPr lang="en-US" sz="1600">
              <a:cs typeface="Calibri"/>
            </a:endParaRPr>
          </a:p>
          <a:p>
            <a:pPr marL="285750" algn="just">
              <a:lnSpc>
                <a:spcPct val="150000"/>
              </a:lnSpc>
              <a:buFont typeface="Wingdings"/>
              <a:buChar char="v"/>
            </a:pPr>
            <a:r>
              <a:rPr lang="en-US" b="1" dirty="0">
                <a:solidFill>
                  <a:srgbClr val="00B0F0"/>
                </a:solidFill>
                <a:ea typeface="+mn-lt"/>
                <a:cs typeface="+mn-lt"/>
              </a:rPr>
              <a:t>   Software Developers</a:t>
            </a:r>
            <a:r>
              <a:rPr lang="en-US" sz="1400" b="1" dirty="0">
                <a:ea typeface="+mn-lt"/>
                <a:cs typeface="+mn-lt"/>
              </a:rPr>
              <a:t>: </a:t>
            </a:r>
            <a:r>
              <a:rPr lang="en-US" sz="1600" dirty="0">
                <a:ea typeface="+mn-lt"/>
                <a:cs typeface="+mn-lt"/>
              </a:rPr>
              <a:t>They may integrate the GAN-based system into applications or software that require handwritten digit recognition, such as OCR (Optical Character Recognition) software.</a:t>
            </a:r>
          </a:p>
          <a:p>
            <a:pPr marL="285750" algn="just">
              <a:lnSpc>
                <a:spcPct val="150000"/>
              </a:lnSpc>
              <a:buFont typeface="Wingdings"/>
              <a:buChar char="v"/>
            </a:pPr>
            <a:r>
              <a:rPr lang="en-US" b="1" dirty="0">
                <a:solidFill>
                  <a:srgbClr val="00B0F0"/>
                </a:solidFill>
                <a:ea typeface="+mn-lt"/>
                <a:cs typeface="+mn-lt"/>
              </a:rPr>
              <a:t> Businesses</a:t>
            </a:r>
            <a:r>
              <a:rPr lang="en-US" sz="1400" b="1" dirty="0">
                <a:ea typeface="+mn-lt"/>
                <a:cs typeface="+mn-lt"/>
              </a:rPr>
              <a:t>: </a:t>
            </a:r>
            <a:r>
              <a:rPr lang="en-US" sz="1600" dirty="0">
                <a:ea typeface="+mn-lt"/>
                <a:cs typeface="+mn-lt"/>
              </a:rPr>
              <a:t>They may use the GAN-based system for tasks such as digitizing handwritten documents or recognizing handwritten digits in forms for data entry.</a:t>
            </a:r>
            <a:endParaRPr lang="en-US" sz="1600" dirty="0">
              <a:cs typeface="Calibri"/>
            </a:endParaRPr>
          </a:p>
          <a:p>
            <a:pPr marL="285750" algn="just">
              <a:lnSpc>
                <a:spcPct val="150000"/>
              </a:lnSpc>
              <a:buFont typeface="Wingdings"/>
              <a:buChar char="v"/>
            </a:pPr>
            <a:r>
              <a:rPr lang="en-US" b="1" dirty="0">
                <a:solidFill>
                  <a:srgbClr val="00B0F0"/>
                </a:solidFill>
                <a:ea typeface="+mn-lt"/>
                <a:cs typeface="+mn-lt"/>
              </a:rPr>
              <a:t>  Individuals</a:t>
            </a:r>
            <a:r>
              <a:rPr lang="en-US" sz="1400" b="1" dirty="0">
                <a:ea typeface="+mn-lt"/>
                <a:cs typeface="+mn-lt"/>
              </a:rPr>
              <a:t>: </a:t>
            </a:r>
            <a:r>
              <a:rPr lang="en-US" sz="1600" dirty="0">
                <a:ea typeface="+mn-lt"/>
                <a:cs typeface="+mn-lt"/>
              </a:rPr>
              <a:t>They may use applications or services that utilize the GAN-based system for tasks like digitizing handwritten notes or recognizing handwritten digits in personal documents .</a:t>
            </a:r>
            <a:endParaRPr lang="en-US" sz="1600">
              <a:cs typeface="Calibri"/>
            </a:endParaRPr>
          </a:p>
          <a:p>
            <a:pPr algn="just">
              <a:lnSpc>
                <a:spcPct val="150000"/>
              </a:lnSpc>
            </a:pPr>
            <a:endParaRPr lang="en-US" sz="24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4660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95605" y="461645"/>
            <a:ext cx="9763125" cy="321242"/>
          </a:xfrm>
          <a:prstGeom prst="rect">
            <a:avLst/>
          </a:prstGeom>
        </p:spPr>
        <p:txBody>
          <a:bodyPr vert="horz" wrap="square" lIns="0" tIns="13335" rIns="0" bIns="0" rtlCol="0" anchor="t">
            <a:spAutoFit/>
          </a:bodyPr>
          <a:lstStyle/>
          <a:p>
            <a:pPr marL="12700">
              <a:lnSpc>
                <a:spcPct val="100000"/>
              </a:lnSpc>
              <a:spcBef>
                <a:spcPts val="105"/>
              </a:spcBef>
            </a:pPr>
            <a:r>
              <a:rPr sz="2000" spc="25" dirty="0">
                <a:solidFill>
                  <a:srgbClr val="00B050"/>
                </a:solidFill>
              </a:rPr>
              <a:t>S</a:t>
            </a:r>
            <a:r>
              <a:rPr sz="2000" spc="10" dirty="0">
                <a:solidFill>
                  <a:srgbClr val="00B050"/>
                </a:solidFill>
              </a:rPr>
              <a:t>O</a:t>
            </a:r>
            <a:r>
              <a:rPr sz="2000" spc="25" dirty="0">
                <a:solidFill>
                  <a:srgbClr val="00B050"/>
                </a:solidFill>
              </a:rPr>
              <a:t>LU</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r>
              <a:rPr sz="2000" spc="-345" dirty="0">
                <a:solidFill>
                  <a:srgbClr val="00B050"/>
                </a:solidFill>
              </a:rPr>
              <a:t> </a:t>
            </a:r>
            <a:r>
              <a:rPr sz="2000" spc="-35" dirty="0">
                <a:solidFill>
                  <a:srgbClr val="00B050"/>
                </a:solidFill>
              </a:rPr>
              <a:t>A</a:t>
            </a:r>
            <a:r>
              <a:rPr sz="2000" spc="-5" dirty="0">
                <a:solidFill>
                  <a:srgbClr val="00B050"/>
                </a:solidFill>
              </a:rPr>
              <a:t>N</a:t>
            </a:r>
            <a:r>
              <a:rPr sz="2000" dirty="0">
                <a:solidFill>
                  <a:srgbClr val="00B050"/>
                </a:solidFill>
              </a:rPr>
              <a:t>D</a:t>
            </a:r>
            <a:r>
              <a:rPr sz="2000" spc="35" dirty="0">
                <a:solidFill>
                  <a:srgbClr val="00B050"/>
                </a:solidFill>
              </a:rPr>
              <a:t> </a:t>
            </a:r>
            <a:r>
              <a:rPr sz="2000" spc="-30" dirty="0">
                <a:solidFill>
                  <a:srgbClr val="00B050"/>
                </a:solidFill>
              </a:rPr>
              <a:t>I</a:t>
            </a:r>
            <a:r>
              <a:rPr sz="2000" spc="-35" dirty="0">
                <a:solidFill>
                  <a:srgbClr val="00B050"/>
                </a:solidFill>
              </a:rPr>
              <a:t>T</a:t>
            </a:r>
            <a:r>
              <a:rPr sz="2000" dirty="0">
                <a:solidFill>
                  <a:srgbClr val="00B050"/>
                </a:solidFill>
              </a:rPr>
              <a:t>S</a:t>
            </a:r>
            <a:r>
              <a:rPr sz="2000" spc="60" dirty="0">
                <a:solidFill>
                  <a:srgbClr val="00B050"/>
                </a:solidFill>
              </a:rPr>
              <a:t> </a:t>
            </a:r>
            <a:r>
              <a:rPr sz="2000" spc="-295" dirty="0">
                <a:solidFill>
                  <a:srgbClr val="00B050"/>
                </a:solidFill>
              </a:rPr>
              <a:t>V</a:t>
            </a:r>
            <a:r>
              <a:rPr sz="2000" spc="-35" dirty="0">
                <a:solidFill>
                  <a:srgbClr val="00B050"/>
                </a:solidFill>
              </a:rPr>
              <a:t>A</a:t>
            </a:r>
            <a:r>
              <a:rPr sz="2000" spc="25" dirty="0">
                <a:solidFill>
                  <a:srgbClr val="00B050"/>
                </a:solidFill>
              </a:rPr>
              <a:t>LU</a:t>
            </a:r>
            <a:r>
              <a:rPr sz="2000" dirty="0">
                <a:solidFill>
                  <a:srgbClr val="00B050"/>
                </a:solidFill>
              </a:rPr>
              <a:t>E</a:t>
            </a:r>
            <a:r>
              <a:rPr sz="2000" spc="-65" dirty="0">
                <a:solidFill>
                  <a:srgbClr val="00B050"/>
                </a:solidFill>
              </a:rPr>
              <a:t> </a:t>
            </a:r>
            <a:r>
              <a:rPr sz="2000" spc="-15" dirty="0">
                <a:solidFill>
                  <a:srgbClr val="00B050"/>
                </a:solidFill>
              </a:rPr>
              <a:t>P</a:t>
            </a:r>
            <a:r>
              <a:rPr sz="2000" spc="-30" dirty="0">
                <a:solidFill>
                  <a:srgbClr val="00B050"/>
                </a:solidFill>
              </a:rPr>
              <a:t>R</a:t>
            </a:r>
            <a:r>
              <a:rPr sz="2000" spc="10" dirty="0">
                <a:solidFill>
                  <a:srgbClr val="00B050"/>
                </a:solidFill>
              </a:rPr>
              <a:t>O</a:t>
            </a:r>
            <a:r>
              <a:rPr sz="2000" spc="-15" dirty="0">
                <a:solidFill>
                  <a:srgbClr val="00B050"/>
                </a:solidFill>
              </a:rPr>
              <a:t>P</a:t>
            </a:r>
            <a:r>
              <a:rPr sz="2000" spc="10" dirty="0">
                <a:solidFill>
                  <a:srgbClr val="00B050"/>
                </a:solidFill>
              </a:rPr>
              <a:t>O</a:t>
            </a:r>
            <a:r>
              <a:rPr sz="2000" spc="25" dirty="0">
                <a:solidFill>
                  <a:srgbClr val="00B050"/>
                </a:solidFill>
              </a:rPr>
              <a:t>S</a:t>
            </a:r>
            <a:r>
              <a:rPr sz="2000" spc="-30" dirty="0">
                <a:solidFill>
                  <a:srgbClr val="00B050"/>
                </a:solidFill>
              </a:rPr>
              <a:t>I</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endParaRPr sz="2000">
              <a:solidFill>
                <a:srgbClr val="00B050"/>
              </a:solidFill>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F1DC371-AE9F-C826-EA6D-93B4042DCA55}"/>
              </a:ext>
            </a:extLst>
          </p:cNvPr>
          <p:cNvSpPr txBox="1"/>
          <p:nvPr/>
        </p:nvSpPr>
        <p:spPr>
          <a:xfrm>
            <a:off x="497839" y="1290320"/>
            <a:ext cx="8371840" cy="4855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v"/>
            </a:pPr>
            <a:r>
              <a:rPr lang="en-US" sz="1600" b="1" dirty="0">
                <a:solidFill>
                  <a:srgbClr val="00B0F0"/>
                </a:solidFill>
                <a:latin typeface="Calibri"/>
                <a:ea typeface="Söhne"/>
                <a:cs typeface="Calibri"/>
              </a:rPr>
              <a:t>Improved Accuracy</a:t>
            </a:r>
            <a:r>
              <a:rPr lang="en-US" sz="1600" dirty="0">
                <a:latin typeface="Calibri"/>
                <a:ea typeface="Söhne"/>
                <a:cs typeface="Calibri"/>
              </a:rPr>
              <a:t>: GANs can improve the accuracy of handwritten digit recognition compared to traditional methods by generating more realistic and diverse training data, which helps the model generalize better to unseen examples.</a:t>
            </a:r>
            <a:endParaRPr lang="en-US">
              <a:latin typeface="Calibri"/>
              <a:cs typeface="Calibri"/>
            </a:endParaRPr>
          </a:p>
          <a:p>
            <a:pPr marL="285750" indent="-285750" algn="just">
              <a:lnSpc>
                <a:spcPct val="150000"/>
              </a:lnSpc>
              <a:buFont typeface="Wingdings"/>
              <a:buChar char="v"/>
            </a:pPr>
            <a:r>
              <a:rPr lang="en-US" sz="1600" b="1" dirty="0">
                <a:solidFill>
                  <a:srgbClr val="00B0F0"/>
                </a:solidFill>
                <a:latin typeface="Calibri"/>
                <a:ea typeface="Söhne"/>
                <a:cs typeface="Calibri"/>
              </a:rPr>
              <a:t>Data Augmentation</a:t>
            </a:r>
            <a:r>
              <a:rPr lang="en-US" sz="1600" dirty="0">
                <a:latin typeface="Calibri"/>
                <a:ea typeface="Söhne"/>
                <a:cs typeface="Calibri"/>
              </a:rPr>
              <a:t>: GANs can be used to augment the training dataset with synthetic examples, reducing the need for large annotated datasets and potentially improving the model's performance, especially in scenarios with limited data.</a:t>
            </a:r>
          </a:p>
          <a:p>
            <a:pPr marL="285750" indent="-285750" algn="just">
              <a:lnSpc>
                <a:spcPct val="150000"/>
              </a:lnSpc>
              <a:buFont typeface="Wingdings"/>
              <a:buChar char="v"/>
            </a:pPr>
            <a:r>
              <a:rPr lang="en-US" sz="1600" b="1" dirty="0">
                <a:solidFill>
                  <a:srgbClr val="00B0F0"/>
                </a:solidFill>
                <a:latin typeface="Calibri"/>
                <a:cs typeface="Calibri"/>
              </a:rPr>
              <a:t>Robustness to Variability:</a:t>
            </a:r>
            <a:r>
              <a:rPr lang="en-US" sz="1600" dirty="0">
                <a:latin typeface="Calibri"/>
                <a:ea typeface="Söhne"/>
                <a:cs typeface="Calibri"/>
              </a:rPr>
              <a:t> GANs can help the model become more robust to variability in handwriting styles, strokes, and other factors that may affect the appearance of digits, leading to better generalization performance.</a:t>
            </a:r>
          </a:p>
          <a:p>
            <a:pPr marL="285750" indent="-285750" algn="just">
              <a:lnSpc>
                <a:spcPct val="150000"/>
              </a:lnSpc>
              <a:buFont typeface="Wingdings"/>
              <a:buChar char="v"/>
            </a:pPr>
            <a:r>
              <a:rPr lang="en-US" sz="1600" b="1" dirty="0">
                <a:solidFill>
                  <a:srgbClr val="00B0F0"/>
                </a:solidFill>
                <a:latin typeface="Calibri"/>
                <a:cs typeface="Calibri"/>
              </a:rPr>
              <a:t>Reduced Manual Annotation</a:t>
            </a:r>
            <a:r>
              <a:rPr lang="en-US" sz="1600" dirty="0">
                <a:latin typeface="Calibri"/>
                <a:ea typeface="Söhne"/>
                <a:cs typeface="Calibri"/>
              </a:rPr>
              <a:t>: By generating synthetic data, GANs can reduce the manual effort required for annotating large datasets, making the training process more efficient and cost-effective.</a:t>
            </a:r>
          </a:p>
          <a:p>
            <a:pPr marL="285750" indent="-285750" algn="just">
              <a:lnSpc>
                <a:spcPct val="150000"/>
              </a:lnSpc>
              <a:buFont typeface="Wingdings"/>
              <a:buChar char="v"/>
            </a:pP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94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49935" y="360298"/>
            <a:ext cx="7543165" cy="386003"/>
          </a:xfrm>
          <a:prstGeom prst="rect">
            <a:avLst/>
          </a:prstGeom>
        </p:spPr>
        <p:txBody>
          <a:bodyPr vert="horz" wrap="square" lIns="0" tIns="16510" rIns="0" bIns="0" rtlCol="0" anchor="t">
            <a:spAutoFit/>
          </a:bodyPr>
          <a:lstStyle/>
          <a:p>
            <a:pPr marL="12700">
              <a:spcBef>
                <a:spcPts val="130"/>
              </a:spcBef>
            </a:pPr>
            <a:r>
              <a:rPr lang="en-US" sz="2400" spc="-10" dirty="0">
                <a:solidFill>
                  <a:srgbClr val="00B050"/>
                </a:solidFill>
              </a:rPr>
              <a:t> </a:t>
            </a:r>
            <a:r>
              <a:rPr sz="2400" spc="20" dirty="0">
                <a:solidFill>
                  <a:srgbClr val="00B050"/>
                </a:solidFill>
              </a:rPr>
              <a:t>SOLUTION</a:t>
            </a:r>
            <a:endParaRPr sz="240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6" name="TextBox 5">
            <a:extLst>
              <a:ext uri="{FF2B5EF4-FFF2-40B4-BE49-F238E27FC236}">
                <a16:creationId xmlns:a16="http://schemas.microsoft.com/office/drawing/2014/main" id="{540095FC-9043-B29D-4E7B-5ED42BAA76EF}"/>
              </a:ext>
            </a:extLst>
          </p:cNvPr>
          <p:cNvSpPr txBox="1"/>
          <p:nvPr/>
        </p:nvSpPr>
        <p:spPr>
          <a:xfrm>
            <a:off x="751840" y="1473200"/>
            <a:ext cx="8290560" cy="3388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nSpc>
                <a:spcPct val="150000"/>
              </a:lnSpc>
              <a:buFont typeface="Wingdings"/>
              <a:buChar char="v"/>
            </a:pPr>
            <a:r>
              <a:rPr lang="en-US" sz="1600" dirty="0">
                <a:ea typeface="+mn-lt"/>
                <a:cs typeface="+mn-lt"/>
              </a:rPr>
              <a:t>Handwritten Digit Recognition using Generative Adversarial Networks (GANs) involves training a GAN consisting of a generator and a discriminator. The generator creates realistic handwritten digit images from random noise. The discriminator distinguishes between real digit images and those generated by the generator. The GAN is trained in an adversarial manner, where the generator aims to fool the discriminator by generating realistic digits, and the discriminator aims to correctly classify real and generated digits. Once trained, the discriminator can be used as a feature extractor, and its features are fed into a classifier for digit recognition. This approach leverages GANs to generate synthetic data, which can improve the performance of the classifier, especially in scenarios with limited training data</a:t>
            </a:r>
            <a:r>
              <a:rPr lang="en-US" sz="1600" dirty="0">
                <a:solidFill>
                  <a:srgbClr val="00B0F0"/>
                </a:solidFill>
                <a:ea typeface="+mn-lt"/>
                <a:cs typeface="+mn-lt"/>
              </a:rPr>
              <a:t>.</a:t>
            </a:r>
            <a:endParaRPr lang="en-US" sz="2400" dirty="0">
              <a:solidFill>
                <a:srgbClr val="00B0F0"/>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13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382797"/>
          </a:xfrm>
          <a:prstGeom prst="rect">
            <a:avLst/>
          </a:prstGeom>
        </p:spPr>
        <p:txBody>
          <a:bodyPr vert="horz" wrap="square" lIns="0" tIns="13335" rIns="0" bIns="0" rtlCol="0" anchor="t">
            <a:spAutoFit/>
          </a:bodyPr>
          <a:lstStyle/>
          <a:p>
            <a:pPr marL="12700">
              <a:lnSpc>
                <a:spcPct val="100000"/>
              </a:lnSpc>
              <a:spcBef>
                <a:spcPts val="105"/>
              </a:spcBef>
            </a:pPr>
            <a:r>
              <a:rPr sz="2400" b="1" spc="15" dirty="0">
                <a:solidFill>
                  <a:srgbClr val="00B050"/>
                </a:solidFill>
                <a:latin typeface="Trebuchet MS"/>
                <a:cs typeface="Trebuchet MS"/>
              </a:rPr>
              <a:t>M</a:t>
            </a:r>
            <a:r>
              <a:rPr sz="2400" b="1" dirty="0">
                <a:solidFill>
                  <a:srgbClr val="00B050"/>
                </a:solidFill>
                <a:latin typeface="Trebuchet MS"/>
                <a:cs typeface="Trebuchet MS"/>
              </a:rPr>
              <a:t>O</a:t>
            </a:r>
            <a:r>
              <a:rPr sz="2400" b="1" spc="-15" dirty="0">
                <a:solidFill>
                  <a:srgbClr val="00B050"/>
                </a:solidFill>
                <a:latin typeface="Trebuchet MS"/>
                <a:cs typeface="Trebuchet MS"/>
              </a:rPr>
              <a:t>D</a:t>
            </a:r>
            <a:r>
              <a:rPr sz="2400" b="1" spc="-35" dirty="0">
                <a:solidFill>
                  <a:srgbClr val="00B050"/>
                </a:solidFill>
                <a:latin typeface="Trebuchet MS"/>
                <a:cs typeface="Trebuchet MS"/>
              </a:rPr>
              <a:t>E</a:t>
            </a:r>
            <a:r>
              <a:rPr sz="2400" b="1" spc="-30" dirty="0">
                <a:solidFill>
                  <a:srgbClr val="00B050"/>
                </a:solidFill>
                <a:latin typeface="Trebuchet MS"/>
                <a:cs typeface="Trebuchet MS"/>
              </a:rPr>
              <a:t>LL</a:t>
            </a:r>
            <a:r>
              <a:rPr sz="2400" b="1" spc="-5" dirty="0">
                <a:solidFill>
                  <a:srgbClr val="00B050"/>
                </a:solidFill>
                <a:latin typeface="Trebuchet MS"/>
                <a:cs typeface="Trebuchet MS"/>
              </a:rPr>
              <a:t>I</a:t>
            </a:r>
            <a:r>
              <a:rPr sz="2400" b="1" spc="30" dirty="0">
                <a:solidFill>
                  <a:srgbClr val="00B050"/>
                </a:solidFill>
                <a:latin typeface="Trebuchet MS"/>
                <a:cs typeface="Trebuchet MS"/>
              </a:rPr>
              <a:t>N</a:t>
            </a:r>
            <a:r>
              <a:rPr sz="2400" b="1" spc="5" dirty="0">
                <a:solidFill>
                  <a:srgbClr val="00B050"/>
                </a:solidFill>
                <a:latin typeface="Trebuchet MS"/>
                <a:cs typeface="Trebuchet MS"/>
              </a:rPr>
              <a:t>G</a:t>
            </a:r>
            <a:endParaRPr sz="2400">
              <a:solidFill>
                <a:srgbClr val="00B050"/>
              </a:solidFill>
              <a:latin typeface="Trebuchet MS"/>
              <a:cs typeface="Trebuchet MS"/>
            </a:endParaRPr>
          </a:p>
        </p:txBody>
      </p:sp>
      <p:pic>
        <p:nvPicPr>
          <p:cNvPr id="10" name="Picture 9">
            <a:extLst>
              <a:ext uri="{FF2B5EF4-FFF2-40B4-BE49-F238E27FC236}">
                <a16:creationId xmlns:a16="http://schemas.microsoft.com/office/drawing/2014/main" id="{B4D94F28-F3B4-032C-1947-FE9C3002059B}"/>
              </a:ext>
            </a:extLst>
          </p:cNvPr>
          <p:cNvPicPr>
            <a:picLocks noChangeAspect="1"/>
          </p:cNvPicPr>
          <p:nvPr/>
        </p:nvPicPr>
        <p:blipFill>
          <a:blip r:embed="rId3"/>
          <a:stretch>
            <a:fillRect/>
          </a:stretch>
        </p:blipFill>
        <p:spPr>
          <a:xfrm>
            <a:off x="6097369" y="1066800"/>
            <a:ext cx="5697022" cy="4917440"/>
          </a:xfrm>
          <a:prstGeom prst="rect">
            <a:avLst/>
          </a:prstGeom>
        </p:spPr>
      </p:pic>
      <p:pic>
        <p:nvPicPr>
          <p:cNvPr id="11" name="Picture 10">
            <a:extLst>
              <a:ext uri="{FF2B5EF4-FFF2-40B4-BE49-F238E27FC236}">
                <a16:creationId xmlns:a16="http://schemas.microsoft.com/office/drawing/2014/main" id="{C427A37E-7782-8A49-8D9A-9ADD18CA8E6E}"/>
              </a:ext>
            </a:extLst>
          </p:cNvPr>
          <p:cNvPicPr>
            <a:picLocks noChangeAspect="1"/>
          </p:cNvPicPr>
          <p:nvPr/>
        </p:nvPicPr>
        <p:blipFill>
          <a:blip r:embed="rId4"/>
          <a:stretch>
            <a:fillRect/>
          </a:stretch>
        </p:blipFill>
        <p:spPr>
          <a:xfrm>
            <a:off x="188880" y="1066800"/>
            <a:ext cx="5829999" cy="49174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JAISINGH S CSE, Third year 210921104022</vt:lpstr>
      <vt:lpstr>AGENDA</vt:lpstr>
      <vt:lpstr>Generative Adversarial Network</vt:lpstr>
      <vt:lpstr>PROBLEM STATEMENT</vt:lpstr>
      <vt:lpstr>PROJECT OVERVIEW</vt:lpstr>
      <vt:lpstr>WHO ARE THE END USERS?</vt:lpstr>
      <vt:lpstr>SOLUTION AND ITS VALUE PROPOSITION</vt:lpstr>
      <vt:lpst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c:title>
  <cp:lastModifiedBy>Jaisingh S</cp:lastModifiedBy>
  <cp:revision>379</cp:revision>
  <dcterms:created xsi:type="dcterms:W3CDTF">2024-04-01T07:16:40Z</dcterms:created>
  <dcterms:modified xsi:type="dcterms:W3CDTF">2024-04-01T09:54:54Z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