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6" d="100"/>
          <a:sy n="116" d="100"/>
        </p:scale>
        <p:origin x="144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notesMaster" Target="notesMasters/notesMaster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6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600"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1048601"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1048602" name="Date Placeholder 3"/>
          <p:cNvSpPr>
            <a:spLocks noGrp="1"/>
          </p:cNvSpPr>
          <p:nvPr>
            <p:ph type="dt" sz="half" idx="10"/>
          </p:nvPr>
        </p:nvSpPr>
        <p:spPr/>
        <p:txBody>
          <a:bodyPr/>
          <a:lstStyle/>
          <a:p>
            <a:fld id="{70BC1078-46ED-40F9-8930-935BAD7C2B02}" type="datetimeFigureOut">
              <a:rPr lang="zh-CN" altLang="en-US" smtClean="0"/>
              <a:t>2025/7/3</a:t>
            </a:fld>
            <a:endParaRPr lang="zh-CN" altLang="en-US"/>
          </a:p>
        </p:txBody>
      </p:sp>
      <p:sp>
        <p:nvSpPr>
          <p:cNvPr id="1048603" name="Footer Placeholder 4"/>
          <p:cNvSpPr>
            <a:spLocks noGrp="1"/>
          </p:cNvSpPr>
          <p:nvPr>
            <p:ph type="ftr" sz="quarter" idx="11"/>
          </p:nvPr>
        </p:nvSpPr>
        <p:spPr/>
        <p:txBody>
          <a:bodyPr/>
          <a:lstStyle/>
          <a:p>
            <a:endParaRPr lang="zh-CN" altLang="en-US"/>
          </a:p>
        </p:txBody>
      </p:sp>
      <p:sp>
        <p:nvSpPr>
          <p:cNvPr id="1048604"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25" name="Title 1"/>
          <p:cNvSpPr>
            <a:spLocks noGrp="1"/>
          </p:cNvSpPr>
          <p:nvPr>
            <p:ph type="title"/>
          </p:nvPr>
        </p:nvSpPr>
        <p:spPr/>
        <p:txBody>
          <a:bodyPr/>
          <a:lstStyle/>
          <a:p>
            <a:r>
              <a:rPr lang="en-US" altLang="zh-CN"/>
              <a:t>Click to edit Master title style</a:t>
            </a:r>
            <a:endParaRPr lang="en-US" dirty="0"/>
          </a:p>
        </p:txBody>
      </p:sp>
      <p:sp>
        <p:nvSpPr>
          <p:cNvPr id="1048626"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27" name="Date Placeholder 3"/>
          <p:cNvSpPr>
            <a:spLocks noGrp="1"/>
          </p:cNvSpPr>
          <p:nvPr>
            <p:ph type="dt" sz="half" idx="10"/>
          </p:nvPr>
        </p:nvSpPr>
        <p:spPr/>
        <p:txBody>
          <a:bodyPr/>
          <a:lstStyle/>
          <a:p>
            <a:fld id="{70BC1078-46ED-40F9-8930-935BAD7C2B02}" type="datetimeFigureOut">
              <a:rPr lang="zh-CN" altLang="en-US" smtClean="0"/>
              <a:t>2025/7/3</a:t>
            </a:fld>
            <a:endParaRPr lang="zh-CN" altLang="en-US"/>
          </a:p>
        </p:txBody>
      </p:sp>
      <p:sp>
        <p:nvSpPr>
          <p:cNvPr id="1048628" name="Footer Placeholder 4"/>
          <p:cNvSpPr>
            <a:spLocks noGrp="1"/>
          </p:cNvSpPr>
          <p:nvPr>
            <p:ph type="ftr" sz="quarter" idx="11"/>
          </p:nvPr>
        </p:nvSpPr>
        <p:spPr/>
        <p:txBody>
          <a:bodyPr/>
          <a:lstStyle/>
          <a:p>
            <a:endParaRPr lang="zh-CN" altLang="en-US"/>
          </a:p>
        </p:txBody>
      </p:sp>
      <p:sp>
        <p:nvSpPr>
          <p:cNvPr id="1048629"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609"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1048610"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11" name="Date Placeholder 3"/>
          <p:cNvSpPr>
            <a:spLocks noGrp="1"/>
          </p:cNvSpPr>
          <p:nvPr>
            <p:ph type="dt" sz="half" idx="10"/>
          </p:nvPr>
        </p:nvSpPr>
        <p:spPr/>
        <p:txBody>
          <a:bodyPr/>
          <a:lstStyle/>
          <a:p>
            <a:fld id="{70BC1078-46ED-40F9-8930-935BAD7C2B02}" type="datetimeFigureOut">
              <a:rPr lang="zh-CN" altLang="en-US" smtClean="0"/>
              <a:t>2025/7/3</a:t>
            </a:fld>
            <a:endParaRPr lang="zh-CN" altLang="en-US"/>
          </a:p>
        </p:txBody>
      </p:sp>
      <p:sp>
        <p:nvSpPr>
          <p:cNvPr id="1048612" name="Footer Placeholder 4"/>
          <p:cNvSpPr>
            <a:spLocks noGrp="1"/>
          </p:cNvSpPr>
          <p:nvPr>
            <p:ph type="ftr" sz="quarter" idx="11"/>
          </p:nvPr>
        </p:nvSpPr>
        <p:spPr/>
        <p:txBody>
          <a:bodyPr/>
          <a:lstStyle/>
          <a:p>
            <a:endParaRPr lang="zh-CN" altLang="en-US"/>
          </a:p>
        </p:txBody>
      </p:sp>
      <p:sp>
        <p:nvSpPr>
          <p:cNvPr id="1048613"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4" name="Title 1"/>
          <p:cNvSpPr>
            <a:spLocks noGrp="1"/>
          </p:cNvSpPr>
          <p:nvPr>
            <p:ph type="title"/>
          </p:nvPr>
        </p:nvSpPr>
        <p:spPr/>
        <p:txBody>
          <a:bodyPr/>
          <a:lstStyle/>
          <a:p>
            <a:r>
              <a:rPr lang="en-US" altLang="zh-CN"/>
              <a:t>Click to edit Master title style</a:t>
            </a:r>
            <a:endParaRPr lang="en-US" dirty="0"/>
          </a:p>
        </p:txBody>
      </p:sp>
      <p:sp>
        <p:nvSpPr>
          <p:cNvPr id="1048615"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16" name="Date Placeholder 3"/>
          <p:cNvSpPr>
            <a:spLocks noGrp="1"/>
          </p:cNvSpPr>
          <p:nvPr>
            <p:ph type="dt" sz="half" idx="10"/>
          </p:nvPr>
        </p:nvSpPr>
        <p:spPr/>
        <p:txBody>
          <a:bodyPr/>
          <a:lstStyle/>
          <a:p>
            <a:fld id="{70BC1078-46ED-40F9-8930-935BAD7C2B02}" type="datetimeFigureOut">
              <a:rPr lang="zh-CN" altLang="en-US" smtClean="0"/>
              <a:t>2025/7/3</a:t>
            </a:fld>
            <a:endParaRPr lang="zh-CN" altLang="en-US"/>
          </a:p>
        </p:txBody>
      </p:sp>
      <p:sp>
        <p:nvSpPr>
          <p:cNvPr id="1048617" name="Footer Placeholder 4"/>
          <p:cNvSpPr>
            <a:spLocks noGrp="1"/>
          </p:cNvSpPr>
          <p:nvPr>
            <p:ph type="ftr" sz="quarter" idx="11"/>
          </p:nvPr>
        </p:nvSpPr>
        <p:spPr/>
        <p:txBody>
          <a:bodyPr/>
          <a:lstStyle/>
          <a:p>
            <a:endParaRPr lang="zh-CN" altLang="en-US"/>
          </a:p>
        </p:txBody>
      </p:sp>
      <p:sp>
        <p:nvSpPr>
          <p:cNvPr id="1048618"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0"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1048631"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1048632" name="Date Placeholder 3"/>
          <p:cNvSpPr>
            <a:spLocks noGrp="1"/>
          </p:cNvSpPr>
          <p:nvPr>
            <p:ph type="dt" sz="half" idx="10"/>
          </p:nvPr>
        </p:nvSpPr>
        <p:spPr/>
        <p:txBody>
          <a:bodyPr/>
          <a:lstStyle/>
          <a:p>
            <a:fld id="{70BC1078-46ED-40F9-8930-935BAD7C2B02}" type="datetimeFigureOut">
              <a:rPr lang="zh-CN" altLang="en-US" smtClean="0"/>
              <a:t>2025/7/3</a:t>
            </a:fld>
            <a:endParaRPr lang="zh-CN" altLang="en-US"/>
          </a:p>
        </p:txBody>
      </p:sp>
      <p:sp>
        <p:nvSpPr>
          <p:cNvPr id="1048633" name="Footer Placeholder 4"/>
          <p:cNvSpPr>
            <a:spLocks noGrp="1"/>
          </p:cNvSpPr>
          <p:nvPr>
            <p:ph type="ftr" sz="quarter" idx="11"/>
          </p:nvPr>
        </p:nvSpPr>
        <p:spPr/>
        <p:txBody>
          <a:bodyPr/>
          <a:lstStyle/>
          <a:p>
            <a:endParaRPr lang="zh-CN" altLang="en-US"/>
          </a:p>
        </p:txBody>
      </p:sp>
      <p:sp>
        <p:nvSpPr>
          <p:cNvPr id="1048634" name="Slide Number Placeholder 5"/>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35" name="Title 1"/>
          <p:cNvSpPr>
            <a:spLocks noGrp="1"/>
          </p:cNvSpPr>
          <p:nvPr>
            <p:ph type="title"/>
          </p:nvPr>
        </p:nvSpPr>
        <p:spPr/>
        <p:txBody>
          <a:bodyPr/>
          <a:lstStyle/>
          <a:p>
            <a:r>
              <a:rPr lang="en-US" altLang="zh-CN"/>
              <a:t>Click to edit Master title style</a:t>
            </a:r>
            <a:endParaRPr lang="en-US" dirty="0"/>
          </a:p>
        </p:txBody>
      </p:sp>
      <p:sp>
        <p:nvSpPr>
          <p:cNvPr id="1048636"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7"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38" name="Date Placeholder 4"/>
          <p:cNvSpPr>
            <a:spLocks noGrp="1"/>
          </p:cNvSpPr>
          <p:nvPr>
            <p:ph type="dt" sz="half" idx="10"/>
          </p:nvPr>
        </p:nvSpPr>
        <p:spPr/>
        <p:txBody>
          <a:bodyPr/>
          <a:lstStyle/>
          <a:p>
            <a:fld id="{70BC1078-46ED-40F9-8930-935BAD7C2B02}" type="datetimeFigureOut">
              <a:rPr lang="zh-CN" altLang="en-US" smtClean="0"/>
              <a:t>2025/7/3</a:t>
            </a:fld>
            <a:endParaRPr lang="zh-CN" altLang="en-US"/>
          </a:p>
        </p:txBody>
      </p:sp>
      <p:sp>
        <p:nvSpPr>
          <p:cNvPr id="1048639" name="Footer Placeholder 5"/>
          <p:cNvSpPr>
            <a:spLocks noGrp="1"/>
          </p:cNvSpPr>
          <p:nvPr>
            <p:ph type="ftr" sz="quarter" idx="11"/>
          </p:nvPr>
        </p:nvSpPr>
        <p:spPr/>
        <p:txBody>
          <a:bodyPr/>
          <a:lstStyle/>
          <a:p>
            <a:endParaRPr lang="zh-CN" altLang="en-US"/>
          </a:p>
        </p:txBody>
      </p:sp>
      <p:sp>
        <p:nvSpPr>
          <p:cNvPr id="1048640"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1"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1048642"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3"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4"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1048645"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46" name="Date Placeholder 6"/>
          <p:cNvSpPr>
            <a:spLocks noGrp="1"/>
          </p:cNvSpPr>
          <p:nvPr>
            <p:ph type="dt" sz="half" idx="10"/>
          </p:nvPr>
        </p:nvSpPr>
        <p:spPr/>
        <p:txBody>
          <a:bodyPr/>
          <a:lstStyle/>
          <a:p>
            <a:fld id="{70BC1078-46ED-40F9-8930-935BAD7C2B02}" type="datetimeFigureOut">
              <a:rPr lang="zh-CN" altLang="en-US" smtClean="0"/>
              <a:t>2025/7/3</a:t>
            </a:fld>
            <a:endParaRPr lang="zh-CN" altLang="en-US"/>
          </a:p>
        </p:txBody>
      </p:sp>
      <p:sp>
        <p:nvSpPr>
          <p:cNvPr id="1048647" name="Footer Placeholder 7"/>
          <p:cNvSpPr>
            <a:spLocks noGrp="1"/>
          </p:cNvSpPr>
          <p:nvPr>
            <p:ph type="ftr" sz="quarter" idx="11"/>
          </p:nvPr>
        </p:nvSpPr>
        <p:spPr/>
        <p:txBody>
          <a:bodyPr/>
          <a:lstStyle/>
          <a:p>
            <a:endParaRPr lang="zh-CN" altLang="en-US"/>
          </a:p>
        </p:txBody>
      </p:sp>
      <p:sp>
        <p:nvSpPr>
          <p:cNvPr id="1048648" name="Slide Number Placeholder 8"/>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05" name="Title 1"/>
          <p:cNvSpPr>
            <a:spLocks noGrp="1"/>
          </p:cNvSpPr>
          <p:nvPr>
            <p:ph type="title"/>
          </p:nvPr>
        </p:nvSpPr>
        <p:spPr/>
        <p:txBody>
          <a:bodyPr/>
          <a:lstStyle/>
          <a:p>
            <a:r>
              <a:rPr lang="en-US" altLang="zh-CN"/>
              <a:t>Click to edit Master title style</a:t>
            </a:r>
            <a:endParaRPr lang="en-US" dirty="0"/>
          </a:p>
        </p:txBody>
      </p:sp>
      <p:sp>
        <p:nvSpPr>
          <p:cNvPr id="1048606" name="Date Placeholder 2"/>
          <p:cNvSpPr>
            <a:spLocks noGrp="1"/>
          </p:cNvSpPr>
          <p:nvPr>
            <p:ph type="dt" sz="half" idx="10"/>
          </p:nvPr>
        </p:nvSpPr>
        <p:spPr/>
        <p:txBody>
          <a:bodyPr/>
          <a:lstStyle/>
          <a:p>
            <a:fld id="{70BC1078-46ED-40F9-8930-935BAD7C2B02}" type="datetimeFigureOut">
              <a:rPr lang="zh-CN" altLang="en-US" smtClean="0"/>
              <a:t>2025/7/3</a:t>
            </a:fld>
            <a:endParaRPr lang="zh-CN" altLang="en-US"/>
          </a:p>
        </p:txBody>
      </p:sp>
      <p:sp>
        <p:nvSpPr>
          <p:cNvPr id="1048607" name="Footer Placeholder 3"/>
          <p:cNvSpPr>
            <a:spLocks noGrp="1"/>
          </p:cNvSpPr>
          <p:nvPr>
            <p:ph type="ftr" sz="quarter" idx="11"/>
          </p:nvPr>
        </p:nvSpPr>
        <p:spPr/>
        <p:txBody>
          <a:bodyPr/>
          <a:lstStyle/>
          <a:p>
            <a:endParaRPr lang="zh-CN" altLang="en-US"/>
          </a:p>
        </p:txBody>
      </p:sp>
      <p:sp>
        <p:nvSpPr>
          <p:cNvPr id="1048608" name="Slide Number Placeholder 4"/>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70BC1078-46ED-40F9-8930-935BAD7C2B02}" type="datetimeFigureOut">
              <a:rPr lang="zh-CN" altLang="en-US" smtClean="0"/>
              <a:t>2025/7/3</a:t>
            </a:fld>
            <a:endParaRPr lang="zh-CN" altLang="en-US"/>
          </a:p>
        </p:txBody>
      </p:sp>
      <p:sp>
        <p:nvSpPr>
          <p:cNvPr id="1048582" name="Footer Placeholder 2"/>
          <p:cNvSpPr>
            <a:spLocks noGrp="1"/>
          </p:cNvSpPr>
          <p:nvPr>
            <p:ph type="ftr" sz="quarter" idx="11"/>
          </p:nvPr>
        </p:nvSpPr>
        <p:spPr/>
        <p:txBody>
          <a:bodyPr/>
          <a:lstStyle/>
          <a:p>
            <a:endParaRPr lang="zh-CN" altLang="en-US"/>
          </a:p>
        </p:txBody>
      </p:sp>
      <p:sp>
        <p:nvSpPr>
          <p:cNvPr id="1048583" name="Slide Number Placeholder 3"/>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49"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50"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651"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52" name="Date Placeholder 4"/>
          <p:cNvSpPr>
            <a:spLocks noGrp="1"/>
          </p:cNvSpPr>
          <p:nvPr>
            <p:ph type="dt" sz="half" idx="10"/>
          </p:nvPr>
        </p:nvSpPr>
        <p:spPr/>
        <p:txBody>
          <a:bodyPr/>
          <a:lstStyle/>
          <a:p>
            <a:fld id="{70BC1078-46ED-40F9-8930-935BAD7C2B02}" type="datetimeFigureOut">
              <a:rPr lang="zh-CN" altLang="en-US" smtClean="0"/>
              <a:t>2025/7/3</a:t>
            </a:fld>
            <a:endParaRPr lang="zh-CN" altLang="en-US"/>
          </a:p>
        </p:txBody>
      </p:sp>
      <p:sp>
        <p:nvSpPr>
          <p:cNvPr id="1048653" name="Footer Placeholder 5"/>
          <p:cNvSpPr>
            <a:spLocks noGrp="1"/>
          </p:cNvSpPr>
          <p:nvPr>
            <p:ph type="ftr" sz="quarter" idx="11"/>
          </p:nvPr>
        </p:nvSpPr>
        <p:spPr/>
        <p:txBody>
          <a:bodyPr/>
          <a:lstStyle/>
          <a:p>
            <a:endParaRPr lang="zh-CN" altLang="en-US"/>
          </a:p>
        </p:txBody>
      </p:sp>
      <p:sp>
        <p:nvSpPr>
          <p:cNvPr id="1048654"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19"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1048620"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1048621"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1048622" name="Date Placeholder 4"/>
          <p:cNvSpPr>
            <a:spLocks noGrp="1"/>
          </p:cNvSpPr>
          <p:nvPr>
            <p:ph type="dt" sz="half" idx="10"/>
          </p:nvPr>
        </p:nvSpPr>
        <p:spPr/>
        <p:txBody>
          <a:bodyPr/>
          <a:lstStyle/>
          <a:p>
            <a:fld id="{70BC1078-46ED-40F9-8930-935BAD7C2B02}" type="datetimeFigureOut">
              <a:rPr lang="zh-CN" altLang="en-US" smtClean="0"/>
              <a:t>2025/7/3</a:t>
            </a:fld>
            <a:endParaRPr lang="zh-CN" altLang="en-US"/>
          </a:p>
        </p:txBody>
      </p:sp>
      <p:sp>
        <p:nvSpPr>
          <p:cNvPr id="1048623" name="Footer Placeholder 5"/>
          <p:cNvSpPr>
            <a:spLocks noGrp="1"/>
          </p:cNvSpPr>
          <p:nvPr>
            <p:ph type="ftr" sz="quarter" idx="11"/>
          </p:nvPr>
        </p:nvSpPr>
        <p:spPr/>
        <p:txBody>
          <a:bodyPr/>
          <a:lstStyle/>
          <a:p>
            <a:endParaRPr lang="zh-CN" altLang="en-US"/>
          </a:p>
        </p:txBody>
      </p:sp>
      <p:sp>
        <p:nvSpPr>
          <p:cNvPr id="1048624" name="Slide Number Placeholder 6"/>
          <p:cNvSpPr>
            <a:spLocks noGrp="1"/>
          </p:cNvSpPr>
          <p:nvPr>
            <p:ph type="sldNum" sz="quarter" idx="12"/>
          </p:nvPr>
        </p:nvSpPr>
        <p:spPr/>
        <p:txBody>
          <a:bodyPr/>
          <a:lstStyle/>
          <a:p>
            <a:fld id="{D5B52ADC-5BFA-4FBD-BEE2-16096B7F416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1048577"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1048578"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BC1078-46ED-40F9-8930-935BAD7C2B02}" type="datetimeFigureOut">
              <a:rPr lang="zh-CN" altLang="en-US" smtClean="0"/>
              <a:t>2025/7/3</a:t>
            </a:fld>
            <a:endParaRPr lang="zh-CN" altLang="en-US"/>
          </a:p>
        </p:txBody>
      </p:sp>
      <p:sp>
        <p:nvSpPr>
          <p:cNvPr id="1048579"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048580"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B52ADC-5BFA-4FBD-BEE2-16096B7F416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TextBox 1048587"/>
          <p:cNvSpPr txBox="1"/>
          <p:nvPr/>
        </p:nvSpPr>
        <p:spPr>
          <a:xfrm>
            <a:off x="1539315" y="119235"/>
            <a:ext cx="6253651" cy="2174240"/>
          </a:xfrm>
          <a:prstGeom prst="rect">
            <a:avLst/>
          </a:prstGeom>
        </p:spPr>
        <p:txBody>
          <a:bodyPr wrap="square" rtlCol="0">
            <a:spAutoFit/>
          </a:bodyPr>
          <a:lstStyle/>
          <a:p>
            <a:r>
              <a:rPr lang="en-US" sz="4000" b="1">
                <a:solidFill>
                  <a:srgbClr val="000000"/>
                </a:solidFill>
              </a:rPr>
              <a:t>GRAIN PALETTE -</a:t>
            </a:r>
            <a:endParaRPr lang="en-GB" sz="2800" b="1">
              <a:solidFill>
                <a:srgbClr val="000000"/>
              </a:solidFill>
            </a:endParaRPr>
          </a:p>
          <a:p>
            <a:r>
              <a:rPr lang="en-US" sz="2800">
                <a:solidFill>
                  <a:srgbClr val="000000"/>
                </a:solidFill>
              </a:rPr>
              <a:t>A deep learning Odyssey in rice type classification through transfer.</a:t>
            </a:r>
            <a:endParaRPr lang="en-GB" sz="2800">
              <a:solidFill>
                <a:srgbClr val="000000"/>
              </a:solidFill>
            </a:endParaRPr>
          </a:p>
          <a:p>
            <a:endParaRPr lang="en-GB" sz="2800">
              <a:solidFill>
                <a:srgbClr val="000000"/>
              </a:solidFill>
            </a:endParaRPr>
          </a:p>
        </p:txBody>
      </p:sp>
      <p:sp>
        <p:nvSpPr>
          <p:cNvPr id="1048589" name="TextBox 1048588"/>
          <p:cNvSpPr txBox="1"/>
          <p:nvPr/>
        </p:nvSpPr>
        <p:spPr>
          <a:xfrm>
            <a:off x="1100866" y="2065948"/>
            <a:ext cx="6692100" cy="6124754"/>
          </a:xfrm>
          <a:prstGeom prst="rect">
            <a:avLst/>
          </a:prstGeom>
        </p:spPr>
        <p:txBody>
          <a:bodyPr wrap="square" rtlCol="0">
            <a:spAutoFit/>
          </a:bodyPr>
          <a:lstStyle/>
          <a:p>
            <a:r>
              <a:rPr lang="en-US" sz="2800" dirty="0">
                <a:solidFill>
                  <a:srgbClr val="000000"/>
                </a:solidFill>
              </a:rPr>
              <a:t>Project Supervisor: Ganesh M</a:t>
            </a:r>
            <a:endParaRPr lang="en-GB" sz="2800" dirty="0">
              <a:solidFill>
                <a:srgbClr val="000000"/>
              </a:solidFill>
            </a:endParaRPr>
          </a:p>
          <a:p>
            <a:r>
              <a:rPr lang="en-IN" sz="2800" dirty="0">
                <a:solidFill>
                  <a:srgbClr val="000000"/>
                </a:solidFill>
              </a:rPr>
              <a:t>
Team Leader : </a:t>
            </a:r>
            <a:r>
              <a:rPr lang="en-IN" sz="2800" dirty="0" err="1">
                <a:solidFill>
                  <a:srgbClr val="000000"/>
                </a:solidFill>
              </a:rPr>
              <a:t>Jais</a:t>
            </a:r>
            <a:r>
              <a:rPr lang="en-IN" sz="2800" dirty="0">
                <a:solidFill>
                  <a:srgbClr val="000000"/>
                </a:solidFill>
              </a:rPr>
              <a:t> </a:t>
            </a:r>
            <a:r>
              <a:rPr lang="en-IN" sz="2800" dirty="0" err="1">
                <a:solidFill>
                  <a:srgbClr val="000000"/>
                </a:solidFill>
              </a:rPr>
              <a:t>Meyar</a:t>
            </a:r>
            <a:r>
              <a:rPr lang="en-IN" sz="2800" dirty="0">
                <a:solidFill>
                  <a:srgbClr val="000000"/>
                </a:solidFill>
              </a:rPr>
              <a:t> </a:t>
            </a:r>
            <a:r>
              <a:rPr lang="en-IN" sz="2800" dirty="0" err="1">
                <a:solidFill>
                  <a:srgbClr val="000000"/>
                </a:solidFill>
              </a:rPr>
              <a:t>Mulpuru</a:t>
            </a:r>
            <a:r>
              <a:rPr lang="en-IN" sz="2800" dirty="0">
                <a:solidFill>
                  <a:srgbClr val="000000"/>
                </a:solidFill>
              </a:rPr>
              <a:t>
Team member : </a:t>
            </a:r>
            <a:r>
              <a:rPr lang="en-IN" sz="2800" dirty="0" err="1">
                <a:solidFill>
                  <a:srgbClr val="000000"/>
                </a:solidFill>
              </a:rPr>
              <a:t>Kavuri</a:t>
            </a:r>
            <a:r>
              <a:rPr lang="en-IN" sz="2800" dirty="0">
                <a:solidFill>
                  <a:srgbClr val="000000"/>
                </a:solidFill>
              </a:rPr>
              <a:t> </a:t>
            </a:r>
            <a:r>
              <a:rPr lang="en-IN" sz="2800" dirty="0" err="1">
                <a:solidFill>
                  <a:srgbClr val="000000"/>
                </a:solidFill>
              </a:rPr>
              <a:t>Shaik</a:t>
            </a:r>
            <a:r>
              <a:rPr lang="en-IN" sz="2800" dirty="0">
                <a:solidFill>
                  <a:srgbClr val="000000"/>
                </a:solidFill>
              </a:rPr>
              <a:t> Afrin
Team member : </a:t>
            </a:r>
            <a:r>
              <a:rPr lang="en-IN" sz="2800" dirty="0" err="1">
                <a:solidFill>
                  <a:srgbClr val="000000"/>
                </a:solidFill>
              </a:rPr>
              <a:t>Kokkiligadda</a:t>
            </a:r>
            <a:r>
              <a:rPr lang="en-IN" sz="2800" dirty="0">
                <a:solidFill>
                  <a:srgbClr val="000000"/>
                </a:solidFill>
              </a:rPr>
              <a:t> </a:t>
            </a:r>
            <a:r>
              <a:rPr lang="en-IN" sz="2800" dirty="0" err="1">
                <a:solidFill>
                  <a:srgbClr val="000000"/>
                </a:solidFill>
              </a:rPr>
              <a:t>Sirisha</a:t>
            </a:r>
            <a:r>
              <a:rPr lang="en-IN" sz="2800" dirty="0">
                <a:solidFill>
                  <a:srgbClr val="000000"/>
                </a:solidFill>
              </a:rPr>
              <a:t>
Team member : </a:t>
            </a:r>
            <a:r>
              <a:rPr lang="en-IN" sz="2800" dirty="0" err="1">
                <a:solidFill>
                  <a:srgbClr val="000000"/>
                </a:solidFill>
              </a:rPr>
              <a:t>Kommineni</a:t>
            </a:r>
            <a:r>
              <a:rPr lang="en-IN" sz="2800" dirty="0">
                <a:solidFill>
                  <a:srgbClr val="000000"/>
                </a:solidFill>
              </a:rPr>
              <a:t> </a:t>
            </a:r>
            <a:r>
              <a:rPr lang="en-IN" sz="2800" dirty="0" err="1">
                <a:solidFill>
                  <a:srgbClr val="000000"/>
                </a:solidFill>
              </a:rPr>
              <a:t>Devika</a:t>
            </a:r>
            <a:endParaRPr lang="en-IN" sz="2800" dirty="0">
              <a:solidFill>
                <a:srgbClr val="000000"/>
              </a:solidFill>
            </a:endParaRPr>
          </a:p>
          <a:p>
            <a:endParaRPr lang="en-IN" sz="2800" dirty="0">
              <a:solidFill>
                <a:srgbClr val="000000"/>
              </a:solidFill>
            </a:endParaRPr>
          </a:p>
          <a:p>
            <a:r>
              <a:rPr lang="en-IN" sz="2800" dirty="0">
                <a:solidFill>
                  <a:srgbClr val="000000"/>
                </a:solidFill>
              </a:rPr>
              <a:t>Team ID : LTVIP2025TMID33603</a:t>
            </a:r>
            <a:endParaRPr lang="en-GB" sz="2800" dirty="0">
              <a:solidFill>
                <a:srgbClr val="000000"/>
              </a:solidFill>
            </a:endParaRPr>
          </a:p>
          <a:p>
            <a:endParaRPr lang="en-GB" sz="2800" dirty="0">
              <a:solidFill>
                <a:srgbClr val="000000"/>
              </a:solidFill>
            </a:endParaRPr>
          </a:p>
          <a:p>
            <a:endParaRPr lang="en-GB" sz="2800" dirty="0">
              <a:solidFill>
                <a:srgbClr val="000000"/>
              </a:solidFill>
            </a:endParaRPr>
          </a:p>
          <a:p>
            <a:endParaRPr lang="en-GB" sz="2800" dirty="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TextBox 1048586"/>
          <p:cNvSpPr txBox="1"/>
          <p:nvPr/>
        </p:nvSpPr>
        <p:spPr>
          <a:xfrm>
            <a:off x="806622" y="1033779"/>
            <a:ext cx="7530757" cy="5539740"/>
          </a:xfrm>
          <a:prstGeom prst="rect">
            <a:avLst/>
          </a:prstGeom>
        </p:spPr>
        <p:txBody>
          <a:bodyPr wrap="square" rtlCol="0">
            <a:spAutoFit/>
          </a:bodyPr>
          <a:lstStyle/>
          <a:p>
            <a:r>
              <a:rPr lang="en-GB" sz="3600" b="1">
                <a:solidFill>
                  <a:srgbClr val="000000"/>
                </a:solidFill>
              </a:rPr>
              <a:t> 3. Explore Color and Material Inspiration</a:t>
            </a:r>
            <a:r>
              <a:rPr lang="en-GB" sz="2800">
                <a:solidFill>
                  <a:srgbClr val="000000"/>
                </a:solidFill>
              </a:rPr>
              <a:t>
Build a color palette inspired by:
Real grains (e.g., red quinoa, golden oats)
Fields and seasons (e.g., harvest gold, spring green)
Complementary elements (e.g., wooden bowls, stone mills)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extBox 1048585"/>
          <p:cNvSpPr txBox="1"/>
          <p:nvPr/>
        </p:nvSpPr>
        <p:spPr>
          <a:xfrm>
            <a:off x="876105" y="551018"/>
            <a:ext cx="7391789" cy="6009640"/>
          </a:xfrm>
          <a:prstGeom prst="rect">
            <a:avLst/>
          </a:prstGeom>
        </p:spPr>
        <p:txBody>
          <a:bodyPr wrap="square" rtlCol="0">
            <a:spAutoFit/>
          </a:bodyPr>
          <a:lstStyle/>
          <a:p>
            <a:r>
              <a:rPr lang="en-GB" sz="3600" b="1">
                <a:solidFill>
                  <a:srgbClr val="000000"/>
                </a:solidFill>
              </a:rPr>
              <a:t>4. Create Mood Boards or Concept Clusters
</a:t>
            </a:r>
            <a:r>
              <a:rPr lang="en-GB" sz="2800">
                <a:solidFill>
                  <a:srgbClr val="000000"/>
                </a:solidFill>
              </a:rPr>
              <a:t>Organize ideas into visual clusters:
Minimalist organic: clean whites and beiges, focus on grain purity
Rustic farmhouse: warm browns, wood, linen textures
Global grain: rich saffron, indigo, deep brown from world cuisines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extBox 1048583"/>
          <p:cNvSpPr txBox="1"/>
          <p:nvPr/>
        </p:nvSpPr>
        <p:spPr>
          <a:xfrm>
            <a:off x="557473" y="779356"/>
            <a:ext cx="7764406" cy="5869940"/>
          </a:xfrm>
          <a:prstGeom prst="rect">
            <a:avLst/>
          </a:prstGeom>
        </p:spPr>
        <p:txBody>
          <a:bodyPr wrap="square" rtlCol="0">
            <a:spAutoFit/>
          </a:bodyPr>
          <a:lstStyle/>
          <a:p>
            <a:r>
              <a:rPr lang="en-GB" sz="3600" b="1">
                <a:solidFill>
                  <a:srgbClr val="000000"/>
                </a:solidFill>
              </a:rPr>
              <a:t>5. Research Trends and References</a:t>
            </a:r>
            <a:r>
              <a:rPr lang="en-GB" sz="2800">
                <a:solidFill>
                  <a:srgbClr val="000000"/>
                </a:solidFill>
              </a:rPr>
              <a:t>
Sustainable food branding
Natural/organic product packaging
Grain-focused restaurants or bakeries (e.g., Tartine, Noma)
Agricultural co-ops or grain-focused design systems (e.g., heirloom grain catalogs)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2097153"/>
          <p:cNvPicPr>
            <a:picLocks/>
          </p:cNvPicPr>
          <p:nvPr/>
        </p:nvPicPr>
        <p:blipFill>
          <a:blip r:embed="rId2"/>
          <a:stretch>
            <a:fillRect/>
          </a:stretch>
        </p:blipFill>
        <p:spPr>
          <a:xfrm rot="21600000">
            <a:off x="172528" y="1335532"/>
            <a:ext cx="8798943" cy="431642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097154"/>
          <p:cNvPicPr>
            <a:picLocks/>
          </p:cNvPicPr>
          <p:nvPr/>
        </p:nvPicPr>
        <p:blipFill>
          <a:blip r:embed="rId2"/>
          <a:stretch>
            <a:fillRect/>
          </a:stretch>
        </p:blipFill>
        <p:spPr>
          <a:xfrm>
            <a:off x="222129" y="731235"/>
            <a:ext cx="8656608" cy="5637247"/>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TextBox 1048584"/>
          <p:cNvSpPr txBox="1"/>
          <p:nvPr/>
        </p:nvSpPr>
        <p:spPr>
          <a:xfrm>
            <a:off x="1041639" y="1546252"/>
            <a:ext cx="7060720" cy="3914140"/>
          </a:xfrm>
          <a:prstGeom prst="rect">
            <a:avLst/>
          </a:prstGeom>
        </p:spPr>
        <p:txBody>
          <a:bodyPr wrap="square" rtlCol="0">
            <a:spAutoFit/>
          </a:bodyPr>
          <a:lstStyle/>
          <a:p>
            <a:r>
              <a:rPr lang="en-GB" sz="2800">
                <a:solidFill>
                  <a:srgbClr val="000000"/>
                </a:solidFill>
              </a:rPr>
              <a:t>✅</a:t>
            </a:r>
            <a:r>
              <a:rPr lang="en-GB" sz="4400" b="1">
                <a:solidFill>
                  <a:srgbClr val="000000"/>
                </a:solidFill>
              </a:rPr>
              <a:t> Requirement Analysis of a Grain Palette</a:t>
            </a:r>
            <a:r>
              <a:rPr lang="en-GB" sz="2800">
                <a:solidFill>
                  <a:srgbClr val="000000"/>
                </a:solidFill>
              </a:rPr>
              <a:t>
The requirement analysis phase defines what the grain palette needs to accomplish, who it's for, and how it will be used. It ensures your design or product development is aligned with the objectives, constraints, and user needs.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Picture 2097151"/>
          <p:cNvPicPr>
            <a:picLocks/>
          </p:cNvPicPr>
          <p:nvPr/>
        </p:nvPicPr>
        <p:blipFill>
          <a:blip r:embed="rId2"/>
          <a:stretch>
            <a:fillRect/>
          </a:stretch>
        </p:blipFill>
        <p:spPr>
          <a:xfrm>
            <a:off x="-125463" y="0"/>
            <a:ext cx="9929291"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2097152"/>
          <p:cNvPicPr>
            <a:picLocks/>
          </p:cNvPicPr>
          <p:nvPr/>
        </p:nvPicPr>
        <p:blipFill>
          <a:blip r:embed="rId2"/>
          <a:stretch>
            <a:fillRect/>
          </a:stretch>
        </p:blipFill>
        <p:spPr>
          <a:xfrm>
            <a:off x="165786" y="0"/>
            <a:ext cx="8730043"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0" name="TextBox 1048589"/>
          <p:cNvSpPr txBox="1"/>
          <p:nvPr/>
        </p:nvSpPr>
        <p:spPr>
          <a:xfrm>
            <a:off x="921945" y="1040307"/>
            <a:ext cx="6930618" cy="4117341"/>
          </a:xfrm>
          <a:prstGeom prst="rect">
            <a:avLst/>
          </a:prstGeom>
        </p:spPr>
        <p:txBody>
          <a:bodyPr wrap="square" rtlCol="0">
            <a:spAutoFit/>
          </a:bodyPr>
          <a:lstStyle/>
          <a:p>
            <a:r>
              <a:rPr lang="en-GB" sz="4400" b="1">
                <a:solidFill>
                  <a:srgbClr val="CC99FF"/>
                </a:solidFill>
              </a:rPr>
              <a:t>Introduction to Grain Palette</a:t>
            </a:r>
            <a:r>
              <a:rPr lang="en-GB" sz="2800">
                <a:solidFill>
                  <a:srgbClr val="000000"/>
                </a:solidFill>
              </a:rPr>
              <a:t>
A grain palette refers to a curated selection of grains used in cooking, baking, or brewing to create diverse flavors, textures, and nutritional profiles. Much like an artist’s color palette, a grain palette offers variety and balance, allowing chefs, bakers, and brewers to craft specific culinary or sensory outcomes.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TextBox 1048590"/>
          <p:cNvSpPr txBox="1"/>
          <p:nvPr/>
        </p:nvSpPr>
        <p:spPr>
          <a:xfrm>
            <a:off x="1071715" y="328931"/>
            <a:ext cx="7000570" cy="6339840"/>
          </a:xfrm>
          <a:prstGeom prst="rect">
            <a:avLst/>
          </a:prstGeom>
        </p:spPr>
        <p:txBody>
          <a:bodyPr wrap="square" rtlCol="0">
            <a:spAutoFit/>
          </a:bodyPr>
          <a:lstStyle/>
          <a:p>
            <a:r>
              <a:rPr lang="en-GB" sz="3600" b="1">
                <a:solidFill>
                  <a:srgbClr val="000000"/>
                </a:solidFill>
              </a:rPr>
              <a:t>1. Definition</a:t>
            </a:r>
            <a:r>
              <a:rPr lang="en-GB" sz="2800">
                <a:solidFill>
                  <a:srgbClr val="000000"/>
                </a:solidFill>
              </a:rPr>
              <a:t>
A grain palette is a conceptual or physical collection of different grains, which may include:
Whole grains (e.g., brown rice, quinoa, millet)
Refined grains (e.g., white flour, white rice)
Ancient grains (e.g., farro, spelt, amaranth)
Specialty grains (e.g., black rice, red quinoa, freekeh)</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TextBox 1048591"/>
          <p:cNvSpPr txBox="1"/>
          <p:nvPr/>
        </p:nvSpPr>
        <p:spPr>
          <a:xfrm>
            <a:off x="456702" y="798829"/>
            <a:ext cx="8559054" cy="5527040"/>
          </a:xfrm>
          <a:prstGeom prst="rect">
            <a:avLst/>
          </a:prstGeom>
        </p:spPr>
        <p:txBody>
          <a:bodyPr wrap="square" rtlCol="0">
            <a:spAutoFit/>
          </a:bodyPr>
          <a:lstStyle/>
          <a:p>
            <a:r>
              <a:rPr lang="en-GB" sz="4400" b="1">
                <a:solidFill>
                  <a:srgbClr val="000000"/>
                </a:solidFill>
              </a:rPr>
              <a:t>2. Purpose
</a:t>
            </a:r>
            <a:r>
              <a:rPr lang="en-GB" sz="2800">
                <a:solidFill>
                  <a:srgbClr val="000000"/>
                </a:solidFill>
              </a:rPr>
              <a:t>The grain palette is used for:
Culinary diversity: To enhance taste, texture, and presentation.
Nutritional variety: Different grains offer varying levels of fiber, protein, vitamins, and minerals.
Cultural expression: Grains are integral to regional cuisines (e.g., couscous in North Africa, barley in Northern Europe).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TextBox 1048592"/>
          <p:cNvSpPr txBox="1"/>
          <p:nvPr/>
        </p:nvSpPr>
        <p:spPr>
          <a:xfrm>
            <a:off x="722826" y="1268730"/>
            <a:ext cx="7963077" cy="4460240"/>
          </a:xfrm>
          <a:prstGeom prst="rect">
            <a:avLst/>
          </a:prstGeom>
        </p:spPr>
        <p:txBody>
          <a:bodyPr wrap="square" rtlCol="0">
            <a:spAutoFit/>
          </a:bodyPr>
          <a:lstStyle/>
          <a:p>
            <a:r>
              <a:rPr lang="en-GB" sz="3600" b="1">
                <a:solidFill>
                  <a:srgbClr val="000000"/>
                </a:solidFill>
              </a:rPr>
              <a:t>3. Examples in Use
</a:t>
            </a:r>
            <a:r>
              <a:rPr lang="en-GB" sz="2800">
                <a:solidFill>
                  <a:srgbClr val="000000"/>
                </a:solidFill>
              </a:rPr>
              <a:t>Cooking: A chef may select quinoa, wild rice, and bulgur for a hearty grain bowl.
Baking: A baker might combine wheat, rye, and oats to develop flavor and structure in bread.
Brewing: Brewers often work with a grain palette of barley, wheat, and oats to create different beer styles.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extBox 1048593"/>
          <p:cNvSpPr txBox="1"/>
          <p:nvPr/>
        </p:nvSpPr>
        <p:spPr>
          <a:xfrm>
            <a:off x="567349" y="530645"/>
            <a:ext cx="8013503" cy="5463540"/>
          </a:xfrm>
          <a:prstGeom prst="rect">
            <a:avLst/>
          </a:prstGeom>
        </p:spPr>
        <p:txBody>
          <a:bodyPr wrap="square" rtlCol="0">
            <a:spAutoFit/>
          </a:bodyPr>
          <a:lstStyle/>
          <a:p>
            <a:r>
              <a:rPr lang="en-GB" sz="4000" b="1">
                <a:solidFill>
                  <a:srgbClr val="000000"/>
                </a:solidFill>
              </a:rPr>
              <a:t>4. Building a Grain Palette</a:t>
            </a:r>
            <a:r>
              <a:rPr lang="en-GB" sz="2800">
                <a:solidFill>
                  <a:srgbClr val="000000"/>
                </a:solidFill>
              </a:rPr>
              <a:t>
When creating your own palette, consider:
Flavor: Earthy, nutty, sweet, or neutral.
Texture: Chewy, soft, fluffy, or crunchy.
Color: White, red, black, golden, etc.
Cooking time: Some grains take longer to cook than others.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TextBox 1048594"/>
          <p:cNvSpPr txBox="1"/>
          <p:nvPr/>
        </p:nvSpPr>
        <p:spPr>
          <a:xfrm>
            <a:off x="417302" y="963929"/>
            <a:ext cx="8309394" cy="4930140"/>
          </a:xfrm>
          <a:prstGeom prst="rect">
            <a:avLst/>
          </a:prstGeom>
        </p:spPr>
        <p:txBody>
          <a:bodyPr wrap="square" rtlCol="0">
            <a:spAutoFit/>
          </a:bodyPr>
          <a:lstStyle/>
          <a:p>
            <a:r>
              <a:rPr lang="en-US" sz="3600" b="1">
                <a:solidFill>
                  <a:srgbClr val="000000"/>
                </a:solidFill>
              </a:rPr>
              <a:t>Ideation phase </a:t>
            </a:r>
            <a:endParaRPr lang="en-GB" sz="2800" b="1">
              <a:solidFill>
                <a:srgbClr val="000000"/>
              </a:solidFill>
            </a:endParaRPr>
          </a:p>
          <a:p>
            <a:r>
              <a:rPr lang="en-US" sz="2800">
                <a:solidFill>
                  <a:srgbClr val="000000"/>
                </a:solidFill>
              </a:rPr>
              <a:t>Th</a:t>
            </a:r>
            <a:r>
              <a:rPr lang="en-GB" sz="2800">
                <a:solidFill>
                  <a:srgbClr val="000000"/>
                </a:solidFill>
              </a:rPr>
              <a:t>e Ideation Phase of a grain palette project is where you creatively explore and define the conceptual and visual direction for how grains (like wheat, rice, barley, millet, etc.) will be represented in a design context—whether for branding, packaging, interior design, culinary projects, or agricultural education. Here's a breakdown of how to approach this phase:
</a:t>
            </a:r>
          </a:p>
        </p:txBody>
      </p:sp>
      <p:sp>
        <p:nvSpPr>
          <p:cNvPr id="1048596" name="TextBox 1048595"/>
          <p:cNvSpPr txBox="1"/>
          <p:nvPr/>
        </p:nvSpPr>
        <p:spPr>
          <a:xfrm>
            <a:off x="7489887" y="10772567"/>
            <a:ext cx="4572000" cy="7139940"/>
          </a:xfrm>
          <a:prstGeom prst="rect">
            <a:avLst/>
          </a:prstGeom>
        </p:spPr>
        <p:txBody>
          <a:bodyPr wrap="square" rtlCol="0">
            <a:spAutoFit/>
          </a:bodyPr>
          <a:lstStyle/>
          <a:p>
            <a:r>
              <a:rPr lang="en-GB" sz="2800">
                <a:solidFill>
                  <a:srgbClr val="000000"/>
                </a:solidFill>
              </a:rPr>
              <a:t>The Ideation Phase of a grain palette project is where you creatively explore and define the conceptual and visual direction for how grains (like wheat, rice, barley, millet, etc.) will be represented in a design context—whether for branding, packaging, interior design, culinary projects, or agricultural education. Here's a breakdown of how to approach this phase: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1048596"/>
          <p:cNvSpPr txBox="1"/>
          <p:nvPr/>
        </p:nvSpPr>
        <p:spPr>
          <a:xfrm>
            <a:off x="825979" y="1033781"/>
            <a:ext cx="7492041" cy="4930140"/>
          </a:xfrm>
          <a:prstGeom prst="rect">
            <a:avLst/>
          </a:prstGeom>
        </p:spPr>
        <p:txBody>
          <a:bodyPr wrap="square" rtlCol="0">
            <a:spAutoFit/>
          </a:bodyPr>
          <a:lstStyle/>
          <a:p>
            <a:r>
              <a:rPr lang="en-GB" sz="2800">
                <a:solidFill>
                  <a:srgbClr val="000000"/>
                </a:solidFill>
              </a:rPr>
              <a:t> </a:t>
            </a:r>
            <a:r>
              <a:rPr lang="en-GB" sz="3600" b="1">
                <a:solidFill>
                  <a:srgbClr val="000000"/>
                </a:solidFill>
              </a:rPr>
              <a:t>1. Define the Purpose and Context</a:t>
            </a:r>
            <a:r>
              <a:rPr lang="en-GB" sz="2800">
                <a:solidFill>
                  <a:srgbClr val="000000"/>
                </a:solidFill>
              </a:rPr>
              <a:t>
What is the grain palette for?
Branding (e.g., for a bakery or farm)
Product design (e.g., food packaging)
Interior/UX palette (e.g., natural colors/textures)
Educational materials (e.g., infographics, charts)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8" name="TextBox 1048597"/>
          <p:cNvSpPr txBox="1"/>
          <p:nvPr/>
        </p:nvSpPr>
        <p:spPr>
          <a:xfrm>
            <a:off x="333194" y="-1221740"/>
            <a:ext cx="7645160" cy="561340"/>
          </a:xfrm>
          <a:prstGeom prst="rect">
            <a:avLst/>
          </a:prstGeom>
        </p:spPr>
        <p:txBody>
          <a:bodyPr wrap="square" rtlCol="0">
            <a:spAutoFit/>
          </a:bodyPr>
          <a:lstStyle/>
          <a:p>
            <a:endParaRPr lang="en-GB" sz="2800">
              <a:solidFill>
                <a:srgbClr val="000000"/>
              </a:solidFill>
            </a:endParaRPr>
          </a:p>
        </p:txBody>
      </p:sp>
      <p:sp>
        <p:nvSpPr>
          <p:cNvPr id="1048599" name="TextBox 1048598"/>
          <p:cNvSpPr txBox="1"/>
          <p:nvPr/>
        </p:nvSpPr>
        <p:spPr>
          <a:xfrm>
            <a:off x="691349" y="961008"/>
            <a:ext cx="7761301" cy="6809739"/>
          </a:xfrm>
          <a:prstGeom prst="rect">
            <a:avLst/>
          </a:prstGeom>
        </p:spPr>
        <p:txBody>
          <a:bodyPr wrap="square" rtlCol="0">
            <a:spAutoFit/>
          </a:bodyPr>
          <a:lstStyle/>
          <a:p>
            <a:r>
              <a:rPr lang="en-GB" sz="3600" b="1">
                <a:solidFill>
                  <a:srgbClr val="000000"/>
                </a:solidFill>
              </a:rPr>
              <a:t>2. Brainstorm Visual Themes
</a:t>
            </a:r>
            <a:r>
              <a:rPr lang="en-GB" sz="2800">
                <a:solidFill>
                  <a:srgbClr val="000000"/>
                </a:solidFill>
              </a:rPr>
              <a:t>Consider how to visually represent grains:
Natural elements: husks, kernels, stalks, fields
Colors: muted earth tones,  hues, creamy whites, dusty greens
Textures: rough (bran), smooth (polished rice), fibrous (stalks)
</a:t>
            </a: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RMX3750</dc:creator>
  <cp:lastModifiedBy>jaismeyar2005@gmail.com</cp:lastModifiedBy>
  <cp:revision>2</cp:revision>
  <dcterms:created xsi:type="dcterms:W3CDTF">2015-05-09T15:30:45Z</dcterms:created>
  <dcterms:modified xsi:type="dcterms:W3CDTF">2025-07-03T14:57:04Z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0b8a40f6e8234465a21babf4a3993246</vt:lpwstr>
  </property>
</Properties>
</file>