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1"/>
  </p:notesMasterIdLst>
  <p:sldIdLst>
    <p:sldId id="256" r:id="rId5"/>
    <p:sldId id="2146847054" r:id="rId6"/>
    <p:sldId id="262" r:id="rId7"/>
    <p:sldId id="263" r:id="rId8"/>
    <p:sldId id="265" r:id="rId9"/>
    <p:sldId id="266" r:id="rId10"/>
    <p:sldId id="2146847056" r:id="rId11"/>
    <p:sldId id="267" r:id="rId12"/>
    <p:sldId id="2146847057" r:id="rId13"/>
    <p:sldId id="2146847064" r:id="rId14"/>
    <p:sldId id="2146847063" r:id="rId15"/>
    <p:sldId id="2146847062" r:id="rId16"/>
    <p:sldId id="2146847061" r:id="rId17"/>
    <p:sldId id="2146847060" r:id="rId18"/>
    <p:sldId id="2146847059" r:id="rId19"/>
    <p:sldId id="2146847058" r:id="rId20"/>
    <p:sldId id="2146847065" r:id="rId21"/>
    <p:sldId id="2146847066" r:id="rId22"/>
    <p:sldId id="2146847067" r:id="rId23"/>
    <p:sldId id="2146847068" r:id="rId24"/>
    <p:sldId id="2146847069" r:id="rId25"/>
    <p:sldId id="2146847070" r:id="rId26"/>
    <p:sldId id="268" r:id="rId27"/>
    <p:sldId id="2146847055" r:id="rId28"/>
    <p:sldId id="269"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11-04-2024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4/11/2024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4/11/2024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4/11/2024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4/11/2024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4/11/2024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thespoon.tech/" TargetMode="External"/><Relationship Id="rId3" Type="http://schemas.openxmlformats.org/officeDocument/2006/relationships/hyperlink" Target="https://www.marketresearch.com/" TargetMode="External"/><Relationship Id="rId7" Type="http://schemas.openxmlformats.org/officeDocument/2006/relationships/hyperlink" Target="https://www.qsrmagazine.com/" TargetMode="External"/><Relationship Id="rId2" Type="http://schemas.openxmlformats.org/officeDocument/2006/relationships/hyperlink" Target="https://www.statista.com/" TargetMode="External"/><Relationship Id="rId1" Type="http://schemas.openxmlformats.org/officeDocument/2006/relationships/slideLayout" Target="../slideLayouts/slideLayout2.xml"/><Relationship Id="rId6" Type="http://schemas.openxmlformats.org/officeDocument/2006/relationships/hyperlink" Target="https://www.restaurantbusinessonline.com/" TargetMode="External"/><Relationship Id="rId11" Type="http://schemas.openxmlformats.org/officeDocument/2006/relationships/hyperlink" Target="https://www.efsa.europa.eu/" TargetMode="External"/><Relationship Id="rId5" Type="http://schemas.openxmlformats.org/officeDocument/2006/relationships/hyperlink" Target="https://www.fooddive.com/" TargetMode="External"/><Relationship Id="rId10" Type="http://schemas.openxmlformats.org/officeDocument/2006/relationships/hyperlink" Target="https://www.usda.gov/" TargetMode="External"/><Relationship Id="rId4" Type="http://schemas.openxmlformats.org/officeDocument/2006/relationships/hyperlink" Target="https://www.euromonitor.com/" TargetMode="External"/><Relationship Id="rId9" Type="http://schemas.openxmlformats.org/officeDocument/2006/relationships/hyperlink" Target="https://www.fda.gov/"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err="1" smtClean="0">
                <a:solidFill>
                  <a:schemeClr val="accent1">
                    <a:lumMod val="75000"/>
                  </a:schemeClr>
                </a:solidFill>
                <a:latin typeface="Arial"/>
                <a:cs typeface="Arial"/>
              </a:rPr>
              <a:t>Jaison</a:t>
            </a:r>
            <a:r>
              <a:rPr lang="en-US" sz="2000" b="1" dirty="0" smtClean="0">
                <a:solidFill>
                  <a:schemeClr val="accent1">
                    <a:lumMod val="75000"/>
                  </a:schemeClr>
                </a:solidFill>
                <a:latin typeface="Arial"/>
                <a:cs typeface="Arial"/>
              </a:rPr>
              <a:t> </a:t>
            </a:r>
            <a:r>
              <a:rPr lang="en-US" sz="2000" b="1" smtClean="0">
                <a:solidFill>
                  <a:schemeClr val="accent1">
                    <a:lumMod val="75000"/>
                  </a:schemeClr>
                </a:solidFill>
                <a:latin typeface="Arial"/>
                <a:cs typeface="Arial"/>
              </a:rPr>
              <a:t>R</a:t>
            </a:r>
            <a:r>
              <a:rPr lang="en-US" sz="2000" b="1" smtClean="0">
                <a:solidFill>
                  <a:schemeClr val="accent1">
                    <a:lumMod val="75000"/>
                  </a:schemeClr>
                </a:solidFill>
                <a:latin typeface="Arial"/>
                <a:cs typeface="Arial"/>
              </a:rPr>
              <a:t>athinaraj.J</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15).png"/>
          <p:cNvPicPr>
            <a:picLocks noChangeAspect="1"/>
          </p:cNvPicPr>
          <p:nvPr/>
        </p:nvPicPr>
        <p:blipFill>
          <a:blip r:embed="rId2"/>
          <a:stretch>
            <a:fillRect/>
          </a:stretch>
        </p:blipFill>
        <p:spPr>
          <a:xfrm>
            <a:off x="1139483" y="756200"/>
            <a:ext cx="10156875" cy="57104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6).png"/>
          <p:cNvPicPr>
            <a:picLocks noGrp="1" noChangeAspect="1"/>
          </p:cNvPicPr>
          <p:nvPr>
            <p:ph idx="1"/>
          </p:nvPr>
        </p:nvPicPr>
        <p:blipFill>
          <a:blip r:embed="rId2"/>
          <a:stretch>
            <a:fillRect/>
          </a:stretch>
        </p:blipFill>
        <p:spPr>
          <a:xfrm>
            <a:off x="1055076" y="633255"/>
            <a:ext cx="10252339" cy="576412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7).png"/>
          <p:cNvPicPr>
            <a:picLocks noGrp="1" noChangeAspect="1"/>
          </p:cNvPicPr>
          <p:nvPr>
            <p:ph idx="1"/>
          </p:nvPr>
        </p:nvPicPr>
        <p:blipFill>
          <a:blip r:embed="rId2"/>
          <a:stretch>
            <a:fillRect/>
          </a:stretch>
        </p:blipFill>
        <p:spPr>
          <a:xfrm>
            <a:off x="1041009" y="675458"/>
            <a:ext cx="10252339" cy="576412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8).png"/>
          <p:cNvPicPr>
            <a:picLocks noGrp="1" noChangeAspect="1"/>
          </p:cNvPicPr>
          <p:nvPr>
            <p:ph idx="1"/>
          </p:nvPr>
        </p:nvPicPr>
        <p:blipFill>
          <a:blip r:embed="rId2"/>
          <a:stretch>
            <a:fillRect/>
          </a:stretch>
        </p:blipFill>
        <p:spPr>
          <a:xfrm>
            <a:off x="1041010" y="689527"/>
            <a:ext cx="10252339" cy="576412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19).png"/>
          <p:cNvPicPr>
            <a:picLocks noGrp="1" noChangeAspect="1"/>
          </p:cNvPicPr>
          <p:nvPr>
            <p:ph idx="1"/>
          </p:nvPr>
        </p:nvPicPr>
        <p:blipFill>
          <a:blip r:embed="rId2"/>
          <a:stretch>
            <a:fillRect/>
          </a:stretch>
        </p:blipFill>
        <p:spPr>
          <a:xfrm>
            <a:off x="1097280" y="689525"/>
            <a:ext cx="10252339" cy="5764126"/>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0).png"/>
          <p:cNvPicPr>
            <a:picLocks noGrp="1" noChangeAspect="1"/>
          </p:cNvPicPr>
          <p:nvPr>
            <p:ph idx="1"/>
          </p:nvPr>
        </p:nvPicPr>
        <p:blipFill>
          <a:blip r:embed="rId2"/>
          <a:stretch>
            <a:fillRect/>
          </a:stretch>
        </p:blipFill>
        <p:spPr>
          <a:xfrm>
            <a:off x="1153551" y="685962"/>
            <a:ext cx="10083527" cy="566921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1).png"/>
          <p:cNvPicPr>
            <a:picLocks noGrp="1" noChangeAspect="1"/>
          </p:cNvPicPr>
          <p:nvPr>
            <p:ph idx="1"/>
          </p:nvPr>
        </p:nvPicPr>
        <p:blipFill>
          <a:blip r:embed="rId2"/>
          <a:stretch>
            <a:fillRect/>
          </a:stretch>
        </p:blipFill>
        <p:spPr>
          <a:xfrm>
            <a:off x="984738" y="645570"/>
            <a:ext cx="10280476" cy="577994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png"/>
          <p:cNvPicPr>
            <a:picLocks noGrp="1" noChangeAspect="1"/>
          </p:cNvPicPr>
          <p:nvPr>
            <p:ph idx="1"/>
          </p:nvPr>
        </p:nvPicPr>
        <p:blipFill>
          <a:blip r:embed="rId2"/>
          <a:stretch>
            <a:fillRect/>
          </a:stretch>
        </p:blipFill>
        <p:spPr>
          <a:xfrm>
            <a:off x="1266092" y="778279"/>
            <a:ext cx="10069459" cy="566130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4).png"/>
          <p:cNvPicPr>
            <a:picLocks noGrp="1" noChangeAspect="1"/>
          </p:cNvPicPr>
          <p:nvPr>
            <p:ph idx="1"/>
          </p:nvPr>
        </p:nvPicPr>
        <p:blipFill>
          <a:blip r:embed="rId2"/>
          <a:stretch>
            <a:fillRect/>
          </a:stretch>
        </p:blipFill>
        <p:spPr>
          <a:xfrm>
            <a:off x="1125415" y="715002"/>
            <a:ext cx="10182002" cy="5724581"/>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5).png"/>
          <p:cNvPicPr>
            <a:picLocks noGrp="1" noChangeAspect="1"/>
          </p:cNvPicPr>
          <p:nvPr>
            <p:ph idx="1"/>
          </p:nvPr>
        </p:nvPicPr>
        <p:blipFill>
          <a:blip r:embed="rId2"/>
          <a:stretch>
            <a:fillRect/>
          </a:stretch>
        </p:blipFill>
        <p:spPr>
          <a:xfrm>
            <a:off x="1294228" y="785280"/>
            <a:ext cx="9956917" cy="5598033"/>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6).png"/>
          <p:cNvPicPr>
            <a:picLocks noGrp="1" noChangeAspect="1"/>
          </p:cNvPicPr>
          <p:nvPr>
            <p:ph idx="1"/>
          </p:nvPr>
        </p:nvPicPr>
        <p:blipFill>
          <a:blip r:embed="rId2"/>
          <a:stretch>
            <a:fillRect/>
          </a:stretch>
        </p:blipFill>
        <p:spPr>
          <a:xfrm>
            <a:off x="1364568" y="815166"/>
            <a:ext cx="9928782" cy="5582214"/>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7).png"/>
          <p:cNvPicPr>
            <a:picLocks noGrp="1" noChangeAspect="1"/>
          </p:cNvPicPr>
          <p:nvPr>
            <p:ph idx="1"/>
          </p:nvPr>
        </p:nvPicPr>
        <p:blipFill>
          <a:blip r:embed="rId2"/>
          <a:stretch>
            <a:fillRect/>
          </a:stretch>
        </p:blipFill>
        <p:spPr>
          <a:xfrm>
            <a:off x="1083236" y="633264"/>
            <a:ext cx="10252339" cy="576412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8).png"/>
          <p:cNvPicPr>
            <a:picLocks noGrp="1" noChangeAspect="1"/>
          </p:cNvPicPr>
          <p:nvPr>
            <p:ph idx="1"/>
          </p:nvPr>
        </p:nvPicPr>
        <p:blipFill>
          <a:blip r:embed="rId2"/>
          <a:stretch>
            <a:fillRect/>
          </a:stretch>
        </p:blipFill>
        <p:spPr>
          <a:xfrm>
            <a:off x="1139488" y="689339"/>
            <a:ext cx="10156873" cy="571045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716224"/>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6" name="TextBox 5"/>
          <p:cNvSpPr txBox="1"/>
          <p:nvPr/>
        </p:nvSpPr>
        <p:spPr>
          <a:xfrm>
            <a:off x="618979" y="1209822"/>
            <a:ext cx="11211951" cy="2092881"/>
          </a:xfrm>
          <a:prstGeom prst="rect">
            <a:avLst/>
          </a:prstGeom>
          <a:noFill/>
        </p:spPr>
        <p:txBody>
          <a:bodyPr wrap="square" rtlCol="0">
            <a:spAutoFit/>
          </a:bodyPr>
          <a:lstStyle/>
          <a:p>
            <a:pPr algn="just"/>
            <a:r>
              <a:rPr lang="en-US" dirty="0" smtClean="0"/>
              <a:t>                                        The online food industry presents a dynamic and competitive landscape with numerous opportunities and challenges. Through a systematic approach that encompasses market analysis, competitor evaluation, customer segmentation, technology assessment, operational optimization, regulatory compliance, financial planning, and strategic deployment of algorithms, businesses in this sector can navigate complexities effectively and drive success.</a:t>
            </a:r>
          </a:p>
          <a:p>
            <a:endParaRPr lang="en-US" sz="2000" b="1" dirty="0" smtClean="0"/>
          </a:p>
          <a:p>
            <a:r>
              <a:rPr lang="en-US" sz="2000" b="1" dirty="0" smtClean="0"/>
              <a:t>Key take a ways from this approach include:</a:t>
            </a:r>
          </a:p>
        </p:txBody>
      </p:sp>
      <p:sp>
        <p:nvSpPr>
          <p:cNvPr id="7" name="TextBox 6"/>
          <p:cNvSpPr txBox="1"/>
          <p:nvPr/>
        </p:nvSpPr>
        <p:spPr>
          <a:xfrm>
            <a:off x="5401995" y="3347561"/>
            <a:ext cx="4318782" cy="3693319"/>
          </a:xfrm>
          <a:prstGeom prst="rect">
            <a:avLst/>
          </a:prstGeom>
          <a:noFill/>
        </p:spPr>
        <p:txBody>
          <a:bodyPr wrap="square" rtlCol="0">
            <a:spAutoFit/>
          </a:bodyPr>
          <a:lstStyle/>
          <a:p>
            <a:pPr>
              <a:lnSpc>
                <a:spcPct val="150000"/>
              </a:lnSpc>
              <a:buFont typeface="Wingdings" pitchFamily="2" charset="2"/>
              <a:buChar char="v"/>
            </a:pPr>
            <a:r>
              <a:rPr lang="en-US" dirty="0" smtClean="0"/>
              <a:t>Market Understanding</a:t>
            </a:r>
          </a:p>
          <a:p>
            <a:pPr>
              <a:lnSpc>
                <a:spcPct val="150000"/>
              </a:lnSpc>
              <a:buFont typeface="Wingdings" pitchFamily="2" charset="2"/>
              <a:buChar char="v"/>
            </a:pPr>
            <a:r>
              <a:rPr lang="en-US" dirty="0" smtClean="0"/>
              <a:t>Competitive Insights</a:t>
            </a:r>
          </a:p>
          <a:p>
            <a:pPr>
              <a:lnSpc>
                <a:spcPct val="150000"/>
              </a:lnSpc>
              <a:buFont typeface="Wingdings" pitchFamily="2" charset="2"/>
              <a:buChar char="v"/>
            </a:pPr>
            <a:r>
              <a:rPr lang="en-US" dirty="0" smtClean="0"/>
              <a:t>Customer-Centric Approach</a:t>
            </a:r>
          </a:p>
          <a:p>
            <a:pPr>
              <a:lnSpc>
                <a:spcPct val="150000"/>
              </a:lnSpc>
              <a:buFont typeface="Wingdings" pitchFamily="2" charset="2"/>
              <a:buChar char="v"/>
            </a:pPr>
            <a:r>
              <a:rPr lang="en-US" dirty="0" smtClean="0"/>
              <a:t>Technology Integration</a:t>
            </a:r>
          </a:p>
          <a:p>
            <a:pPr>
              <a:lnSpc>
                <a:spcPct val="150000"/>
              </a:lnSpc>
              <a:buFont typeface="Wingdings" pitchFamily="2" charset="2"/>
              <a:buChar char="v"/>
            </a:pPr>
            <a:r>
              <a:rPr lang="en-US" dirty="0" smtClean="0"/>
              <a:t>Operational Excellence</a:t>
            </a:r>
          </a:p>
          <a:p>
            <a:pPr>
              <a:lnSpc>
                <a:spcPct val="150000"/>
              </a:lnSpc>
              <a:buFont typeface="Wingdings" pitchFamily="2" charset="2"/>
              <a:buChar char="v"/>
            </a:pPr>
            <a:r>
              <a:rPr lang="en-US" dirty="0" smtClean="0"/>
              <a:t>Regulatory Compliance</a:t>
            </a:r>
          </a:p>
          <a:p>
            <a:pPr>
              <a:lnSpc>
                <a:spcPct val="150000"/>
              </a:lnSpc>
              <a:buFont typeface="Wingdings" pitchFamily="2" charset="2"/>
              <a:buChar char="v"/>
            </a:pPr>
            <a:r>
              <a:rPr lang="en-US" dirty="0" smtClean="0"/>
              <a:t>Financial Strategy</a:t>
            </a:r>
          </a:p>
          <a:p>
            <a:pPr>
              <a:lnSpc>
                <a:spcPct val="150000"/>
              </a:lnSpc>
              <a:buFont typeface="Wingdings" pitchFamily="2" charset="2"/>
              <a:buChar char="v"/>
            </a:pPr>
            <a:r>
              <a:rPr lang="en-US" dirty="0" smtClean="0"/>
              <a:t>Continuous Improvement</a:t>
            </a:r>
          </a:p>
          <a:p>
            <a:endParaRPr lang="en-US" dirty="0"/>
          </a:p>
        </p:txBody>
      </p:sp>
    </p:spTree>
    <p:extLst>
      <p:ext uri="{BB962C8B-B14F-4D97-AF65-F5344CB8AC3E}">
        <p14:creationId xmlns="" xmlns:p14="http://schemas.microsoft.com/office/powerpoint/2010/main" val="318331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1235670" cy="4673324"/>
          </a:xfrm>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77874" y="521095"/>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a:t>
            </a:r>
          </a:p>
        </p:txBody>
      </p:sp>
      <p:sp>
        <p:nvSpPr>
          <p:cNvPr id="4" name="TextBox 3"/>
          <p:cNvSpPr txBox="1"/>
          <p:nvPr/>
        </p:nvSpPr>
        <p:spPr>
          <a:xfrm>
            <a:off x="590843" y="984739"/>
            <a:ext cx="11099410" cy="6186309"/>
          </a:xfrm>
          <a:prstGeom prst="rect">
            <a:avLst/>
          </a:prstGeom>
          <a:noFill/>
        </p:spPr>
        <p:txBody>
          <a:bodyPr wrap="square" rtlCol="0">
            <a:spAutoFit/>
          </a:bodyPr>
          <a:lstStyle/>
          <a:p>
            <a:pPr>
              <a:buFont typeface="Wingdings" pitchFamily="2" charset="2"/>
              <a:buChar char="Ø"/>
            </a:pPr>
            <a:r>
              <a:rPr lang="en-US" b="1" dirty="0" smtClean="0"/>
              <a:t>Technology Integration:</a:t>
            </a:r>
            <a:r>
              <a:rPr lang="en-US" dirty="0" smtClean="0"/>
              <a:t> Continued advancements in technology, such as AI, machine learning, </a:t>
            </a:r>
            <a:r>
              <a:rPr lang="en-US" dirty="0" err="1" smtClean="0"/>
              <a:t>blockchain</a:t>
            </a:r>
            <a:r>
              <a:rPr lang="en-US" dirty="0" smtClean="0"/>
              <a:t>, </a:t>
            </a:r>
            <a:r>
              <a:rPr lang="en-US" dirty="0" err="1" smtClean="0"/>
              <a:t>IoT</a:t>
            </a:r>
            <a:r>
              <a:rPr lang="en-US" dirty="0" smtClean="0"/>
              <a:t> (Internet of Things), and augmented reality, will revolutionize the online food industry. AI-driven personalization, predictive analytics for demand forecasting, smart kitchen appliances, and </a:t>
            </a:r>
            <a:r>
              <a:rPr lang="en-US" dirty="0" err="1" smtClean="0"/>
              <a:t>blockchain</a:t>
            </a:r>
            <a:r>
              <a:rPr lang="en-US" dirty="0" smtClean="0"/>
              <a:t>-based supply chain traceability will enhance efficiency, transparency, and customer experiences.</a:t>
            </a:r>
          </a:p>
          <a:p>
            <a:pPr>
              <a:buFont typeface="Wingdings" pitchFamily="2" charset="2"/>
              <a:buChar char="Ø"/>
            </a:pPr>
            <a:endParaRPr lang="en-US" b="1" dirty="0" smtClean="0"/>
          </a:p>
          <a:p>
            <a:pPr>
              <a:buFont typeface="Wingdings" pitchFamily="2" charset="2"/>
              <a:buChar char="Ø"/>
            </a:pPr>
            <a:r>
              <a:rPr lang="en-US" b="1" dirty="0" smtClean="0"/>
              <a:t>Delivery Innovations:</a:t>
            </a:r>
            <a:r>
              <a:rPr lang="en-US" dirty="0" smtClean="0"/>
              <a:t> The future of food delivery will witness innovations in delivery methods, including drones, autonomous vehicles, and robotic delivery systems. These technologies will enable faster, more reliable, and cost-effective delivery options, especially in urban areas with high demand for quick deliveries.</a:t>
            </a:r>
          </a:p>
          <a:p>
            <a:pPr>
              <a:buFont typeface="Wingdings" pitchFamily="2" charset="2"/>
              <a:buChar char="Ø"/>
            </a:pPr>
            <a:endParaRPr lang="en-US" b="1" dirty="0" smtClean="0"/>
          </a:p>
          <a:p>
            <a:pPr>
              <a:buFont typeface="Wingdings" pitchFamily="2" charset="2"/>
              <a:buChar char="Ø"/>
            </a:pPr>
            <a:r>
              <a:rPr lang="en-US" b="1" dirty="0" smtClean="0"/>
              <a:t>Sustainability Initiatives:</a:t>
            </a:r>
            <a:r>
              <a:rPr lang="en-US" dirty="0" smtClean="0"/>
              <a:t> With increasing awareness of environmental sustainability, the online food industry will focus on eco-friendly practices. This includes sustainable packaging solutions, locally sourced ingredients, reduced food waste, energy-efficient operations, and carbon footprint reduction strategies.</a:t>
            </a:r>
          </a:p>
          <a:p>
            <a:pPr>
              <a:buFont typeface="Wingdings" pitchFamily="2" charset="2"/>
              <a:buChar char="Ø"/>
            </a:pPr>
            <a:endParaRPr lang="en-US" b="1" dirty="0" smtClean="0"/>
          </a:p>
          <a:p>
            <a:pPr>
              <a:buFont typeface="Wingdings" pitchFamily="2" charset="2"/>
              <a:buChar char="Ø"/>
            </a:pPr>
            <a:r>
              <a:rPr lang="en-US" b="1" dirty="0" smtClean="0"/>
              <a:t>Health and Wellness:</a:t>
            </a:r>
            <a:r>
              <a:rPr lang="en-US" dirty="0" smtClean="0"/>
              <a:t> The trend towards healthier eating habits will continue to influence the online food sector. More emphasis will be placed on offering nutritious menu options, allergen-free choices, dietary preferences (e.g., vegan, gluten-free), and transparent nutritional information to cater to health-conscious consumers.</a:t>
            </a:r>
          </a:p>
          <a:p>
            <a:endParaRPr lang="en-US" b="1" dirty="0" smtClean="0"/>
          </a:p>
          <a:p>
            <a:pPr>
              <a:buFont typeface="Wingdings" pitchFamily="2" charset="2"/>
              <a:buChar char="Ø"/>
            </a:pPr>
            <a:r>
              <a:rPr lang="en-US" b="1" dirty="0" smtClean="0"/>
              <a:t>Partnerships and Ecosystem Integration:</a:t>
            </a:r>
            <a:r>
              <a:rPr lang="en-US" dirty="0" smtClean="0"/>
              <a:t> Collaborations between food tech companies, logistics providers, payment gateways, and other stakeholders will create integrated ecosystems. Partnerships with local producers, farmers, restaurants, and community initiatives will foster sustainability, support local economies, and enhance value propositions for customers.</a:t>
            </a:r>
            <a:br>
              <a:rPr lang="en-US" dirty="0" smtClean="0"/>
            </a:br>
            <a:endParaRPr lang="en-US" dirty="0"/>
          </a:p>
        </p:txBody>
      </p:sp>
    </p:spTree>
    <p:extLst>
      <p:ext uri="{BB962C8B-B14F-4D97-AF65-F5344CB8AC3E}">
        <p14:creationId xmlns="" xmlns:p14="http://schemas.microsoft.com/office/powerpoint/2010/main" val="61488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6" name="TextBox 5"/>
          <p:cNvSpPr txBox="1"/>
          <p:nvPr/>
        </p:nvSpPr>
        <p:spPr>
          <a:xfrm>
            <a:off x="1434906" y="1605517"/>
            <a:ext cx="10297550" cy="5632311"/>
          </a:xfrm>
          <a:prstGeom prst="rect">
            <a:avLst/>
          </a:prstGeom>
          <a:noFill/>
        </p:spPr>
        <p:txBody>
          <a:bodyPr wrap="square" rtlCol="0">
            <a:spAutoFit/>
          </a:bodyPr>
          <a:lstStyle/>
          <a:p>
            <a:pPr>
              <a:buFont typeface="Wingdings" pitchFamily="2" charset="2"/>
              <a:buChar char="ü"/>
            </a:pPr>
            <a:r>
              <a:rPr lang="en-US" b="1" dirty="0" smtClean="0"/>
              <a:t>Market Research Reports:</a:t>
            </a:r>
            <a:endParaRPr lang="en-US" dirty="0" smtClean="0"/>
          </a:p>
          <a:p>
            <a:pPr lvl="1">
              <a:buFont typeface="Wingdings" pitchFamily="2" charset="2"/>
              <a:buChar char="Ø"/>
            </a:pPr>
            <a:endParaRPr lang="en-US" dirty="0" smtClean="0"/>
          </a:p>
          <a:p>
            <a:pPr lvl="1">
              <a:buFont typeface="Wingdings" pitchFamily="2" charset="2"/>
              <a:buChar char="Ø"/>
            </a:pPr>
            <a:r>
              <a:rPr lang="en-US" dirty="0" err="1" smtClean="0"/>
              <a:t>Statista</a:t>
            </a:r>
            <a:r>
              <a:rPr lang="en-US" dirty="0" smtClean="0"/>
              <a:t>: </a:t>
            </a:r>
            <a:r>
              <a:rPr lang="en-US" dirty="0" smtClean="0">
                <a:hlinkClick r:id="rId2"/>
              </a:rPr>
              <a:t>https://www.statista.com/</a:t>
            </a:r>
            <a:endParaRPr lang="en-US" dirty="0" smtClean="0"/>
          </a:p>
          <a:p>
            <a:pPr lvl="1">
              <a:buFont typeface="Wingdings" pitchFamily="2" charset="2"/>
              <a:buChar char="Ø"/>
            </a:pPr>
            <a:r>
              <a:rPr lang="en-US" dirty="0" smtClean="0"/>
              <a:t>MarketResearch.com: </a:t>
            </a:r>
            <a:r>
              <a:rPr lang="en-US" dirty="0" smtClean="0">
                <a:hlinkClick r:id="rId3"/>
              </a:rPr>
              <a:t>https://www.marketresearch.com/</a:t>
            </a:r>
            <a:endParaRPr lang="en-US" dirty="0" smtClean="0"/>
          </a:p>
          <a:p>
            <a:pPr lvl="1">
              <a:buFont typeface="Wingdings" pitchFamily="2" charset="2"/>
              <a:buChar char="Ø"/>
            </a:pPr>
            <a:r>
              <a:rPr lang="en-US" dirty="0" err="1" smtClean="0"/>
              <a:t>Euromonitor</a:t>
            </a:r>
            <a:r>
              <a:rPr lang="en-US" dirty="0" smtClean="0"/>
              <a:t> International: </a:t>
            </a:r>
            <a:r>
              <a:rPr lang="en-US" dirty="0" smtClean="0">
                <a:hlinkClick r:id="rId4"/>
              </a:rPr>
              <a:t>https://www.euromonitor.com/</a:t>
            </a:r>
            <a:endParaRPr lang="en-US" dirty="0" smtClean="0"/>
          </a:p>
          <a:p>
            <a:pPr>
              <a:buFont typeface="Wingdings" pitchFamily="2" charset="2"/>
              <a:buChar char="ü"/>
            </a:pPr>
            <a:endParaRPr lang="en-US" b="1" dirty="0" smtClean="0"/>
          </a:p>
          <a:p>
            <a:pPr>
              <a:buFont typeface="Wingdings" pitchFamily="2" charset="2"/>
              <a:buChar char="ü"/>
            </a:pPr>
            <a:r>
              <a:rPr lang="en-US" b="1" dirty="0" smtClean="0"/>
              <a:t>Industry Publications:</a:t>
            </a:r>
            <a:endParaRPr lang="en-US" dirty="0" smtClean="0"/>
          </a:p>
          <a:p>
            <a:pPr lvl="1">
              <a:buFont typeface="Wingdings" pitchFamily="2" charset="2"/>
              <a:buChar char="Ø"/>
            </a:pPr>
            <a:endParaRPr lang="en-US" dirty="0" smtClean="0"/>
          </a:p>
          <a:p>
            <a:pPr lvl="1">
              <a:buFont typeface="Wingdings" pitchFamily="2" charset="2"/>
              <a:buChar char="Ø"/>
            </a:pPr>
            <a:r>
              <a:rPr lang="en-US" dirty="0" smtClean="0"/>
              <a:t>Food Dive: </a:t>
            </a:r>
            <a:r>
              <a:rPr lang="en-US" dirty="0" smtClean="0">
                <a:hlinkClick r:id="rId5"/>
              </a:rPr>
              <a:t>https://www.fooddive.com/</a:t>
            </a:r>
            <a:endParaRPr lang="en-US" dirty="0" smtClean="0"/>
          </a:p>
          <a:p>
            <a:pPr lvl="1">
              <a:buFont typeface="Wingdings" pitchFamily="2" charset="2"/>
              <a:buChar char="Ø"/>
            </a:pPr>
            <a:r>
              <a:rPr lang="en-US" dirty="0" smtClean="0"/>
              <a:t>Restaurant Business: </a:t>
            </a:r>
            <a:r>
              <a:rPr lang="en-US" dirty="0" smtClean="0">
                <a:hlinkClick r:id="rId6"/>
              </a:rPr>
              <a:t>https://www.restaurantbusinessonline.com/</a:t>
            </a:r>
            <a:endParaRPr lang="en-US" dirty="0" smtClean="0"/>
          </a:p>
          <a:p>
            <a:pPr lvl="1">
              <a:buFont typeface="Wingdings" pitchFamily="2" charset="2"/>
              <a:buChar char="Ø"/>
            </a:pPr>
            <a:r>
              <a:rPr lang="en-US" dirty="0" smtClean="0"/>
              <a:t>QSR Magazine: </a:t>
            </a:r>
            <a:r>
              <a:rPr lang="en-US" dirty="0" smtClean="0">
                <a:hlinkClick r:id="rId7"/>
              </a:rPr>
              <a:t>https://www.qsrmagazine.com/</a:t>
            </a:r>
            <a:endParaRPr lang="en-US" dirty="0" smtClean="0"/>
          </a:p>
          <a:p>
            <a:pPr lvl="1">
              <a:buFont typeface="Wingdings" pitchFamily="2" charset="2"/>
              <a:buChar char="Ø"/>
            </a:pPr>
            <a:r>
              <a:rPr lang="en-US" dirty="0" smtClean="0"/>
              <a:t>The Spoon: </a:t>
            </a:r>
            <a:r>
              <a:rPr lang="en-US" dirty="0" smtClean="0">
                <a:hlinkClick r:id="rId8"/>
              </a:rPr>
              <a:t>https://thespoon.tech/</a:t>
            </a:r>
            <a:endParaRPr lang="en-US" dirty="0" smtClean="0"/>
          </a:p>
          <a:p>
            <a:pPr>
              <a:buFont typeface="Wingdings" pitchFamily="2" charset="2"/>
              <a:buChar char="ü"/>
            </a:pPr>
            <a:endParaRPr lang="en-US" b="1" dirty="0" smtClean="0"/>
          </a:p>
          <a:p>
            <a:pPr>
              <a:buFont typeface="Wingdings" pitchFamily="2" charset="2"/>
              <a:buChar char="ü"/>
            </a:pPr>
            <a:r>
              <a:rPr lang="en-US" b="1" dirty="0" smtClean="0"/>
              <a:t>Government Databases and Reports:</a:t>
            </a:r>
            <a:endParaRPr lang="en-US" dirty="0" smtClean="0"/>
          </a:p>
          <a:p>
            <a:pPr lvl="1">
              <a:buFont typeface="Wingdings" pitchFamily="2" charset="2"/>
              <a:buChar char="Ø"/>
            </a:pPr>
            <a:endParaRPr lang="en-US" dirty="0" smtClean="0"/>
          </a:p>
          <a:p>
            <a:pPr lvl="1">
              <a:buFont typeface="Wingdings" pitchFamily="2" charset="2"/>
              <a:buChar char="Ø"/>
            </a:pPr>
            <a:r>
              <a:rPr lang="en-US" dirty="0" smtClean="0"/>
              <a:t>U.S. Food and Drug Administration (FDA): </a:t>
            </a:r>
            <a:r>
              <a:rPr lang="en-US" dirty="0" smtClean="0">
                <a:hlinkClick r:id="rId9"/>
              </a:rPr>
              <a:t>https://www.fda.gov/</a:t>
            </a:r>
            <a:endParaRPr lang="en-US" dirty="0" smtClean="0"/>
          </a:p>
          <a:p>
            <a:pPr lvl="1">
              <a:buFont typeface="Wingdings" pitchFamily="2" charset="2"/>
              <a:buChar char="Ø"/>
            </a:pPr>
            <a:r>
              <a:rPr lang="en-US" dirty="0" smtClean="0"/>
              <a:t>Department of Agriculture (USDA): </a:t>
            </a:r>
            <a:r>
              <a:rPr lang="en-US" dirty="0" smtClean="0">
                <a:hlinkClick r:id="rId10"/>
              </a:rPr>
              <a:t>https://www.usda.gov/</a:t>
            </a:r>
            <a:endParaRPr lang="en-US" dirty="0" smtClean="0"/>
          </a:p>
          <a:p>
            <a:pPr lvl="1">
              <a:buFont typeface="Wingdings" pitchFamily="2" charset="2"/>
              <a:buChar char="Ø"/>
            </a:pPr>
            <a:r>
              <a:rPr lang="en-US" dirty="0" smtClean="0"/>
              <a:t>European Food Safety Authority (EFSA): </a:t>
            </a:r>
            <a:r>
              <a:rPr lang="en-US" dirty="0" smtClean="0">
                <a:hlinkClick r:id="rId11"/>
              </a:rPr>
              <a:t>https://www.efsa.europa.eu/</a:t>
            </a:r>
            <a:endParaRPr lang="en-US" dirty="0" smtClean="0"/>
          </a:p>
          <a:p>
            <a:pPr>
              <a:buFont typeface="Wingdings" pitchFamily="2" charset="2"/>
              <a:buChar char="ü"/>
            </a:pPr>
            <a:endParaRPr lang="en-US" b="1" dirty="0" smtClean="0"/>
          </a:p>
          <a:p>
            <a:pPr>
              <a:buFont typeface="Wingdings" pitchFamily="2" charset="2"/>
              <a:buChar char="ü"/>
            </a:pPr>
            <a:endParaRPr lang="en-US" dirty="0"/>
          </a:p>
        </p:txBody>
      </p:sp>
    </p:spTree>
    <p:extLst>
      <p:ext uri="{BB962C8B-B14F-4D97-AF65-F5344CB8AC3E}">
        <p14:creationId xmlns="" xmlns:p14="http://schemas.microsoft.com/office/powerpoint/2010/main" val="728950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505245" y="2597402"/>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468650" y="561479"/>
            <a:ext cx="11029616" cy="530296"/>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Problem Statement</a:t>
            </a:r>
            <a:endParaRPr lang="en-US" sz="3200" dirty="0"/>
          </a:p>
        </p:txBody>
      </p:sp>
      <p:sp>
        <p:nvSpPr>
          <p:cNvPr id="4" name="TextBox 3"/>
          <p:cNvSpPr txBox="1"/>
          <p:nvPr/>
        </p:nvSpPr>
        <p:spPr>
          <a:xfrm>
            <a:off x="239152" y="1201908"/>
            <a:ext cx="11760589" cy="5909310"/>
          </a:xfrm>
          <a:prstGeom prst="rect">
            <a:avLst/>
          </a:prstGeom>
          <a:noFill/>
        </p:spPr>
        <p:txBody>
          <a:bodyPr wrap="square" rtlCol="0">
            <a:spAutoFit/>
          </a:bodyPr>
          <a:lstStyle/>
          <a:p>
            <a:pPr>
              <a:buFont typeface="Wingdings" pitchFamily="2" charset="2"/>
              <a:buChar char="q"/>
            </a:pPr>
            <a:r>
              <a:rPr lang="en-US" b="1" dirty="0" smtClean="0"/>
              <a:t>Problem Statement  : </a:t>
            </a:r>
            <a:r>
              <a:rPr lang="en-US" dirty="0" smtClean="0"/>
              <a:t>Analyze the current trends, challenges, and opportunities in the online food industry to identify key insights that can inform strategic decision-making for businesses operating in this sector.</a:t>
            </a:r>
          </a:p>
          <a:p>
            <a:pPr>
              <a:buFont typeface="Wingdings" pitchFamily="2" charset="2"/>
              <a:buChar char="q"/>
            </a:pPr>
            <a:endParaRPr lang="en-US" b="1" dirty="0" smtClean="0"/>
          </a:p>
          <a:p>
            <a:pPr>
              <a:buFont typeface="Wingdings" pitchFamily="2" charset="2"/>
              <a:buChar char="q"/>
            </a:pPr>
            <a:r>
              <a:rPr lang="en-US" b="1" dirty="0" smtClean="0"/>
              <a:t>Trends Analysis:</a:t>
            </a:r>
            <a:r>
              <a:rPr lang="en-US" dirty="0" smtClean="0"/>
              <a:t> Investigate the latest trends shaping the online food industry, including shifts in consumer preferences, emerging technologies market consolidation, and regulatory changes. Identify how these trends are impacting different segments of the industry, such as food delivery platforms, cloud kitchens, and traditional restaurants with online ordering capabilities.</a:t>
            </a:r>
          </a:p>
          <a:p>
            <a:pPr>
              <a:buFont typeface="Wingdings" pitchFamily="2" charset="2"/>
              <a:buChar char="q"/>
            </a:pPr>
            <a:endParaRPr lang="en-US" b="1" dirty="0" smtClean="0"/>
          </a:p>
          <a:p>
            <a:pPr>
              <a:buFont typeface="Wingdings" pitchFamily="2" charset="2"/>
              <a:buChar char="q"/>
            </a:pPr>
            <a:r>
              <a:rPr lang="en-US" b="1" dirty="0" smtClean="0"/>
              <a:t>Competitive Landscape:</a:t>
            </a:r>
            <a:r>
              <a:rPr lang="en-US" dirty="0" smtClean="0"/>
              <a:t> Conduct a competitive analysis to understand the strengths, weaknesses, opportunities, and threats faced by major players in the online food space. Evaluate their business models, pricing strategies, customer acquisition and retention tactics, delivery infrastructure, and partnerships with restaurants.</a:t>
            </a:r>
          </a:p>
          <a:p>
            <a:pPr>
              <a:buFont typeface="Wingdings" pitchFamily="2" charset="2"/>
              <a:buChar char="q"/>
            </a:pPr>
            <a:endParaRPr lang="en-US" b="1" dirty="0" smtClean="0"/>
          </a:p>
          <a:p>
            <a:pPr>
              <a:buFont typeface="Wingdings" pitchFamily="2" charset="2"/>
              <a:buChar char="q"/>
            </a:pPr>
            <a:r>
              <a:rPr lang="en-US" b="1" dirty="0" smtClean="0"/>
              <a:t>Customer Insights:</a:t>
            </a:r>
            <a:r>
              <a:rPr lang="en-US" dirty="0" smtClean="0"/>
              <a:t> Gather and analyze customer data to gain insights into consumer behavior, preferences, and satisfaction levels with online food services</a:t>
            </a:r>
          </a:p>
          <a:p>
            <a:pPr>
              <a:buFont typeface="Wingdings" pitchFamily="2" charset="2"/>
              <a:buChar char="q"/>
            </a:pPr>
            <a:endParaRPr lang="en-US" b="1" dirty="0" smtClean="0"/>
          </a:p>
          <a:p>
            <a:pPr>
              <a:buFont typeface="Wingdings" pitchFamily="2" charset="2"/>
              <a:buChar char="q"/>
            </a:pPr>
            <a:r>
              <a:rPr lang="en-US" b="1" dirty="0" smtClean="0"/>
              <a:t>Operational Challenges:</a:t>
            </a:r>
            <a:r>
              <a:rPr lang="en-US" dirty="0" smtClean="0"/>
              <a:t> Identify common operational challenges faced by online food businesses, such as inventory management, delivery logistics, quality control, food safety compliance, and workforce management. </a:t>
            </a:r>
          </a:p>
          <a:p>
            <a:pPr>
              <a:buFont typeface="Wingdings" pitchFamily="2" charset="2"/>
              <a:buChar char="q"/>
            </a:pPr>
            <a:endParaRPr lang="en-US" b="1" dirty="0" smtClean="0"/>
          </a:p>
          <a:p>
            <a:pPr>
              <a:buFont typeface="Wingdings" pitchFamily="2" charset="2"/>
              <a:buChar char="q"/>
            </a:pPr>
            <a:r>
              <a:rPr lang="en-US" b="1" dirty="0" smtClean="0"/>
              <a:t>Regulatory and Legal Considerations:</a:t>
            </a:r>
            <a:r>
              <a:rPr lang="en-US" dirty="0" smtClean="0"/>
              <a:t> Assess the regulatory landscape governing the online food industry, including food safety standards, labor regulations, tax implications, and data privacy laws. </a:t>
            </a:r>
          </a:p>
          <a:p>
            <a:pPr>
              <a:buFont typeface="Wingdings" pitchFamily="2" charset="2"/>
              <a:buChar char="q"/>
            </a:pPr>
            <a:endParaRPr lang="en-US"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4" name="TextBox 3"/>
          <p:cNvSpPr txBox="1"/>
          <p:nvPr/>
        </p:nvSpPr>
        <p:spPr>
          <a:xfrm>
            <a:off x="731520" y="1153551"/>
            <a:ext cx="11071274" cy="5909310"/>
          </a:xfrm>
          <a:prstGeom prst="rect">
            <a:avLst/>
          </a:prstGeom>
          <a:noFill/>
        </p:spPr>
        <p:txBody>
          <a:bodyPr wrap="square" rtlCol="0">
            <a:spAutoFit/>
          </a:bodyPr>
          <a:lstStyle/>
          <a:p>
            <a:r>
              <a:rPr lang="en-US" b="1" dirty="0" smtClean="0"/>
              <a:t>Optimized Delivery Logistics:</a:t>
            </a:r>
            <a:endParaRPr lang="en-US" dirty="0" smtClean="0"/>
          </a:p>
          <a:p>
            <a:pPr lvl="1">
              <a:buFont typeface="Wingdings" pitchFamily="2" charset="2"/>
              <a:buChar char="v"/>
            </a:pPr>
            <a:r>
              <a:rPr lang="en-US" dirty="0" smtClean="0"/>
              <a:t>Implement route optimization algorithms to minimize delivery times and costs.</a:t>
            </a:r>
          </a:p>
          <a:p>
            <a:pPr lvl="1">
              <a:buFont typeface="Wingdings" pitchFamily="2" charset="2"/>
              <a:buChar char="v"/>
            </a:pPr>
            <a:r>
              <a:rPr lang="en-US" dirty="0" smtClean="0"/>
              <a:t>Utilize real-time tracking systems for orders and delivery vehicles.</a:t>
            </a:r>
          </a:p>
          <a:p>
            <a:r>
              <a:rPr lang="en-US" b="1" dirty="0" smtClean="0"/>
              <a:t>Enhanced Customer Experience:</a:t>
            </a:r>
            <a:endParaRPr lang="en-US" dirty="0" smtClean="0"/>
          </a:p>
          <a:p>
            <a:pPr lvl="1">
              <a:buFont typeface="Wingdings" pitchFamily="2" charset="2"/>
              <a:buChar char="v"/>
            </a:pPr>
            <a:r>
              <a:rPr lang="en-US" dirty="0" smtClean="0"/>
              <a:t>Offer multiple payment options, including digital wallets and cash on delivery.</a:t>
            </a:r>
          </a:p>
          <a:p>
            <a:pPr lvl="1">
              <a:buFont typeface="Wingdings" pitchFamily="2" charset="2"/>
              <a:buChar char="v"/>
            </a:pPr>
            <a:r>
              <a:rPr lang="en-US" dirty="0" smtClean="0"/>
              <a:t>Implement a user-friendly and intuitive mobile app and website for easy ordering.</a:t>
            </a:r>
          </a:p>
          <a:p>
            <a:r>
              <a:rPr lang="en-US" b="1" dirty="0" smtClean="0"/>
              <a:t>Quality Assurance:</a:t>
            </a:r>
            <a:endParaRPr lang="en-US" dirty="0" smtClean="0"/>
          </a:p>
          <a:p>
            <a:pPr lvl="1">
              <a:buFont typeface="Wingdings" pitchFamily="2" charset="2"/>
              <a:buChar char="v"/>
            </a:pPr>
            <a:r>
              <a:rPr lang="en-US" dirty="0" smtClean="0"/>
              <a:t>Implement quality control measures at every stage of food preparation and delivery.</a:t>
            </a:r>
          </a:p>
          <a:p>
            <a:pPr lvl="1">
              <a:buFont typeface="Wingdings" pitchFamily="2" charset="2"/>
              <a:buChar char="v"/>
            </a:pPr>
            <a:r>
              <a:rPr lang="en-US" dirty="0" smtClean="0"/>
              <a:t>Conduct regular inspections of partner restaurants and ensure compliance with food safety standards.</a:t>
            </a:r>
          </a:p>
          <a:p>
            <a:r>
              <a:rPr lang="en-US" b="1" dirty="0" smtClean="0"/>
              <a:t>Inventory Management:</a:t>
            </a:r>
            <a:endParaRPr lang="en-US" dirty="0" smtClean="0"/>
          </a:p>
          <a:p>
            <a:pPr lvl="1">
              <a:buFont typeface="Wingdings" pitchFamily="2" charset="2"/>
              <a:buChar char="v"/>
            </a:pPr>
            <a:r>
              <a:rPr lang="en-US" dirty="0" smtClean="0"/>
              <a:t>Adopt inventory management software to track stock levels and avoid </a:t>
            </a:r>
            <a:r>
              <a:rPr lang="en-US" dirty="0" err="1" smtClean="0"/>
              <a:t>stockouts</a:t>
            </a:r>
            <a:r>
              <a:rPr lang="en-US" dirty="0" smtClean="0"/>
              <a:t>.</a:t>
            </a:r>
          </a:p>
          <a:p>
            <a:pPr lvl="1">
              <a:buFont typeface="Wingdings" pitchFamily="2" charset="2"/>
              <a:buChar char="v"/>
            </a:pPr>
            <a:r>
              <a:rPr lang="en-US" dirty="0" smtClean="0"/>
              <a:t>Utilize demand forecasting techniques to optimize inventory replenishment and reduce wastage.</a:t>
            </a:r>
          </a:p>
          <a:p>
            <a:r>
              <a:rPr lang="en-US" b="1" dirty="0" smtClean="0"/>
              <a:t>Marketing and Promotions:</a:t>
            </a:r>
            <a:endParaRPr lang="en-US" dirty="0" smtClean="0"/>
          </a:p>
          <a:p>
            <a:pPr lvl="1">
              <a:buFont typeface="Wingdings" pitchFamily="2" charset="2"/>
              <a:buChar char="v"/>
            </a:pPr>
            <a:r>
              <a:rPr lang="en-US" dirty="0" smtClean="0"/>
              <a:t>Launch targeted marketing campaigns to attract new customers and retain existing ones.</a:t>
            </a:r>
          </a:p>
          <a:p>
            <a:pPr lvl="1">
              <a:buFont typeface="Wingdings" pitchFamily="2" charset="2"/>
              <a:buChar char="v"/>
            </a:pPr>
            <a:r>
              <a:rPr lang="en-US" dirty="0" smtClean="0"/>
              <a:t>Offer discounts, promotions, and loyalty programs to incentivize repeat orders.</a:t>
            </a:r>
          </a:p>
          <a:p>
            <a:pPr lvl="1">
              <a:buFont typeface="Wingdings" pitchFamily="2" charset="2"/>
              <a:buChar char="v"/>
            </a:pPr>
            <a:r>
              <a:rPr lang="en-US" dirty="0" smtClean="0"/>
              <a:t>Collaborate with influencers and bloggers for endorsement and brand visibility.</a:t>
            </a:r>
          </a:p>
          <a:p>
            <a:r>
              <a:rPr lang="en-US" b="1" dirty="0" smtClean="0"/>
              <a:t>Regulatory Compliance:</a:t>
            </a:r>
            <a:endParaRPr lang="en-US" dirty="0" smtClean="0"/>
          </a:p>
          <a:p>
            <a:pPr lvl="1"/>
            <a:r>
              <a:rPr lang="en-US" dirty="0" smtClean="0"/>
              <a:t>Stay updated with food safety regulations and ensure compliance with local laws.</a:t>
            </a:r>
          </a:p>
          <a:p>
            <a:pPr lvl="1"/>
            <a:r>
              <a:rPr lang="en-US" dirty="0" smtClean="0"/>
              <a:t>Train staff and partners on hygiene practices, food handling, and safety protocols.</a:t>
            </a:r>
          </a:p>
          <a:p>
            <a:pPr lvl="1"/>
            <a:r>
              <a:rPr lang="en-US" dirty="0" smtClean="0"/>
              <a:t>Maintain transparency in ingredient sourcing, nutritional information, and allergen disclosures.</a:t>
            </a:r>
          </a:p>
          <a:p>
            <a:endParaRPr lang="en-US"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24921" y="507828"/>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703384" y="1026942"/>
            <a:ext cx="10888394" cy="6186309"/>
          </a:xfrm>
          <a:prstGeom prst="rect">
            <a:avLst/>
          </a:prstGeom>
          <a:noFill/>
        </p:spPr>
        <p:txBody>
          <a:bodyPr wrap="square" rtlCol="0">
            <a:spAutoFit/>
          </a:bodyPr>
          <a:lstStyle/>
          <a:p>
            <a:r>
              <a:rPr lang="en-US" b="1" dirty="0" smtClean="0"/>
              <a:t>Market Research and Analysis:</a:t>
            </a:r>
            <a:endParaRPr lang="en-US" dirty="0" smtClean="0"/>
          </a:p>
          <a:p>
            <a:pPr lvl="1">
              <a:buFont typeface="Wingdings" pitchFamily="2" charset="2"/>
              <a:buChar char="v"/>
            </a:pPr>
            <a:r>
              <a:rPr lang="en-US" dirty="0" smtClean="0"/>
              <a:t>Conduct comprehensive market research to understand the current state of the online food industry.</a:t>
            </a:r>
          </a:p>
          <a:p>
            <a:pPr lvl="1">
              <a:buFont typeface="Wingdings" pitchFamily="2" charset="2"/>
              <a:buChar char="v"/>
            </a:pPr>
            <a:r>
              <a:rPr lang="en-US" dirty="0" smtClean="0"/>
              <a:t>Analyze industry reports, news articles, and market data to identify market drivers, challenges, opportunities, and trends affecting the online food sector.</a:t>
            </a:r>
          </a:p>
          <a:p>
            <a:r>
              <a:rPr lang="en-US" b="1" dirty="0" smtClean="0"/>
              <a:t>Customer Segmentation and Analysis:</a:t>
            </a:r>
            <a:endParaRPr lang="en-US" dirty="0" smtClean="0"/>
          </a:p>
          <a:p>
            <a:pPr lvl="1">
              <a:buFont typeface="Wingdings" pitchFamily="2" charset="2"/>
              <a:buChar char="v"/>
            </a:pPr>
            <a:r>
              <a:rPr lang="en-US" dirty="0" smtClean="0"/>
              <a:t>Segment the target market based on factors such as demographics, psychographics, behavior, preferences, and buying patterns.</a:t>
            </a:r>
          </a:p>
          <a:p>
            <a:pPr lvl="1">
              <a:buFont typeface="Wingdings" pitchFamily="2" charset="2"/>
              <a:buChar char="v"/>
            </a:pPr>
            <a:r>
              <a:rPr lang="en-US" dirty="0" smtClean="0"/>
              <a:t>Analyze customer data to gain insights into customer needs, preferences, pain points, satisfaction levels, and purchase behavior.</a:t>
            </a:r>
          </a:p>
          <a:p>
            <a:r>
              <a:rPr lang="en-US" b="1" dirty="0" smtClean="0"/>
              <a:t>Financial Analysis and Business Modeling:</a:t>
            </a:r>
            <a:endParaRPr lang="en-US" dirty="0" smtClean="0"/>
          </a:p>
          <a:p>
            <a:pPr lvl="1">
              <a:buFont typeface="Wingdings" pitchFamily="2" charset="2"/>
              <a:buChar char="v"/>
            </a:pPr>
            <a:r>
              <a:rPr lang="en-US" dirty="0" smtClean="0"/>
              <a:t>Conduct financial analysis to assess the financial health, profitability, revenue streams, cost structures, and investment opportunities within the online food industry.</a:t>
            </a:r>
          </a:p>
          <a:p>
            <a:pPr lvl="1">
              <a:buFont typeface="Wingdings" pitchFamily="2" charset="2"/>
              <a:buChar char="v"/>
            </a:pPr>
            <a:r>
              <a:rPr lang="en-US" dirty="0" smtClean="0"/>
              <a:t>Evaluate funding options, investment strategies, partnerships, and M&amp;A opportunities to drive growth and sustainability.</a:t>
            </a:r>
          </a:p>
          <a:p>
            <a:r>
              <a:rPr lang="en-US" b="1" dirty="0" smtClean="0"/>
              <a:t>Strategic Planning and Recommendations:</a:t>
            </a:r>
            <a:endParaRPr lang="en-US" dirty="0" smtClean="0"/>
          </a:p>
          <a:p>
            <a:pPr lvl="1">
              <a:buFont typeface="Wingdings" pitchFamily="2" charset="2"/>
              <a:buChar char="v"/>
            </a:pPr>
            <a:r>
              <a:rPr lang="en-US" dirty="0" smtClean="0"/>
              <a:t>Synthesize findings from the analysis into strategic insights, actionable recommendations, and a roadmap for success.</a:t>
            </a:r>
          </a:p>
          <a:p>
            <a:pPr lvl="1">
              <a:buFont typeface="Wingdings" pitchFamily="2" charset="2"/>
              <a:buChar char="v"/>
            </a:pPr>
            <a:r>
              <a:rPr lang="en-US" dirty="0" smtClean="0"/>
              <a:t>Develop strategic plans for market entry, product/service differentiation, pricing strategies, marketing campaigns, customer acquisition, retention, and expansion into new markets or segments.</a:t>
            </a:r>
          </a:p>
          <a:p>
            <a:pPr lvl="1">
              <a:buFont typeface="Wingdings" pitchFamily="2" charset="2"/>
              <a:buChar char="v"/>
            </a:pPr>
            <a:r>
              <a:rPr lang="en-US" dirty="0" smtClean="0"/>
              <a:t>Collaborate with stakeholders, executive leadership, and cross-functional teams to align on strategic priorities, allocate resources effectively, and execute the strategic plan.</a:t>
            </a:r>
          </a:p>
          <a:p>
            <a:endParaRPr lang="en-US" dirty="0"/>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Autofit/>
          </a:bodyPr>
          <a:lstStyle/>
          <a:p>
            <a:r>
              <a:rPr lang="en-US" sz="3200" b="1" dirty="0">
                <a:solidFill>
                  <a:schemeClr val="accent1"/>
                </a:solidFill>
                <a:latin typeface="Arial"/>
                <a:ea typeface="+mj-lt"/>
                <a:cs typeface="Arial"/>
              </a:rPr>
              <a:t>Algorithm &amp; Deployment</a:t>
            </a:r>
            <a:endParaRPr lang="en-US" sz="3200" dirty="0"/>
          </a:p>
        </p:txBody>
      </p:sp>
      <p:sp>
        <p:nvSpPr>
          <p:cNvPr id="4" name="TextBox 3"/>
          <p:cNvSpPr txBox="1"/>
          <p:nvPr/>
        </p:nvSpPr>
        <p:spPr>
          <a:xfrm>
            <a:off x="675250" y="1153550"/>
            <a:ext cx="10789920" cy="5216813"/>
          </a:xfrm>
          <a:prstGeom prst="rect">
            <a:avLst/>
          </a:prstGeom>
          <a:noFill/>
        </p:spPr>
        <p:txBody>
          <a:bodyPr wrap="square" rtlCol="0">
            <a:spAutoFit/>
          </a:bodyPr>
          <a:lstStyle/>
          <a:p>
            <a:pPr algn="ctr">
              <a:lnSpc>
                <a:spcPct val="150000"/>
              </a:lnSpc>
            </a:pPr>
            <a:r>
              <a:rPr lang="en-US" sz="2400" b="1" dirty="0" smtClean="0"/>
              <a:t>ALGORITHM</a:t>
            </a:r>
            <a:endParaRPr lang="en-US" sz="2400" dirty="0" smtClean="0"/>
          </a:p>
          <a:p>
            <a:pPr>
              <a:lnSpc>
                <a:spcPct val="150000"/>
              </a:lnSpc>
              <a:buFont typeface="Wingdings" pitchFamily="2" charset="2"/>
              <a:buChar char="v"/>
            </a:pPr>
            <a:r>
              <a:rPr lang="en-US" b="1" dirty="0" smtClean="0"/>
              <a:t>Define the problem</a:t>
            </a:r>
            <a:r>
              <a:rPr lang="en-US" dirty="0" smtClean="0"/>
              <a:t>: Clearly outline the specific problem you want to address with the algorithm, such as optimizing delivery routes, personalizing recommendations, or improving inventory management.</a:t>
            </a:r>
          </a:p>
          <a:p>
            <a:pPr>
              <a:lnSpc>
                <a:spcPct val="150000"/>
              </a:lnSpc>
              <a:buFont typeface="Wingdings" pitchFamily="2" charset="2"/>
              <a:buChar char="v"/>
            </a:pPr>
            <a:r>
              <a:rPr lang="en-US" b="1" dirty="0" smtClean="0"/>
              <a:t>Data collection: </a:t>
            </a:r>
            <a:r>
              <a:rPr lang="en-US" dirty="0" smtClean="0"/>
              <a:t>Gather relevant data from various sources, including customer orders, delivery times, customer feedback, menu items, inventory levels, and historical sales data.</a:t>
            </a:r>
          </a:p>
          <a:p>
            <a:pPr>
              <a:lnSpc>
                <a:spcPct val="150000"/>
              </a:lnSpc>
              <a:buFont typeface="Wingdings" pitchFamily="2" charset="2"/>
              <a:buChar char="v"/>
            </a:pPr>
            <a:r>
              <a:rPr lang="en-US" b="1" dirty="0" smtClean="0"/>
              <a:t>Data preprocessing</a:t>
            </a:r>
            <a:r>
              <a:rPr lang="en-US" dirty="0" smtClean="0"/>
              <a:t>: Clean, preprocess, and transform the data as needed for analysis. This may include data normalization, feature engineering, and handling missing values or outliers.</a:t>
            </a:r>
          </a:p>
          <a:p>
            <a:pPr>
              <a:lnSpc>
                <a:spcPct val="150000"/>
              </a:lnSpc>
              <a:buFont typeface="Wingdings" pitchFamily="2" charset="2"/>
              <a:buChar char="v"/>
            </a:pPr>
            <a:r>
              <a:rPr lang="en-US" b="1" dirty="0" smtClean="0"/>
              <a:t>Algorithm selection</a:t>
            </a:r>
            <a:r>
              <a:rPr lang="en-US" dirty="0" smtClean="0"/>
              <a:t>: Choose the appropriate algorithm(s) based on the nature of the problem and the available data. For example, you might use machine learning algorithms like clustering for customer segmentation or regression for demand forecasting.</a:t>
            </a:r>
          </a:p>
          <a:p>
            <a:pPr>
              <a:lnSpc>
                <a:spcPct val="150000"/>
              </a:lnSpc>
              <a:buFont typeface="Wingdings" pitchFamily="2" charset="2"/>
              <a:buChar char="v"/>
            </a:pPr>
            <a:r>
              <a:rPr lang="en-US" b="1" dirty="0" smtClean="0"/>
              <a:t>Model training: </a:t>
            </a:r>
            <a:r>
              <a:rPr lang="en-US" dirty="0" smtClean="0"/>
              <a:t>Train the selected algorithm(s) using historical data to learn patterns, relationships, and trends that can be used for prediction or optimization.</a:t>
            </a:r>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0843" y="618978"/>
            <a:ext cx="10972800" cy="5997026"/>
          </a:xfrm>
          <a:prstGeom prst="rect">
            <a:avLst/>
          </a:prstGeom>
          <a:noFill/>
        </p:spPr>
        <p:txBody>
          <a:bodyPr wrap="square" rtlCol="0">
            <a:spAutoFit/>
          </a:bodyPr>
          <a:lstStyle/>
          <a:p>
            <a:pPr algn="ctr">
              <a:lnSpc>
                <a:spcPct val="150000"/>
              </a:lnSpc>
            </a:pPr>
            <a:r>
              <a:rPr lang="en-US" sz="2400" b="1" dirty="0" smtClean="0"/>
              <a:t>Algorithm Deployment</a:t>
            </a:r>
            <a:endParaRPr lang="en-US" sz="2400" dirty="0" smtClean="0"/>
          </a:p>
          <a:p>
            <a:pPr>
              <a:lnSpc>
                <a:spcPct val="150000"/>
              </a:lnSpc>
            </a:pPr>
            <a:r>
              <a:rPr lang="en-US" b="1" dirty="0" smtClean="0"/>
              <a:t>Integration with systems: </a:t>
            </a:r>
            <a:r>
              <a:rPr lang="en-US" dirty="0" smtClean="0"/>
              <a:t>Integrate the trained algorithm(s) with existing systems and infrastructure in the online food platform, such as order management systems, inventory management tools, customer databases, and delivery logistics platforms.</a:t>
            </a:r>
          </a:p>
          <a:p>
            <a:pPr>
              <a:lnSpc>
                <a:spcPct val="150000"/>
              </a:lnSpc>
            </a:pPr>
            <a:r>
              <a:rPr lang="en-US" b="1" dirty="0" smtClean="0"/>
              <a:t>API development: </a:t>
            </a:r>
            <a:r>
              <a:rPr lang="en-US" dirty="0" smtClean="0"/>
              <a:t>Create APIs (Application Programming Interfaces) to expose the functionality of the algorithm(s) so that other components of the system can communicate and interact with them.</a:t>
            </a:r>
          </a:p>
          <a:p>
            <a:pPr>
              <a:lnSpc>
                <a:spcPct val="150000"/>
              </a:lnSpc>
            </a:pPr>
            <a:r>
              <a:rPr lang="en-US" b="1" dirty="0" smtClean="0"/>
              <a:t>Scalability and performance: </a:t>
            </a:r>
            <a:r>
              <a:rPr lang="en-US" dirty="0" smtClean="0"/>
              <a:t>Ensure that the deployed algorithm(s) can handle large volumes of data and user requests efficiently. Optimize for performance, scalability, and reliability to support real-time or near-real-time decision-making.</a:t>
            </a:r>
          </a:p>
          <a:p>
            <a:pPr>
              <a:lnSpc>
                <a:spcPct val="150000"/>
              </a:lnSpc>
            </a:pPr>
            <a:r>
              <a:rPr lang="en-US" b="1" dirty="0" smtClean="0"/>
              <a:t>Monitoring and maintenance: </a:t>
            </a:r>
            <a:r>
              <a:rPr lang="en-US" dirty="0" smtClean="0"/>
              <a:t>Set up monitoring tools and alerts to track the performance and health of the deployed algorithm(s). Monitor key metrics, data quality, model drift, and system behavior over time. Implement regular updates, retraining, and maintenance to keep the algorithm(s) relevant and accurate.</a:t>
            </a:r>
          </a:p>
          <a:p>
            <a:pPr>
              <a:lnSpc>
                <a:spcPct val="150000"/>
              </a:lnSpc>
            </a:pPr>
            <a:r>
              <a:rPr lang="en-US" b="1" dirty="0" smtClean="0"/>
              <a:t>Security and compliance: </a:t>
            </a:r>
            <a:r>
              <a:rPr lang="en-US" dirty="0" smtClean="0"/>
              <a:t>Implement security measures to protect sensitive data and ensure compliance with data privacy regulations. Encrypt data, authenticate users, and restrict access to authorized personnel only.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533340"/>
            <a:ext cx="11029616" cy="530296"/>
          </a:xfrm>
        </p:spPr>
        <p:txBody>
          <a:bodyPr>
            <a:noAutofit/>
          </a:bodyPr>
          <a:lstStyle/>
          <a:p>
            <a:r>
              <a:rPr lang="en-US" sz="3200" b="1" dirty="0">
                <a:solidFill>
                  <a:schemeClr val="accent1"/>
                </a:solidFill>
                <a:latin typeface="Arial"/>
                <a:ea typeface="+mj-lt"/>
                <a:cs typeface="Arial"/>
              </a:rPr>
              <a:t>Result</a:t>
            </a:r>
            <a:endParaRPr lang="en-US" sz="3200" dirty="0"/>
          </a:p>
        </p:txBody>
      </p:sp>
      <p:pic>
        <p:nvPicPr>
          <p:cNvPr id="4" name="Picture 3" descr="Screenshot (13).png"/>
          <p:cNvPicPr>
            <a:picLocks noChangeAspect="1"/>
          </p:cNvPicPr>
          <p:nvPr/>
        </p:nvPicPr>
        <p:blipFill>
          <a:blip r:embed="rId2"/>
          <a:stretch>
            <a:fillRect/>
          </a:stretch>
        </p:blipFill>
        <p:spPr>
          <a:xfrm>
            <a:off x="1026941" y="1080493"/>
            <a:ext cx="9747711" cy="5480412"/>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14).png"/>
          <p:cNvPicPr>
            <a:picLocks noChangeAspect="1"/>
          </p:cNvPicPr>
          <p:nvPr/>
        </p:nvPicPr>
        <p:blipFill>
          <a:blip r:embed="rId2"/>
          <a:stretch>
            <a:fillRect/>
          </a:stretch>
        </p:blipFill>
        <p:spPr>
          <a:xfrm>
            <a:off x="1167617" y="728229"/>
            <a:ext cx="10124049" cy="5691998"/>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1482</Words>
  <Application>Microsoft Office PowerPoint</Application>
  <PresentationFormat>Custom</PresentationFormat>
  <Paragraphs>119</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DividendVTI</vt:lpstr>
      <vt:lpstr>PROJECT TITLE</vt:lpstr>
      <vt:lpstr>OUTLINE</vt:lpstr>
      <vt:lpstr>Problem Statement</vt:lpstr>
      <vt:lpstr>Proposed Solution</vt:lpstr>
      <vt:lpstr>System  Approach</vt:lpstr>
      <vt:lpstr>Algorithm &amp; Deployment</vt:lpstr>
      <vt:lpstr>Slide 7</vt:lpstr>
      <vt:lpstr>Result</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Conclusion</vt:lpstr>
      <vt:lpstr>Slide 24</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31</cp:revision>
  <dcterms:created xsi:type="dcterms:W3CDTF">2021-05-26T16:50:10Z</dcterms:created>
  <dcterms:modified xsi:type="dcterms:W3CDTF">2024-04-11T08:40:53Z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