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5F5F5F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967" y="367347"/>
            <a:ext cx="106800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5198" y="2371724"/>
            <a:ext cx="6721602" cy="3014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5F5F5F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3200" spc="-1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200" spc="-3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dirty="0" sz="3200" spc="-5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3200" spc="-2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558165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688464">
              <a:lnSpc>
                <a:spcPct val="100400"/>
              </a:lnSpc>
              <a:spcBef>
                <a:spcPts val="90"/>
              </a:spcBef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NAME: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Jaisonkumar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REGISTER </a:t>
            </a:r>
            <a:r>
              <a:rPr dirty="0" sz="2400" spc="-10">
                <a:latin typeface="Calibri"/>
                <a:cs typeface="Calibri"/>
              </a:rPr>
              <a:t>NO:312207903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DEPARTMENT:B.COM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General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dirty="0" sz="2400" spc="-10">
                <a:latin typeface="Calibri"/>
                <a:cs typeface="Calibri"/>
              </a:rPr>
              <a:t>COLLEGE: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quaide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milleth </a:t>
            </a:r>
            <a:r>
              <a:rPr dirty="0" sz="2400" spc="-15">
                <a:latin typeface="Calibri"/>
                <a:cs typeface="Calibri"/>
              </a:rPr>
              <a:t>college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/>
              <a:t>M</a:t>
            </a:r>
            <a:r>
              <a:rPr dirty="0"/>
              <a:t>O</a:t>
            </a:r>
            <a:r>
              <a:rPr dirty="0" spc="-15"/>
              <a:t>D</a:t>
            </a:r>
            <a:r>
              <a:rPr dirty="0" spc="-45"/>
              <a:t>E</a:t>
            </a:r>
            <a:r>
              <a:rPr dirty="0" spc="-30"/>
              <a:t>L</a:t>
            </a:r>
            <a:r>
              <a:rPr dirty="0" spc="-45"/>
              <a:t>L</a:t>
            </a:r>
            <a:r>
              <a:rPr dirty="0" spc="-5"/>
              <a:t>I</a:t>
            </a:r>
            <a:r>
              <a:rPr dirty="0" spc="25"/>
              <a:t>N</a:t>
            </a:r>
            <a:r>
              <a:rPr dirty="0" spc="5"/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78864" y="1862391"/>
            <a:ext cx="6508115" cy="14071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5">
                <a:solidFill>
                  <a:srgbClr val="040C28"/>
                </a:solidFill>
                <a:latin typeface="Calibri"/>
                <a:cs typeface="Calibri"/>
              </a:rPr>
              <a:t>the</a:t>
            </a:r>
            <a:r>
              <a:rPr dirty="0" sz="1800" spc="-3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act,</a:t>
            </a:r>
            <a:r>
              <a:rPr dirty="0" sz="1800" spc="-4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art,</a:t>
            </a:r>
            <a:r>
              <a:rPr dirty="0" sz="1800" spc="3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040C28"/>
                </a:solidFill>
                <a:latin typeface="Calibri"/>
                <a:cs typeface="Calibri"/>
              </a:rPr>
              <a:t>or</a:t>
            </a:r>
            <a:r>
              <a:rPr dirty="0" sz="1800" spc="1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40C28"/>
                </a:solidFill>
                <a:latin typeface="Calibri"/>
                <a:cs typeface="Calibri"/>
              </a:rPr>
              <a:t>profession </a:t>
            </a:r>
            <a:r>
              <a:rPr dirty="0" sz="1800" spc="10">
                <a:solidFill>
                  <a:srgbClr val="040C28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a </a:t>
            </a:r>
            <a:r>
              <a:rPr dirty="0" sz="1800" spc="-15">
                <a:solidFill>
                  <a:srgbClr val="040C28"/>
                </a:solidFill>
                <a:latin typeface="Calibri"/>
                <a:cs typeface="Calibri"/>
              </a:rPr>
              <a:t>person</a:t>
            </a:r>
            <a:r>
              <a:rPr dirty="0" sz="1800" spc="-1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who</a:t>
            </a:r>
            <a:r>
              <a:rPr dirty="0" sz="1800" spc="-1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040C28"/>
                </a:solidFill>
                <a:latin typeface="Calibri"/>
                <a:cs typeface="Calibri"/>
              </a:rPr>
              <a:t>models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.</a:t>
            </a:r>
            <a:r>
              <a:rPr dirty="0" sz="1800" spc="3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64646"/>
                </a:solidFill>
                <a:latin typeface="Calibri"/>
                <a:cs typeface="Calibri"/>
              </a:rPr>
              <a:t>the</a:t>
            </a:r>
            <a:r>
              <a:rPr dirty="0" sz="1800" spc="4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64646"/>
                </a:solidFill>
                <a:latin typeface="Calibri"/>
                <a:cs typeface="Calibri"/>
              </a:rPr>
              <a:t>process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 of </a:t>
            </a:r>
            <a:r>
              <a:rPr dirty="0" sz="1800" spc="1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producing</a:t>
            </a:r>
            <a:r>
              <a:rPr dirty="0" sz="1800" spc="1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sculptured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form</a:t>
            </a:r>
            <a:r>
              <a:rPr dirty="0" sz="1800" spc="-4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with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 some</a:t>
            </a:r>
            <a:r>
              <a:rPr dirty="0" sz="1800" spc="5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plastic</a:t>
            </a:r>
            <a:r>
              <a:rPr dirty="0" sz="1800" spc="2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material,</a:t>
            </a:r>
            <a:r>
              <a:rPr dirty="0" sz="1800" spc="-3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464646"/>
                </a:solidFill>
                <a:latin typeface="Calibri"/>
                <a:cs typeface="Calibri"/>
              </a:rPr>
              <a:t>as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464646"/>
                </a:solidFill>
                <a:latin typeface="Calibri"/>
                <a:cs typeface="Calibri"/>
              </a:rPr>
              <a:t>clay.</a:t>
            </a:r>
            <a:r>
              <a:rPr dirty="0" sz="1800" spc="-4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64646"/>
                </a:solidFill>
                <a:latin typeface="Calibri"/>
                <a:cs typeface="Calibri"/>
              </a:rPr>
              <a:t>the 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technique</a:t>
            </a:r>
            <a:r>
              <a:rPr dirty="0" sz="1800" spc="4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64646"/>
                </a:solidFill>
                <a:latin typeface="Calibri"/>
                <a:cs typeface="Calibri"/>
              </a:rPr>
              <a:t>of</a:t>
            </a:r>
            <a:r>
              <a:rPr dirty="0" sz="1800" spc="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rendering</a:t>
            </a:r>
            <a:r>
              <a:rPr dirty="0" sz="1800" spc="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64646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illusion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64646"/>
                </a:solidFill>
                <a:latin typeface="Calibri"/>
                <a:cs typeface="Calibri"/>
              </a:rPr>
              <a:t>of</a:t>
            </a:r>
            <a:r>
              <a:rPr dirty="0" sz="1800" spc="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volume</a:t>
            </a:r>
            <a:r>
              <a:rPr dirty="0" sz="1800" spc="-2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on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a two-dimensional </a:t>
            </a:r>
            <a:r>
              <a:rPr dirty="0" sz="1800" spc="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surface</a:t>
            </a:r>
            <a:r>
              <a:rPr dirty="0" sz="1800" spc="-3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by</a:t>
            </a:r>
            <a:r>
              <a:rPr dirty="0" sz="1800" spc="-2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shading.</a:t>
            </a:r>
            <a:r>
              <a:rPr dirty="0" sz="1800" spc="-4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64646"/>
                </a:solidFill>
                <a:latin typeface="Calibri"/>
                <a:cs typeface="Calibri"/>
              </a:rPr>
              <a:t>the</a:t>
            </a:r>
            <a:r>
              <a:rPr dirty="0" sz="1800" spc="4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64646"/>
                </a:solidFill>
                <a:latin typeface="Calibri"/>
                <a:cs typeface="Calibri"/>
              </a:rPr>
              <a:t>treatment</a:t>
            </a:r>
            <a:r>
              <a:rPr dirty="0" sz="1800" spc="3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of</a:t>
            </a:r>
            <a:r>
              <a:rPr dirty="0" sz="1800" spc="-6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volume,</a:t>
            </a:r>
            <a:r>
              <a:rPr dirty="0" sz="1800" spc="4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64646"/>
                </a:solidFill>
                <a:latin typeface="Calibri"/>
                <a:cs typeface="Calibri"/>
              </a:rPr>
              <a:t>as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64646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turning</a:t>
            </a:r>
            <a:r>
              <a:rPr dirty="0" sz="1800" spc="1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64646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form, </a:t>
            </a:r>
            <a:r>
              <a:rPr dirty="0" sz="1800" spc="-39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464646"/>
                </a:solidFill>
                <a:latin typeface="Calibri"/>
                <a:cs typeface="Calibri"/>
              </a:rPr>
              <a:t>in</a:t>
            </a:r>
            <a:r>
              <a:rPr dirty="0" sz="1800" spc="-1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sculpture.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RESULTS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0907" y="3133661"/>
            <a:ext cx="7783830" cy="56769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dirty="0" sz="1800" spc="-15">
                <a:solidFill>
                  <a:srgbClr val="4D5155"/>
                </a:solidFill>
                <a:latin typeface="Roboto"/>
                <a:cs typeface="Roboto"/>
              </a:rPr>
              <a:t>something</a:t>
            </a:r>
            <a:r>
              <a:rPr dirty="0" sz="1800" spc="-3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4D5155"/>
                </a:solidFill>
                <a:latin typeface="Roboto"/>
                <a:cs typeface="Roboto"/>
              </a:rPr>
              <a:t>that</a:t>
            </a:r>
            <a:r>
              <a:rPr dirty="0" sz="1800" spc="1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4D5155"/>
                </a:solidFill>
                <a:latin typeface="Roboto"/>
                <a:cs typeface="Roboto"/>
              </a:rPr>
              <a:t>happens</a:t>
            </a:r>
            <a:r>
              <a:rPr dirty="0" sz="1800" spc="5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4D5155"/>
                </a:solidFill>
                <a:latin typeface="Roboto"/>
                <a:cs typeface="Roboto"/>
              </a:rPr>
              <a:t>because</a:t>
            </a:r>
            <a:r>
              <a:rPr dirty="0" sz="1800" spc="3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D5155"/>
                </a:solidFill>
                <a:latin typeface="Roboto"/>
                <a:cs typeface="Roboto"/>
              </a:rPr>
              <a:t>of</a:t>
            </a:r>
            <a:r>
              <a:rPr dirty="0" sz="1800" spc="5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4D5155"/>
                </a:solidFill>
                <a:latin typeface="Roboto"/>
                <a:cs typeface="Roboto"/>
              </a:rPr>
              <a:t>something</a:t>
            </a:r>
            <a:r>
              <a:rPr dirty="0" sz="1800" spc="5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4D5155"/>
                </a:solidFill>
                <a:latin typeface="Roboto"/>
                <a:cs typeface="Roboto"/>
              </a:rPr>
              <a:t>else;</a:t>
            </a:r>
            <a:r>
              <a:rPr dirty="0" sz="1800" spc="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4D5155"/>
                </a:solidFill>
                <a:latin typeface="Roboto"/>
                <a:cs typeface="Roboto"/>
              </a:rPr>
              <a:t>the</a:t>
            </a:r>
            <a:r>
              <a:rPr dirty="0" sz="1800" spc="2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4D5155"/>
                </a:solidFill>
                <a:latin typeface="Roboto"/>
                <a:cs typeface="Roboto"/>
              </a:rPr>
              <a:t>final</a:t>
            </a:r>
            <a:r>
              <a:rPr dirty="0" sz="1800" spc="-6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4D5155"/>
                </a:solidFill>
                <a:latin typeface="Roboto"/>
                <a:cs typeface="Roboto"/>
              </a:rPr>
              <a:t>situation</a:t>
            </a:r>
            <a:r>
              <a:rPr dirty="0" sz="1800" spc="-1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4D5155"/>
                </a:solidFill>
                <a:latin typeface="Roboto"/>
                <a:cs typeface="Roboto"/>
              </a:rPr>
              <a:t>at</a:t>
            </a:r>
            <a:r>
              <a:rPr dirty="0" sz="1800" spc="2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4D5155"/>
                </a:solidFill>
                <a:latin typeface="Roboto"/>
                <a:cs typeface="Roboto"/>
              </a:rPr>
              <a:t>the </a:t>
            </a:r>
            <a:r>
              <a:rPr dirty="0" sz="1800" spc="-434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D5155"/>
                </a:solidFill>
                <a:latin typeface="Roboto"/>
                <a:cs typeface="Roboto"/>
              </a:rPr>
              <a:t>end</a:t>
            </a:r>
            <a:r>
              <a:rPr dirty="0" sz="1800" spc="2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D5155"/>
                </a:solidFill>
                <a:latin typeface="Roboto"/>
                <a:cs typeface="Roboto"/>
              </a:rPr>
              <a:t>of</a:t>
            </a:r>
            <a:r>
              <a:rPr dirty="0" sz="1800" spc="4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D5155"/>
                </a:solidFill>
                <a:latin typeface="Roboto"/>
                <a:cs typeface="Roboto"/>
              </a:rPr>
              <a:t>a</a:t>
            </a:r>
            <a:r>
              <a:rPr dirty="0" sz="1800" spc="-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10">
                <a:solidFill>
                  <a:srgbClr val="4D5155"/>
                </a:solidFill>
                <a:latin typeface="Roboto"/>
                <a:cs typeface="Roboto"/>
              </a:rPr>
              <a:t>seíies</a:t>
            </a:r>
            <a:r>
              <a:rPr dirty="0" sz="1800" spc="4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4D5155"/>
                </a:solidFill>
                <a:latin typeface="Roboto"/>
                <a:cs typeface="Roboto"/>
              </a:rPr>
              <a:t>of</a:t>
            </a:r>
            <a:r>
              <a:rPr dirty="0" sz="1800" spc="4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4D5155"/>
                </a:solidFill>
                <a:latin typeface="Roboto"/>
                <a:cs typeface="Roboto"/>
              </a:rPr>
              <a:t>actions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b="1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707" y="2083752"/>
            <a:ext cx="67405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4D5155"/>
                </a:solidFill>
                <a:latin typeface="Roboto"/>
                <a:cs typeface="Roboto"/>
              </a:rPr>
              <a:t>an </a:t>
            </a:r>
            <a:r>
              <a:rPr dirty="0" sz="1800" spc="-15">
                <a:solidFill>
                  <a:srgbClr val="4D5155"/>
                </a:solidFill>
                <a:latin typeface="Roboto"/>
                <a:cs typeface="Roboto"/>
              </a:rPr>
              <a:t>opinion</a:t>
            </a:r>
            <a:r>
              <a:rPr dirty="0" sz="1800" spc="5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4D5155"/>
                </a:solidFill>
                <a:latin typeface="Roboto"/>
                <a:cs typeface="Roboto"/>
              </a:rPr>
              <a:t>that</a:t>
            </a:r>
            <a:r>
              <a:rPr dirty="0" sz="1800" spc="-7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30">
                <a:solidFill>
                  <a:srgbClr val="4D5155"/>
                </a:solidFill>
                <a:latin typeface="Roboto"/>
                <a:cs typeface="Roboto"/>
              </a:rPr>
              <a:t>you</a:t>
            </a:r>
            <a:r>
              <a:rPr dirty="0" sz="1800" spc="6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15">
                <a:solidFill>
                  <a:srgbClr val="4D5155"/>
                </a:solidFill>
                <a:latin typeface="Roboto"/>
                <a:cs typeface="Roboto"/>
              </a:rPr>
              <a:t>íeach</a:t>
            </a:r>
            <a:r>
              <a:rPr dirty="0" sz="1800" spc="-2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30">
                <a:solidFill>
                  <a:srgbClr val="4D5155"/>
                </a:solidFill>
                <a:latin typeface="Roboto"/>
                <a:cs typeface="Roboto"/>
              </a:rPr>
              <a:t>afteí</a:t>
            </a:r>
            <a:r>
              <a:rPr dirty="0" sz="1800" spc="-1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4D5155"/>
                </a:solidFill>
                <a:latin typeface="Roboto"/>
                <a:cs typeface="Roboto"/>
              </a:rPr>
              <a:t>thinking</a:t>
            </a:r>
            <a:r>
              <a:rPr dirty="0" sz="1800" spc="-4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25">
                <a:solidFill>
                  <a:srgbClr val="4D5155"/>
                </a:solidFill>
                <a:latin typeface="Roboto"/>
                <a:cs typeface="Roboto"/>
              </a:rPr>
              <a:t>about</a:t>
            </a:r>
            <a:r>
              <a:rPr dirty="0" sz="1800" spc="10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4D5155"/>
                </a:solidFill>
                <a:latin typeface="Roboto"/>
                <a:cs typeface="Roboto"/>
              </a:rPr>
              <a:t>something</a:t>
            </a:r>
            <a:r>
              <a:rPr dirty="0" sz="1800" spc="35">
                <a:solidFill>
                  <a:srgbClr val="4D5155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4D5155"/>
                </a:solidFill>
                <a:latin typeface="Roboto"/>
                <a:cs typeface="Roboto"/>
              </a:rPr>
              <a:t>caíefully.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b="1">
                <a:latin typeface="Trebuchet MS"/>
                <a:cs typeface="Trebuchet MS"/>
              </a:rPr>
              <a:t>PROJECT</a:t>
            </a:r>
            <a:r>
              <a:rPr dirty="0" sz="4250" spc="-130" b="1">
                <a:latin typeface="Trebuchet MS"/>
                <a:cs typeface="Trebuchet MS"/>
              </a:rPr>
              <a:t> </a:t>
            </a:r>
            <a:r>
              <a:rPr dirty="0" sz="4250" spc="20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spc="-108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5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dirty="0" sz="1100" spc="-2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dirty="0" sz="275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750" spc="-6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5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dirty="0" sz="27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5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3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2750" spc="-6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dirty="0" sz="275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10"/>
              <a:t>PROBLEM	</a:t>
            </a:r>
            <a:r>
              <a:rPr dirty="0" sz="4250" spc="-9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2912" y="2024126"/>
            <a:ext cx="7239000" cy="1200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86360" marR="239395">
              <a:lnSpc>
                <a:spcPct val="100800"/>
              </a:lnSpc>
              <a:spcBef>
                <a:spcPts val="180"/>
              </a:spcBef>
            </a:pP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Here's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 an</a:t>
            </a:r>
            <a:r>
              <a:rPr dirty="0" sz="1800" spc="-20" b="1">
                <a:solidFill>
                  <a:srgbClr val="464646"/>
                </a:solidFill>
                <a:latin typeface="Calibri"/>
                <a:cs typeface="Calibri"/>
              </a:rPr>
              <a:t> example</a:t>
            </a:r>
            <a:r>
              <a:rPr dirty="0" sz="1800" spc="3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of</a:t>
            </a:r>
            <a:r>
              <a:rPr dirty="0" sz="1800" spc="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a</a:t>
            </a:r>
            <a:r>
              <a:rPr dirty="0" sz="1800" spc="-20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basic</a:t>
            </a:r>
            <a:r>
              <a:rPr dirty="0" sz="1800" spc="40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64646"/>
                </a:solidFill>
                <a:latin typeface="Calibri"/>
                <a:cs typeface="Calibri"/>
              </a:rPr>
              <a:t>problem</a:t>
            </a:r>
            <a:r>
              <a:rPr dirty="0" sz="1800" spc="10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statement:Problem: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464646"/>
                </a:solidFill>
                <a:latin typeface="Calibri"/>
                <a:cs typeface="Calibri"/>
              </a:rPr>
              <a:t>Voter</a:t>
            </a:r>
            <a:r>
              <a:rPr dirty="0" sz="1800" spc="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turnout 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in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the </a:t>
            </a:r>
            <a:r>
              <a:rPr dirty="0" sz="1800" spc="-15" b="1">
                <a:solidFill>
                  <a:srgbClr val="464646"/>
                </a:solidFill>
                <a:latin typeface="Calibri"/>
                <a:cs typeface="Calibri"/>
              </a:rPr>
              <a:t>southwest region 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of 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Florida 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has 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been significantly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decreasing over 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the past 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decade, </a:t>
            </a:r>
            <a:r>
              <a:rPr dirty="0" sz="1800" spc="5" b="1">
                <a:solidFill>
                  <a:srgbClr val="464646"/>
                </a:solidFill>
                <a:latin typeface="Calibri"/>
                <a:cs typeface="Calibri"/>
              </a:rPr>
              <a:t>while 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other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areas 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of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the </a:t>
            </a:r>
            <a:r>
              <a:rPr dirty="0" sz="1800" spc="-20" b="1">
                <a:solidFill>
                  <a:srgbClr val="464646"/>
                </a:solidFill>
                <a:latin typeface="Calibri"/>
                <a:cs typeface="Calibri"/>
              </a:rPr>
              <a:t>state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continue </a:t>
            </a:r>
            <a:r>
              <a:rPr dirty="0" sz="1800" spc="-15" b="1">
                <a:solidFill>
                  <a:srgbClr val="464646"/>
                </a:solidFill>
                <a:latin typeface="Calibri"/>
                <a:cs typeface="Calibri"/>
              </a:rPr>
              <a:t>to </a:t>
            </a:r>
            <a:r>
              <a:rPr dirty="0" sz="1800" spc="5" b="1">
                <a:solidFill>
                  <a:srgbClr val="464646"/>
                </a:solidFill>
                <a:latin typeface="Calibri"/>
                <a:cs typeface="Calibri"/>
              </a:rPr>
              <a:t>see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increasing </a:t>
            </a:r>
            <a:r>
              <a:rPr dirty="0" sz="1800" spc="-39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464646"/>
                </a:solidFill>
                <a:latin typeface="Calibri"/>
                <a:cs typeface="Calibri"/>
              </a:rPr>
              <a:t>numbers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of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64646"/>
                </a:solidFill>
                <a:latin typeface="Calibri"/>
                <a:cs typeface="Calibri"/>
              </a:rPr>
              <a:t>voters</a:t>
            </a:r>
            <a:r>
              <a:rPr dirty="0" sz="1800" spc="-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64646"/>
                </a:solidFill>
                <a:latin typeface="Calibri"/>
                <a:cs typeface="Calibri"/>
              </a:rPr>
              <a:t>at</a:t>
            </a:r>
            <a:r>
              <a:rPr dirty="0" sz="1800" spc="15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64646"/>
                </a:solidFill>
                <a:latin typeface="Calibri"/>
                <a:cs typeface="Calibri"/>
              </a:rPr>
              <a:t>the</a:t>
            </a:r>
            <a:r>
              <a:rPr dirty="0" sz="1800" spc="30" b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464646"/>
                </a:solidFill>
                <a:latin typeface="Calibri"/>
                <a:cs typeface="Calibri"/>
              </a:rPr>
              <a:t>polls.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70292" y="2160206"/>
            <a:ext cx="7694930" cy="1860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 spc="-1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detailed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of</a:t>
            </a:r>
            <a:r>
              <a:rPr dirty="0" sz="24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project’s</a:t>
            </a:r>
            <a:r>
              <a:rPr dirty="0" sz="2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goals </a:t>
            </a:r>
            <a:r>
              <a:rPr dirty="0" sz="2400" spc="-5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objectives,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the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steps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achieve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dirty="0" sz="2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goals,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the 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expected</a:t>
            </a:r>
            <a:r>
              <a:rPr dirty="0" sz="24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outcomes.</a:t>
            </a:r>
            <a:r>
              <a:rPr dirty="0" sz="24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24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addition,</a:t>
            </a:r>
            <a:r>
              <a:rPr dirty="0" sz="24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240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r>
              <a:rPr dirty="0" sz="24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enables 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you to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outline</a:t>
            </a:r>
            <a:r>
              <a:rPr dirty="0" sz="24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4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schedule,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budget,</a:t>
            </a:r>
            <a:r>
              <a:rPr dirty="0" sz="2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necessary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 resources, </a:t>
            </a:r>
            <a:r>
              <a:rPr dirty="0" sz="2400" spc="-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Times New Roman"/>
                <a:cs typeface="Times New Roman"/>
              </a:rPr>
              <a:t>status.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/>
              <a:t>W</a:t>
            </a:r>
            <a:r>
              <a:rPr dirty="0" sz="3200" spc="-25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5"/>
              <a:t>A</a:t>
            </a:r>
            <a:r>
              <a:rPr dirty="0" sz="3200" spc="-30"/>
              <a:t>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 spc="5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5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85214" y="2288857"/>
            <a:ext cx="7748270" cy="11303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An 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end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user </a:t>
            </a:r>
            <a:r>
              <a:rPr dirty="0" sz="1800" spc="-20">
                <a:solidFill>
                  <a:srgbClr val="464646"/>
                </a:solidFill>
                <a:latin typeface="Calibri"/>
                <a:cs typeface="Calibri"/>
              </a:rPr>
              <a:t>is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a </a:t>
            </a:r>
            <a:r>
              <a:rPr dirty="0" sz="1800" spc="5">
                <a:solidFill>
                  <a:srgbClr val="040C28"/>
                </a:solidFill>
                <a:latin typeface="Calibri"/>
                <a:cs typeface="Calibri"/>
              </a:rPr>
              <a:t>hands </a:t>
            </a:r>
            <a:r>
              <a:rPr dirty="0" sz="1800" spc="10">
                <a:solidFill>
                  <a:srgbClr val="040C28"/>
                </a:solidFill>
                <a:latin typeface="Calibri"/>
                <a:cs typeface="Calibri"/>
              </a:rPr>
              <a:t>on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user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who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actually uses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product </a:t>
            </a:r>
            <a:r>
              <a:rPr dirty="0" sz="1800" spc="10">
                <a:solidFill>
                  <a:srgbClr val="040C28"/>
                </a:solidFill>
                <a:latin typeface="Calibri"/>
                <a:cs typeface="Calibri"/>
              </a:rPr>
              <a:t>on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regular </a:t>
            </a:r>
            <a:r>
              <a:rPr dirty="0" sz="1800" spc="10">
                <a:solidFill>
                  <a:srgbClr val="040C28"/>
                </a:solidFill>
                <a:latin typeface="Calibri"/>
                <a:cs typeface="Calibri"/>
              </a:rPr>
              <a:t>or daily </a:t>
            </a:r>
            <a:r>
              <a:rPr dirty="0" sz="1800" spc="1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basis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.</a:t>
            </a:r>
            <a:r>
              <a:rPr dirty="0" sz="1800" spc="3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End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users</a:t>
            </a:r>
            <a:r>
              <a:rPr dirty="0" sz="1800" spc="1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64646"/>
                </a:solidFill>
                <a:latin typeface="Calibri"/>
                <a:cs typeface="Calibri"/>
              </a:rPr>
              <a:t>are</a:t>
            </a:r>
            <a:r>
              <a:rPr dirty="0" sz="1800" spc="5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particularly</a:t>
            </a:r>
            <a:r>
              <a:rPr dirty="0" sz="1800" spc="5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important</a:t>
            </a:r>
            <a:r>
              <a:rPr dirty="0" sz="1800" spc="-3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464646"/>
                </a:solidFill>
                <a:latin typeface="Calibri"/>
                <a:cs typeface="Calibri"/>
              </a:rPr>
              <a:t>in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 product</a:t>
            </a:r>
            <a:r>
              <a:rPr dirty="0" sz="1800" spc="-3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development</a:t>
            </a:r>
            <a:r>
              <a:rPr dirty="0" sz="1800" spc="-3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464646"/>
                </a:solidFill>
                <a:latin typeface="Calibri"/>
                <a:cs typeface="Calibri"/>
              </a:rPr>
              <a:t>as</a:t>
            </a:r>
            <a:r>
              <a:rPr dirty="0" sz="1800" spc="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64646"/>
                </a:solidFill>
                <a:latin typeface="Calibri"/>
                <a:cs typeface="Calibri"/>
              </a:rPr>
              <a:t>they</a:t>
            </a:r>
            <a:r>
              <a:rPr dirty="0" sz="1800" spc="-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64646"/>
                </a:solidFill>
                <a:latin typeface="Calibri"/>
                <a:cs typeface="Calibri"/>
              </a:rPr>
              <a:t>can </a:t>
            </a:r>
            <a:r>
              <a:rPr dirty="0" sz="1800" spc="1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provide</a:t>
            </a:r>
            <a:r>
              <a:rPr dirty="0" sz="1800" spc="6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64646"/>
                </a:solidFill>
                <a:latin typeface="Calibri"/>
                <a:cs typeface="Calibri"/>
              </a:rPr>
              <a:t>feedback</a:t>
            </a:r>
            <a:r>
              <a:rPr dirty="0" sz="1800" spc="5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to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developers</a:t>
            </a:r>
            <a:r>
              <a:rPr dirty="0" sz="1800" spc="-5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ensure</a:t>
            </a:r>
            <a:r>
              <a:rPr dirty="0" sz="1800" spc="6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64646"/>
                </a:solidFill>
                <a:latin typeface="Calibri"/>
                <a:cs typeface="Calibri"/>
              </a:rPr>
              <a:t>that</a:t>
            </a:r>
            <a:r>
              <a:rPr dirty="0" sz="1800" spc="5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software</a:t>
            </a:r>
            <a:r>
              <a:rPr dirty="0" sz="1800" spc="-1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products</a:t>
            </a:r>
            <a:r>
              <a:rPr dirty="0" sz="1800" spc="2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function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properly </a:t>
            </a:r>
            <a:r>
              <a:rPr dirty="0" sz="1800" spc="-39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are</a:t>
            </a:r>
            <a:r>
              <a:rPr dirty="0" sz="1800" spc="-3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useful</a:t>
            </a:r>
            <a:r>
              <a:rPr dirty="0" sz="1800" spc="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those</a:t>
            </a:r>
            <a:r>
              <a:rPr dirty="0" sz="1800" spc="-2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who</a:t>
            </a:r>
            <a:r>
              <a:rPr dirty="0" sz="1800" spc="-1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64646"/>
                </a:solidFill>
                <a:latin typeface="Calibri"/>
                <a:cs typeface="Calibri"/>
              </a:rPr>
              <a:t>need</a:t>
            </a:r>
            <a:r>
              <a:rPr dirty="0" sz="1800" spc="-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4646"/>
                </a:solidFill>
                <a:latin typeface="Calibri"/>
                <a:cs typeface="Calibri"/>
              </a:rPr>
              <a:t>them.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5"/>
              <a:t>O</a:t>
            </a:r>
            <a:r>
              <a:rPr dirty="0" sz="3600" spc="20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0"/>
              <a:t>S</a:t>
            </a:r>
            <a:r>
              <a:rPr dirty="0" sz="3600" spc="10"/>
              <a:t>O</a:t>
            </a:r>
            <a:r>
              <a:rPr dirty="0" sz="3600" spc="30"/>
              <a:t>L</a:t>
            </a:r>
            <a:r>
              <a:rPr dirty="0" sz="3600" spc="5"/>
              <a:t>U</a:t>
            </a:r>
            <a:r>
              <a:rPr dirty="0" sz="3600" spc="-45"/>
              <a:t>T</a:t>
            </a:r>
            <a:r>
              <a:rPr dirty="0" sz="3600" spc="-35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50"/>
              <a:t> </a:t>
            </a:r>
            <a:r>
              <a:rPr dirty="0" sz="3600" spc="-45"/>
              <a:t>A</a:t>
            </a:r>
            <a:r>
              <a:rPr dirty="0" sz="3600" spc="-10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5"/>
              <a:t>I</a:t>
            </a:r>
            <a:r>
              <a:rPr dirty="0" sz="3600" spc="-40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300"/>
              <a:t>V</a:t>
            </a:r>
            <a:r>
              <a:rPr dirty="0" sz="3600" spc="-40"/>
              <a:t>A</a:t>
            </a:r>
            <a:r>
              <a:rPr dirty="0" sz="3600" spc="30"/>
              <a:t>L</a:t>
            </a:r>
            <a:r>
              <a:rPr dirty="0" sz="3600" spc="5"/>
              <a:t>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20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20"/>
              <a:t>P</a:t>
            </a:r>
            <a:r>
              <a:rPr dirty="0" sz="3600" spc="15"/>
              <a:t>O</a:t>
            </a:r>
            <a:r>
              <a:rPr dirty="0" sz="3600" spc="20"/>
              <a:t>S</a:t>
            </a:r>
            <a:r>
              <a:rPr dirty="0" sz="3600" spc="-35"/>
              <a:t>I</a:t>
            </a:r>
            <a:r>
              <a:rPr dirty="0" sz="3600" spc="-45"/>
              <a:t>T</a:t>
            </a:r>
            <a:r>
              <a:rPr dirty="0" sz="3600" spc="-35"/>
              <a:t>I</a:t>
            </a:r>
            <a:r>
              <a:rPr dirty="0" sz="3600" spc="15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27375" y="2707957"/>
            <a:ext cx="5996940" cy="14065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value</a:t>
            </a:r>
            <a:r>
              <a:rPr dirty="0" sz="18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proposition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is</a:t>
            </a:r>
            <a:r>
              <a:rPr dirty="0" sz="18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short</a:t>
            </a:r>
            <a:r>
              <a:rPr dirty="0" sz="1800" spc="3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040C28"/>
                </a:solidFill>
                <a:latin typeface="Calibri"/>
                <a:cs typeface="Calibri"/>
              </a:rPr>
              <a:t>statement</a:t>
            </a:r>
            <a:r>
              <a:rPr dirty="0" sz="1800" spc="-4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that</a:t>
            </a:r>
            <a:r>
              <a:rPr dirty="0" sz="1800" spc="3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communicates</a:t>
            </a:r>
            <a:r>
              <a:rPr dirty="0" sz="1800" spc="-6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why </a:t>
            </a:r>
            <a:r>
              <a:rPr dirty="0" sz="1800" spc="-39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40C28"/>
                </a:solidFill>
                <a:latin typeface="Calibri"/>
                <a:cs typeface="Calibri"/>
              </a:rPr>
              <a:t>buyers</a:t>
            </a:r>
            <a:r>
              <a:rPr dirty="0" sz="1800" spc="1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040C28"/>
                </a:solidFill>
                <a:latin typeface="Calibri"/>
                <a:cs typeface="Calibri"/>
              </a:rPr>
              <a:t>should</a:t>
            </a:r>
            <a:r>
              <a:rPr dirty="0" sz="1800" spc="7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40C28"/>
                </a:solidFill>
                <a:latin typeface="Calibri"/>
                <a:cs typeface="Calibri"/>
              </a:rPr>
              <a:t>choose</a:t>
            </a:r>
            <a:r>
              <a:rPr dirty="0" sz="1800" spc="5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40C28"/>
                </a:solidFill>
                <a:latin typeface="Calibri"/>
                <a:cs typeface="Calibri"/>
              </a:rPr>
              <a:t>your</a:t>
            </a:r>
            <a:r>
              <a:rPr dirty="0" sz="1800" spc="-6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products</a:t>
            </a:r>
            <a:r>
              <a:rPr dirty="0" sz="1800" spc="10">
                <a:solidFill>
                  <a:srgbClr val="040C28"/>
                </a:solidFill>
                <a:latin typeface="Calibri"/>
                <a:cs typeface="Calibri"/>
              </a:rPr>
              <a:t> or</a:t>
            </a:r>
            <a:r>
              <a:rPr dirty="0" sz="1800" spc="-6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040C28"/>
                </a:solidFill>
                <a:latin typeface="Calibri"/>
                <a:cs typeface="Calibri"/>
              </a:rPr>
              <a:t>services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1800" spc="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It's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more</a:t>
            </a:r>
            <a:r>
              <a:rPr dirty="0" sz="180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than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just</a:t>
            </a:r>
            <a:r>
              <a:rPr dirty="0" sz="1800" spc="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product</a:t>
            </a:r>
            <a:r>
              <a:rPr dirty="0" sz="1800" spc="-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or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service</a:t>
            </a:r>
            <a:r>
              <a:rPr dirty="0" sz="180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description</a:t>
            </a:r>
            <a:r>
              <a:rPr dirty="0" sz="1800" spc="7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—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it's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specific</a:t>
            </a:r>
            <a:r>
              <a:rPr dirty="0" sz="1800" spc="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solution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 that</a:t>
            </a:r>
            <a:r>
              <a:rPr dirty="0" sz="1800" spc="-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your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business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provides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and</a:t>
            </a:r>
            <a:r>
              <a:rPr dirty="0" sz="1800" spc="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18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promise</a:t>
            </a:r>
            <a:r>
              <a:rPr dirty="0" sz="180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value</a:t>
            </a:r>
            <a:r>
              <a:rPr dirty="0" sz="18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that</a:t>
            </a:r>
            <a:r>
              <a:rPr dirty="0" sz="1800" spc="-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a 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customer</a:t>
            </a:r>
            <a:r>
              <a:rPr dirty="0" sz="1800" spc="-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can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expect</a:t>
            </a:r>
            <a:r>
              <a:rPr dirty="0" sz="1800" spc="-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you</a:t>
            </a:r>
            <a:r>
              <a:rPr dirty="0" sz="1800" spc="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dirty="0" sz="1800" spc="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1F1F1F"/>
                </a:solidFill>
                <a:latin typeface="Calibri"/>
                <a:cs typeface="Calibri"/>
              </a:rPr>
              <a:t>deliver.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Dataset</a:t>
            </a:r>
            <a:r>
              <a:rPr dirty="0" spc="-55"/>
              <a:t> </a:t>
            </a:r>
            <a:r>
              <a:rPr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7455" y="2099373"/>
            <a:ext cx="7315834" cy="11303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data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set</a:t>
            </a:r>
            <a:r>
              <a:rPr dirty="0" sz="18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(or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dataset)</a:t>
            </a:r>
            <a:r>
              <a:rPr dirty="0" sz="1800" spc="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is</a:t>
            </a:r>
            <a:r>
              <a:rPr dirty="0" sz="1800" spc="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collection </a:t>
            </a:r>
            <a:r>
              <a:rPr dirty="0" sz="1800" spc="10">
                <a:solidFill>
                  <a:srgbClr val="040C28"/>
                </a:solidFill>
                <a:latin typeface="Calibri"/>
                <a:cs typeface="Calibri"/>
              </a:rPr>
              <a:t>of</a:t>
            </a:r>
            <a:r>
              <a:rPr dirty="0" sz="1800" spc="2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40C28"/>
                </a:solidFill>
                <a:latin typeface="Calibri"/>
                <a:cs typeface="Calibri"/>
              </a:rPr>
              <a:t>data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1800" spc="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case</a:t>
            </a:r>
            <a:r>
              <a:rPr dirty="0" sz="180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tabular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data,</a:t>
            </a:r>
            <a:r>
              <a:rPr dirty="0" sz="18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1F1F1F"/>
                </a:solidFill>
                <a:latin typeface="Calibri"/>
                <a:cs typeface="Calibri"/>
              </a:rPr>
              <a:t>data </a:t>
            </a:r>
            <a:r>
              <a:rPr dirty="0" sz="1800" spc="-3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set</a:t>
            </a:r>
            <a:r>
              <a:rPr dirty="0" sz="18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corresponds</a:t>
            </a:r>
            <a:r>
              <a:rPr dirty="0" sz="1800" spc="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one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or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more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database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tables,</a:t>
            </a:r>
            <a:r>
              <a:rPr dirty="0" sz="180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where</a:t>
            </a:r>
            <a:r>
              <a:rPr dirty="0" sz="180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every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column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dirty="0" sz="1800" spc="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a 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table</a:t>
            </a:r>
            <a:r>
              <a:rPr dirty="0" sz="18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represents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particular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variable,</a:t>
            </a:r>
            <a:r>
              <a:rPr dirty="0" sz="18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and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each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row</a:t>
            </a:r>
            <a:r>
              <a:rPr dirty="0" sz="1800" spc="-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corresponds</a:t>
            </a:r>
            <a:r>
              <a:rPr dirty="0" sz="180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to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given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record </a:t>
            </a:r>
            <a:r>
              <a:rPr dirty="0" sz="1800" spc="-3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data 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set</a:t>
            </a:r>
            <a:r>
              <a:rPr dirty="0" sz="1800" spc="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in</a:t>
            </a:r>
            <a:r>
              <a:rPr dirty="0" sz="1800" spc="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question.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dirty="0" sz="1100" spc="-2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50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0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4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3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2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-25"/>
              <a:t> </a:t>
            </a:r>
            <a:r>
              <a:rPr dirty="0" sz="4250" spc="10"/>
              <a:t>"WOW"</a:t>
            </a:r>
            <a:r>
              <a:rPr dirty="0" sz="4250" spc="70"/>
              <a:t> </a:t>
            </a:r>
            <a:r>
              <a:rPr dirty="0" sz="4250" spc="15"/>
              <a:t>IN</a:t>
            </a:r>
            <a:r>
              <a:rPr dirty="0" sz="4250" spc="-40"/>
              <a:t> </a:t>
            </a:r>
            <a:r>
              <a:rPr dirty="0" sz="4250" spc="20"/>
              <a:t>OUR</a:t>
            </a:r>
            <a:r>
              <a:rPr dirty="0" sz="4250" spc="-55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01600" marR="5080">
              <a:lnSpc>
                <a:spcPct val="102400"/>
              </a:lnSpc>
              <a:spcBef>
                <a:spcPts val="50"/>
              </a:spcBef>
              <a:tabLst>
                <a:tab pos="2630170" algn="l"/>
              </a:tabLst>
            </a:pPr>
            <a:r>
              <a:rPr dirty="0" spc="330"/>
              <a:t>ľhe </a:t>
            </a:r>
            <a:r>
              <a:rPr dirty="0" spc="-45"/>
              <a:t>‘wow’ </a:t>
            </a:r>
            <a:r>
              <a:rPr dirty="0" spc="10"/>
              <a:t>moments </a:t>
            </a:r>
            <a:r>
              <a:rPr dirty="0" spc="15"/>
              <a:t>tíuly </a:t>
            </a:r>
            <a:r>
              <a:rPr dirty="0" spc="60"/>
              <a:t>occuí </a:t>
            </a:r>
            <a:r>
              <a:rPr dirty="0" spc="-10"/>
              <a:t>when </a:t>
            </a:r>
            <a:r>
              <a:rPr dirty="0" spc="20"/>
              <a:t>we </a:t>
            </a:r>
            <a:r>
              <a:rPr dirty="0" spc="25"/>
              <a:t> </a:t>
            </a:r>
            <a:r>
              <a:rPr dirty="0" spc="100"/>
              <a:t>aíe</a:t>
            </a:r>
            <a:r>
              <a:rPr dirty="0" spc="20"/>
              <a:t> </a:t>
            </a:r>
            <a:r>
              <a:rPr dirty="0" spc="40"/>
              <a:t>impíessed.	</a:t>
            </a:r>
            <a:r>
              <a:rPr dirty="0" spc="30"/>
              <a:t>When</a:t>
            </a:r>
            <a:r>
              <a:rPr dirty="0" spc="20"/>
              <a:t> someone</a:t>
            </a:r>
            <a:r>
              <a:rPr dirty="0" spc="5"/>
              <a:t> </a:t>
            </a:r>
            <a:r>
              <a:rPr dirty="0" spc="20"/>
              <a:t>makes</a:t>
            </a:r>
            <a:r>
              <a:rPr dirty="0" spc="-25"/>
              <a:t> </a:t>
            </a:r>
            <a:r>
              <a:rPr dirty="0"/>
              <a:t>us </a:t>
            </a:r>
            <a:r>
              <a:rPr dirty="0" spc="-670"/>
              <a:t> </a:t>
            </a:r>
            <a:r>
              <a:rPr dirty="0" spc="40"/>
              <a:t>feel </a:t>
            </a:r>
            <a:r>
              <a:rPr dirty="0" spc="30"/>
              <a:t>appíeciated, </a:t>
            </a:r>
            <a:r>
              <a:rPr dirty="0" spc="50"/>
              <a:t>íespected </a:t>
            </a:r>
            <a:r>
              <a:rPr dirty="0" spc="-5"/>
              <a:t>and </a:t>
            </a:r>
            <a:r>
              <a:rPr dirty="0" spc="50"/>
              <a:t>heaíd, </a:t>
            </a:r>
            <a:r>
              <a:rPr dirty="0" spc="20"/>
              <a:t>we </a:t>
            </a:r>
            <a:r>
              <a:rPr dirty="0" spc="-670"/>
              <a:t> </a:t>
            </a:r>
            <a:r>
              <a:rPr dirty="0" spc="95"/>
              <a:t>aíe</a:t>
            </a:r>
            <a:r>
              <a:rPr dirty="0" spc="10"/>
              <a:t> </a:t>
            </a:r>
            <a:r>
              <a:rPr dirty="0" spc="40"/>
              <a:t>impíessed.</a:t>
            </a:r>
          </a:p>
          <a:p>
            <a:pPr marL="101600" marR="819785">
              <a:lnSpc>
                <a:spcPct val="101200"/>
              </a:lnSpc>
              <a:spcBef>
                <a:spcPts val="40"/>
              </a:spcBef>
              <a:tabLst>
                <a:tab pos="2740025" algn="l"/>
              </a:tabLst>
            </a:pPr>
            <a:r>
              <a:rPr dirty="0" spc="-25"/>
              <a:t>‘Wow’</a:t>
            </a:r>
            <a:r>
              <a:rPr dirty="0" spc="25"/>
              <a:t> </a:t>
            </a:r>
            <a:r>
              <a:rPr dirty="0" spc="-15"/>
              <a:t>is</a:t>
            </a:r>
            <a:r>
              <a:rPr dirty="0" spc="45"/>
              <a:t> </a:t>
            </a:r>
            <a:r>
              <a:rPr dirty="0"/>
              <a:t>down</a:t>
            </a:r>
            <a:r>
              <a:rPr dirty="0" spc="20"/>
              <a:t> </a:t>
            </a:r>
            <a:r>
              <a:rPr dirty="0" spc="-5"/>
              <a:t>to</a:t>
            </a:r>
            <a:r>
              <a:rPr dirty="0" spc="40"/>
              <a:t> </a:t>
            </a:r>
            <a:r>
              <a:rPr dirty="0" spc="5"/>
              <a:t>how</a:t>
            </a:r>
            <a:r>
              <a:rPr dirty="0" spc="-5"/>
              <a:t> </a:t>
            </a:r>
            <a:r>
              <a:rPr dirty="0" spc="-20"/>
              <a:t>you</a:t>
            </a:r>
            <a:r>
              <a:rPr dirty="0" spc="15"/>
              <a:t> </a:t>
            </a:r>
            <a:r>
              <a:rPr dirty="0" spc="20"/>
              <a:t>make</a:t>
            </a:r>
            <a:r>
              <a:rPr dirty="0" spc="10"/>
              <a:t> </a:t>
            </a:r>
            <a:r>
              <a:rPr dirty="0" spc="35"/>
              <a:t>youí </a:t>
            </a:r>
            <a:r>
              <a:rPr dirty="0" spc="-665"/>
              <a:t> </a:t>
            </a:r>
            <a:r>
              <a:rPr dirty="0" spc="35"/>
              <a:t>customeís</a:t>
            </a:r>
            <a:r>
              <a:rPr dirty="0" spc="60"/>
              <a:t> </a:t>
            </a:r>
            <a:r>
              <a:rPr dirty="0" spc="15"/>
              <a:t>feel.	</a:t>
            </a:r>
            <a:r>
              <a:rPr dirty="0" spc="229"/>
              <a:t>ľhat </a:t>
            </a:r>
            <a:r>
              <a:rPr dirty="0" spc="-15"/>
              <a:t>is </a:t>
            </a:r>
            <a:r>
              <a:rPr dirty="0" spc="-5"/>
              <a:t>what </a:t>
            </a:r>
            <a:r>
              <a:rPr dirty="0" spc="-45"/>
              <a:t>they’ll </a:t>
            </a:r>
            <a:r>
              <a:rPr dirty="0" spc="-40"/>
              <a:t> </a:t>
            </a:r>
            <a:r>
              <a:rPr dirty="0" spc="75"/>
              <a:t>íemembeí.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2024-09-04T08:24:17Z</dcterms:created>
  <dcterms:modified xsi:type="dcterms:W3CDTF">2024-09-04T08:24:17Z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LastSaved">
    <vt:filetime>2024-09-04T00:00:00Z</vt:filetime>
  </property>
</Properties>
</file>