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6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709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675256F-947D-4294-042C-F05866A6280D}"/>
              </a:ext>
            </a:extLst>
          </p:cNvPr>
          <p:cNvPicPr>
            <a:picLocks noChangeAspect="1"/>
          </p:cNvPicPr>
          <p:nvPr/>
        </p:nvPicPr>
        <p:blipFill>
          <a:blip r:embed="rId2"/>
          <a:stretch>
            <a:fillRect/>
          </a:stretch>
        </p:blipFill>
        <p:spPr>
          <a:xfrm>
            <a:off x="0" y="0"/>
            <a:ext cx="14630400" cy="8229600"/>
          </a:xfrm>
          <a:prstGeom prst="rect">
            <a:avLst/>
          </a:prstGeom>
        </p:spPr>
      </p:pic>
      <p:sp>
        <p:nvSpPr>
          <p:cNvPr id="3" name="Rectangle 2">
            <a:extLst>
              <a:ext uri="{FF2B5EF4-FFF2-40B4-BE49-F238E27FC236}">
                <a16:creationId xmlns:a16="http://schemas.microsoft.com/office/drawing/2014/main" id="{297ED081-97D6-0CA0-6EB2-BBFBB5848957}"/>
              </a:ext>
            </a:extLst>
          </p:cNvPr>
          <p:cNvSpPr/>
          <p:nvPr/>
        </p:nvSpPr>
        <p:spPr>
          <a:xfrm>
            <a:off x="3380510" y="2369127"/>
            <a:ext cx="8312727" cy="419792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37419A48-A249-ED9F-5962-576353128AEE}"/>
              </a:ext>
            </a:extLst>
          </p:cNvPr>
          <p:cNvSpPr txBox="1"/>
          <p:nvPr/>
        </p:nvSpPr>
        <p:spPr>
          <a:xfrm>
            <a:off x="4073236" y="3133773"/>
            <a:ext cx="8312727" cy="2952668"/>
          </a:xfrm>
          <a:prstGeom prst="rect">
            <a:avLst/>
          </a:prstGeom>
          <a:noFill/>
        </p:spPr>
        <p:txBody>
          <a:bodyPr wrap="square" rtlCol="0">
            <a:spAutoFit/>
          </a:bodyPr>
          <a:lstStyle/>
          <a:p>
            <a:pPr>
              <a:lnSpc>
                <a:spcPct val="150000"/>
              </a:lnSpc>
            </a:pPr>
            <a:r>
              <a:rPr lang="en-IN" sz="3600" dirty="0">
                <a:solidFill>
                  <a:schemeClr val="accent1"/>
                </a:solidFill>
                <a:latin typeface="Algerian" panose="04020705040A02060702" pitchFamily="82" charset="0"/>
              </a:rPr>
              <a:t>NAME:R.JAITHTHIRA</a:t>
            </a:r>
          </a:p>
          <a:p>
            <a:pPr>
              <a:lnSpc>
                <a:spcPct val="150000"/>
              </a:lnSpc>
            </a:pPr>
            <a:r>
              <a:rPr lang="en-IN" sz="3600" dirty="0">
                <a:solidFill>
                  <a:schemeClr val="accent1"/>
                </a:solidFill>
                <a:latin typeface="Algerian" panose="04020705040A02060702" pitchFamily="82" charset="0"/>
              </a:rPr>
              <a:t>NM ID: 412721205018</a:t>
            </a:r>
          </a:p>
          <a:p>
            <a:pPr>
              <a:lnSpc>
                <a:spcPct val="150000"/>
              </a:lnSpc>
            </a:pPr>
            <a:r>
              <a:rPr lang="en-IN" sz="3600" dirty="0">
                <a:solidFill>
                  <a:schemeClr val="accent1"/>
                </a:solidFill>
                <a:latin typeface="Algerian" panose="04020705040A02060702" pitchFamily="82" charset="0"/>
              </a:rPr>
              <a:t>TAGORE ENGINEERING COLLEGE</a:t>
            </a:r>
          </a:p>
          <a:p>
            <a:pPr>
              <a:lnSpc>
                <a:spcPct val="150000"/>
              </a:lnSpc>
            </a:pPr>
            <a:endParaRPr lang="en-IN"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062228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88DC7A0-0595-4F26-AF9D-D80C3BAE9E31}"/>
              </a:ext>
            </a:extLst>
          </p:cNvPr>
          <p:cNvPicPr>
            <a:picLocks noChangeAspect="1"/>
          </p:cNvPicPr>
          <p:nvPr/>
        </p:nvPicPr>
        <p:blipFill>
          <a:blip r:embed="rId2"/>
          <a:stretch>
            <a:fillRect/>
          </a:stretch>
        </p:blipFill>
        <p:spPr>
          <a:xfrm>
            <a:off x="0" y="0"/>
            <a:ext cx="14630400" cy="8229600"/>
          </a:xfrm>
          <a:prstGeom prst="rect">
            <a:avLst/>
          </a:prstGeom>
        </p:spPr>
      </p:pic>
      <p:pic>
        <p:nvPicPr>
          <p:cNvPr id="3" name="Picture 2">
            <a:extLst>
              <a:ext uri="{FF2B5EF4-FFF2-40B4-BE49-F238E27FC236}">
                <a16:creationId xmlns:a16="http://schemas.microsoft.com/office/drawing/2014/main" id="{5DF684BF-E4AB-A90F-FB23-390443FA19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9618" y="468975"/>
            <a:ext cx="8399935" cy="3228382"/>
          </a:xfrm>
          <a:prstGeom prst="rect">
            <a:avLst/>
          </a:prstGeom>
          <a:noFill/>
          <a:ln>
            <a:noFill/>
          </a:ln>
        </p:spPr>
      </p:pic>
      <p:pic>
        <p:nvPicPr>
          <p:cNvPr id="4" name="Picture 3">
            <a:extLst>
              <a:ext uri="{FF2B5EF4-FFF2-40B4-BE49-F238E27FC236}">
                <a16:creationId xmlns:a16="http://schemas.microsoft.com/office/drawing/2014/main" id="{53101133-5804-2338-A5D2-7AA9955F401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3063" y="4532244"/>
            <a:ext cx="7384746" cy="3438742"/>
          </a:xfrm>
          <a:prstGeom prst="rect">
            <a:avLst/>
          </a:prstGeom>
          <a:noFill/>
          <a:ln>
            <a:noFill/>
          </a:ln>
        </p:spPr>
      </p:pic>
      <p:sp>
        <p:nvSpPr>
          <p:cNvPr id="5" name="TextBox 4">
            <a:extLst>
              <a:ext uri="{FF2B5EF4-FFF2-40B4-BE49-F238E27FC236}">
                <a16:creationId xmlns:a16="http://schemas.microsoft.com/office/drawing/2014/main" id="{4FF57F16-1254-E9E2-EDF6-0CF1E3E34F1D}"/>
              </a:ext>
            </a:extLst>
          </p:cNvPr>
          <p:cNvSpPr txBox="1"/>
          <p:nvPr/>
        </p:nvSpPr>
        <p:spPr>
          <a:xfrm>
            <a:off x="848139" y="841512"/>
            <a:ext cx="4552122" cy="1107996"/>
          </a:xfrm>
          <a:prstGeom prst="rect">
            <a:avLst/>
          </a:prstGeom>
          <a:noFill/>
        </p:spPr>
        <p:txBody>
          <a:bodyPr wrap="square" rtlCol="0">
            <a:spAutoFit/>
          </a:bodyPr>
          <a:lstStyle/>
          <a:p>
            <a:r>
              <a:rPr lang="en-IN" sz="6600" dirty="0">
                <a:solidFill>
                  <a:schemeClr val="bg1"/>
                </a:solidFill>
                <a:latin typeface="Algerian" panose="04020705040A02060702" pitchFamily="82" charset="0"/>
              </a:rPr>
              <a:t>RESULT</a:t>
            </a:r>
          </a:p>
        </p:txBody>
      </p:sp>
      <p:sp>
        <p:nvSpPr>
          <p:cNvPr id="7" name="TextBox 6">
            <a:extLst>
              <a:ext uri="{FF2B5EF4-FFF2-40B4-BE49-F238E27FC236}">
                <a16:creationId xmlns:a16="http://schemas.microsoft.com/office/drawing/2014/main" id="{9B520DB4-9627-52EE-AE44-A6AF8BD3DD16}"/>
              </a:ext>
            </a:extLst>
          </p:cNvPr>
          <p:cNvSpPr txBox="1"/>
          <p:nvPr/>
        </p:nvSpPr>
        <p:spPr>
          <a:xfrm>
            <a:off x="5890592" y="6070360"/>
            <a:ext cx="7407964" cy="830997"/>
          </a:xfrm>
          <a:prstGeom prst="rect">
            <a:avLst/>
          </a:prstGeom>
          <a:noFill/>
        </p:spPr>
        <p:txBody>
          <a:bodyPr wrap="square">
            <a:spAutoFit/>
          </a:bodyPr>
          <a:lstStyle/>
          <a:p>
            <a:pPr algn="r"/>
            <a:r>
              <a:rPr lang="en-IN" sz="4800" dirty="0">
                <a:solidFill>
                  <a:schemeClr val="bg1"/>
                </a:solidFill>
                <a:latin typeface="Algerian" panose="04020705040A02060702" pitchFamily="82" charset="0"/>
              </a:rPr>
              <a:t>DEPLOYMENT</a:t>
            </a:r>
          </a:p>
        </p:txBody>
      </p:sp>
    </p:spTree>
    <p:extLst>
      <p:ext uri="{BB962C8B-B14F-4D97-AF65-F5344CB8AC3E}">
        <p14:creationId xmlns:p14="http://schemas.microsoft.com/office/powerpoint/2010/main" val="346976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480661"/>
            <a:ext cx="7477601" cy="2874645"/>
          </a:xfrm>
          <a:prstGeom prst="rect">
            <a:avLst/>
          </a:prstGeom>
          <a:noFill/>
          <a:ln/>
        </p:spPr>
        <p:txBody>
          <a:bodyPr wrap="square" rtlCol="0" anchor="t"/>
          <a:lstStyle/>
          <a:p>
            <a:pPr marL="0" indent="0">
              <a:lnSpc>
                <a:spcPts val="7545"/>
              </a:lnSpc>
              <a:buNone/>
            </a:pPr>
            <a:r>
              <a:rPr lang="en-US" sz="6036" b="1" dirty="0">
                <a:solidFill>
                  <a:srgbClr val="F0FCFF"/>
                </a:solidFill>
                <a:latin typeface="Spline Sans" pitchFamily="34" charset="0"/>
                <a:ea typeface="Spline Sans" pitchFamily="34" charset="-122"/>
                <a:cs typeface="Spline Sans" pitchFamily="34" charset="-120"/>
              </a:rPr>
              <a:t>Email Spam Detection: An NLP Approach</a:t>
            </a:r>
            <a:endParaRPr lang="en-US" sz="6036" dirty="0"/>
          </a:p>
        </p:txBody>
      </p:sp>
      <p:sp>
        <p:nvSpPr>
          <p:cNvPr id="6" name="Text 2"/>
          <p:cNvSpPr/>
          <p:nvPr/>
        </p:nvSpPr>
        <p:spPr>
          <a:xfrm>
            <a:off x="833199" y="4688562"/>
            <a:ext cx="7477601"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Email spam is a persistent problem that clogs inboxes and wastes time. Using natural language processing (NLP) techniques, we can develop an intelligent system to accurately detect and filter out spam messages, keeping your inbox clean and productive.</a:t>
            </a:r>
            <a:endParaRPr lang="en-US" sz="1750" dirty="0"/>
          </a:p>
        </p:txBody>
      </p:sp>
      <p:sp>
        <p:nvSpPr>
          <p:cNvPr id="9" name="Text 4"/>
          <p:cNvSpPr/>
          <p:nvPr/>
        </p:nvSpPr>
        <p:spPr>
          <a:xfrm>
            <a:off x="1299686" y="6360081"/>
            <a:ext cx="1788676"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tx1">
              <a:lumMod val="95000"/>
              <a:lumOff val="5000"/>
              <a:alpha val="75000"/>
            </a:schemeClr>
          </a:solidFill>
          <a:ln/>
          <a:effectLst>
            <a:reflection stA="27000" endPos="65000" dist="50800" dir="5400000" sy="-100000" algn="bl" rotWithShape="0"/>
          </a:effectLst>
        </p:spPr>
        <p:txBody>
          <a:bodyPr/>
          <a:lstStyle/>
          <a:p>
            <a:endParaRPr lang="en-IN" dirty="0"/>
          </a:p>
        </p:txBody>
      </p:sp>
      <p:sp>
        <p:nvSpPr>
          <p:cNvPr id="4" name="Text 1"/>
          <p:cNvSpPr/>
          <p:nvPr/>
        </p:nvSpPr>
        <p:spPr>
          <a:xfrm>
            <a:off x="2624376" y="1993225"/>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Agenda</a:t>
            </a:r>
            <a:endParaRPr lang="en-US" sz="4374" dirty="0"/>
          </a:p>
        </p:txBody>
      </p:sp>
      <p:sp>
        <p:nvSpPr>
          <p:cNvPr id="5" name="Shape 2"/>
          <p:cNvSpPr/>
          <p:nvPr/>
        </p:nvSpPr>
        <p:spPr>
          <a:xfrm>
            <a:off x="2624376" y="3305532"/>
            <a:ext cx="499943" cy="499943"/>
          </a:xfrm>
          <a:prstGeom prst="roundRect">
            <a:avLst>
              <a:gd name="adj" fmla="val 80001"/>
            </a:avLst>
          </a:prstGeom>
          <a:solidFill>
            <a:srgbClr val="0A081B"/>
          </a:solidFill>
          <a:ln w="22860">
            <a:solidFill>
              <a:srgbClr val="E0E4E6"/>
            </a:solidFill>
            <a:prstDash val="solid"/>
          </a:ln>
        </p:spPr>
      </p:sp>
      <p:sp>
        <p:nvSpPr>
          <p:cNvPr id="6" name="Text 3"/>
          <p:cNvSpPr/>
          <p:nvPr/>
        </p:nvSpPr>
        <p:spPr>
          <a:xfrm>
            <a:off x="2802255" y="3347204"/>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7" name="Text 4"/>
          <p:cNvSpPr/>
          <p:nvPr/>
        </p:nvSpPr>
        <p:spPr>
          <a:xfrm>
            <a:off x="3346490" y="3381851"/>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Problem Statement</a:t>
            </a:r>
            <a:endParaRPr lang="en-US" sz="2187" dirty="0"/>
          </a:p>
        </p:txBody>
      </p:sp>
      <p:sp>
        <p:nvSpPr>
          <p:cNvPr id="8" name="Text 5"/>
          <p:cNvSpPr/>
          <p:nvPr/>
        </p:nvSpPr>
        <p:spPr>
          <a:xfrm>
            <a:off x="3346490" y="3862268"/>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Define the key challenge of identifying spam emails.</a:t>
            </a:r>
            <a:endParaRPr lang="en-US" sz="1750" dirty="0"/>
          </a:p>
        </p:txBody>
      </p:sp>
      <p:sp>
        <p:nvSpPr>
          <p:cNvPr id="9" name="Shape 6"/>
          <p:cNvSpPr/>
          <p:nvPr/>
        </p:nvSpPr>
        <p:spPr>
          <a:xfrm>
            <a:off x="7426285" y="3305532"/>
            <a:ext cx="499943" cy="499943"/>
          </a:xfrm>
          <a:prstGeom prst="roundRect">
            <a:avLst>
              <a:gd name="adj" fmla="val 80001"/>
            </a:avLst>
          </a:prstGeom>
          <a:solidFill>
            <a:srgbClr val="0A081B"/>
          </a:solidFill>
          <a:ln w="22860">
            <a:solidFill>
              <a:srgbClr val="E0E4E6"/>
            </a:solidFill>
            <a:prstDash val="solid"/>
          </a:ln>
        </p:spPr>
      </p:sp>
      <p:sp>
        <p:nvSpPr>
          <p:cNvPr id="10" name="Text 7"/>
          <p:cNvSpPr/>
          <p:nvPr/>
        </p:nvSpPr>
        <p:spPr>
          <a:xfrm>
            <a:off x="7583567" y="3347204"/>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1" name="Text 8"/>
          <p:cNvSpPr/>
          <p:nvPr/>
        </p:nvSpPr>
        <p:spPr>
          <a:xfrm>
            <a:off x="8148399" y="3381851"/>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Solution Overview</a:t>
            </a:r>
            <a:endParaRPr lang="en-US" sz="2187" dirty="0"/>
          </a:p>
        </p:txBody>
      </p:sp>
      <p:sp>
        <p:nvSpPr>
          <p:cNvPr id="12" name="Text 9"/>
          <p:cNvSpPr/>
          <p:nvPr/>
        </p:nvSpPr>
        <p:spPr>
          <a:xfrm>
            <a:off x="8148399" y="3862268"/>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Introduce the NLP-based spam detection approach.</a:t>
            </a:r>
            <a:endParaRPr lang="en-US" sz="1750" dirty="0"/>
          </a:p>
        </p:txBody>
      </p:sp>
      <p:sp>
        <p:nvSpPr>
          <p:cNvPr id="13" name="Shape 10"/>
          <p:cNvSpPr/>
          <p:nvPr/>
        </p:nvSpPr>
        <p:spPr>
          <a:xfrm>
            <a:off x="2624376" y="4968835"/>
            <a:ext cx="499943" cy="499943"/>
          </a:xfrm>
          <a:prstGeom prst="roundRect">
            <a:avLst>
              <a:gd name="adj" fmla="val 80001"/>
            </a:avLst>
          </a:prstGeom>
          <a:solidFill>
            <a:srgbClr val="0A081B"/>
          </a:solidFill>
          <a:ln w="22860">
            <a:solidFill>
              <a:srgbClr val="E0E4E6"/>
            </a:solidFill>
            <a:prstDash val="solid"/>
          </a:ln>
        </p:spPr>
      </p:sp>
      <p:sp>
        <p:nvSpPr>
          <p:cNvPr id="14" name="Text 11"/>
          <p:cNvSpPr/>
          <p:nvPr/>
        </p:nvSpPr>
        <p:spPr>
          <a:xfrm>
            <a:off x="2776776" y="5010507"/>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5" name="Text 12"/>
          <p:cNvSpPr/>
          <p:nvPr/>
        </p:nvSpPr>
        <p:spPr>
          <a:xfrm>
            <a:off x="3346490" y="5045154"/>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Value Proposition</a:t>
            </a:r>
            <a:endParaRPr lang="en-US" sz="2187" dirty="0"/>
          </a:p>
        </p:txBody>
      </p:sp>
      <p:sp>
        <p:nvSpPr>
          <p:cNvPr id="16" name="Text 13"/>
          <p:cNvSpPr/>
          <p:nvPr/>
        </p:nvSpPr>
        <p:spPr>
          <a:xfrm>
            <a:off x="3346490" y="5525572"/>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Highlight the benefits and impact of the spam detection solution.</a:t>
            </a:r>
            <a:endParaRPr lang="en-US" sz="1750" dirty="0"/>
          </a:p>
        </p:txBody>
      </p:sp>
      <p:sp>
        <p:nvSpPr>
          <p:cNvPr id="17" name="Shape 14"/>
          <p:cNvSpPr/>
          <p:nvPr/>
        </p:nvSpPr>
        <p:spPr>
          <a:xfrm>
            <a:off x="7426285" y="4968835"/>
            <a:ext cx="499943" cy="499943"/>
          </a:xfrm>
          <a:prstGeom prst="roundRect">
            <a:avLst>
              <a:gd name="adj" fmla="val 80001"/>
            </a:avLst>
          </a:prstGeom>
          <a:solidFill>
            <a:srgbClr val="0A081B"/>
          </a:solidFill>
          <a:ln w="22860">
            <a:solidFill>
              <a:srgbClr val="E0E4E6"/>
            </a:solidFill>
            <a:prstDash val="solid"/>
          </a:ln>
        </p:spPr>
      </p:sp>
      <p:sp>
        <p:nvSpPr>
          <p:cNvPr id="18" name="Text 15"/>
          <p:cNvSpPr/>
          <p:nvPr/>
        </p:nvSpPr>
        <p:spPr>
          <a:xfrm>
            <a:off x="7582019" y="5010507"/>
            <a:ext cx="188357" cy="416481"/>
          </a:xfrm>
          <a:prstGeom prst="rect">
            <a:avLst/>
          </a:prstGeom>
          <a:noFill/>
          <a:ln/>
        </p:spPr>
        <p:txBody>
          <a:bodyPr wrap="none" rtlCol="0" anchor="t"/>
          <a:lstStyle/>
          <a:p>
            <a:pPr marL="0" indent="0" algn="ctr">
              <a:lnSpc>
                <a:spcPts val="3281"/>
              </a:lnSpc>
              <a:buNone/>
            </a:pPr>
            <a:r>
              <a:rPr lang="en-US" sz="2624" b="1" dirty="0">
                <a:solidFill>
                  <a:srgbClr val="5372DF"/>
                </a:solidFill>
                <a:latin typeface="Spline Sans" pitchFamily="34" charset="0"/>
                <a:ea typeface="Spline Sans" pitchFamily="34" charset="-122"/>
                <a:cs typeface="Spline Sans"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Technical Approach</a:t>
            </a:r>
            <a:endParaRPr lang="en-US" sz="2187" dirty="0"/>
          </a:p>
        </p:txBody>
      </p:sp>
      <p:sp>
        <p:nvSpPr>
          <p:cNvPr id="20" name="Text 17"/>
          <p:cNvSpPr/>
          <p:nvPr/>
        </p:nvSpPr>
        <p:spPr>
          <a:xfrm>
            <a:off x="8148399" y="5525572"/>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Outline the machine learning modeling and implementation details.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216706"/>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Problem Statement</a:t>
            </a:r>
            <a:endParaRPr lang="en-US" sz="4374" dirty="0"/>
          </a:p>
        </p:txBody>
      </p:sp>
      <p:sp>
        <p:nvSpPr>
          <p:cNvPr id="5" name="Text 2"/>
          <p:cNvSpPr/>
          <p:nvPr/>
        </p:nvSpPr>
        <p:spPr>
          <a:xfrm>
            <a:off x="2624376" y="3466505"/>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Email Spam</a:t>
            </a:r>
            <a:endParaRPr lang="en-US" sz="2187" dirty="0"/>
          </a:p>
        </p:txBody>
      </p:sp>
      <p:sp>
        <p:nvSpPr>
          <p:cNvPr id="6" name="Text 3"/>
          <p:cNvSpPr/>
          <p:nvPr/>
        </p:nvSpPr>
        <p:spPr>
          <a:xfrm>
            <a:off x="2624376" y="4035862"/>
            <a:ext cx="2765465"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Spam emails are unsolicited, often malicious messages that flood inboxes, wasting time and resources.</a:t>
            </a:r>
            <a:endParaRPr lang="en-US" sz="1750" dirty="0"/>
          </a:p>
        </p:txBody>
      </p:sp>
      <p:sp>
        <p:nvSpPr>
          <p:cNvPr id="7" name="Text 4"/>
          <p:cNvSpPr/>
          <p:nvPr/>
        </p:nvSpPr>
        <p:spPr>
          <a:xfrm>
            <a:off x="5939433" y="3466505"/>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Challenges</a:t>
            </a:r>
            <a:endParaRPr lang="en-US" sz="2187" dirty="0"/>
          </a:p>
        </p:txBody>
      </p:sp>
      <p:sp>
        <p:nvSpPr>
          <p:cNvPr id="8" name="Text 5"/>
          <p:cNvSpPr/>
          <p:nvPr/>
        </p:nvSpPr>
        <p:spPr>
          <a:xfrm>
            <a:off x="5939433" y="4035862"/>
            <a:ext cx="2765465"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Manually identifying spam is time-consuming and ineffective as spam tactics evolve. An automated solution is needed.</a:t>
            </a:r>
            <a:endParaRPr lang="en-US" sz="1750" dirty="0"/>
          </a:p>
        </p:txBody>
      </p:sp>
      <p:sp>
        <p:nvSpPr>
          <p:cNvPr id="9" name="Text 6"/>
          <p:cNvSpPr/>
          <p:nvPr/>
        </p:nvSpPr>
        <p:spPr>
          <a:xfrm>
            <a:off x="9254490" y="3466505"/>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Impact</a:t>
            </a:r>
            <a:endParaRPr lang="en-US" sz="2187" dirty="0"/>
          </a:p>
        </p:txBody>
      </p:sp>
      <p:sp>
        <p:nvSpPr>
          <p:cNvPr id="10" name="Text 7"/>
          <p:cNvSpPr/>
          <p:nvPr/>
        </p:nvSpPr>
        <p:spPr>
          <a:xfrm>
            <a:off x="9254490" y="4035862"/>
            <a:ext cx="2765465"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Spam can lead to phishing, malware, and other security risks. Reducing spam is crucial for productivity and safety.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103114"/>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Problem Overview</a:t>
            </a:r>
            <a:endParaRPr lang="en-US" sz="4374" dirty="0"/>
          </a:p>
        </p:txBody>
      </p:sp>
      <p:sp>
        <p:nvSpPr>
          <p:cNvPr id="6" name="Shape 2"/>
          <p:cNvSpPr/>
          <p:nvPr/>
        </p:nvSpPr>
        <p:spPr>
          <a:xfrm>
            <a:off x="1152644" y="2130743"/>
            <a:ext cx="27742" cy="4995624"/>
          </a:xfrm>
          <a:prstGeom prst="rect">
            <a:avLst/>
          </a:prstGeom>
          <a:solidFill>
            <a:srgbClr val="302E41"/>
          </a:solidFill>
          <a:ln/>
        </p:spPr>
      </p:sp>
      <p:sp>
        <p:nvSpPr>
          <p:cNvPr id="7" name="Shape 3"/>
          <p:cNvSpPr/>
          <p:nvPr/>
        </p:nvSpPr>
        <p:spPr>
          <a:xfrm>
            <a:off x="1416427" y="2540377"/>
            <a:ext cx="777597" cy="27742"/>
          </a:xfrm>
          <a:prstGeom prst="rect">
            <a:avLst/>
          </a:prstGeom>
          <a:solidFill>
            <a:srgbClr val="16FFBB"/>
          </a:solidFill>
          <a:ln/>
        </p:spPr>
      </p:sp>
      <p:sp>
        <p:nvSpPr>
          <p:cNvPr id="8" name="Shape 4"/>
          <p:cNvSpPr/>
          <p:nvPr/>
        </p:nvSpPr>
        <p:spPr>
          <a:xfrm>
            <a:off x="916484" y="2304336"/>
            <a:ext cx="499943" cy="499943"/>
          </a:xfrm>
          <a:prstGeom prst="roundRect">
            <a:avLst>
              <a:gd name="adj" fmla="val 80001"/>
            </a:avLst>
          </a:prstGeom>
          <a:solidFill>
            <a:srgbClr val="0A081B"/>
          </a:solidFill>
          <a:ln w="22860">
            <a:solidFill>
              <a:srgbClr val="E0E4E6"/>
            </a:solidFill>
            <a:prstDash val="solid"/>
          </a:ln>
        </p:spPr>
      </p:sp>
      <p:sp>
        <p:nvSpPr>
          <p:cNvPr id="9" name="Text 5"/>
          <p:cNvSpPr/>
          <p:nvPr/>
        </p:nvSpPr>
        <p:spPr>
          <a:xfrm>
            <a:off x="1094363" y="2346008"/>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10" name="Text 6"/>
          <p:cNvSpPr/>
          <p:nvPr/>
        </p:nvSpPr>
        <p:spPr>
          <a:xfrm>
            <a:off x="2388513" y="2352913"/>
            <a:ext cx="2777490"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Data Collection</a:t>
            </a:r>
            <a:endParaRPr lang="en-US" sz="2187" dirty="0"/>
          </a:p>
        </p:txBody>
      </p:sp>
      <p:sp>
        <p:nvSpPr>
          <p:cNvPr id="11" name="Text 7"/>
          <p:cNvSpPr/>
          <p:nvPr/>
        </p:nvSpPr>
        <p:spPr>
          <a:xfrm>
            <a:off x="2388513" y="2833330"/>
            <a:ext cx="7751088"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Gather a comprehensive dataset of both spam and legitimate emails.</a:t>
            </a:r>
            <a:endParaRPr lang="en-US" sz="1750" dirty="0"/>
          </a:p>
        </p:txBody>
      </p:sp>
      <p:sp>
        <p:nvSpPr>
          <p:cNvPr id="12" name="Shape 8"/>
          <p:cNvSpPr/>
          <p:nvPr/>
        </p:nvSpPr>
        <p:spPr>
          <a:xfrm>
            <a:off x="1416427" y="4042708"/>
            <a:ext cx="777597" cy="27742"/>
          </a:xfrm>
          <a:prstGeom prst="rect">
            <a:avLst/>
          </a:prstGeom>
          <a:solidFill>
            <a:srgbClr val="29DDDA"/>
          </a:solidFill>
          <a:ln/>
        </p:spPr>
      </p:sp>
      <p:sp>
        <p:nvSpPr>
          <p:cNvPr id="13" name="Shape 9"/>
          <p:cNvSpPr/>
          <p:nvPr/>
        </p:nvSpPr>
        <p:spPr>
          <a:xfrm>
            <a:off x="916484" y="3806666"/>
            <a:ext cx="499943" cy="499943"/>
          </a:xfrm>
          <a:prstGeom prst="roundRect">
            <a:avLst>
              <a:gd name="adj" fmla="val 80001"/>
            </a:avLst>
          </a:prstGeom>
          <a:solidFill>
            <a:srgbClr val="0A081B"/>
          </a:solidFill>
          <a:ln w="22860">
            <a:solidFill>
              <a:srgbClr val="E0E4E6"/>
            </a:solidFill>
            <a:prstDash val="solid"/>
          </a:ln>
        </p:spPr>
      </p:sp>
      <p:sp>
        <p:nvSpPr>
          <p:cNvPr id="14" name="Text 10"/>
          <p:cNvSpPr/>
          <p:nvPr/>
        </p:nvSpPr>
        <p:spPr>
          <a:xfrm>
            <a:off x="1073765" y="3848338"/>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5" name="Text 11"/>
          <p:cNvSpPr/>
          <p:nvPr/>
        </p:nvSpPr>
        <p:spPr>
          <a:xfrm>
            <a:off x="2388513" y="3855244"/>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Feature Engineering</a:t>
            </a:r>
            <a:endParaRPr lang="en-US" sz="2187" dirty="0"/>
          </a:p>
        </p:txBody>
      </p:sp>
      <p:sp>
        <p:nvSpPr>
          <p:cNvPr id="16" name="Text 12"/>
          <p:cNvSpPr/>
          <p:nvPr/>
        </p:nvSpPr>
        <p:spPr>
          <a:xfrm>
            <a:off x="2388513" y="4335661"/>
            <a:ext cx="7751088" cy="71080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Analyze email content, sender information, and other metadata to identify discriminative features.</a:t>
            </a:r>
            <a:endParaRPr lang="en-US" sz="1750" dirty="0"/>
          </a:p>
        </p:txBody>
      </p:sp>
      <p:sp>
        <p:nvSpPr>
          <p:cNvPr id="17" name="Shape 13"/>
          <p:cNvSpPr/>
          <p:nvPr/>
        </p:nvSpPr>
        <p:spPr>
          <a:xfrm>
            <a:off x="1416427" y="5900440"/>
            <a:ext cx="777597" cy="27742"/>
          </a:xfrm>
          <a:prstGeom prst="rect">
            <a:avLst/>
          </a:prstGeom>
          <a:solidFill>
            <a:srgbClr val="37A7E7"/>
          </a:solidFill>
          <a:ln/>
        </p:spPr>
      </p:sp>
      <p:sp>
        <p:nvSpPr>
          <p:cNvPr id="18" name="Shape 14"/>
          <p:cNvSpPr/>
          <p:nvPr/>
        </p:nvSpPr>
        <p:spPr>
          <a:xfrm>
            <a:off x="916484" y="5664398"/>
            <a:ext cx="499943" cy="499943"/>
          </a:xfrm>
          <a:prstGeom prst="roundRect">
            <a:avLst>
              <a:gd name="adj" fmla="val 80001"/>
            </a:avLst>
          </a:prstGeom>
          <a:solidFill>
            <a:srgbClr val="0A081B"/>
          </a:solidFill>
          <a:ln w="22860">
            <a:solidFill>
              <a:srgbClr val="E0E4E6"/>
            </a:solidFill>
            <a:prstDash val="solid"/>
          </a:ln>
        </p:spPr>
      </p:sp>
      <p:sp>
        <p:nvSpPr>
          <p:cNvPr id="19" name="Text 15"/>
          <p:cNvSpPr/>
          <p:nvPr/>
        </p:nvSpPr>
        <p:spPr>
          <a:xfrm>
            <a:off x="1068884" y="5706070"/>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20" name="Text 16"/>
          <p:cNvSpPr/>
          <p:nvPr/>
        </p:nvSpPr>
        <p:spPr>
          <a:xfrm>
            <a:off x="2388513" y="5712976"/>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Model Training</a:t>
            </a:r>
            <a:endParaRPr lang="en-US" sz="2187" dirty="0"/>
          </a:p>
        </p:txBody>
      </p:sp>
      <p:sp>
        <p:nvSpPr>
          <p:cNvPr id="21" name="Text 17"/>
          <p:cNvSpPr/>
          <p:nvPr/>
        </p:nvSpPr>
        <p:spPr>
          <a:xfrm>
            <a:off x="2388513" y="6193393"/>
            <a:ext cx="7751088" cy="71080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Apply advanced NLP techniques like natural language processing and machine learning to train a robust spam detection model.</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397675"/>
            <a:ext cx="6150054"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Who Are the End Users?</a:t>
            </a:r>
            <a:endParaRPr lang="en-US" sz="4374" dirty="0"/>
          </a:p>
        </p:txBody>
      </p:sp>
      <p:sp>
        <p:nvSpPr>
          <p:cNvPr id="5" name="Shape 2"/>
          <p:cNvSpPr/>
          <p:nvPr/>
        </p:nvSpPr>
        <p:spPr>
          <a:xfrm>
            <a:off x="2624376" y="2536388"/>
            <a:ext cx="4579739" cy="2036683"/>
          </a:xfrm>
          <a:prstGeom prst="roundRect">
            <a:avLst>
              <a:gd name="adj" fmla="val 19638"/>
            </a:avLst>
          </a:prstGeom>
          <a:solidFill>
            <a:srgbClr val="0A081B"/>
          </a:solidFill>
          <a:ln w="22860">
            <a:solidFill>
              <a:srgbClr val="E0E4E6"/>
            </a:solidFill>
            <a:prstDash val="solid"/>
          </a:ln>
        </p:spPr>
      </p:sp>
      <p:sp>
        <p:nvSpPr>
          <p:cNvPr id="6" name="Text 3"/>
          <p:cNvSpPr/>
          <p:nvPr/>
        </p:nvSpPr>
        <p:spPr>
          <a:xfrm>
            <a:off x="2869406" y="2781419"/>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Individual Users</a:t>
            </a:r>
            <a:endParaRPr lang="en-US" sz="2187" dirty="0"/>
          </a:p>
        </p:txBody>
      </p:sp>
      <p:sp>
        <p:nvSpPr>
          <p:cNvPr id="7" name="Text 4"/>
          <p:cNvSpPr/>
          <p:nvPr/>
        </p:nvSpPr>
        <p:spPr>
          <a:xfrm>
            <a:off x="2869406" y="3261836"/>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People who want to protect their personal inboxes from spam.</a:t>
            </a:r>
            <a:endParaRPr lang="en-US" sz="1750" dirty="0"/>
          </a:p>
        </p:txBody>
      </p:sp>
      <p:sp>
        <p:nvSpPr>
          <p:cNvPr id="8" name="Shape 5"/>
          <p:cNvSpPr/>
          <p:nvPr/>
        </p:nvSpPr>
        <p:spPr>
          <a:xfrm>
            <a:off x="7426285" y="2536388"/>
            <a:ext cx="4579739" cy="2036683"/>
          </a:xfrm>
          <a:prstGeom prst="roundRect">
            <a:avLst>
              <a:gd name="adj" fmla="val 19638"/>
            </a:avLst>
          </a:prstGeom>
          <a:solidFill>
            <a:srgbClr val="0A081B"/>
          </a:solidFill>
          <a:ln w="22860">
            <a:solidFill>
              <a:srgbClr val="E0E4E6"/>
            </a:solidFill>
            <a:prstDash val="solid"/>
          </a:ln>
        </p:spPr>
      </p:sp>
      <p:sp>
        <p:nvSpPr>
          <p:cNvPr id="9" name="Text 6"/>
          <p:cNvSpPr/>
          <p:nvPr/>
        </p:nvSpPr>
        <p:spPr>
          <a:xfrm>
            <a:off x="7671316" y="2781419"/>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Businesses</a:t>
            </a:r>
            <a:endParaRPr lang="en-US" sz="2187" dirty="0"/>
          </a:p>
        </p:txBody>
      </p:sp>
      <p:sp>
        <p:nvSpPr>
          <p:cNvPr id="10" name="Text 7"/>
          <p:cNvSpPr/>
          <p:nvPr/>
        </p:nvSpPr>
        <p:spPr>
          <a:xfrm>
            <a:off x="7671316" y="3261836"/>
            <a:ext cx="4089678"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Companies that need to maintain productivity and security by filtering out spam from employee inboxes.</a:t>
            </a:r>
            <a:endParaRPr lang="en-US" sz="1750" dirty="0"/>
          </a:p>
        </p:txBody>
      </p:sp>
      <p:sp>
        <p:nvSpPr>
          <p:cNvPr id="11" name="Shape 8"/>
          <p:cNvSpPr/>
          <p:nvPr/>
        </p:nvSpPr>
        <p:spPr>
          <a:xfrm>
            <a:off x="2624376" y="4795242"/>
            <a:ext cx="4579739" cy="2036683"/>
          </a:xfrm>
          <a:prstGeom prst="roundRect">
            <a:avLst>
              <a:gd name="adj" fmla="val 19638"/>
            </a:avLst>
          </a:prstGeom>
          <a:solidFill>
            <a:srgbClr val="0A081B"/>
          </a:solidFill>
          <a:ln w="22860">
            <a:solidFill>
              <a:srgbClr val="E0E4E6"/>
            </a:solidFill>
            <a:prstDash val="solid"/>
          </a:ln>
        </p:spPr>
      </p:sp>
      <p:sp>
        <p:nvSpPr>
          <p:cNvPr id="12" name="Text 9"/>
          <p:cNvSpPr/>
          <p:nvPr/>
        </p:nvSpPr>
        <p:spPr>
          <a:xfrm>
            <a:off x="2869406" y="5040273"/>
            <a:ext cx="2984302"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Organizational Admins</a:t>
            </a:r>
            <a:endParaRPr lang="en-US" sz="2187" dirty="0"/>
          </a:p>
        </p:txBody>
      </p:sp>
      <p:sp>
        <p:nvSpPr>
          <p:cNvPr id="13" name="Text 10"/>
          <p:cNvSpPr/>
          <p:nvPr/>
        </p:nvSpPr>
        <p:spPr>
          <a:xfrm>
            <a:off x="2869406" y="5520690"/>
            <a:ext cx="4089678"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IT administrators responsible for managing and securing email infrastructure.</a:t>
            </a:r>
            <a:endParaRPr lang="en-US" sz="1750" dirty="0"/>
          </a:p>
        </p:txBody>
      </p:sp>
      <p:sp>
        <p:nvSpPr>
          <p:cNvPr id="14" name="Shape 11"/>
          <p:cNvSpPr/>
          <p:nvPr/>
        </p:nvSpPr>
        <p:spPr>
          <a:xfrm>
            <a:off x="7426285" y="4795242"/>
            <a:ext cx="4579739" cy="2036683"/>
          </a:xfrm>
          <a:prstGeom prst="roundRect">
            <a:avLst>
              <a:gd name="adj" fmla="val 19638"/>
            </a:avLst>
          </a:prstGeom>
          <a:solidFill>
            <a:srgbClr val="0A081B"/>
          </a:solidFill>
          <a:ln w="22860">
            <a:solidFill>
              <a:srgbClr val="E0E4E6"/>
            </a:solidFill>
            <a:prstDash val="solid"/>
          </a:ln>
        </p:spPr>
      </p:sp>
      <p:sp>
        <p:nvSpPr>
          <p:cNvPr id="15" name="Text 12"/>
          <p:cNvSpPr/>
          <p:nvPr/>
        </p:nvSpPr>
        <p:spPr>
          <a:xfrm>
            <a:off x="7671316" y="5040273"/>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Email Providers</a:t>
            </a:r>
            <a:endParaRPr lang="en-US" sz="2187" dirty="0"/>
          </a:p>
        </p:txBody>
      </p:sp>
      <p:sp>
        <p:nvSpPr>
          <p:cNvPr id="16" name="Text 13"/>
          <p:cNvSpPr/>
          <p:nvPr/>
        </p:nvSpPr>
        <p:spPr>
          <a:xfrm>
            <a:off x="7671316" y="5520690"/>
            <a:ext cx="4089678"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Email service providers who can integrate the spam detection solution to enhance their platform.</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11" name="Shape 0">
            <a:extLst>
              <a:ext uri="{FF2B5EF4-FFF2-40B4-BE49-F238E27FC236}">
                <a16:creationId xmlns:a16="http://schemas.microsoft.com/office/drawing/2014/main" id="{4D610CCA-273F-68AE-2340-4927BA0FC87D}"/>
              </a:ext>
            </a:extLst>
          </p:cNvPr>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865471"/>
            <a:ext cx="8737163"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Solution and Its Value Proposition</a:t>
            </a:r>
            <a:endParaRPr lang="en-US" sz="4374" dirty="0"/>
          </a:p>
        </p:txBody>
      </p:sp>
      <p:sp>
        <p:nvSpPr>
          <p:cNvPr id="5" name="Text 2"/>
          <p:cNvSpPr/>
          <p:nvPr/>
        </p:nvSpPr>
        <p:spPr>
          <a:xfrm>
            <a:off x="2624376" y="3115270"/>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Intelligent Spam Detection</a:t>
            </a:r>
            <a:endParaRPr lang="en-US" sz="2187" dirty="0"/>
          </a:p>
        </p:txBody>
      </p:sp>
      <p:sp>
        <p:nvSpPr>
          <p:cNvPr id="6" name="Text 3"/>
          <p:cNvSpPr/>
          <p:nvPr/>
        </p:nvSpPr>
        <p:spPr>
          <a:xfrm>
            <a:off x="2624376" y="4031813"/>
            <a:ext cx="2765465" cy="2132409"/>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NLP-based spam detection model leverages advanced machine learning algorithms to accurately identify and filter out spam emails.</a:t>
            </a:r>
            <a:endParaRPr lang="en-US" sz="1750" dirty="0"/>
          </a:p>
        </p:txBody>
      </p:sp>
      <p:sp>
        <p:nvSpPr>
          <p:cNvPr id="7" name="Text 4"/>
          <p:cNvSpPr/>
          <p:nvPr/>
        </p:nvSpPr>
        <p:spPr>
          <a:xfrm>
            <a:off x="5939433" y="3115270"/>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Improved Productivity</a:t>
            </a:r>
            <a:endParaRPr lang="en-US" sz="2187" dirty="0"/>
          </a:p>
        </p:txBody>
      </p:sp>
      <p:sp>
        <p:nvSpPr>
          <p:cNvPr id="8" name="Text 5"/>
          <p:cNvSpPr/>
          <p:nvPr/>
        </p:nvSpPr>
        <p:spPr>
          <a:xfrm>
            <a:off x="5939433" y="4031813"/>
            <a:ext cx="2765465"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By reducing the time and effort spent on managing spam, users can focus on more important tasks and improve overall productivity.</a:t>
            </a:r>
            <a:endParaRPr lang="en-US" sz="1750" dirty="0"/>
          </a:p>
        </p:txBody>
      </p:sp>
      <p:sp>
        <p:nvSpPr>
          <p:cNvPr id="9" name="Text 6"/>
          <p:cNvSpPr/>
          <p:nvPr/>
        </p:nvSpPr>
        <p:spPr>
          <a:xfrm>
            <a:off x="9254490" y="3115270"/>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Enhanced Security</a:t>
            </a:r>
            <a:endParaRPr lang="en-US" sz="2187" dirty="0"/>
          </a:p>
        </p:txBody>
      </p:sp>
      <p:sp>
        <p:nvSpPr>
          <p:cNvPr id="10" name="Text 7"/>
          <p:cNvSpPr/>
          <p:nvPr/>
        </p:nvSpPr>
        <p:spPr>
          <a:xfrm>
            <a:off x="9254490" y="3684627"/>
            <a:ext cx="2765465"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solution helps protect against phishing, malware, and other email-borne threats, safeguarding users and their data.</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567101"/>
            <a:ext cx="6217801"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The Wow in the Solution</a:t>
            </a:r>
            <a:endParaRPr lang="en-US" sz="4374" dirty="0"/>
          </a:p>
        </p:txBody>
      </p:sp>
      <p:pic>
        <p:nvPicPr>
          <p:cNvPr id="5" name="Image 1" descr="preencoded.png"/>
          <p:cNvPicPr>
            <a:picLocks noChangeAspect="1"/>
          </p:cNvPicPr>
          <p:nvPr/>
        </p:nvPicPr>
        <p:blipFill>
          <a:blip r:embed="rId4"/>
          <a:stretch>
            <a:fillRect/>
          </a:stretch>
        </p:blipFill>
        <p:spPr>
          <a:xfrm>
            <a:off x="2624376" y="2705814"/>
            <a:ext cx="418981" cy="418981"/>
          </a:xfrm>
          <a:prstGeom prst="rect">
            <a:avLst/>
          </a:prstGeom>
        </p:spPr>
      </p:pic>
      <p:sp>
        <p:nvSpPr>
          <p:cNvPr id="6" name="Text 2"/>
          <p:cNvSpPr/>
          <p:nvPr/>
        </p:nvSpPr>
        <p:spPr>
          <a:xfrm>
            <a:off x="2624376" y="3346966"/>
            <a:ext cx="2095381"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High Accuracy</a:t>
            </a:r>
            <a:endParaRPr lang="en-US" sz="2187" dirty="0"/>
          </a:p>
        </p:txBody>
      </p:sp>
      <p:sp>
        <p:nvSpPr>
          <p:cNvPr id="7" name="Text 3"/>
          <p:cNvSpPr/>
          <p:nvPr/>
        </p:nvSpPr>
        <p:spPr>
          <a:xfrm>
            <a:off x="2624376" y="3827383"/>
            <a:ext cx="2095381"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NLP model achieves industry-leading spam detection accuracy, minimizing false positives and false negatives.</a:t>
            </a:r>
            <a:endParaRPr lang="en-US" sz="1750" dirty="0"/>
          </a:p>
        </p:txBody>
      </p:sp>
      <p:pic>
        <p:nvPicPr>
          <p:cNvPr id="8" name="Image 2" descr="preencoded.png"/>
          <p:cNvPicPr>
            <a:picLocks noChangeAspect="1"/>
          </p:cNvPicPr>
          <p:nvPr/>
        </p:nvPicPr>
        <p:blipFill>
          <a:blip r:embed="rId5"/>
          <a:stretch>
            <a:fillRect/>
          </a:stretch>
        </p:blipFill>
        <p:spPr>
          <a:xfrm>
            <a:off x="5053012" y="2705814"/>
            <a:ext cx="419100" cy="419100"/>
          </a:xfrm>
          <a:prstGeom prst="rect">
            <a:avLst/>
          </a:prstGeom>
        </p:spPr>
      </p:pic>
      <p:sp>
        <p:nvSpPr>
          <p:cNvPr id="9" name="Text 4"/>
          <p:cNvSpPr/>
          <p:nvPr/>
        </p:nvSpPr>
        <p:spPr>
          <a:xfrm>
            <a:off x="5053012" y="3347085"/>
            <a:ext cx="2095500" cy="694373"/>
          </a:xfrm>
          <a:prstGeom prst="rect">
            <a:avLst/>
          </a:prstGeom>
          <a:noFill/>
          <a:ln/>
        </p:spPr>
        <p:txBody>
          <a:bodyPr wrap="squar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Real-Time Processing</a:t>
            </a:r>
            <a:endParaRPr lang="en-US" sz="2187" dirty="0"/>
          </a:p>
        </p:txBody>
      </p:sp>
      <p:sp>
        <p:nvSpPr>
          <p:cNvPr id="10" name="Text 5"/>
          <p:cNvSpPr/>
          <p:nvPr/>
        </p:nvSpPr>
        <p:spPr>
          <a:xfrm>
            <a:off x="5053012" y="4174688"/>
            <a:ext cx="2095500" cy="2132409"/>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solution can process and classify emails in real-time, providing immediate protection against spam.</a:t>
            </a:r>
            <a:endParaRPr lang="en-US" sz="1750" dirty="0"/>
          </a:p>
        </p:txBody>
      </p:sp>
      <p:pic>
        <p:nvPicPr>
          <p:cNvPr id="11" name="Image 3" descr="preencoded.png"/>
          <p:cNvPicPr>
            <a:picLocks noChangeAspect="1"/>
          </p:cNvPicPr>
          <p:nvPr/>
        </p:nvPicPr>
        <p:blipFill>
          <a:blip r:embed="rId6"/>
          <a:stretch>
            <a:fillRect/>
          </a:stretch>
        </p:blipFill>
        <p:spPr>
          <a:xfrm>
            <a:off x="7481768" y="2705814"/>
            <a:ext cx="419100" cy="419100"/>
          </a:xfrm>
          <a:prstGeom prst="rect">
            <a:avLst/>
          </a:prstGeom>
        </p:spPr>
      </p:pic>
      <p:sp>
        <p:nvSpPr>
          <p:cNvPr id="12" name="Text 6"/>
          <p:cNvSpPr/>
          <p:nvPr/>
        </p:nvSpPr>
        <p:spPr>
          <a:xfrm>
            <a:off x="7481768" y="3347085"/>
            <a:ext cx="2095500" cy="694373"/>
          </a:xfrm>
          <a:prstGeom prst="rect">
            <a:avLst/>
          </a:prstGeom>
          <a:noFill/>
          <a:ln/>
        </p:spPr>
        <p:txBody>
          <a:bodyPr wrap="squar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Scalable and Adaptable</a:t>
            </a:r>
            <a:endParaRPr lang="en-US" sz="2187" dirty="0"/>
          </a:p>
        </p:txBody>
      </p:sp>
      <p:sp>
        <p:nvSpPr>
          <p:cNvPr id="13" name="Text 7"/>
          <p:cNvSpPr/>
          <p:nvPr/>
        </p:nvSpPr>
        <p:spPr>
          <a:xfrm>
            <a:off x="7481768" y="4174688"/>
            <a:ext cx="2095500"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system can handle high email volumes and adapt to evolving spam tactics, ensuring long-term effectiveness.</a:t>
            </a:r>
            <a:endParaRPr lang="en-US" sz="1750" dirty="0"/>
          </a:p>
        </p:txBody>
      </p:sp>
      <p:pic>
        <p:nvPicPr>
          <p:cNvPr id="14" name="Image 4" descr="preencoded.png"/>
          <p:cNvPicPr>
            <a:picLocks noChangeAspect="1"/>
          </p:cNvPicPr>
          <p:nvPr/>
        </p:nvPicPr>
        <p:blipFill>
          <a:blip r:embed="rId7"/>
          <a:stretch>
            <a:fillRect/>
          </a:stretch>
        </p:blipFill>
        <p:spPr>
          <a:xfrm>
            <a:off x="9910524" y="2705814"/>
            <a:ext cx="419100" cy="419100"/>
          </a:xfrm>
          <a:prstGeom prst="rect">
            <a:avLst/>
          </a:prstGeom>
        </p:spPr>
      </p:pic>
      <p:sp>
        <p:nvSpPr>
          <p:cNvPr id="15" name="Text 8"/>
          <p:cNvSpPr/>
          <p:nvPr/>
        </p:nvSpPr>
        <p:spPr>
          <a:xfrm>
            <a:off x="9910524" y="3347085"/>
            <a:ext cx="2095500" cy="347186"/>
          </a:xfrm>
          <a:prstGeom prst="rect">
            <a:avLst/>
          </a:prstGeom>
          <a:noFill/>
          <a:ln/>
        </p:spPr>
        <p:txBody>
          <a:bodyPr wrap="none" rtlCol="0" anchor="t"/>
          <a:lstStyle/>
          <a:p>
            <a:pPr marL="0" indent="0" algn="l">
              <a:lnSpc>
                <a:spcPts val="2734"/>
              </a:lnSpc>
              <a:buNone/>
            </a:pPr>
            <a:r>
              <a:rPr lang="en-US" sz="2187" b="1" dirty="0">
                <a:solidFill>
                  <a:srgbClr val="5372DF"/>
                </a:solidFill>
                <a:latin typeface="Spline Sans" pitchFamily="34" charset="0"/>
                <a:ea typeface="Spline Sans" pitchFamily="34" charset="-122"/>
                <a:cs typeface="Spline Sans" pitchFamily="34" charset="-120"/>
              </a:rPr>
              <a:t>User-Friendly</a:t>
            </a:r>
            <a:endParaRPr lang="en-US" sz="2187" dirty="0"/>
          </a:p>
        </p:txBody>
      </p:sp>
      <p:sp>
        <p:nvSpPr>
          <p:cNvPr id="16" name="Text 9"/>
          <p:cNvSpPr/>
          <p:nvPr/>
        </p:nvSpPr>
        <p:spPr>
          <a:xfrm>
            <a:off x="9910524" y="3827502"/>
            <a:ext cx="2095500" cy="2132409"/>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solution integrates seamlessly with existing email platforms, providing a smooth user experience.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165622"/>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Modeling</a:t>
            </a:r>
            <a:endParaRPr lang="en-US" sz="4374" dirty="0"/>
          </a:p>
        </p:txBody>
      </p:sp>
      <p:pic>
        <p:nvPicPr>
          <p:cNvPr id="5" name="Image 1" descr="preencoded.png"/>
          <p:cNvPicPr>
            <a:picLocks noChangeAspect="1"/>
          </p:cNvPicPr>
          <p:nvPr/>
        </p:nvPicPr>
        <p:blipFill>
          <a:blip r:embed="rId4"/>
          <a:stretch>
            <a:fillRect/>
          </a:stretch>
        </p:blipFill>
        <p:spPr>
          <a:xfrm>
            <a:off x="2624376" y="2304336"/>
            <a:ext cx="2345412" cy="888682"/>
          </a:xfrm>
          <a:prstGeom prst="rect">
            <a:avLst/>
          </a:prstGeom>
        </p:spPr>
      </p:pic>
      <p:sp>
        <p:nvSpPr>
          <p:cNvPr id="6" name="Text 2"/>
          <p:cNvSpPr/>
          <p:nvPr/>
        </p:nvSpPr>
        <p:spPr>
          <a:xfrm>
            <a:off x="2846546" y="3526274"/>
            <a:ext cx="1901071" cy="1041559"/>
          </a:xfrm>
          <a:prstGeom prst="rect">
            <a:avLst/>
          </a:prstGeom>
          <a:noFill/>
          <a:ln/>
        </p:spPr>
        <p:txBody>
          <a:bodyPr wrap="squar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Data Preprocessing</a:t>
            </a:r>
            <a:endParaRPr lang="en-US" sz="2187" dirty="0"/>
          </a:p>
        </p:txBody>
      </p:sp>
      <p:sp>
        <p:nvSpPr>
          <p:cNvPr id="7" name="Text 3"/>
          <p:cNvSpPr/>
          <p:nvPr/>
        </p:nvSpPr>
        <p:spPr>
          <a:xfrm>
            <a:off x="2846546" y="4701064"/>
            <a:ext cx="1901071" cy="1777008"/>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Clean and normalize email data, including text, metadata, and attachments.</a:t>
            </a:r>
            <a:endParaRPr lang="en-US" sz="1750" dirty="0"/>
          </a:p>
        </p:txBody>
      </p:sp>
      <p:pic>
        <p:nvPicPr>
          <p:cNvPr id="8" name="Image 2" descr="preencoded.png"/>
          <p:cNvPicPr>
            <a:picLocks noChangeAspect="1"/>
          </p:cNvPicPr>
          <p:nvPr/>
        </p:nvPicPr>
        <p:blipFill>
          <a:blip r:embed="rId5"/>
          <a:stretch>
            <a:fillRect/>
          </a:stretch>
        </p:blipFill>
        <p:spPr>
          <a:xfrm>
            <a:off x="4969788" y="2304336"/>
            <a:ext cx="2345412" cy="888682"/>
          </a:xfrm>
          <a:prstGeom prst="rect">
            <a:avLst/>
          </a:prstGeom>
        </p:spPr>
      </p:pic>
      <p:sp>
        <p:nvSpPr>
          <p:cNvPr id="9" name="Text 4"/>
          <p:cNvSpPr/>
          <p:nvPr/>
        </p:nvSpPr>
        <p:spPr>
          <a:xfrm>
            <a:off x="5191958" y="3526274"/>
            <a:ext cx="1901071" cy="694373"/>
          </a:xfrm>
          <a:prstGeom prst="rect">
            <a:avLst/>
          </a:prstGeom>
          <a:noFill/>
          <a:ln/>
        </p:spPr>
        <p:txBody>
          <a:bodyPr wrap="squar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Feature Extraction</a:t>
            </a:r>
            <a:endParaRPr lang="en-US" sz="2187" dirty="0"/>
          </a:p>
        </p:txBody>
      </p:sp>
      <p:sp>
        <p:nvSpPr>
          <p:cNvPr id="10" name="Text 5"/>
          <p:cNvSpPr/>
          <p:nvPr/>
        </p:nvSpPr>
        <p:spPr>
          <a:xfrm>
            <a:off x="5191958" y="4353878"/>
            <a:ext cx="1901071" cy="2132409"/>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Extract relevant linguistic, behavioral, and reputation-based features from the email data.</a:t>
            </a:r>
            <a:endParaRPr lang="en-US" sz="1750" dirty="0"/>
          </a:p>
        </p:txBody>
      </p:sp>
      <p:pic>
        <p:nvPicPr>
          <p:cNvPr id="11" name="Image 3" descr="preencoded.png"/>
          <p:cNvPicPr>
            <a:picLocks noChangeAspect="1"/>
          </p:cNvPicPr>
          <p:nvPr/>
        </p:nvPicPr>
        <p:blipFill>
          <a:blip r:embed="rId6"/>
          <a:stretch>
            <a:fillRect/>
          </a:stretch>
        </p:blipFill>
        <p:spPr>
          <a:xfrm>
            <a:off x="7315200" y="2304336"/>
            <a:ext cx="2345412" cy="888682"/>
          </a:xfrm>
          <a:prstGeom prst="rect">
            <a:avLst/>
          </a:prstGeom>
        </p:spPr>
      </p:pic>
      <p:sp>
        <p:nvSpPr>
          <p:cNvPr id="12" name="Text 6"/>
          <p:cNvSpPr/>
          <p:nvPr/>
        </p:nvSpPr>
        <p:spPr>
          <a:xfrm>
            <a:off x="7537371" y="3526274"/>
            <a:ext cx="1901071" cy="694373"/>
          </a:xfrm>
          <a:prstGeom prst="rect">
            <a:avLst/>
          </a:prstGeom>
          <a:noFill/>
          <a:ln/>
        </p:spPr>
        <p:txBody>
          <a:bodyPr wrap="squar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Model Training</a:t>
            </a:r>
            <a:endParaRPr lang="en-US" sz="2187" dirty="0"/>
          </a:p>
        </p:txBody>
      </p:sp>
      <p:sp>
        <p:nvSpPr>
          <p:cNvPr id="13" name="Text 7"/>
          <p:cNvSpPr/>
          <p:nvPr/>
        </p:nvSpPr>
        <p:spPr>
          <a:xfrm>
            <a:off x="7537371" y="4353878"/>
            <a:ext cx="1901071"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Train advanced NLP models, such as deep learning or ensemble methods, to classify emails as spam or legitimate.</a:t>
            </a:r>
            <a:endParaRPr lang="en-US" sz="1750" dirty="0"/>
          </a:p>
        </p:txBody>
      </p:sp>
      <p:pic>
        <p:nvPicPr>
          <p:cNvPr id="14" name="Image 4" descr="preencoded.png"/>
          <p:cNvPicPr>
            <a:picLocks noChangeAspect="1"/>
          </p:cNvPicPr>
          <p:nvPr/>
        </p:nvPicPr>
        <p:blipFill>
          <a:blip r:embed="rId7"/>
          <a:stretch>
            <a:fillRect/>
          </a:stretch>
        </p:blipFill>
        <p:spPr>
          <a:xfrm>
            <a:off x="9660612" y="2304336"/>
            <a:ext cx="2345412" cy="888682"/>
          </a:xfrm>
          <a:prstGeom prst="rect">
            <a:avLst/>
          </a:prstGeom>
        </p:spPr>
      </p:pic>
      <p:sp>
        <p:nvSpPr>
          <p:cNvPr id="15" name="Text 8"/>
          <p:cNvSpPr/>
          <p:nvPr/>
        </p:nvSpPr>
        <p:spPr>
          <a:xfrm>
            <a:off x="9882783" y="3526274"/>
            <a:ext cx="1901071" cy="694373"/>
          </a:xfrm>
          <a:prstGeom prst="rect">
            <a:avLst/>
          </a:prstGeom>
          <a:noFill/>
          <a:ln/>
        </p:spPr>
        <p:txBody>
          <a:bodyPr wrap="square" rtlCol="0" anchor="t"/>
          <a:lstStyle/>
          <a:p>
            <a:pPr marL="0" indent="0" algn="l">
              <a:lnSpc>
                <a:spcPts val="2734"/>
              </a:lnSpc>
              <a:buNone/>
            </a:pPr>
            <a:r>
              <a:rPr lang="en-US" sz="2187" b="1" dirty="0">
                <a:solidFill>
                  <a:srgbClr val="5372DF"/>
                </a:solidFill>
                <a:latin typeface="Spline Sans" pitchFamily="34" charset="0"/>
                <a:ea typeface="Spline Sans" pitchFamily="34" charset="-122"/>
                <a:cs typeface="Spline Sans" pitchFamily="34" charset="-120"/>
              </a:rPr>
              <a:t>Model Evaluation</a:t>
            </a:r>
            <a:endParaRPr lang="en-US" sz="2187" dirty="0"/>
          </a:p>
        </p:txBody>
      </p:sp>
      <p:sp>
        <p:nvSpPr>
          <p:cNvPr id="16" name="Text 9"/>
          <p:cNvSpPr/>
          <p:nvPr/>
        </p:nvSpPr>
        <p:spPr>
          <a:xfrm>
            <a:off x="9882783" y="4353878"/>
            <a:ext cx="1901071"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Rigorously test the model's performance using appropriate metrics and cross-validation techniques.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528</Words>
  <Application>Microsoft Office PowerPoint</Application>
  <PresentationFormat>Custom</PresentationFormat>
  <Paragraphs>79</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Barlow</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jaithra R</cp:lastModifiedBy>
  <cp:revision>3</cp:revision>
  <dcterms:created xsi:type="dcterms:W3CDTF">2024-04-05T05:35:19Z</dcterms:created>
  <dcterms:modified xsi:type="dcterms:W3CDTF">2024-04-05T06:16:19Z</dcterms:modified>
</cp:coreProperties>
</file>