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 id="2147483840" r:id="rId2"/>
    <p:sldMasterId id="2147483858" r:id="rId3"/>
    <p:sldMasterId id="2147483876" r:id="rId4"/>
  </p:sldMasterIdLst>
  <p:sldIdLst>
    <p:sldId id="256" r:id="rId5"/>
    <p:sldId id="258" r:id="rId6"/>
    <p:sldId id="257" r:id="rId7"/>
    <p:sldId id="259" r:id="rId8"/>
    <p:sldId id="260" r:id="rId9"/>
    <p:sldId id="264" r:id="rId10"/>
    <p:sldId id="262" r:id="rId11"/>
    <p:sldId id="263" r:id="rId12"/>
    <p:sldId id="265" r:id="rId13"/>
    <p:sldId id="266" r:id="rId14"/>
    <p:sldId id="267" r:id="rId15"/>
    <p:sldId id="269"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22CDF-FC30-4D02-A567-BE270D6205B6}" type="doc">
      <dgm:prSet loTypeId="urn:microsoft.com/office/officeart/2005/8/layout/process1" loCatId="process" qsTypeId="urn:microsoft.com/office/officeart/2005/8/quickstyle/simple1" qsCatId="simple" csTypeId="urn:microsoft.com/office/officeart/2005/8/colors/accent1_2" csCatId="accent1" phldr="1"/>
      <dgm:spPr/>
    </dgm:pt>
    <dgm:pt modelId="{76473559-3859-4C14-B5E9-BDE04C8DB801}">
      <dgm:prSet phldrT="[Text]"/>
      <dgm:spPr/>
      <dgm:t>
        <a:bodyPr/>
        <a:lstStyle/>
        <a:p>
          <a:r>
            <a:rPr lang="en-US" dirty="0"/>
            <a:t>Analyzing the requirements and planning accordingly </a:t>
          </a:r>
          <a:endParaRPr lang="en-IN" dirty="0"/>
        </a:p>
      </dgm:t>
    </dgm:pt>
    <dgm:pt modelId="{5259A7AF-398E-4E4F-8FC6-C04A1EA8CF87}" type="parTrans" cxnId="{119EB014-F0D7-4CDF-9194-7CD22DC0C12E}">
      <dgm:prSet/>
      <dgm:spPr/>
      <dgm:t>
        <a:bodyPr/>
        <a:lstStyle/>
        <a:p>
          <a:endParaRPr lang="en-IN"/>
        </a:p>
      </dgm:t>
    </dgm:pt>
    <dgm:pt modelId="{C4BA3034-47D7-490F-8F1C-4A206201C9CC}" type="sibTrans" cxnId="{119EB014-F0D7-4CDF-9194-7CD22DC0C12E}">
      <dgm:prSet/>
      <dgm:spPr/>
      <dgm:t>
        <a:bodyPr/>
        <a:lstStyle/>
        <a:p>
          <a:endParaRPr lang="en-IN"/>
        </a:p>
      </dgm:t>
    </dgm:pt>
    <dgm:pt modelId="{5E60FDE0-399A-44C9-B492-404063EE052F}">
      <dgm:prSet phldrT="[Text]"/>
      <dgm:spPr/>
      <dgm:t>
        <a:bodyPr/>
        <a:lstStyle/>
        <a:p>
          <a:r>
            <a:rPr lang="en-US" dirty="0"/>
            <a:t>Creation of database schemas and models followed by routes with proper logic and integration with storage</a:t>
          </a:r>
          <a:endParaRPr lang="en-IN" dirty="0"/>
        </a:p>
      </dgm:t>
    </dgm:pt>
    <dgm:pt modelId="{69402450-0B7E-47F2-97DD-34C3BCF0E9CE}" type="parTrans" cxnId="{520DCDDF-6A56-4E92-B8D7-1152C5D06A2C}">
      <dgm:prSet/>
      <dgm:spPr/>
      <dgm:t>
        <a:bodyPr/>
        <a:lstStyle/>
        <a:p>
          <a:endParaRPr lang="en-IN"/>
        </a:p>
      </dgm:t>
    </dgm:pt>
    <dgm:pt modelId="{F2675241-AFFB-4C44-A243-5E5C79D79AED}" type="sibTrans" cxnId="{520DCDDF-6A56-4E92-B8D7-1152C5D06A2C}">
      <dgm:prSet/>
      <dgm:spPr/>
      <dgm:t>
        <a:bodyPr/>
        <a:lstStyle/>
        <a:p>
          <a:endParaRPr lang="en-IN"/>
        </a:p>
      </dgm:t>
    </dgm:pt>
    <dgm:pt modelId="{981D2B5B-64F4-4D94-B1C5-9C1397EAAC49}">
      <dgm:prSet phldrT="[Text]"/>
      <dgm:spPr/>
      <dgm:t>
        <a:bodyPr/>
        <a:lstStyle/>
        <a:p>
          <a:r>
            <a:rPr lang="en-US" dirty="0"/>
            <a:t>Testing of built service by using each API and checking storage and response accompanied by online deployment for easy access</a:t>
          </a:r>
          <a:endParaRPr lang="en-IN" dirty="0"/>
        </a:p>
      </dgm:t>
    </dgm:pt>
    <dgm:pt modelId="{9CA6701F-8EDD-4186-9784-7053184E17C5}" type="parTrans" cxnId="{ABB2341E-6849-4AE5-9BEE-E58A6639C5E3}">
      <dgm:prSet/>
      <dgm:spPr/>
      <dgm:t>
        <a:bodyPr/>
        <a:lstStyle/>
        <a:p>
          <a:endParaRPr lang="en-IN"/>
        </a:p>
      </dgm:t>
    </dgm:pt>
    <dgm:pt modelId="{7641452D-7BB7-48B3-BE64-5023FF404EE3}" type="sibTrans" cxnId="{ABB2341E-6849-4AE5-9BEE-E58A6639C5E3}">
      <dgm:prSet/>
      <dgm:spPr/>
      <dgm:t>
        <a:bodyPr/>
        <a:lstStyle/>
        <a:p>
          <a:endParaRPr lang="en-IN"/>
        </a:p>
      </dgm:t>
    </dgm:pt>
    <dgm:pt modelId="{8CDA2F7D-47E0-458F-9F0E-9E25F23D155D}" type="pres">
      <dgm:prSet presAssocID="{4A222CDF-FC30-4D02-A567-BE270D6205B6}" presName="Name0" presStyleCnt="0">
        <dgm:presLayoutVars>
          <dgm:dir/>
          <dgm:resizeHandles val="exact"/>
        </dgm:presLayoutVars>
      </dgm:prSet>
      <dgm:spPr/>
    </dgm:pt>
    <dgm:pt modelId="{863D23C5-C80E-487C-9354-024CCEDC052D}" type="pres">
      <dgm:prSet presAssocID="{76473559-3859-4C14-B5E9-BDE04C8DB801}" presName="node" presStyleLbl="node1" presStyleIdx="0" presStyleCnt="3">
        <dgm:presLayoutVars>
          <dgm:bulletEnabled val="1"/>
        </dgm:presLayoutVars>
      </dgm:prSet>
      <dgm:spPr/>
    </dgm:pt>
    <dgm:pt modelId="{CDFCB62A-1044-4F1D-8B92-C5E30AD90FC8}" type="pres">
      <dgm:prSet presAssocID="{C4BA3034-47D7-490F-8F1C-4A206201C9CC}" presName="sibTrans" presStyleLbl="sibTrans2D1" presStyleIdx="0" presStyleCnt="2"/>
      <dgm:spPr/>
    </dgm:pt>
    <dgm:pt modelId="{CEA62D86-112E-4A5A-827F-1282105C3897}" type="pres">
      <dgm:prSet presAssocID="{C4BA3034-47D7-490F-8F1C-4A206201C9CC}" presName="connectorText" presStyleLbl="sibTrans2D1" presStyleIdx="0" presStyleCnt="2"/>
      <dgm:spPr/>
    </dgm:pt>
    <dgm:pt modelId="{AF1A7DC8-B04B-402A-A9E1-FAD234666619}" type="pres">
      <dgm:prSet presAssocID="{5E60FDE0-399A-44C9-B492-404063EE052F}" presName="node" presStyleLbl="node1" presStyleIdx="1" presStyleCnt="3">
        <dgm:presLayoutVars>
          <dgm:bulletEnabled val="1"/>
        </dgm:presLayoutVars>
      </dgm:prSet>
      <dgm:spPr/>
    </dgm:pt>
    <dgm:pt modelId="{AB4E1E74-D67C-45C0-B337-AB61C7225000}" type="pres">
      <dgm:prSet presAssocID="{F2675241-AFFB-4C44-A243-5E5C79D79AED}" presName="sibTrans" presStyleLbl="sibTrans2D1" presStyleIdx="1" presStyleCnt="2"/>
      <dgm:spPr/>
    </dgm:pt>
    <dgm:pt modelId="{4094F349-D445-43EB-B2A7-31C17EA429D3}" type="pres">
      <dgm:prSet presAssocID="{F2675241-AFFB-4C44-A243-5E5C79D79AED}" presName="connectorText" presStyleLbl="sibTrans2D1" presStyleIdx="1" presStyleCnt="2"/>
      <dgm:spPr/>
    </dgm:pt>
    <dgm:pt modelId="{58D75878-2D5E-4823-A348-E298DCDC3AFB}" type="pres">
      <dgm:prSet presAssocID="{981D2B5B-64F4-4D94-B1C5-9C1397EAAC49}" presName="node" presStyleLbl="node1" presStyleIdx="2" presStyleCnt="3">
        <dgm:presLayoutVars>
          <dgm:bulletEnabled val="1"/>
        </dgm:presLayoutVars>
      </dgm:prSet>
      <dgm:spPr/>
    </dgm:pt>
  </dgm:ptLst>
  <dgm:cxnLst>
    <dgm:cxn modelId="{CF9D0309-D8F9-4B1E-B6BF-FE26293659F3}" type="presOf" srcId="{981D2B5B-64F4-4D94-B1C5-9C1397EAAC49}" destId="{58D75878-2D5E-4823-A348-E298DCDC3AFB}" srcOrd="0" destOrd="0" presId="urn:microsoft.com/office/officeart/2005/8/layout/process1"/>
    <dgm:cxn modelId="{63602414-7A8E-462F-9FEC-FC049A9E2846}" type="presOf" srcId="{F2675241-AFFB-4C44-A243-5E5C79D79AED}" destId="{4094F349-D445-43EB-B2A7-31C17EA429D3}" srcOrd="1" destOrd="0" presId="urn:microsoft.com/office/officeart/2005/8/layout/process1"/>
    <dgm:cxn modelId="{119EB014-F0D7-4CDF-9194-7CD22DC0C12E}" srcId="{4A222CDF-FC30-4D02-A567-BE270D6205B6}" destId="{76473559-3859-4C14-B5E9-BDE04C8DB801}" srcOrd="0" destOrd="0" parTransId="{5259A7AF-398E-4E4F-8FC6-C04A1EA8CF87}" sibTransId="{C4BA3034-47D7-490F-8F1C-4A206201C9CC}"/>
    <dgm:cxn modelId="{ABB2341E-6849-4AE5-9BEE-E58A6639C5E3}" srcId="{4A222CDF-FC30-4D02-A567-BE270D6205B6}" destId="{981D2B5B-64F4-4D94-B1C5-9C1397EAAC49}" srcOrd="2" destOrd="0" parTransId="{9CA6701F-8EDD-4186-9784-7053184E17C5}" sibTransId="{7641452D-7BB7-48B3-BE64-5023FF404EE3}"/>
    <dgm:cxn modelId="{44110230-F395-481D-8531-CEB5A4C4A783}" type="presOf" srcId="{C4BA3034-47D7-490F-8F1C-4A206201C9CC}" destId="{CDFCB62A-1044-4F1D-8B92-C5E30AD90FC8}" srcOrd="0" destOrd="0" presId="urn:microsoft.com/office/officeart/2005/8/layout/process1"/>
    <dgm:cxn modelId="{42E53938-018F-45C6-A405-02DF60A1673C}" type="presOf" srcId="{5E60FDE0-399A-44C9-B492-404063EE052F}" destId="{AF1A7DC8-B04B-402A-A9E1-FAD234666619}" srcOrd="0" destOrd="0" presId="urn:microsoft.com/office/officeart/2005/8/layout/process1"/>
    <dgm:cxn modelId="{A605423C-5F6C-4068-B4B3-9219E78CB706}" type="presOf" srcId="{76473559-3859-4C14-B5E9-BDE04C8DB801}" destId="{863D23C5-C80E-487C-9354-024CCEDC052D}" srcOrd="0" destOrd="0" presId="urn:microsoft.com/office/officeart/2005/8/layout/process1"/>
    <dgm:cxn modelId="{3A3A128F-7E21-4C8F-B268-B207A13079CA}" type="presOf" srcId="{4A222CDF-FC30-4D02-A567-BE270D6205B6}" destId="{8CDA2F7D-47E0-458F-9F0E-9E25F23D155D}" srcOrd="0" destOrd="0" presId="urn:microsoft.com/office/officeart/2005/8/layout/process1"/>
    <dgm:cxn modelId="{733445B1-55A0-4F7E-94CE-E41797F3A114}" type="presOf" srcId="{F2675241-AFFB-4C44-A243-5E5C79D79AED}" destId="{AB4E1E74-D67C-45C0-B337-AB61C7225000}" srcOrd="0" destOrd="0" presId="urn:microsoft.com/office/officeart/2005/8/layout/process1"/>
    <dgm:cxn modelId="{520DCDDF-6A56-4E92-B8D7-1152C5D06A2C}" srcId="{4A222CDF-FC30-4D02-A567-BE270D6205B6}" destId="{5E60FDE0-399A-44C9-B492-404063EE052F}" srcOrd="1" destOrd="0" parTransId="{69402450-0B7E-47F2-97DD-34C3BCF0E9CE}" sibTransId="{F2675241-AFFB-4C44-A243-5E5C79D79AED}"/>
    <dgm:cxn modelId="{66C15EFF-EEC0-4DAA-B032-68378032AB68}" type="presOf" srcId="{C4BA3034-47D7-490F-8F1C-4A206201C9CC}" destId="{CEA62D86-112E-4A5A-827F-1282105C3897}" srcOrd="1" destOrd="0" presId="urn:microsoft.com/office/officeart/2005/8/layout/process1"/>
    <dgm:cxn modelId="{49382B27-B1F0-41CC-A97B-25FADFD886F8}" type="presParOf" srcId="{8CDA2F7D-47E0-458F-9F0E-9E25F23D155D}" destId="{863D23C5-C80E-487C-9354-024CCEDC052D}" srcOrd="0" destOrd="0" presId="urn:microsoft.com/office/officeart/2005/8/layout/process1"/>
    <dgm:cxn modelId="{40F3B79A-7870-4F3C-8819-8AE117F34217}" type="presParOf" srcId="{8CDA2F7D-47E0-458F-9F0E-9E25F23D155D}" destId="{CDFCB62A-1044-4F1D-8B92-C5E30AD90FC8}" srcOrd="1" destOrd="0" presId="urn:microsoft.com/office/officeart/2005/8/layout/process1"/>
    <dgm:cxn modelId="{1ACE3A70-763D-4684-94D7-CCB5B2FDFBCD}" type="presParOf" srcId="{CDFCB62A-1044-4F1D-8B92-C5E30AD90FC8}" destId="{CEA62D86-112E-4A5A-827F-1282105C3897}" srcOrd="0" destOrd="0" presId="urn:microsoft.com/office/officeart/2005/8/layout/process1"/>
    <dgm:cxn modelId="{0EE1ADDF-FBFF-4319-8C83-BBC2302DBD1F}" type="presParOf" srcId="{8CDA2F7D-47E0-458F-9F0E-9E25F23D155D}" destId="{AF1A7DC8-B04B-402A-A9E1-FAD234666619}" srcOrd="2" destOrd="0" presId="urn:microsoft.com/office/officeart/2005/8/layout/process1"/>
    <dgm:cxn modelId="{768A1E01-F340-4F85-87E1-DB65ADD4367D}" type="presParOf" srcId="{8CDA2F7D-47E0-458F-9F0E-9E25F23D155D}" destId="{AB4E1E74-D67C-45C0-B337-AB61C7225000}" srcOrd="3" destOrd="0" presId="urn:microsoft.com/office/officeart/2005/8/layout/process1"/>
    <dgm:cxn modelId="{6575DD1A-9DD8-4A46-A2C0-537E0A886698}" type="presParOf" srcId="{AB4E1E74-D67C-45C0-B337-AB61C7225000}" destId="{4094F349-D445-43EB-B2A7-31C17EA429D3}" srcOrd="0" destOrd="0" presId="urn:microsoft.com/office/officeart/2005/8/layout/process1"/>
    <dgm:cxn modelId="{BA8703D8-EF75-42A2-B5C4-A2B9CD7F1626}" type="presParOf" srcId="{8CDA2F7D-47E0-458F-9F0E-9E25F23D155D}" destId="{58D75878-2D5E-4823-A348-E298DCDC3AF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D23C5-C80E-487C-9354-024CCEDC052D}">
      <dsp:nvSpPr>
        <dsp:cNvPr id="0" name=""/>
        <dsp:cNvSpPr/>
      </dsp:nvSpPr>
      <dsp:spPr>
        <a:xfrm>
          <a:off x="8438" y="831343"/>
          <a:ext cx="2522190" cy="16551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Analyzing the requirements and planning accordingly </a:t>
          </a:r>
          <a:endParaRPr lang="en-IN" sz="1800" kern="1200" dirty="0"/>
        </a:p>
      </dsp:txBody>
      <dsp:txXfrm>
        <a:off x="56917" y="879822"/>
        <a:ext cx="2425232" cy="1558229"/>
      </dsp:txXfrm>
    </dsp:sp>
    <dsp:sp modelId="{CDFCB62A-1044-4F1D-8B92-C5E30AD90FC8}">
      <dsp:nvSpPr>
        <dsp:cNvPr id="0" name=""/>
        <dsp:cNvSpPr/>
      </dsp:nvSpPr>
      <dsp:spPr>
        <a:xfrm>
          <a:off x="2782847" y="1346185"/>
          <a:ext cx="534704" cy="625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782847" y="1471286"/>
        <a:ext cx="374293" cy="375301"/>
      </dsp:txXfrm>
    </dsp:sp>
    <dsp:sp modelId="{AF1A7DC8-B04B-402A-A9E1-FAD234666619}">
      <dsp:nvSpPr>
        <dsp:cNvPr id="0" name=""/>
        <dsp:cNvSpPr/>
      </dsp:nvSpPr>
      <dsp:spPr>
        <a:xfrm>
          <a:off x="3539504" y="831343"/>
          <a:ext cx="2522190" cy="16551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Creation of database schemas and models followed by routes with proper logic and integration with storage</a:t>
          </a:r>
          <a:endParaRPr lang="en-IN" sz="1800" kern="1200" dirty="0"/>
        </a:p>
      </dsp:txBody>
      <dsp:txXfrm>
        <a:off x="3587983" y="879822"/>
        <a:ext cx="2425232" cy="1558229"/>
      </dsp:txXfrm>
    </dsp:sp>
    <dsp:sp modelId="{AB4E1E74-D67C-45C0-B337-AB61C7225000}">
      <dsp:nvSpPr>
        <dsp:cNvPr id="0" name=""/>
        <dsp:cNvSpPr/>
      </dsp:nvSpPr>
      <dsp:spPr>
        <a:xfrm>
          <a:off x="6313914" y="1346185"/>
          <a:ext cx="534704" cy="625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313914" y="1471286"/>
        <a:ext cx="374293" cy="375301"/>
      </dsp:txXfrm>
    </dsp:sp>
    <dsp:sp modelId="{58D75878-2D5E-4823-A348-E298DCDC3AFB}">
      <dsp:nvSpPr>
        <dsp:cNvPr id="0" name=""/>
        <dsp:cNvSpPr/>
      </dsp:nvSpPr>
      <dsp:spPr>
        <a:xfrm>
          <a:off x="7070571" y="831343"/>
          <a:ext cx="2522190" cy="16551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Testing of built service by using each API and checking storage and response accompanied by online deployment for easy access</a:t>
          </a:r>
          <a:endParaRPr lang="en-IN" sz="1800" kern="1200" dirty="0"/>
        </a:p>
      </dsp:txBody>
      <dsp:txXfrm>
        <a:off x="7119050" y="879822"/>
        <a:ext cx="2425232" cy="15582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B90A7E5-C6A2-4C1B-8DD6-14A00B94FCD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983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150408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620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2083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1085167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6755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252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9824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9998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B90A7E5-C6A2-4C1B-8DD6-14A00B94FCD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8943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425938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3313314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0304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266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A0193-FF98-4348-9914-1169DA945AE4}" type="datetimeFigureOut">
              <a:rPr lang="en-IN" smtClean="0"/>
              <a:t>11-01-2022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90A7E5-C6A2-4C1B-8DD6-14A00B94FCD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151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2A0193-FF98-4348-9914-1169DA945AE4}" type="datetimeFigureOut">
              <a:rPr lang="en-IN" smtClean="0"/>
              <a:t>11-01-2022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90A7E5-C6A2-4C1B-8DD6-14A00B94FCD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5019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A0193-FF98-4348-9914-1169DA945AE4}" type="datetimeFigureOut">
              <a:rPr lang="en-IN" smtClean="0"/>
              <a:t>11-01-2022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2654467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2141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17261546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14598373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330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142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65021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3402142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35726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519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5613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26167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B90A7E5-C6A2-4C1B-8DD6-14A00B94FCD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37283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660876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73482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83618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A0193-FF98-4348-9914-1169DA945AE4}" type="datetimeFigureOut">
              <a:rPr lang="en-IN" smtClean="0"/>
              <a:t>11-01-2022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90A7E5-C6A2-4C1B-8DD6-14A00B94FCD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45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8979349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2A0193-FF98-4348-9914-1169DA945AE4}" type="datetimeFigureOut">
              <a:rPr lang="en-IN" smtClean="0"/>
              <a:t>11-01-2022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90A7E5-C6A2-4C1B-8DD6-14A00B94FCD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66635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A0193-FF98-4348-9914-1169DA945AE4}" type="datetimeFigureOut">
              <a:rPr lang="en-IN" smtClean="0"/>
              <a:t>11-01-2022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2311084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77167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4904818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41976600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042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2119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22000204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78186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0647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A0193-FF98-4348-9914-1169DA945AE4}" type="datetimeFigureOut">
              <a:rPr lang="en-IN" smtClean="0"/>
              <a:t>11-01-2022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90A7E5-C6A2-4C1B-8DD6-14A00B94FCD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1430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27487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93405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B90A7E5-C6A2-4C1B-8DD6-14A00B94FCD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43937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2518615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50754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15757557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A0193-FF98-4348-9914-1169DA945AE4}" type="datetimeFigureOut">
              <a:rPr lang="en-IN" smtClean="0"/>
              <a:t>11-01-2022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90A7E5-C6A2-4C1B-8DD6-14A00B94FCD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50355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2A0193-FF98-4348-9914-1169DA945AE4}" type="datetimeFigureOut">
              <a:rPr lang="en-IN" smtClean="0"/>
              <a:t>11-01-2022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90A7E5-C6A2-4C1B-8DD6-14A00B94FCD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333370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A0193-FF98-4348-9914-1169DA945AE4}" type="datetimeFigureOut">
              <a:rPr lang="en-IN" smtClean="0"/>
              <a:t>11-01-2022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18450213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476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2A0193-FF98-4348-9914-1169DA945AE4}" type="datetimeFigureOut">
              <a:rPr lang="en-IN" smtClean="0"/>
              <a:t>11-01-2022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90A7E5-C6A2-4C1B-8DD6-14A00B94FCD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186162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2743721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11218744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27432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37933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33839448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4636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8154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97675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A0193-FF98-4348-9914-1169DA945AE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90A7E5-C6A2-4C1B-8DD6-14A00B94FCD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0135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A0193-FF98-4348-9914-1169DA945AE4}" type="datetimeFigureOut">
              <a:rPr lang="en-IN" smtClean="0"/>
              <a:t>11-01-2022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113510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761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2A0193-FF98-4348-9914-1169DA945AE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90A7E5-C6A2-4C1B-8DD6-14A00B94FCD3}" type="slidenum">
              <a:rPr lang="en-IN" smtClean="0"/>
              <a:t>‹#›</a:t>
            </a:fld>
            <a:endParaRPr lang="en-IN"/>
          </a:p>
        </p:txBody>
      </p:sp>
    </p:spTree>
    <p:extLst>
      <p:ext uri="{BB962C8B-B14F-4D97-AF65-F5344CB8AC3E}">
        <p14:creationId xmlns:p14="http://schemas.microsoft.com/office/powerpoint/2010/main" val="35475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8.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9.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8.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image" Target="../media/image4.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3.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2A0193-FF98-4348-9914-1169DA945AE4}" type="datetimeFigureOut">
              <a:rPr lang="en-IN" smtClean="0"/>
              <a:t>11-01-2022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90A7E5-C6A2-4C1B-8DD6-14A00B94FCD3}" type="slidenum">
              <a:rPr lang="en-IN" smtClean="0"/>
              <a:t>‹#›</a:t>
            </a:fld>
            <a:endParaRPr lang="en-IN"/>
          </a:p>
        </p:txBody>
      </p:sp>
    </p:spTree>
    <p:extLst>
      <p:ext uri="{BB962C8B-B14F-4D97-AF65-F5344CB8AC3E}">
        <p14:creationId xmlns:p14="http://schemas.microsoft.com/office/powerpoint/2010/main" val="189207562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2A0193-FF98-4348-9914-1169DA945AE4}" type="datetimeFigureOut">
              <a:rPr lang="en-IN" smtClean="0"/>
              <a:t>11-01-2022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90A7E5-C6A2-4C1B-8DD6-14A00B94FCD3}" type="slidenum">
              <a:rPr lang="en-IN" smtClean="0"/>
              <a:t>‹#›</a:t>
            </a:fld>
            <a:endParaRPr lang="en-IN"/>
          </a:p>
        </p:txBody>
      </p:sp>
    </p:spTree>
    <p:extLst>
      <p:ext uri="{BB962C8B-B14F-4D97-AF65-F5344CB8AC3E}">
        <p14:creationId xmlns:p14="http://schemas.microsoft.com/office/powerpoint/2010/main" val="85207952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2A0193-FF98-4348-9914-1169DA945AE4}" type="datetimeFigureOut">
              <a:rPr lang="en-IN" smtClean="0"/>
              <a:t>11-01-2022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90A7E5-C6A2-4C1B-8DD6-14A00B94FCD3}" type="slidenum">
              <a:rPr lang="en-IN" smtClean="0"/>
              <a:t>‹#›</a:t>
            </a:fld>
            <a:endParaRPr lang="en-IN"/>
          </a:p>
        </p:txBody>
      </p:sp>
    </p:spTree>
    <p:extLst>
      <p:ext uri="{BB962C8B-B14F-4D97-AF65-F5344CB8AC3E}">
        <p14:creationId xmlns:p14="http://schemas.microsoft.com/office/powerpoint/2010/main" val="164665773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2A0193-FF98-4348-9914-1169DA945AE4}" type="datetimeFigureOut">
              <a:rPr lang="en-IN" smtClean="0"/>
              <a:t>11-01-2022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90A7E5-C6A2-4C1B-8DD6-14A00B94FCD3}" type="slidenum">
              <a:rPr lang="en-IN" smtClean="0"/>
              <a:t>‹#›</a:t>
            </a:fld>
            <a:endParaRPr lang="en-IN"/>
          </a:p>
        </p:txBody>
      </p:sp>
    </p:spTree>
    <p:extLst>
      <p:ext uri="{BB962C8B-B14F-4D97-AF65-F5344CB8AC3E}">
        <p14:creationId xmlns:p14="http://schemas.microsoft.com/office/powerpoint/2010/main" val="3442960440"/>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7F20-AE61-4016-93D5-14B17CBE10D3}"/>
              </a:ext>
            </a:extLst>
          </p:cNvPr>
          <p:cNvSpPr>
            <a:spLocks noGrp="1"/>
          </p:cNvSpPr>
          <p:nvPr>
            <p:ph type="ctrTitle"/>
          </p:nvPr>
        </p:nvSpPr>
        <p:spPr/>
        <p:txBody>
          <a:bodyPr/>
          <a:lstStyle/>
          <a:p>
            <a:r>
              <a:rPr lang="en-US" sz="4800" dirty="0" err="1"/>
              <a:t>Swiggy</a:t>
            </a:r>
            <a:r>
              <a:rPr lang="en-US" sz="4800" dirty="0"/>
              <a:t> </a:t>
            </a:r>
            <a:r>
              <a:rPr lang="en-US" sz="4800" dirty="0" err="1">
                <a:latin typeface="Candara Light" panose="020E0502030303020204" pitchFamily="34" charset="0"/>
              </a:rPr>
              <a:t>i</a:t>
            </a:r>
            <a:r>
              <a:rPr lang="en-US" sz="4800" dirty="0">
                <a:latin typeface="Candara Light" panose="020E0502030303020204" pitchFamily="34" charset="0"/>
              </a:rPr>
              <a:t>++ </a:t>
            </a:r>
            <a:r>
              <a:rPr lang="en-US" sz="4800" dirty="0"/>
              <a:t>Program Stage 2 Case Study – Food App</a:t>
            </a:r>
            <a:endParaRPr lang="en-IN" sz="4800" dirty="0"/>
          </a:p>
        </p:txBody>
      </p:sp>
      <p:sp>
        <p:nvSpPr>
          <p:cNvPr id="3" name="Subtitle 2">
            <a:extLst>
              <a:ext uri="{FF2B5EF4-FFF2-40B4-BE49-F238E27FC236}">
                <a16:creationId xmlns:a16="http://schemas.microsoft.com/office/drawing/2014/main" id="{531A098D-0F88-49CA-BE30-76038A322F9B}"/>
              </a:ext>
            </a:extLst>
          </p:cNvPr>
          <p:cNvSpPr>
            <a:spLocks noGrp="1"/>
          </p:cNvSpPr>
          <p:nvPr>
            <p:ph type="subTitle" idx="1"/>
          </p:nvPr>
        </p:nvSpPr>
        <p:spPr/>
        <p:txBody>
          <a:bodyPr>
            <a:normAutofit lnSpcReduction="10000"/>
          </a:bodyPr>
          <a:lstStyle/>
          <a:p>
            <a:r>
              <a:rPr lang="en-US" dirty="0"/>
              <a:t>By</a:t>
            </a:r>
          </a:p>
          <a:p>
            <a:r>
              <a:rPr lang="en-US" b="1" dirty="0">
                <a:effectLst>
                  <a:outerShdw blurRad="38100" dist="38100" dir="2700000" algn="tl">
                    <a:srgbClr val="000000">
                      <a:alpha val="43137"/>
                    </a:srgbClr>
                  </a:outerShdw>
                </a:effectLst>
              </a:rPr>
              <a:t>Aman Gupta</a:t>
            </a:r>
          </a:p>
          <a:p>
            <a:r>
              <a:rPr lang="en-US" dirty="0"/>
              <a:t>(amangupta8086@gmail.com)</a:t>
            </a:r>
            <a:endParaRPr lang="en-IN" dirty="0"/>
          </a:p>
        </p:txBody>
      </p:sp>
    </p:spTree>
    <p:extLst>
      <p:ext uri="{BB962C8B-B14F-4D97-AF65-F5344CB8AC3E}">
        <p14:creationId xmlns:p14="http://schemas.microsoft.com/office/powerpoint/2010/main" val="39786426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7453-D04D-4388-9108-ACA83ACF7EA6}"/>
              </a:ext>
            </a:extLst>
          </p:cNvPr>
          <p:cNvSpPr>
            <a:spLocks noGrp="1"/>
          </p:cNvSpPr>
          <p:nvPr>
            <p:ph type="title"/>
          </p:nvPr>
        </p:nvSpPr>
        <p:spPr/>
        <p:txBody>
          <a:bodyPr/>
          <a:lstStyle/>
          <a:p>
            <a:r>
              <a:rPr lang="en-US" dirty="0"/>
              <a:t>How this program has helped?</a:t>
            </a:r>
            <a:endParaRPr lang="en-IN" dirty="0"/>
          </a:p>
        </p:txBody>
      </p:sp>
      <p:sp>
        <p:nvSpPr>
          <p:cNvPr id="3" name="Content Placeholder 2">
            <a:extLst>
              <a:ext uri="{FF2B5EF4-FFF2-40B4-BE49-F238E27FC236}">
                <a16:creationId xmlns:a16="http://schemas.microsoft.com/office/drawing/2014/main" id="{4686A1BA-EC6C-4F2A-B6DE-BC5F304E5A49}"/>
              </a:ext>
            </a:extLst>
          </p:cNvPr>
          <p:cNvSpPr>
            <a:spLocks noGrp="1"/>
          </p:cNvSpPr>
          <p:nvPr>
            <p:ph idx="1"/>
          </p:nvPr>
        </p:nvSpPr>
        <p:spPr/>
        <p:txBody>
          <a:bodyPr/>
          <a:lstStyle/>
          <a:p>
            <a:r>
              <a:rPr lang="en-US" dirty="0"/>
              <a:t>Revision of basics of html and </a:t>
            </a:r>
            <a:r>
              <a:rPr lang="en-US" dirty="0" err="1"/>
              <a:t>javascript</a:t>
            </a:r>
            <a:r>
              <a:rPr lang="en-US" dirty="0"/>
              <a:t> via initial classes. </a:t>
            </a:r>
          </a:p>
          <a:p>
            <a:r>
              <a:rPr lang="en-US" dirty="0"/>
              <a:t>An overview on backend development using </a:t>
            </a:r>
            <a:r>
              <a:rPr lang="en-US" dirty="0" err="1"/>
              <a:t>nodejs</a:t>
            </a:r>
            <a:r>
              <a:rPr lang="en-US" dirty="0"/>
              <a:t> via training classes.</a:t>
            </a:r>
          </a:p>
          <a:p>
            <a:r>
              <a:rPr lang="en-US" dirty="0"/>
              <a:t>Handling JSON data in input and using it in backend.</a:t>
            </a:r>
          </a:p>
          <a:p>
            <a:r>
              <a:rPr lang="en-US" dirty="0"/>
              <a:t>Hands on experience with No-SQL database and using online databases.</a:t>
            </a:r>
          </a:p>
          <a:p>
            <a:r>
              <a:rPr lang="en-US" dirty="0"/>
              <a:t>An intensive use of git version control system, </a:t>
            </a:r>
            <a:r>
              <a:rPr lang="en-US" dirty="0" err="1"/>
              <a:t>Github’s</a:t>
            </a:r>
            <a:r>
              <a:rPr lang="en-US" dirty="0"/>
              <a:t> service and use of .</a:t>
            </a:r>
            <a:r>
              <a:rPr lang="en-US" dirty="0" err="1"/>
              <a:t>gitignore</a:t>
            </a:r>
            <a:r>
              <a:rPr lang="en-US" dirty="0"/>
              <a:t> file to keep confidential information safe has helped in practicing important software development practices.</a:t>
            </a:r>
            <a:endParaRPr lang="en-IN" dirty="0"/>
          </a:p>
        </p:txBody>
      </p:sp>
    </p:spTree>
    <p:extLst>
      <p:ext uri="{BB962C8B-B14F-4D97-AF65-F5344CB8AC3E}">
        <p14:creationId xmlns:p14="http://schemas.microsoft.com/office/powerpoint/2010/main" val="123049727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C040-19BD-49F8-980F-A990CCA80AC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E469159-443B-418E-93C8-76B2763906B1}"/>
              </a:ext>
            </a:extLst>
          </p:cNvPr>
          <p:cNvSpPr>
            <a:spLocks noGrp="1"/>
          </p:cNvSpPr>
          <p:nvPr>
            <p:ph idx="1"/>
          </p:nvPr>
        </p:nvSpPr>
        <p:spPr/>
        <p:txBody>
          <a:bodyPr>
            <a:normAutofit/>
          </a:bodyPr>
          <a:lstStyle/>
          <a:p>
            <a:pPr marL="0" indent="0">
              <a:buNone/>
            </a:pPr>
            <a:r>
              <a:rPr lang="en-US" sz="2800" dirty="0"/>
              <a:t>A complete product with additional features has been developed as per problem statement which can register and login users safely and allow users to edit their details after authentication. Food items can be added to the database and can be retrieved later via their id. The product has been deployed online with persistent storage in database and can be accessed easily.</a:t>
            </a:r>
          </a:p>
        </p:txBody>
      </p:sp>
    </p:spTree>
    <p:extLst>
      <p:ext uri="{BB962C8B-B14F-4D97-AF65-F5344CB8AC3E}">
        <p14:creationId xmlns:p14="http://schemas.microsoft.com/office/powerpoint/2010/main" val="22520954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83223C-99D5-435B-AC3E-3A9F52023A34}"/>
              </a:ext>
            </a:extLst>
          </p:cNvPr>
          <p:cNvSpPr/>
          <p:nvPr/>
        </p:nvSpPr>
        <p:spPr>
          <a:xfrm>
            <a:off x="1405810" y="2116218"/>
            <a:ext cx="9604311" cy="3539430"/>
          </a:xfrm>
          <a:prstGeom prst="rect">
            <a:avLst/>
          </a:prstGeom>
        </p:spPr>
        <p:txBody>
          <a:bodyPr wrap="square">
            <a:spAutoFit/>
          </a:bodyPr>
          <a:lstStyle/>
          <a:p>
            <a:r>
              <a:rPr lang="en-US" sz="2800" dirty="0"/>
              <a:t>This task as well as the program has helped a lot in personal skill development. Designing and developing a working software has a lot of hurdles along the way but overcoming them surely helps in getting better and better as a software engineer. Moreover, doing things within a short period of time with tight deadlines helps in learning time management by making proper plans and meeting expectations. These skills gained through the course will surely help in our careers.</a:t>
            </a:r>
            <a:endParaRPr lang="en-IN" sz="2800" dirty="0"/>
          </a:p>
        </p:txBody>
      </p:sp>
      <p:sp>
        <p:nvSpPr>
          <p:cNvPr id="4" name="Title 1">
            <a:extLst>
              <a:ext uri="{FF2B5EF4-FFF2-40B4-BE49-F238E27FC236}">
                <a16:creationId xmlns:a16="http://schemas.microsoft.com/office/drawing/2014/main" id="{7B1730F1-F5CE-4DFE-88FC-C3D9F3879476}"/>
              </a:ext>
            </a:extLst>
          </p:cNvPr>
          <p:cNvSpPr txBox="1">
            <a:spLocks/>
          </p:cNvSpPr>
          <p:nvPr/>
        </p:nvSpPr>
        <p:spPr>
          <a:xfrm>
            <a:off x="1295402" y="982133"/>
            <a:ext cx="9601196" cy="102395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Finally</a:t>
            </a:r>
            <a:endParaRPr lang="en-IN" dirty="0"/>
          </a:p>
        </p:txBody>
      </p:sp>
    </p:spTree>
    <p:extLst>
      <p:ext uri="{BB962C8B-B14F-4D97-AF65-F5344CB8AC3E}">
        <p14:creationId xmlns:p14="http://schemas.microsoft.com/office/powerpoint/2010/main" val="3693695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D7AC-11BA-45EA-A09C-76FAAE22FF3E}"/>
              </a:ext>
            </a:extLst>
          </p:cNvPr>
          <p:cNvSpPr>
            <a:spLocks noGrp="1"/>
          </p:cNvSpPr>
          <p:nvPr>
            <p:ph type="ctrTitle"/>
          </p:nvPr>
        </p:nvSpPr>
        <p:spPr>
          <a:xfrm>
            <a:off x="2688165" y="2029752"/>
            <a:ext cx="6815669" cy="1515533"/>
          </a:xfrm>
        </p:spPr>
        <p:txBody>
          <a:bodyPr/>
          <a:lstStyle/>
          <a:p>
            <a:r>
              <a:rPr lang="en-US" dirty="0">
                <a:ln w="0">
                  <a:solidFill>
                    <a:srgbClr val="FF0000"/>
                  </a:solidFill>
                </a:ln>
                <a:solidFill>
                  <a:srgbClr val="FF0000"/>
                </a:solidFill>
                <a:effectLst>
                  <a:outerShdw blurRad="38100" dist="25400" dir="5400000" algn="ctr" rotWithShape="0">
                    <a:srgbClr val="6E747A">
                      <a:alpha val="43000"/>
                    </a:srgbClr>
                  </a:outerShdw>
                  <a:reflection blurRad="6350" stA="55000" endA="50" endPos="85000" dist="60007" dir="5400000" sy="-100000" algn="bl" rotWithShape="0"/>
                </a:effectLst>
              </a:rPr>
              <a:t>Thanks a lot!</a:t>
            </a:r>
            <a:endParaRPr lang="en-IN" dirty="0">
              <a:ln w="0">
                <a:solidFill>
                  <a:srgbClr val="FF0000"/>
                </a:solidFill>
              </a:ln>
              <a:solidFill>
                <a:srgbClr val="FF0000"/>
              </a:solidFill>
              <a:effectLst>
                <a:outerShdw blurRad="38100" dist="25400" dir="5400000" algn="ctr" rotWithShape="0">
                  <a:srgbClr val="6E747A">
                    <a:alpha val="43000"/>
                  </a:srgbClr>
                </a:outerShdw>
                <a:reflection blurRad="6350" stA="55000" endA="50" endPos="85000" dist="60007" dir="5400000" sy="-100000" algn="bl" rotWithShape="0"/>
              </a:effectLst>
            </a:endParaRPr>
          </a:p>
        </p:txBody>
      </p:sp>
    </p:spTree>
    <p:extLst>
      <p:ext uri="{BB962C8B-B14F-4D97-AF65-F5344CB8AC3E}">
        <p14:creationId xmlns:p14="http://schemas.microsoft.com/office/powerpoint/2010/main" val="8215860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F209-4920-4D0E-B9E4-C0FBD40291FE}"/>
              </a:ext>
            </a:extLst>
          </p:cNvPr>
          <p:cNvSpPr>
            <a:spLocks noGrp="1"/>
          </p:cNvSpPr>
          <p:nvPr>
            <p:ph type="title"/>
          </p:nvPr>
        </p:nvSpPr>
        <p:spPr/>
        <p:txBody>
          <a:bodyPr/>
          <a:lstStyle/>
          <a:p>
            <a:r>
              <a:rPr lang="en-US" dirty="0"/>
              <a:t>Issue at Hand</a:t>
            </a:r>
            <a:endParaRPr lang="en-IN" dirty="0"/>
          </a:p>
        </p:txBody>
      </p:sp>
      <p:sp>
        <p:nvSpPr>
          <p:cNvPr id="3" name="Content Placeholder 2">
            <a:extLst>
              <a:ext uri="{FF2B5EF4-FFF2-40B4-BE49-F238E27FC236}">
                <a16:creationId xmlns:a16="http://schemas.microsoft.com/office/drawing/2014/main" id="{9466A04A-4A62-4294-97E1-3D4A17015363}"/>
              </a:ext>
            </a:extLst>
          </p:cNvPr>
          <p:cNvSpPr>
            <a:spLocks noGrp="1"/>
          </p:cNvSpPr>
          <p:nvPr>
            <p:ph idx="1"/>
          </p:nvPr>
        </p:nvSpPr>
        <p:spPr/>
        <p:txBody>
          <a:bodyPr/>
          <a:lstStyle/>
          <a:p>
            <a:r>
              <a:rPr lang="en-US" dirty="0"/>
              <a:t>People need to order food online. </a:t>
            </a:r>
          </a:p>
          <a:p>
            <a:r>
              <a:rPr lang="en-US" dirty="0"/>
              <a:t>We need a web application to facilitate this.</a:t>
            </a:r>
          </a:p>
          <a:p>
            <a:r>
              <a:rPr lang="en-US" dirty="0"/>
              <a:t>The application should be able to store users and food items.</a:t>
            </a:r>
          </a:p>
          <a:p>
            <a:r>
              <a:rPr lang="en-US" dirty="0"/>
              <a:t>Backend system should be built to achieve this.</a:t>
            </a:r>
          </a:p>
          <a:p>
            <a:r>
              <a:rPr lang="en-US" dirty="0"/>
              <a:t>System should have required end which return proper response codes.</a:t>
            </a:r>
            <a:endParaRPr lang="en-IN" dirty="0"/>
          </a:p>
        </p:txBody>
      </p:sp>
    </p:spTree>
    <p:extLst>
      <p:ext uri="{BB962C8B-B14F-4D97-AF65-F5344CB8AC3E}">
        <p14:creationId xmlns:p14="http://schemas.microsoft.com/office/powerpoint/2010/main" val="36709304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0296-86C3-4341-8CE7-8CCA7C644143}"/>
              </a:ext>
            </a:extLst>
          </p:cNvPr>
          <p:cNvSpPr>
            <a:spLocks noGrp="1"/>
          </p:cNvSpPr>
          <p:nvPr>
            <p:ph type="title"/>
          </p:nvPr>
        </p:nvSpPr>
        <p:spPr/>
        <p:txBody>
          <a:bodyPr/>
          <a:lstStyle/>
          <a:p>
            <a:r>
              <a:rPr lang="en-US" dirty="0"/>
              <a:t>What was exactly needed to be done?</a:t>
            </a:r>
            <a:endParaRPr lang="en-IN" dirty="0"/>
          </a:p>
        </p:txBody>
      </p:sp>
      <p:sp>
        <p:nvSpPr>
          <p:cNvPr id="3" name="Content Placeholder 2">
            <a:extLst>
              <a:ext uri="{FF2B5EF4-FFF2-40B4-BE49-F238E27FC236}">
                <a16:creationId xmlns:a16="http://schemas.microsoft.com/office/drawing/2014/main" id="{30128B9C-E7E6-49B1-B0DF-8A7AB55826D8}"/>
              </a:ext>
            </a:extLst>
          </p:cNvPr>
          <p:cNvSpPr>
            <a:spLocks noGrp="1"/>
          </p:cNvSpPr>
          <p:nvPr>
            <p:ph idx="1"/>
          </p:nvPr>
        </p:nvSpPr>
        <p:spPr/>
        <p:txBody>
          <a:bodyPr/>
          <a:lstStyle/>
          <a:p>
            <a:pPr marL="0" indent="0">
              <a:buNone/>
            </a:pPr>
            <a:r>
              <a:rPr lang="en-US" dirty="0"/>
              <a:t>Backend System for the following –</a:t>
            </a:r>
          </a:p>
          <a:p>
            <a:r>
              <a:rPr lang="en-US" dirty="0"/>
              <a:t>Registration </a:t>
            </a:r>
          </a:p>
          <a:p>
            <a:r>
              <a:rPr lang="en-US" dirty="0"/>
              <a:t>Login </a:t>
            </a:r>
          </a:p>
          <a:p>
            <a:r>
              <a:rPr lang="en-US" dirty="0"/>
              <a:t>Addition and Display of Food items</a:t>
            </a:r>
            <a:endParaRPr lang="en-IN" dirty="0"/>
          </a:p>
        </p:txBody>
      </p:sp>
    </p:spTree>
    <p:extLst>
      <p:ext uri="{BB962C8B-B14F-4D97-AF65-F5344CB8AC3E}">
        <p14:creationId xmlns:p14="http://schemas.microsoft.com/office/powerpoint/2010/main" val="329968317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ED50-40A6-4591-AF17-1F3448E974D8}"/>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E537C9D9-DA4E-4E1E-86A9-6447B75CCE07}"/>
              </a:ext>
            </a:extLst>
          </p:cNvPr>
          <p:cNvSpPr>
            <a:spLocks noGrp="1"/>
          </p:cNvSpPr>
          <p:nvPr>
            <p:ph idx="1"/>
          </p:nvPr>
        </p:nvSpPr>
        <p:spPr/>
        <p:txBody>
          <a:bodyPr>
            <a:normAutofit/>
          </a:bodyPr>
          <a:lstStyle/>
          <a:p>
            <a:r>
              <a:rPr lang="en-US" dirty="0"/>
              <a:t>Code should be modular with proper naming conventions.</a:t>
            </a:r>
          </a:p>
          <a:p>
            <a:r>
              <a:rPr lang="en-US" dirty="0"/>
              <a:t>RESTful APIs with proper response status codes should be made.</a:t>
            </a:r>
          </a:p>
          <a:p>
            <a:r>
              <a:rPr lang="en-US" dirty="0"/>
              <a:t>Capability to register and authenticate users should be present.</a:t>
            </a:r>
          </a:p>
          <a:p>
            <a:r>
              <a:rPr lang="en-US" dirty="0"/>
              <a:t>Ability to add and find food items should be there.</a:t>
            </a:r>
          </a:p>
          <a:p>
            <a:r>
              <a:rPr lang="en-US" dirty="0"/>
              <a:t>Data of users as well as food items should be stored and returned properly with designated API calls.</a:t>
            </a:r>
          </a:p>
        </p:txBody>
      </p:sp>
    </p:spTree>
    <p:extLst>
      <p:ext uri="{BB962C8B-B14F-4D97-AF65-F5344CB8AC3E}">
        <p14:creationId xmlns:p14="http://schemas.microsoft.com/office/powerpoint/2010/main" val="26000685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60A4-4677-4C5B-B612-185DF4A7DE1B}"/>
              </a:ext>
            </a:extLst>
          </p:cNvPr>
          <p:cNvSpPr>
            <a:spLocks noGrp="1"/>
          </p:cNvSpPr>
          <p:nvPr>
            <p:ph type="title"/>
          </p:nvPr>
        </p:nvSpPr>
        <p:spPr>
          <a:xfrm>
            <a:off x="1295400" y="646230"/>
            <a:ext cx="9601196" cy="1303867"/>
          </a:xfrm>
        </p:spPr>
        <p:txBody>
          <a:bodyPr/>
          <a:lstStyle/>
          <a:p>
            <a:r>
              <a:rPr lang="en-US" dirty="0"/>
              <a:t>Process of Development</a:t>
            </a:r>
            <a:endParaRPr lang="en-IN" dirty="0"/>
          </a:p>
        </p:txBody>
      </p:sp>
      <p:graphicFrame>
        <p:nvGraphicFramePr>
          <p:cNvPr id="9" name="Content Placeholder 8">
            <a:extLst>
              <a:ext uri="{FF2B5EF4-FFF2-40B4-BE49-F238E27FC236}">
                <a16:creationId xmlns:a16="http://schemas.microsoft.com/office/drawing/2014/main" id="{95DBF5E7-93D2-4070-B1A2-B6F7EA76EAC0}"/>
              </a:ext>
            </a:extLst>
          </p:cNvPr>
          <p:cNvGraphicFramePr>
            <a:graphicFrameLocks noGrp="1"/>
          </p:cNvGraphicFramePr>
          <p:nvPr>
            <p:ph idx="1"/>
            <p:extLst>
              <p:ext uri="{D42A27DB-BD31-4B8C-83A1-F6EECF244321}">
                <p14:modId xmlns:p14="http://schemas.microsoft.com/office/powerpoint/2010/main" val="162505901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031521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7E767-957E-407B-A19F-040ACA0DDAE7}"/>
              </a:ext>
            </a:extLst>
          </p:cNvPr>
          <p:cNvSpPr>
            <a:spLocks noGrp="1"/>
          </p:cNvSpPr>
          <p:nvPr>
            <p:ph type="ctrTitle"/>
          </p:nvPr>
        </p:nvSpPr>
        <p:spPr/>
        <p:txBody>
          <a:bodyPr/>
          <a:lstStyle/>
          <a:p>
            <a:r>
              <a:rPr lang="en-US" dirty="0"/>
              <a:t>Demonstration</a:t>
            </a:r>
            <a:endParaRPr lang="en-IN" dirty="0"/>
          </a:p>
        </p:txBody>
      </p:sp>
      <p:sp>
        <p:nvSpPr>
          <p:cNvPr id="3" name="Subtitle 2">
            <a:extLst>
              <a:ext uri="{FF2B5EF4-FFF2-40B4-BE49-F238E27FC236}">
                <a16:creationId xmlns:a16="http://schemas.microsoft.com/office/drawing/2014/main" id="{E99465DD-379F-4C47-B9F0-35EA84DB361B}"/>
              </a:ext>
            </a:extLst>
          </p:cNvPr>
          <p:cNvSpPr>
            <a:spLocks noGrp="1"/>
          </p:cNvSpPr>
          <p:nvPr>
            <p:ph type="subTitle" idx="1"/>
          </p:nvPr>
        </p:nvSpPr>
        <p:spPr/>
        <p:txBody>
          <a:bodyPr>
            <a:normAutofit fontScale="92500" lnSpcReduction="10000"/>
          </a:bodyPr>
          <a:lstStyle/>
          <a:p>
            <a:r>
              <a:rPr lang="en-US" dirty="0"/>
              <a:t>Let’s briefly go through the project’s source files and understand the code.</a:t>
            </a:r>
          </a:p>
          <a:p>
            <a:r>
              <a:rPr lang="en-US" dirty="0"/>
              <a:t>And extensively test the working of all the requirements and additional features.</a:t>
            </a:r>
            <a:endParaRPr lang="en-IN" dirty="0"/>
          </a:p>
        </p:txBody>
      </p:sp>
    </p:spTree>
    <p:extLst>
      <p:ext uri="{BB962C8B-B14F-4D97-AF65-F5344CB8AC3E}">
        <p14:creationId xmlns:p14="http://schemas.microsoft.com/office/powerpoint/2010/main" val="14185717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E293-E71E-445B-8B41-DC05BA89EA9C}"/>
              </a:ext>
            </a:extLst>
          </p:cNvPr>
          <p:cNvSpPr>
            <a:spLocks noGrp="1"/>
          </p:cNvSpPr>
          <p:nvPr>
            <p:ph type="title"/>
          </p:nvPr>
        </p:nvSpPr>
        <p:spPr/>
        <p:txBody>
          <a:bodyPr/>
          <a:lstStyle/>
          <a:p>
            <a:r>
              <a:rPr lang="en-US" dirty="0"/>
              <a:t>Following required criteria</a:t>
            </a:r>
            <a:endParaRPr lang="en-IN" dirty="0"/>
          </a:p>
        </p:txBody>
      </p:sp>
      <p:sp>
        <p:nvSpPr>
          <p:cNvPr id="3" name="Content Placeholder 2">
            <a:extLst>
              <a:ext uri="{FF2B5EF4-FFF2-40B4-BE49-F238E27FC236}">
                <a16:creationId xmlns:a16="http://schemas.microsoft.com/office/drawing/2014/main" id="{FC82139B-493B-42A4-92AE-93D924E286F4}"/>
              </a:ext>
            </a:extLst>
          </p:cNvPr>
          <p:cNvSpPr>
            <a:spLocks noGrp="1"/>
          </p:cNvSpPr>
          <p:nvPr>
            <p:ph idx="1"/>
          </p:nvPr>
        </p:nvSpPr>
        <p:spPr>
          <a:xfrm>
            <a:off x="755780" y="2444620"/>
            <a:ext cx="10674220" cy="3769568"/>
          </a:xfrm>
        </p:spPr>
        <p:txBody>
          <a:bodyPr numCol="2">
            <a:normAutofit fontScale="92500" lnSpcReduction="10000"/>
          </a:bodyPr>
          <a:lstStyle/>
          <a:p>
            <a:r>
              <a:rPr lang="en-US" dirty="0"/>
              <a:t>Quality Coding </a:t>
            </a:r>
          </a:p>
          <a:p>
            <a:pPr lvl="1"/>
            <a:r>
              <a:rPr lang="en-US" dirty="0"/>
              <a:t>Modularity </a:t>
            </a:r>
          </a:p>
          <a:p>
            <a:pPr lvl="1"/>
            <a:r>
              <a:rPr lang="en-US" dirty="0"/>
              <a:t>Coding Standards</a:t>
            </a:r>
          </a:p>
          <a:p>
            <a:pPr lvl="1"/>
            <a:r>
              <a:rPr lang="en-US" dirty="0"/>
              <a:t>Naming convention</a:t>
            </a:r>
          </a:p>
          <a:p>
            <a:r>
              <a:rPr lang="en-US" dirty="0"/>
              <a:t>Using Git, .</a:t>
            </a:r>
            <a:r>
              <a:rPr lang="en-US" dirty="0" err="1"/>
              <a:t>gitignore</a:t>
            </a:r>
            <a:r>
              <a:rPr lang="en-US" dirty="0"/>
              <a:t> file, , # of commits</a:t>
            </a:r>
          </a:p>
          <a:p>
            <a:r>
              <a:rPr lang="en-US" dirty="0"/>
              <a:t>Functionality</a:t>
            </a:r>
          </a:p>
          <a:p>
            <a:pPr lvl="1"/>
            <a:r>
              <a:rPr lang="en-US" dirty="0"/>
              <a:t>Login(JWTI),</a:t>
            </a:r>
          </a:p>
          <a:p>
            <a:pPr lvl="1"/>
            <a:r>
              <a:rPr lang="en-US" dirty="0"/>
              <a:t>Registration</a:t>
            </a:r>
          </a:p>
          <a:p>
            <a:pPr lvl="1"/>
            <a:r>
              <a:rPr lang="en-US" dirty="0"/>
              <a:t>CRUD operations with proper server codes</a:t>
            </a:r>
          </a:p>
          <a:p>
            <a:r>
              <a:rPr lang="en-US" dirty="0"/>
              <a:t>Persisting data (files/DB)</a:t>
            </a:r>
          </a:p>
          <a:p>
            <a:r>
              <a:rPr lang="en-US" dirty="0"/>
              <a:t>Learnability</a:t>
            </a:r>
          </a:p>
          <a:p>
            <a:pPr lvl="1"/>
            <a:r>
              <a:rPr lang="en-US" dirty="0"/>
              <a:t>Overall Presentation</a:t>
            </a:r>
          </a:p>
          <a:p>
            <a:pPr lvl="1"/>
            <a:r>
              <a:rPr lang="en-US" dirty="0"/>
              <a:t>Concept clarity</a:t>
            </a:r>
          </a:p>
          <a:p>
            <a:pPr lvl="1"/>
            <a:r>
              <a:rPr lang="en-US" dirty="0"/>
              <a:t>articulation of solution</a:t>
            </a:r>
          </a:p>
          <a:p>
            <a:pPr lvl="1"/>
            <a:r>
              <a:rPr lang="en-US" dirty="0"/>
              <a:t>ability to answer questions</a:t>
            </a:r>
          </a:p>
          <a:p>
            <a:pPr lvl="1"/>
            <a:r>
              <a:rPr lang="en-US" dirty="0"/>
              <a:t>demonstrates learning ability</a:t>
            </a:r>
          </a:p>
          <a:p>
            <a:r>
              <a:rPr lang="en-US" dirty="0"/>
              <a:t>Additional bonus for implementing additional feature</a:t>
            </a:r>
            <a:endParaRPr lang="en-IN" dirty="0"/>
          </a:p>
        </p:txBody>
      </p:sp>
      <p:sp>
        <p:nvSpPr>
          <p:cNvPr id="4" name="Half Frame 3">
            <a:extLst>
              <a:ext uri="{FF2B5EF4-FFF2-40B4-BE49-F238E27FC236}">
                <a16:creationId xmlns:a16="http://schemas.microsoft.com/office/drawing/2014/main" id="{9AE3C5F6-2EFD-4570-92FA-B1EF23DCDC5F}"/>
              </a:ext>
            </a:extLst>
          </p:cNvPr>
          <p:cNvSpPr/>
          <p:nvPr/>
        </p:nvSpPr>
        <p:spPr>
          <a:xfrm rot="9016487" flipH="1">
            <a:off x="2841350" y="2840781"/>
            <a:ext cx="588848" cy="168463"/>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Half Frame 14">
            <a:extLst>
              <a:ext uri="{FF2B5EF4-FFF2-40B4-BE49-F238E27FC236}">
                <a16:creationId xmlns:a16="http://schemas.microsoft.com/office/drawing/2014/main" id="{5D9EC2D1-4A4F-4A19-8B86-DA032ADD4482}"/>
              </a:ext>
            </a:extLst>
          </p:cNvPr>
          <p:cNvSpPr/>
          <p:nvPr/>
        </p:nvSpPr>
        <p:spPr>
          <a:xfrm rot="9016487" flipH="1">
            <a:off x="3443737" y="3216549"/>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Half Frame 16">
            <a:extLst>
              <a:ext uri="{FF2B5EF4-FFF2-40B4-BE49-F238E27FC236}">
                <a16:creationId xmlns:a16="http://schemas.microsoft.com/office/drawing/2014/main" id="{8879ABEA-4F1E-4580-8270-782B7A40DB8D}"/>
              </a:ext>
            </a:extLst>
          </p:cNvPr>
          <p:cNvSpPr/>
          <p:nvPr/>
        </p:nvSpPr>
        <p:spPr>
          <a:xfrm rot="9016487" flipH="1">
            <a:off x="3627519" y="3607428"/>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Half Frame 18">
            <a:extLst>
              <a:ext uri="{FF2B5EF4-FFF2-40B4-BE49-F238E27FC236}">
                <a16:creationId xmlns:a16="http://schemas.microsoft.com/office/drawing/2014/main" id="{8A596252-3C43-40F7-9E46-39014943275C}"/>
              </a:ext>
            </a:extLst>
          </p:cNvPr>
          <p:cNvSpPr/>
          <p:nvPr/>
        </p:nvSpPr>
        <p:spPr>
          <a:xfrm rot="9016487" flipH="1">
            <a:off x="2952326" y="2418915"/>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Half Frame 19">
            <a:extLst>
              <a:ext uri="{FF2B5EF4-FFF2-40B4-BE49-F238E27FC236}">
                <a16:creationId xmlns:a16="http://schemas.microsoft.com/office/drawing/2014/main" id="{8DEF0A9F-D10D-402A-9205-FD8D068293BB}"/>
              </a:ext>
            </a:extLst>
          </p:cNvPr>
          <p:cNvSpPr/>
          <p:nvPr/>
        </p:nvSpPr>
        <p:spPr>
          <a:xfrm rot="9016487" flipH="1">
            <a:off x="5630210" y="4004854"/>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Half Frame 20">
            <a:extLst>
              <a:ext uri="{FF2B5EF4-FFF2-40B4-BE49-F238E27FC236}">
                <a16:creationId xmlns:a16="http://schemas.microsoft.com/office/drawing/2014/main" id="{8ECD3101-E514-41CA-97D5-B6838B512518}"/>
              </a:ext>
            </a:extLst>
          </p:cNvPr>
          <p:cNvSpPr/>
          <p:nvPr/>
        </p:nvSpPr>
        <p:spPr>
          <a:xfrm rot="9016487" flipH="1">
            <a:off x="3031471" y="4869578"/>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Half Frame 21">
            <a:extLst>
              <a:ext uri="{FF2B5EF4-FFF2-40B4-BE49-F238E27FC236}">
                <a16:creationId xmlns:a16="http://schemas.microsoft.com/office/drawing/2014/main" id="{18371D9B-8A75-4007-A085-26536041F365}"/>
              </a:ext>
            </a:extLst>
          </p:cNvPr>
          <p:cNvSpPr/>
          <p:nvPr/>
        </p:nvSpPr>
        <p:spPr>
          <a:xfrm rot="9016487" flipH="1">
            <a:off x="2848841" y="5260457"/>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Half Frame 22">
            <a:extLst>
              <a:ext uri="{FF2B5EF4-FFF2-40B4-BE49-F238E27FC236}">
                <a16:creationId xmlns:a16="http://schemas.microsoft.com/office/drawing/2014/main" id="{844F3950-3EDD-42B2-88BC-19C16B9C7D96}"/>
              </a:ext>
            </a:extLst>
          </p:cNvPr>
          <p:cNvSpPr/>
          <p:nvPr/>
        </p:nvSpPr>
        <p:spPr>
          <a:xfrm rot="9016487" flipH="1">
            <a:off x="5798466" y="5664430"/>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Half Frame 24">
            <a:extLst>
              <a:ext uri="{FF2B5EF4-FFF2-40B4-BE49-F238E27FC236}">
                <a16:creationId xmlns:a16="http://schemas.microsoft.com/office/drawing/2014/main" id="{831BCB97-AECF-4E2A-B611-E036A4EBCC51}"/>
              </a:ext>
            </a:extLst>
          </p:cNvPr>
          <p:cNvSpPr/>
          <p:nvPr/>
        </p:nvSpPr>
        <p:spPr>
          <a:xfrm rot="9016487" flipH="1">
            <a:off x="9260705" y="2418915"/>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Half Frame 26">
            <a:extLst>
              <a:ext uri="{FF2B5EF4-FFF2-40B4-BE49-F238E27FC236}">
                <a16:creationId xmlns:a16="http://schemas.microsoft.com/office/drawing/2014/main" id="{38ABE7D3-4829-4A4C-A341-6073CF368E6C}"/>
              </a:ext>
            </a:extLst>
          </p:cNvPr>
          <p:cNvSpPr/>
          <p:nvPr/>
        </p:nvSpPr>
        <p:spPr>
          <a:xfrm rot="9016487" flipH="1">
            <a:off x="2647386" y="4483094"/>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Half Frame 27">
            <a:extLst>
              <a:ext uri="{FF2B5EF4-FFF2-40B4-BE49-F238E27FC236}">
                <a16:creationId xmlns:a16="http://schemas.microsoft.com/office/drawing/2014/main" id="{990C77A4-CD2D-461A-808D-E9EF5A336087}"/>
              </a:ext>
            </a:extLst>
          </p:cNvPr>
          <p:cNvSpPr/>
          <p:nvPr/>
        </p:nvSpPr>
        <p:spPr>
          <a:xfrm rot="9016487" flipH="1">
            <a:off x="8942099" y="3245887"/>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Half Frame 28">
            <a:extLst>
              <a:ext uri="{FF2B5EF4-FFF2-40B4-BE49-F238E27FC236}">
                <a16:creationId xmlns:a16="http://schemas.microsoft.com/office/drawing/2014/main" id="{D7C6628F-7339-478D-8C92-65AAF22AE78B}"/>
              </a:ext>
            </a:extLst>
          </p:cNvPr>
          <p:cNvSpPr/>
          <p:nvPr/>
        </p:nvSpPr>
        <p:spPr>
          <a:xfrm rot="9016487" flipH="1">
            <a:off x="8453377" y="3636765"/>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Half Frame 29">
            <a:extLst>
              <a:ext uri="{FF2B5EF4-FFF2-40B4-BE49-F238E27FC236}">
                <a16:creationId xmlns:a16="http://schemas.microsoft.com/office/drawing/2014/main" id="{017583AA-4BFB-44B8-99BF-ED5BE5731C8B}"/>
              </a:ext>
            </a:extLst>
          </p:cNvPr>
          <p:cNvSpPr/>
          <p:nvPr/>
        </p:nvSpPr>
        <p:spPr>
          <a:xfrm rot="9016487" flipH="1">
            <a:off x="9101313" y="4032440"/>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Half Frame 30">
            <a:extLst>
              <a:ext uri="{FF2B5EF4-FFF2-40B4-BE49-F238E27FC236}">
                <a16:creationId xmlns:a16="http://schemas.microsoft.com/office/drawing/2014/main" id="{87FEB69C-9362-4F35-8798-413F1D4BB2F4}"/>
              </a:ext>
            </a:extLst>
          </p:cNvPr>
          <p:cNvSpPr/>
          <p:nvPr/>
        </p:nvSpPr>
        <p:spPr>
          <a:xfrm rot="9016487" flipH="1">
            <a:off x="9421441" y="4462319"/>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Half Frame 31">
            <a:extLst>
              <a:ext uri="{FF2B5EF4-FFF2-40B4-BE49-F238E27FC236}">
                <a16:creationId xmlns:a16="http://schemas.microsoft.com/office/drawing/2014/main" id="{DFCB813A-9333-4B44-B740-347C82097B84}"/>
              </a:ext>
            </a:extLst>
          </p:cNvPr>
          <p:cNvSpPr/>
          <p:nvPr/>
        </p:nvSpPr>
        <p:spPr>
          <a:xfrm rot="9016487" flipH="1">
            <a:off x="9622896" y="4852020"/>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Half Frame 32">
            <a:extLst>
              <a:ext uri="{FF2B5EF4-FFF2-40B4-BE49-F238E27FC236}">
                <a16:creationId xmlns:a16="http://schemas.microsoft.com/office/drawing/2014/main" id="{F37FE227-9E27-4288-9853-CAE2227CE337}"/>
              </a:ext>
            </a:extLst>
          </p:cNvPr>
          <p:cNvSpPr/>
          <p:nvPr/>
        </p:nvSpPr>
        <p:spPr>
          <a:xfrm rot="9016487" flipH="1">
            <a:off x="7782918" y="2843322"/>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Half Frame 33">
            <a:extLst>
              <a:ext uri="{FF2B5EF4-FFF2-40B4-BE49-F238E27FC236}">
                <a16:creationId xmlns:a16="http://schemas.microsoft.com/office/drawing/2014/main" id="{52766FBA-88B4-4E96-8F69-7CD93DDA84C4}"/>
              </a:ext>
            </a:extLst>
          </p:cNvPr>
          <p:cNvSpPr/>
          <p:nvPr/>
        </p:nvSpPr>
        <p:spPr>
          <a:xfrm rot="9016487" flipH="1">
            <a:off x="10434230" y="5320972"/>
            <a:ext cx="588848" cy="198684"/>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8919671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0-#ppt_w/2"/>
                                          </p:val>
                                        </p:tav>
                                        <p:tav tm="100000">
                                          <p:val>
                                            <p:strVal val="#ppt_x"/>
                                          </p:val>
                                        </p:tav>
                                      </p:tavLst>
                                    </p:anim>
                                    <p:anim calcmode="lin" valueType="num">
                                      <p:cBhvr additive="base">
                                        <p:cTn id="4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0-#ppt_w/2"/>
                                          </p:val>
                                        </p:tav>
                                        <p:tav tm="100000">
                                          <p:val>
                                            <p:strVal val="#ppt_x"/>
                                          </p:val>
                                        </p:tav>
                                      </p:tavLst>
                                    </p:anim>
                                    <p:anim calcmode="lin" valueType="num">
                                      <p:cBhvr additive="base">
                                        <p:cTn id="5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0-#ppt_w/2"/>
                                          </p:val>
                                        </p:tav>
                                        <p:tav tm="100000">
                                          <p:val>
                                            <p:strVal val="#ppt_x"/>
                                          </p:val>
                                        </p:tav>
                                      </p:tavLst>
                                    </p:anim>
                                    <p:anim calcmode="lin" valueType="num">
                                      <p:cBhvr additive="base">
                                        <p:cTn id="5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0-#ppt_w/2"/>
                                          </p:val>
                                        </p:tav>
                                        <p:tav tm="100000">
                                          <p:val>
                                            <p:strVal val="#ppt_x"/>
                                          </p:val>
                                        </p:tav>
                                      </p:tavLst>
                                    </p:anim>
                                    <p:anim calcmode="lin" valueType="num">
                                      <p:cBhvr additive="base">
                                        <p:cTn id="6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0-#ppt_w/2"/>
                                          </p:val>
                                        </p:tav>
                                        <p:tav tm="100000">
                                          <p:val>
                                            <p:strVal val="#ppt_x"/>
                                          </p:val>
                                        </p:tav>
                                      </p:tavLst>
                                    </p:anim>
                                    <p:anim calcmode="lin" valueType="num">
                                      <p:cBhvr additive="base">
                                        <p:cTn id="6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0-#ppt_w/2"/>
                                          </p:val>
                                        </p:tav>
                                        <p:tav tm="100000">
                                          <p:val>
                                            <p:strVal val="#ppt_x"/>
                                          </p:val>
                                        </p:tav>
                                      </p:tavLst>
                                    </p:anim>
                                    <p:anim calcmode="lin" valueType="num">
                                      <p:cBhvr additive="base">
                                        <p:cTn id="7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0-#ppt_w/2"/>
                                          </p:val>
                                        </p:tav>
                                        <p:tav tm="100000">
                                          <p:val>
                                            <p:strVal val="#ppt_x"/>
                                          </p:val>
                                        </p:tav>
                                      </p:tavLst>
                                    </p:anim>
                                    <p:anim calcmode="lin" valueType="num">
                                      <p:cBhvr additive="base">
                                        <p:cTn id="8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additive="base">
                                        <p:cTn id="85" dur="500" fill="hold"/>
                                        <p:tgtEl>
                                          <p:spTgt spid="31"/>
                                        </p:tgtEl>
                                        <p:attrNameLst>
                                          <p:attrName>ppt_x</p:attrName>
                                        </p:attrNameLst>
                                      </p:cBhvr>
                                      <p:tavLst>
                                        <p:tav tm="0">
                                          <p:val>
                                            <p:strVal val="0-#ppt_w/2"/>
                                          </p:val>
                                        </p:tav>
                                        <p:tav tm="100000">
                                          <p:val>
                                            <p:strVal val="#ppt_x"/>
                                          </p:val>
                                        </p:tav>
                                      </p:tavLst>
                                    </p:anim>
                                    <p:anim calcmode="lin" valueType="num">
                                      <p:cBhvr additive="base">
                                        <p:cTn id="8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0-#ppt_w/2"/>
                                          </p:val>
                                        </p:tav>
                                        <p:tav tm="100000">
                                          <p:val>
                                            <p:strVal val="#ppt_x"/>
                                          </p:val>
                                        </p:tav>
                                      </p:tavLst>
                                    </p:anim>
                                    <p:anim calcmode="lin" valueType="num">
                                      <p:cBhvr additive="base">
                                        <p:cTn id="9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3"/>
                                        </p:tgtEl>
                                        <p:attrNameLst>
                                          <p:attrName>style.visibility</p:attrName>
                                        </p:attrNameLst>
                                      </p:cBhvr>
                                      <p:to>
                                        <p:strVal val="visible"/>
                                      </p:to>
                                    </p:set>
                                    <p:anim calcmode="lin" valueType="num">
                                      <p:cBhvr additive="base">
                                        <p:cTn id="97" dur="500" fill="hold"/>
                                        <p:tgtEl>
                                          <p:spTgt spid="33"/>
                                        </p:tgtEl>
                                        <p:attrNameLst>
                                          <p:attrName>ppt_x</p:attrName>
                                        </p:attrNameLst>
                                      </p:cBhvr>
                                      <p:tavLst>
                                        <p:tav tm="0">
                                          <p:val>
                                            <p:strVal val="0-#ppt_w/2"/>
                                          </p:val>
                                        </p:tav>
                                        <p:tav tm="100000">
                                          <p:val>
                                            <p:strVal val="#ppt_x"/>
                                          </p:val>
                                        </p:tav>
                                      </p:tavLst>
                                    </p:anim>
                                    <p:anim calcmode="lin" valueType="num">
                                      <p:cBhvr additive="base">
                                        <p:cTn id="9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7" grpId="0" animBg="1"/>
      <p:bldP spid="19" grpId="0" animBg="1"/>
      <p:bldP spid="20" grpId="0" animBg="1"/>
      <p:bldP spid="21" grpId="0" animBg="1"/>
      <p:bldP spid="22" grpId="0" animBg="1"/>
      <p:bldP spid="23" grpId="0" animBg="1"/>
      <p:bldP spid="25"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FC3E-1193-4417-8640-D877F0A59B26}"/>
              </a:ext>
            </a:extLst>
          </p:cNvPr>
          <p:cNvSpPr>
            <a:spLocks noGrp="1"/>
          </p:cNvSpPr>
          <p:nvPr>
            <p:ph type="title"/>
          </p:nvPr>
        </p:nvSpPr>
        <p:spPr/>
        <p:txBody>
          <a:bodyPr>
            <a:normAutofit fontScale="90000"/>
          </a:bodyPr>
          <a:lstStyle/>
          <a:p>
            <a:r>
              <a:rPr lang="en-US" dirty="0"/>
              <a:t>Where went ahead than just requirements</a:t>
            </a:r>
            <a:br>
              <a:rPr lang="en-US" dirty="0"/>
            </a:br>
            <a:r>
              <a:rPr lang="en-US" dirty="0"/>
              <a:t>(Additional Features)</a:t>
            </a:r>
            <a:endParaRPr lang="en-IN" dirty="0"/>
          </a:p>
        </p:txBody>
      </p:sp>
      <p:sp>
        <p:nvSpPr>
          <p:cNvPr id="3" name="Content Placeholder 2">
            <a:extLst>
              <a:ext uri="{FF2B5EF4-FFF2-40B4-BE49-F238E27FC236}">
                <a16:creationId xmlns:a16="http://schemas.microsoft.com/office/drawing/2014/main" id="{A6F419F6-BEB0-40A8-91ED-80351B7ABC73}"/>
              </a:ext>
            </a:extLst>
          </p:cNvPr>
          <p:cNvSpPr>
            <a:spLocks noGrp="1"/>
          </p:cNvSpPr>
          <p:nvPr>
            <p:ph idx="1"/>
          </p:nvPr>
        </p:nvSpPr>
        <p:spPr>
          <a:xfrm>
            <a:off x="1295401" y="2416973"/>
            <a:ext cx="9601196" cy="3797216"/>
          </a:xfrm>
        </p:spPr>
        <p:txBody>
          <a:bodyPr>
            <a:normAutofit/>
          </a:bodyPr>
          <a:lstStyle/>
          <a:p>
            <a:r>
              <a:rPr lang="en-US" dirty="0"/>
              <a:t>JWT based authentication has been implemented which checks if user is logged in before allowing to edit details. </a:t>
            </a:r>
          </a:p>
          <a:p>
            <a:r>
              <a:rPr lang="en-US" dirty="0"/>
              <a:t>User gets auto logged in after registering which is very common for most apps or sites we visit.</a:t>
            </a:r>
          </a:p>
          <a:p>
            <a:r>
              <a:rPr lang="en-US" dirty="0"/>
              <a:t>User can do multiple device logins. </a:t>
            </a:r>
          </a:p>
          <a:p>
            <a:r>
              <a:rPr lang="en-US" dirty="0"/>
              <a:t>User can logout from the current device and even choose to logout from all devices.</a:t>
            </a:r>
          </a:p>
          <a:p>
            <a:r>
              <a:rPr lang="en-US" dirty="0"/>
              <a:t>Regex check for email address as well as making input fields required.</a:t>
            </a:r>
          </a:p>
          <a:p>
            <a:endParaRPr lang="en-IN" dirty="0"/>
          </a:p>
        </p:txBody>
      </p:sp>
    </p:spTree>
    <p:extLst>
      <p:ext uri="{BB962C8B-B14F-4D97-AF65-F5344CB8AC3E}">
        <p14:creationId xmlns:p14="http://schemas.microsoft.com/office/powerpoint/2010/main" val="32724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3F0D-525C-4FAE-A7A1-C1DE4803F24C}"/>
              </a:ext>
            </a:extLst>
          </p:cNvPr>
          <p:cNvSpPr>
            <a:spLocks noGrp="1"/>
          </p:cNvSpPr>
          <p:nvPr>
            <p:ph type="title"/>
          </p:nvPr>
        </p:nvSpPr>
        <p:spPr/>
        <p:txBody>
          <a:bodyPr>
            <a:normAutofit fontScale="90000"/>
          </a:bodyPr>
          <a:lstStyle/>
          <a:p>
            <a:r>
              <a:rPr lang="en-US" dirty="0"/>
              <a:t>Additional Features </a:t>
            </a:r>
            <a:br>
              <a:rPr lang="en-US" dirty="0"/>
            </a:br>
            <a:r>
              <a:rPr lang="en-US" dirty="0"/>
              <a:t>(continued)</a:t>
            </a:r>
            <a:endParaRPr lang="en-IN" dirty="0"/>
          </a:p>
        </p:txBody>
      </p:sp>
      <p:sp>
        <p:nvSpPr>
          <p:cNvPr id="3" name="Content Placeholder 2">
            <a:extLst>
              <a:ext uri="{FF2B5EF4-FFF2-40B4-BE49-F238E27FC236}">
                <a16:creationId xmlns:a16="http://schemas.microsoft.com/office/drawing/2014/main" id="{C713FA09-EB9F-4BBB-8AFF-2330EA1A1361}"/>
              </a:ext>
            </a:extLst>
          </p:cNvPr>
          <p:cNvSpPr>
            <a:spLocks noGrp="1"/>
          </p:cNvSpPr>
          <p:nvPr>
            <p:ph idx="1"/>
          </p:nvPr>
        </p:nvSpPr>
        <p:spPr/>
        <p:txBody>
          <a:bodyPr/>
          <a:lstStyle/>
          <a:p>
            <a:r>
              <a:rPr lang="en-US" dirty="0"/>
              <a:t>Use of persistent data storage so that data is available even if server goes down due to some unforeseen reason.</a:t>
            </a:r>
          </a:p>
          <a:p>
            <a:r>
              <a:rPr lang="en-US" dirty="0"/>
              <a:t>Storing password in encrypted form for security.</a:t>
            </a:r>
          </a:p>
          <a:p>
            <a:r>
              <a:rPr lang="en-US" dirty="0"/>
              <a:t>Deploying the server online so that it can be accessed anytime from anywhere.</a:t>
            </a:r>
          </a:p>
          <a:p>
            <a:r>
              <a:rPr lang="en-US" dirty="0"/>
              <a:t>Using an online database so that the data is available all the time along with being persistent.</a:t>
            </a:r>
          </a:p>
        </p:txBody>
      </p:sp>
    </p:spTree>
    <p:extLst>
      <p:ext uri="{BB962C8B-B14F-4D97-AF65-F5344CB8AC3E}">
        <p14:creationId xmlns:p14="http://schemas.microsoft.com/office/powerpoint/2010/main" val="1528398486"/>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3.xml><?xml version="1.0" encoding="utf-8"?>
<a:theme xmlns:a="http://schemas.openxmlformats.org/drawingml/2006/main" name="2_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4.xml><?xml version="1.0" encoding="utf-8"?>
<a:theme xmlns:a="http://schemas.openxmlformats.org/drawingml/2006/main" name="3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356</TotalTime>
  <Words>666</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13</vt:i4>
      </vt:variant>
    </vt:vector>
  </HeadingPairs>
  <TitlesOfParts>
    <vt:vector size="20" baseType="lpstr">
      <vt:lpstr>Arial</vt:lpstr>
      <vt:lpstr>Candara Light</vt:lpstr>
      <vt:lpstr>Garamond</vt:lpstr>
      <vt:lpstr>Organic</vt:lpstr>
      <vt:lpstr>1_Organic</vt:lpstr>
      <vt:lpstr>2_Organic</vt:lpstr>
      <vt:lpstr>3_Organic</vt:lpstr>
      <vt:lpstr>Swiggy i++ Program Stage 2 Case Study – Food App</vt:lpstr>
      <vt:lpstr>Issue at Hand</vt:lpstr>
      <vt:lpstr>What was exactly needed to be done?</vt:lpstr>
      <vt:lpstr>Requirements</vt:lpstr>
      <vt:lpstr>Process of Development</vt:lpstr>
      <vt:lpstr>Demonstration</vt:lpstr>
      <vt:lpstr>Following required criteria</vt:lpstr>
      <vt:lpstr>Where went ahead than just requirements (Additional Features)</vt:lpstr>
      <vt:lpstr>Additional Features  (continued)</vt:lpstr>
      <vt:lpstr>How this program has helped?</vt:lpstr>
      <vt:lpstr>Conclusion</vt:lpstr>
      <vt:lpstr>PowerPoint Presentation</vt:lpstr>
      <vt:lpstr>Thanks a 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Gupta</dc:creator>
  <cp:lastModifiedBy>Aman Gupta</cp:lastModifiedBy>
  <cp:revision>23</cp:revision>
  <dcterms:created xsi:type="dcterms:W3CDTF">2022-01-11T06:38:42Z</dcterms:created>
  <dcterms:modified xsi:type="dcterms:W3CDTF">2022-01-11T12:35:51Z</dcterms:modified>
</cp:coreProperties>
</file>