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257" r:id="rId4"/>
    <p:sldId id="261" r:id="rId5"/>
    <p:sldId id="262" r:id="rId6"/>
    <p:sldId id="263" r:id="rId7"/>
    <p:sldId id="270" r:id="rId8"/>
    <p:sldId id="264" r:id="rId9"/>
    <p:sldId id="265" r:id="rId10"/>
    <p:sldId id="271" r:id="rId11"/>
    <p:sldId id="266" r:id="rId12"/>
    <p:sldId id="268" r:id="rId13"/>
    <p:sldId id="297" r:id="rId14"/>
    <p:sldId id="269" r:id="rId15"/>
    <p:sldId id="273" r:id="rId16"/>
    <p:sldId id="274" r:id="rId17"/>
    <p:sldId id="275" r:id="rId18"/>
    <p:sldId id="276" r:id="rId19"/>
    <p:sldId id="277" r:id="rId20"/>
    <p:sldId id="278" r:id="rId21"/>
    <p:sldId id="279" r:id="rId22"/>
    <p:sldId id="280" r:id="rId23"/>
    <p:sldId id="272" r:id="rId24"/>
    <p:sldId id="281" r:id="rId25"/>
    <p:sldId id="282" r:id="rId26"/>
    <p:sldId id="283" r:id="rId27"/>
    <p:sldId id="284" r:id="rId28"/>
    <p:sldId id="285" r:id="rId29"/>
    <p:sldId id="287" r:id="rId30"/>
    <p:sldId id="288" r:id="rId31"/>
    <p:sldId id="289" r:id="rId32"/>
    <p:sldId id="290" r:id="rId33"/>
    <p:sldId id="291" r:id="rId34"/>
    <p:sldId id="293" r:id="rId35"/>
    <p:sldId id="286" r:id="rId36"/>
    <p:sldId id="292" r:id="rId37"/>
    <p:sldId id="294" r:id="rId38"/>
    <p:sldId id="295" r:id="rId39"/>
    <p:sldId id="2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7E6CCD-7EA8-4372-AB1E-7C97D33F2D19}"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en-IN"/>
        </a:p>
      </dgm:t>
    </dgm:pt>
    <dgm:pt modelId="{B710E1E5-DE66-4ECC-8356-F6A41D3A7E2E}">
      <dgm:prSet phldrT="[Text]"/>
      <dgm:spPr>
        <a:effectLst>
          <a:glow rad="101600">
            <a:srgbClr val="7030A0">
              <a:alpha val="60000"/>
            </a:srgbClr>
          </a:glow>
        </a:effectLst>
      </dgm:spPr>
      <dgm:t>
        <a:bodyPr/>
        <a:lstStyle/>
        <a:p>
          <a:r>
            <a:rPr lang="en-US" dirty="0"/>
            <a:t>Requirement Analysis and Planning</a:t>
          </a:r>
          <a:endParaRPr lang="en-IN" dirty="0"/>
        </a:p>
      </dgm:t>
    </dgm:pt>
    <dgm:pt modelId="{C984CC51-22E4-4739-A02F-D3F7AC0878D6}" type="parTrans" cxnId="{C4BEBB79-F00E-4CE1-9446-25C58202FBA3}">
      <dgm:prSet/>
      <dgm:spPr/>
      <dgm:t>
        <a:bodyPr/>
        <a:lstStyle/>
        <a:p>
          <a:endParaRPr lang="en-IN"/>
        </a:p>
      </dgm:t>
    </dgm:pt>
    <dgm:pt modelId="{10ACCAFA-2B38-4718-BDB0-A6211BAEC6B6}" type="sibTrans" cxnId="{C4BEBB79-F00E-4CE1-9446-25C58202FBA3}">
      <dgm:prSet/>
      <dgm:spPr/>
      <dgm:t>
        <a:bodyPr/>
        <a:lstStyle/>
        <a:p>
          <a:endParaRPr lang="en-IN"/>
        </a:p>
      </dgm:t>
    </dgm:pt>
    <dgm:pt modelId="{37EA8D87-6D87-46EF-8DC4-D0BF5783A0D7}">
      <dgm:prSet phldrT="[Text]"/>
      <dgm:spPr>
        <a:effectLst>
          <a:glow rad="101600">
            <a:srgbClr val="7030A0">
              <a:alpha val="60000"/>
            </a:srgbClr>
          </a:glow>
        </a:effectLst>
      </dgm:spPr>
      <dgm:t>
        <a:bodyPr/>
        <a:lstStyle/>
        <a:p>
          <a:r>
            <a:rPr lang="en-US" dirty="0"/>
            <a:t>Database Schema Designing acc. to needs and features</a:t>
          </a:r>
          <a:endParaRPr lang="en-IN" dirty="0"/>
        </a:p>
      </dgm:t>
    </dgm:pt>
    <dgm:pt modelId="{F56FD30A-4F21-4FEA-97BE-ACF5C647AEE8}" type="parTrans" cxnId="{F03288DA-B5A2-44AF-8B92-F3FA45D1E1B8}">
      <dgm:prSet/>
      <dgm:spPr/>
      <dgm:t>
        <a:bodyPr/>
        <a:lstStyle/>
        <a:p>
          <a:endParaRPr lang="en-IN"/>
        </a:p>
      </dgm:t>
    </dgm:pt>
    <dgm:pt modelId="{E24D5911-7EDB-47E0-839D-B755435CC46C}" type="sibTrans" cxnId="{F03288DA-B5A2-44AF-8B92-F3FA45D1E1B8}">
      <dgm:prSet/>
      <dgm:spPr/>
      <dgm:t>
        <a:bodyPr/>
        <a:lstStyle/>
        <a:p>
          <a:endParaRPr lang="en-IN"/>
        </a:p>
      </dgm:t>
    </dgm:pt>
    <dgm:pt modelId="{4D5130AC-0470-4029-B8F7-6EF57E091DD1}">
      <dgm:prSet phldrT="[Text]"/>
      <dgm:spPr>
        <a:effectLst>
          <a:glow rad="101600">
            <a:srgbClr val="7030A0">
              <a:alpha val="60000"/>
            </a:srgbClr>
          </a:glow>
        </a:effectLst>
      </dgm:spPr>
      <dgm:t>
        <a:bodyPr/>
        <a:lstStyle/>
        <a:p>
          <a:r>
            <a:rPr lang="en-US" dirty="0"/>
            <a:t>Route definition and developing controller logic</a:t>
          </a:r>
          <a:endParaRPr lang="en-IN" dirty="0"/>
        </a:p>
      </dgm:t>
    </dgm:pt>
    <dgm:pt modelId="{62889E74-F3EA-41E5-8FF2-FAC140D52D9D}" type="parTrans" cxnId="{37357659-94B0-462F-B225-4BCBB5CBCC9D}">
      <dgm:prSet/>
      <dgm:spPr/>
      <dgm:t>
        <a:bodyPr/>
        <a:lstStyle/>
        <a:p>
          <a:endParaRPr lang="en-IN"/>
        </a:p>
      </dgm:t>
    </dgm:pt>
    <dgm:pt modelId="{F319D0DF-6C5C-4DC9-B5F0-13B158B1132C}" type="sibTrans" cxnId="{37357659-94B0-462F-B225-4BCBB5CBCC9D}">
      <dgm:prSet/>
      <dgm:spPr/>
      <dgm:t>
        <a:bodyPr/>
        <a:lstStyle/>
        <a:p>
          <a:endParaRPr lang="en-IN"/>
        </a:p>
      </dgm:t>
    </dgm:pt>
    <dgm:pt modelId="{4F607B82-CC23-43B4-B7AC-4B98C1C9E88B}">
      <dgm:prSet phldrT="[Text]"/>
      <dgm:spPr>
        <a:effectLst>
          <a:glow rad="101600">
            <a:srgbClr val="7030A0">
              <a:alpha val="60000"/>
            </a:srgbClr>
          </a:glow>
        </a:effectLst>
      </dgm:spPr>
      <dgm:t>
        <a:bodyPr/>
        <a:lstStyle/>
        <a:p>
          <a:r>
            <a:rPr lang="en-US" dirty="0"/>
            <a:t>Manual API endpoint testing using Postman</a:t>
          </a:r>
          <a:endParaRPr lang="en-IN" dirty="0"/>
        </a:p>
      </dgm:t>
    </dgm:pt>
    <dgm:pt modelId="{5B09D17F-C75F-4F83-B7BC-D58529D24AD1}" type="parTrans" cxnId="{6128CC2A-4E27-4DDA-85BC-F9AFB84E898C}">
      <dgm:prSet/>
      <dgm:spPr/>
      <dgm:t>
        <a:bodyPr/>
        <a:lstStyle/>
        <a:p>
          <a:endParaRPr lang="en-IN"/>
        </a:p>
      </dgm:t>
    </dgm:pt>
    <dgm:pt modelId="{B548434D-F3CB-4C36-A5C8-4CF6B1A45B17}" type="sibTrans" cxnId="{6128CC2A-4E27-4DDA-85BC-F9AFB84E898C}">
      <dgm:prSet/>
      <dgm:spPr/>
      <dgm:t>
        <a:bodyPr/>
        <a:lstStyle/>
        <a:p>
          <a:endParaRPr lang="en-IN"/>
        </a:p>
      </dgm:t>
    </dgm:pt>
    <dgm:pt modelId="{0764ED26-C166-4186-B6A1-4C46A099D693}">
      <dgm:prSet phldrT="[Text]"/>
      <dgm:spPr>
        <a:effectLst>
          <a:glow rad="101600">
            <a:srgbClr val="7030A0">
              <a:alpha val="60000"/>
            </a:srgbClr>
          </a:glow>
        </a:effectLst>
      </dgm:spPr>
      <dgm:t>
        <a:bodyPr/>
        <a:lstStyle/>
        <a:p>
          <a:r>
            <a:rPr lang="en-US" dirty="0"/>
            <a:t>Integration of the feature to the main code and deployment.</a:t>
          </a:r>
          <a:endParaRPr lang="en-IN" dirty="0"/>
        </a:p>
      </dgm:t>
    </dgm:pt>
    <dgm:pt modelId="{BA343493-BBD9-4CBD-AC48-A1BF91B924BF}" type="parTrans" cxnId="{0F31E6F2-579C-4BAE-AC1C-D12E7E4064F9}">
      <dgm:prSet/>
      <dgm:spPr/>
      <dgm:t>
        <a:bodyPr/>
        <a:lstStyle/>
        <a:p>
          <a:endParaRPr lang="en-IN"/>
        </a:p>
      </dgm:t>
    </dgm:pt>
    <dgm:pt modelId="{6057FDA2-BA6F-4746-BA03-3BF9C5BB6846}" type="sibTrans" cxnId="{0F31E6F2-579C-4BAE-AC1C-D12E7E4064F9}">
      <dgm:prSet/>
      <dgm:spPr/>
      <dgm:t>
        <a:bodyPr/>
        <a:lstStyle/>
        <a:p>
          <a:endParaRPr lang="en-IN"/>
        </a:p>
      </dgm:t>
    </dgm:pt>
    <dgm:pt modelId="{3193818E-0F5B-4548-AFAB-7E1ABDFACD01}" type="pres">
      <dgm:prSet presAssocID="{FC7E6CCD-7EA8-4372-AB1E-7C97D33F2D19}" presName="cycle" presStyleCnt="0">
        <dgm:presLayoutVars>
          <dgm:dir/>
          <dgm:resizeHandles val="exact"/>
        </dgm:presLayoutVars>
      </dgm:prSet>
      <dgm:spPr/>
    </dgm:pt>
    <dgm:pt modelId="{A9F406DA-E370-4C6E-9D64-51215A9414A9}" type="pres">
      <dgm:prSet presAssocID="{B710E1E5-DE66-4ECC-8356-F6A41D3A7E2E}" presName="node" presStyleLbl="node1" presStyleIdx="0" presStyleCnt="5">
        <dgm:presLayoutVars>
          <dgm:bulletEnabled val="1"/>
        </dgm:presLayoutVars>
      </dgm:prSet>
      <dgm:spPr/>
    </dgm:pt>
    <dgm:pt modelId="{E1C62505-1D29-4B28-A681-3B9058DECDF5}" type="pres">
      <dgm:prSet presAssocID="{10ACCAFA-2B38-4718-BDB0-A6211BAEC6B6}" presName="sibTrans" presStyleLbl="sibTrans2D1" presStyleIdx="0" presStyleCnt="5"/>
      <dgm:spPr/>
    </dgm:pt>
    <dgm:pt modelId="{9D63583A-DAD6-4D1D-87D9-78DB70892DC1}" type="pres">
      <dgm:prSet presAssocID="{10ACCAFA-2B38-4718-BDB0-A6211BAEC6B6}" presName="connectorText" presStyleLbl="sibTrans2D1" presStyleIdx="0" presStyleCnt="5"/>
      <dgm:spPr/>
    </dgm:pt>
    <dgm:pt modelId="{6D480361-3D63-40F1-8ED2-8D84FF41DD31}" type="pres">
      <dgm:prSet presAssocID="{37EA8D87-6D87-46EF-8DC4-D0BF5783A0D7}" presName="node" presStyleLbl="node1" presStyleIdx="1" presStyleCnt="5">
        <dgm:presLayoutVars>
          <dgm:bulletEnabled val="1"/>
        </dgm:presLayoutVars>
      </dgm:prSet>
      <dgm:spPr/>
    </dgm:pt>
    <dgm:pt modelId="{B98CBDE9-C912-4688-9519-47C1A76E5BC7}" type="pres">
      <dgm:prSet presAssocID="{E24D5911-7EDB-47E0-839D-B755435CC46C}" presName="sibTrans" presStyleLbl="sibTrans2D1" presStyleIdx="1" presStyleCnt="5"/>
      <dgm:spPr/>
    </dgm:pt>
    <dgm:pt modelId="{F74BB655-FFD1-497E-BCD3-C820C8AFF0C5}" type="pres">
      <dgm:prSet presAssocID="{E24D5911-7EDB-47E0-839D-B755435CC46C}" presName="connectorText" presStyleLbl="sibTrans2D1" presStyleIdx="1" presStyleCnt="5"/>
      <dgm:spPr/>
    </dgm:pt>
    <dgm:pt modelId="{D45AB62D-8C7F-47D8-89A6-5EB2A1E05F72}" type="pres">
      <dgm:prSet presAssocID="{4D5130AC-0470-4029-B8F7-6EF57E091DD1}" presName="node" presStyleLbl="node1" presStyleIdx="2" presStyleCnt="5">
        <dgm:presLayoutVars>
          <dgm:bulletEnabled val="1"/>
        </dgm:presLayoutVars>
      </dgm:prSet>
      <dgm:spPr/>
    </dgm:pt>
    <dgm:pt modelId="{E6841221-660F-4BE9-B6B7-3B8EE6373B99}" type="pres">
      <dgm:prSet presAssocID="{F319D0DF-6C5C-4DC9-B5F0-13B158B1132C}" presName="sibTrans" presStyleLbl="sibTrans2D1" presStyleIdx="2" presStyleCnt="5"/>
      <dgm:spPr/>
    </dgm:pt>
    <dgm:pt modelId="{3A17B189-BC0E-44EF-A52C-2DA6FBACE7AD}" type="pres">
      <dgm:prSet presAssocID="{F319D0DF-6C5C-4DC9-B5F0-13B158B1132C}" presName="connectorText" presStyleLbl="sibTrans2D1" presStyleIdx="2" presStyleCnt="5"/>
      <dgm:spPr/>
    </dgm:pt>
    <dgm:pt modelId="{DAC7D363-B20B-42AC-B1AC-B019FB9ED708}" type="pres">
      <dgm:prSet presAssocID="{4F607B82-CC23-43B4-B7AC-4B98C1C9E88B}" presName="node" presStyleLbl="node1" presStyleIdx="3" presStyleCnt="5">
        <dgm:presLayoutVars>
          <dgm:bulletEnabled val="1"/>
        </dgm:presLayoutVars>
      </dgm:prSet>
      <dgm:spPr/>
    </dgm:pt>
    <dgm:pt modelId="{C1B5F658-6456-4543-A159-A62CECF1A802}" type="pres">
      <dgm:prSet presAssocID="{B548434D-F3CB-4C36-A5C8-4CF6B1A45B17}" presName="sibTrans" presStyleLbl="sibTrans2D1" presStyleIdx="3" presStyleCnt="5"/>
      <dgm:spPr/>
    </dgm:pt>
    <dgm:pt modelId="{DBDE7C51-738E-41A0-A686-E929B7C31928}" type="pres">
      <dgm:prSet presAssocID="{B548434D-F3CB-4C36-A5C8-4CF6B1A45B17}" presName="connectorText" presStyleLbl="sibTrans2D1" presStyleIdx="3" presStyleCnt="5"/>
      <dgm:spPr/>
    </dgm:pt>
    <dgm:pt modelId="{929BF709-599C-491B-8C24-82A47FA5D79A}" type="pres">
      <dgm:prSet presAssocID="{0764ED26-C166-4186-B6A1-4C46A099D693}" presName="node" presStyleLbl="node1" presStyleIdx="4" presStyleCnt="5">
        <dgm:presLayoutVars>
          <dgm:bulletEnabled val="1"/>
        </dgm:presLayoutVars>
      </dgm:prSet>
      <dgm:spPr/>
    </dgm:pt>
    <dgm:pt modelId="{7B69D83D-A7CC-419F-884D-8B1017FE0606}" type="pres">
      <dgm:prSet presAssocID="{6057FDA2-BA6F-4746-BA03-3BF9C5BB6846}" presName="sibTrans" presStyleLbl="sibTrans2D1" presStyleIdx="4" presStyleCnt="5"/>
      <dgm:spPr/>
    </dgm:pt>
    <dgm:pt modelId="{5620FFF4-A99D-4C25-8B4F-EC3A729ED7A4}" type="pres">
      <dgm:prSet presAssocID="{6057FDA2-BA6F-4746-BA03-3BF9C5BB6846}" presName="connectorText" presStyleLbl="sibTrans2D1" presStyleIdx="4" presStyleCnt="5"/>
      <dgm:spPr/>
    </dgm:pt>
  </dgm:ptLst>
  <dgm:cxnLst>
    <dgm:cxn modelId="{F1B65B2A-0BAF-48A8-9DBC-718651F83655}" type="presOf" srcId="{FC7E6CCD-7EA8-4372-AB1E-7C97D33F2D19}" destId="{3193818E-0F5B-4548-AFAB-7E1ABDFACD01}" srcOrd="0" destOrd="0" presId="urn:microsoft.com/office/officeart/2005/8/layout/cycle2"/>
    <dgm:cxn modelId="{6128CC2A-4E27-4DDA-85BC-F9AFB84E898C}" srcId="{FC7E6CCD-7EA8-4372-AB1E-7C97D33F2D19}" destId="{4F607B82-CC23-43B4-B7AC-4B98C1C9E88B}" srcOrd="3" destOrd="0" parTransId="{5B09D17F-C75F-4F83-B7BC-D58529D24AD1}" sibTransId="{B548434D-F3CB-4C36-A5C8-4CF6B1A45B17}"/>
    <dgm:cxn modelId="{38C8C42B-1657-46EA-BC97-0285B21312EB}" type="presOf" srcId="{B710E1E5-DE66-4ECC-8356-F6A41D3A7E2E}" destId="{A9F406DA-E370-4C6E-9D64-51215A9414A9}" srcOrd="0" destOrd="0" presId="urn:microsoft.com/office/officeart/2005/8/layout/cycle2"/>
    <dgm:cxn modelId="{6156822F-C2A2-4BE9-AE2A-5CF46F1DA5DD}" type="presOf" srcId="{E24D5911-7EDB-47E0-839D-B755435CC46C}" destId="{B98CBDE9-C912-4688-9519-47C1A76E5BC7}" srcOrd="0" destOrd="0" presId="urn:microsoft.com/office/officeart/2005/8/layout/cycle2"/>
    <dgm:cxn modelId="{60768431-F477-4E15-B118-CE3A9BA336AA}" type="presOf" srcId="{F319D0DF-6C5C-4DC9-B5F0-13B158B1132C}" destId="{3A17B189-BC0E-44EF-A52C-2DA6FBACE7AD}" srcOrd="1" destOrd="0" presId="urn:microsoft.com/office/officeart/2005/8/layout/cycle2"/>
    <dgm:cxn modelId="{F42C983D-05BC-4529-B233-0633E567A3DD}" type="presOf" srcId="{6057FDA2-BA6F-4746-BA03-3BF9C5BB6846}" destId="{5620FFF4-A99D-4C25-8B4F-EC3A729ED7A4}" srcOrd="1" destOrd="0" presId="urn:microsoft.com/office/officeart/2005/8/layout/cycle2"/>
    <dgm:cxn modelId="{2B443444-4751-47A1-BE7D-31CE36368FB4}" type="presOf" srcId="{0764ED26-C166-4186-B6A1-4C46A099D693}" destId="{929BF709-599C-491B-8C24-82A47FA5D79A}" srcOrd="0" destOrd="0" presId="urn:microsoft.com/office/officeart/2005/8/layout/cycle2"/>
    <dgm:cxn modelId="{59006666-E7DD-4F76-8771-FFBC6B7EDFF0}" type="presOf" srcId="{37EA8D87-6D87-46EF-8DC4-D0BF5783A0D7}" destId="{6D480361-3D63-40F1-8ED2-8D84FF41DD31}" srcOrd="0" destOrd="0" presId="urn:microsoft.com/office/officeart/2005/8/layout/cycle2"/>
    <dgm:cxn modelId="{5398226B-E702-4A8F-8667-3975F5369DE9}" type="presOf" srcId="{B548434D-F3CB-4C36-A5C8-4CF6B1A45B17}" destId="{DBDE7C51-738E-41A0-A686-E929B7C31928}" srcOrd="1" destOrd="0" presId="urn:microsoft.com/office/officeart/2005/8/layout/cycle2"/>
    <dgm:cxn modelId="{A58EFB6C-96F6-41A9-B565-FAF5DD5169F7}" type="presOf" srcId="{4F607B82-CC23-43B4-B7AC-4B98C1C9E88B}" destId="{DAC7D363-B20B-42AC-B1AC-B019FB9ED708}" srcOrd="0" destOrd="0" presId="urn:microsoft.com/office/officeart/2005/8/layout/cycle2"/>
    <dgm:cxn modelId="{2ABF686D-5ABF-4E2E-93EE-F5289277F6F9}" type="presOf" srcId="{B548434D-F3CB-4C36-A5C8-4CF6B1A45B17}" destId="{C1B5F658-6456-4543-A159-A62CECF1A802}" srcOrd="0" destOrd="0" presId="urn:microsoft.com/office/officeart/2005/8/layout/cycle2"/>
    <dgm:cxn modelId="{8FC31D6F-8064-49E7-AF41-D39148168697}" type="presOf" srcId="{E24D5911-7EDB-47E0-839D-B755435CC46C}" destId="{F74BB655-FFD1-497E-BCD3-C820C8AFF0C5}" srcOrd="1" destOrd="0" presId="urn:microsoft.com/office/officeart/2005/8/layout/cycle2"/>
    <dgm:cxn modelId="{6C534775-3A6E-4DE7-B233-DC340641227A}" type="presOf" srcId="{4D5130AC-0470-4029-B8F7-6EF57E091DD1}" destId="{D45AB62D-8C7F-47D8-89A6-5EB2A1E05F72}" srcOrd="0" destOrd="0" presId="urn:microsoft.com/office/officeart/2005/8/layout/cycle2"/>
    <dgm:cxn modelId="{37357659-94B0-462F-B225-4BCBB5CBCC9D}" srcId="{FC7E6CCD-7EA8-4372-AB1E-7C97D33F2D19}" destId="{4D5130AC-0470-4029-B8F7-6EF57E091DD1}" srcOrd="2" destOrd="0" parTransId="{62889E74-F3EA-41E5-8FF2-FAC140D52D9D}" sibTransId="{F319D0DF-6C5C-4DC9-B5F0-13B158B1132C}"/>
    <dgm:cxn modelId="{C4BEBB79-F00E-4CE1-9446-25C58202FBA3}" srcId="{FC7E6CCD-7EA8-4372-AB1E-7C97D33F2D19}" destId="{B710E1E5-DE66-4ECC-8356-F6A41D3A7E2E}" srcOrd="0" destOrd="0" parTransId="{C984CC51-22E4-4739-A02F-D3F7AC0878D6}" sibTransId="{10ACCAFA-2B38-4718-BDB0-A6211BAEC6B6}"/>
    <dgm:cxn modelId="{3DFF17AB-8642-4F36-BD03-452DBB13F1D9}" type="presOf" srcId="{F319D0DF-6C5C-4DC9-B5F0-13B158B1132C}" destId="{E6841221-660F-4BE9-B6B7-3B8EE6373B99}" srcOrd="0" destOrd="0" presId="urn:microsoft.com/office/officeart/2005/8/layout/cycle2"/>
    <dgm:cxn modelId="{F03288DA-B5A2-44AF-8B92-F3FA45D1E1B8}" srcId="{FC7E6CCD-7EA8-4372-AB1E-7C97D33F2D19}" destId="{37EA8D87-6D87-46EF-8DC4-D0BF5783A0D7}" srcOrd="1" destOrd="0" parTransId="{F56FD30A-4F21-4FEA-97BE-ACF5C647AEE8}" sibTransId="{E24D5911-7EDB-47E0-839D-B755435CC46C}"/>
    <dgm:cxn modelId="{0C7FD6E7-0111-494A-8D50-DA9DD367AD4B}" type="presOf" srcId="{10ACCAFA-2B38-4718-BDB0-A6211BAEC6B6}" destId="{E1C62505-1D29-4B28-A681-3B9058DECDF5}" srcOrd="0" destOrd="0" presId="urn:microsoft.com/office/officeart/2005/8/layout/cycle2"/>
    <dgm:cxn modelId="{1BF037E9-2369-4567-9398-3C3E6A01A840}" type="presOf" srcId="{6057FDA2-BA6F-4746-BA03-3BF9C5BB6846}" destId="{7B69D83D-A7CC-419F-884D-8B1017FE0606}" srcOrd="0" destOrd="0" presId="urn:microsoft.com/office/officeart/2005/8/layout/cycle2"/>
    <dgm:cxn modelId="{0F31E6F2-579C-4BAE-AC1C-D12E7E4064F9}" srcId="{FC7E6CCD-7EA8-4372-AB1E-7C97D33F2D19}" destId="{0764ED26-C166-4186-B6A1-4C46A099D693}" srcOrd="4" destOrd="0" parTransId="{BA343493-BBD9-4CBD-AC48-A1BF91B924BF}" sibTransId="{6057FDA2-BA6F-4746-BA03-3BF9C5BB6846}"/>
    <dgm:cxn modelId="{8604E7F8-1584-4621-AFDF-C315B0D7D4D9}" type="presOf" srcId="{10ACCAFA-2B38-4718-BDB0-A6211BAEC6B6}" destId="{9D63583A-DAD6-4D1D-87D9-78DB70892DC1}" srcOrd="1" destOrd="0" presId="urn:microsoft.com/office/officeart/2005/8/layout/cycle2"/>
    <dgm:cxn modelId="{B3155281-1936-417C-8CD0-FF74EA51F6AE}" type="presParOf" srcId="{3193818E-0F5B-4548-AFAB-7E1ABDFACD01}" destId="{A9F406DA-E370-4C6E-9D64-51215A9414A9}" srcOrd="0" destOrd="0" presId="urn:microsoft.com/office/officeart/2005/8/layout/cycle2"/>
    <dgm:cxn modelId="{39897D7B-E03F-40AA-9750-A7F27DA748E2}" type="presParOf" srcId="{3193818E-0F5B-4548-AFAB-7E1ABDFACD01}" destId="{E1C62505-1D29-4B28-A681-3B9058DECDF5}" srcOrd="1" destOrd="0" presId="urn:microsoft.com/office/officeart/2005/8/layout/cycle2"/>
    <dgm:cxn modelId="{A9C8210E-A302-4494-AC01-596A512860C8}" type="presParOf" srcId="{E1C62505-1D29-4B28-A681-3B9058DECDF5}" destId="{9D63583A-DAD6-4D1D-87D9-78DB70892DC1}" srcOrd="0" destOrd="0" presId="urn:microsoft.com/office/officeart/2005/8/layout/cycle2"/>
    <dgm:cxn modelId="{DE3EAB2E-7CA0-469D-BBCC-514D7405D659}" type="presParOf" srcId="{3193818E-0F5B-4548-AFAB-7E1ABDFACD01}" destId="{6D480361-3D63-40F1-8ED2-8D84FF41DD31}" srcOrd="2" destOrd="0" presId="urn:microsoft.com/office/officeart/2005/8/layout/cycle2"/>
    <dgm:cxn modelId="{8E6E3ABC-5D7B-4F7A-8D1E-5F15C0DEF0B3}" type="presParOf" srcId="{3193818E-0F5B-4548-AFAB-7E1ABDFACD01}" destId="{B98CBDE9-C912-4688-9519-47C1A76E5BC7}" srcOrd="3" destOrd="0" presId="urn:microsoft.com/office/officeart/2005/8/layout/cycle2"/>
    <dgm:cxn modelId="{AA7AE3C5-E154-4D9F-AABB-D4F6A270C9B3}" type="presParOf" srcId="{B98CBDE9-C912-4688-9519-47C1A76E5BC7}" destId="{F74BB655-FFD1-497E-BCD3-C820C8AFF0C5}" srcOrd="0" destOrd="0" presId="urn:microsoft.com/office/officeart/2005/8/layout/cycle2"/>
    <dgm:cxn modelId="{A378B9CA-7700-4AAE-8A8F-9F23C7BE606E}" type="presParOf" srcId="{3193818E-0F5B-4548-AFAB-7E1ABDFACD01}" destId="{D45AB62D-8C7F-47D8-89A6-5EB2A1E05F72}" srcOrd="4" destOrd="0" presId="urn:microsoft.com/office/officeart/2005/8/layout/cycle2"/>
    <dgm:cxn modelId="{8D1F6CE3-786D-4CE0-A309-E16EF2E8E290}" type="presParOf" srcId="{3193818E-0F5B-4548-AFAB-7E1ABDFACD01}" destId="{E6841221-660F-4BE9-B6B7-3B8EE6373B99}" srcOrd="5" destOrd="0" presId="urn:microsoft.com/office/officeart/2005/8/layout/cycle2"/>
    <dgm:cxn modelId="{4D922F72-486E-481F-AA36-B47CC0D44107}" type="presParOf" srcId="{E6841221-660F-4BE9-B6B7-3B8EE6373B99}" destId="{3A17B189-BC0E-44EF-A52C-2DA6FBACE7AD}" srcOrd="0" destOrd="0" presId="urn:microsoft.com/office/officeart/2005/8/layout/cycle2"/>
    <dgm:cxn modelId="{B8C7BEC9-E25E-4D75-94EC-907CFC992E38}" type="presParOf" srcId="{3193818E-0F5B-4548-AFAB-7E1ABDFACD01}" destId="{DAC7D363-B20B-42AC-B1AC-B019FB9ED708}" srcOrd="6" destOrd="0" presId="urn:microsoft.com/office/officeart/2005/8/layout/cycle2"/>
    <dgm:cxn modelId="{181C982D-3937-45C9-88BB-8D4182170B7E}" type="presParOf" srcId="{3193818E-0F5B-4548-AFAB-7E1ABDFACD01}" destId="{C1B5F658-6456-4543-A159-A62CECF1A802}" srcOrd="7" destOrd="0" presId="urn:microsoft.com/office/officeart/2005/8/layout/cycle2"/>
    <dgm:cxn modelId="{2D1826C2-048B-4DDC-A3D9-8016F985AB96}" type="presParOf" srcId="{C1B5F658-6456-4543-A159-A62CECF1A802}" destId="{DBDE7C51-738E-41A0-A686-E929B7C31928}" srcOrd="0" destOrd="0" presId="urn:microsoft.com/office/officeart/2005/8/layout/cycle2"/>
    <dgm:cxn modelId="{DD7A45F9-E687-4388-AD62-D3CCD0177582}" type="presParOf" srcId="{3193818E-0F5B-4548-AFAB-7E1ABDFACD01}" destId="{929BF709-599C-491B-8C24-82A47FA5D79A}" srcOrd="8" destOrd="0" presId="urn:microsoft.com/office/officeart/2005/8/layout/cycle2"/>
    <dgm:cxn modelId="{31FAC174-3A10-49A4-AA12-854A7456C2BF}" type="presParOf" srcId="{3193818E-0F5B-4548-AFAB-7E1ABDFACD01}" destId="{7B69D83D-A7CC-419F-884D-8B1017FE0606}" srcOrd="9" destOrd="0" presId="urn:microsoft.com/office/officeart/2005/8/layout/cycle2"/>
    <dgm:cxn modelId="{8ED796FE-214C-4C7C-83E5-9CF0655FFC16}" type="presParOf" srcId="{7B69D83D-A7CC-419F-884D-8B1017FE0606}" destId="{5620FFF4-A99D-4C25-8B4F-EC3A729ED7A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406DA-E370-4C6E-9D64-51215A9414A9}">
      <dsp:nvSpPr>
        <dsp:cNvPr id="0" name=""/>
        <dsp:cNvSpPr/>
      </dsp:nvSpPr>
      <dsp:spPr>
        <a:xfrm>
          <a:off x="3293056" y="1532"/>
          <a:ext cx="1673751" cy="1673751"/>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a:glow rad="101600">
            <a:srgbClr val="7030A0">
              <a:alpha val="60000"/>
            </a:srgbClr>
          </a:glow>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Requirement Analysis and Planning</a:t>
          </a:r>
          <a:endParaRPr lang="en-IN" sz="1500" kern="1200" dirty="0"/>
        </a:p>
      </dsp:txBody>
      <dsp:txXfrm>
        <a:off x="3538171" y="246647"/>
        <a:ext cx="1183521" cy="1183521"/>
      </dsp:txXfrm>
    </dsp:sp>
    <dsp:sp modelId="{E1C62505-1D29-4B28-A681-3B9058DECDF5}">
      <dsp:nvSpPr>
        <dsp:cNvPr id="0" name=""/>
        <dsp:cNvSpPr/>
      </dsp:nvSpPr>
      <dsp:spPr>
        <a:xfrm rot="2160000">
          <a:off x="4913961" y="1287304"/>
          <a:ext cx="445153" cy="56489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4926714" y="1361034"/>
        <a:ext cx="311607" cy="338935"/>
      </dsp:txXfrm>
    </dsp:sp>
    <dsp:sp modelId="{6D480361-3D63-40F1-8ED2-8D84FF41DD31}">
      <dsp:nvSpPr>
        <dsp:cNvPr id="0" name=""/>
        <dsp:cNvSpPr/>
      </dsp:nvSpPr>
      <dsp:spPr>
        <a:xfrm>
          <a:off x="5326653" y="1479027"/>
          <a:ext cx="1673751" cy="1673751"/>
        </a:xfrm>
        <a:prstGeom prst="ellipse">
          <a:avLst/>
        </a:prstGeom>
        <a:solidFill>
          <a:schemeClr val="accent2">
            <a:hueOff val="-332956"/>
            <a:satOff val="-147"/>
            <a:lumOff val="392"/>
            <a:alphaOff val="0"/>
          </a:schemeClr>
        </a:solidFill>
        <a:ln w="15875" cap="flat" cmpd="sng" algn="ctr">
          <a:solidFill>
            <a:schemeClr val="lt1">
              <a:hueOff val="0"/>
              <a:satOff val="0"/>
              <a:lumOff val="0"/>
              <a:alphaOff val="0"/>
            </a:schemeClr>
          </a:solidFill>
          <a:prstDash val="solid"/>
        </a:ln>
        <a:effectLst>
          <a:glow rad="101600">
            <a:srgbClr val="7030A0">
              <a:alpha val="60000"/>
            </a:srgbClr>
          </a:glow>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Database Schema Designing acc. to needs and features</a:t>
          </a:r>
          <a:endParaRPr lang="en-IN" sz="1500" kern="1200" dirty="0"/>
        </a:p>
      </dsp:txBody>
      <dsp:txXfrm>
        <a:off x="5571768" y="1724142"/>
        <a:ext cx="1183521" cy="1183521"/>
      </dsp:txXfrm>
    </dsp:sp>
    <dsp:sp modelId="{B98CBDE9-C912-4688-9519-47C1A76E5BC7}">
      <dsp:nvSpPr>
        <dsp:cNvPr id="0" name=""/>
        <dsp:cNvSpPr/>
      </dsp:nvSpPr>
      <dsp:spPr>
        <a:xfrm rot="6480000">
          <a:off x="5556463" y="3216794"/>
          <a:ext cx="445153" cy="564891"/>
        </a:xfrm>
        <a:prstGeom prst="rightArrow">
          <a:avLst>
            <a:gd name="adj1" fmla="val 60000"/>
            <a:gd name="adj2" fmla="val 50000"/>
          </a:avLst>
        </a:prstGeom>
        <a:solidFill>
          <a:schemeClr val="accent2">
            <a:hueOff val="-332956"/>
            <a:satOff val="-147"/>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5643870" y="3266267"/>
        <a:ext cx="311607" cy="338935"/>
      </dsp:txXfrm>
    </dsp:sp>
    <dsp:sp modelId="{D45AB62D-8C7F-47D8-89A6-5EB2A1E05F72}">
      <dsp:nvSpPr>
        <dsp:cNvPr id="0" name=""/>
        <dsp:cNvSpPr/>
      </dsp:nvSpPr>
      <dsp:spPr>
        <a:xfrm>
          <a:off x="4549888" y="3869664"/>
          <a:ext cx="1673751" cy="1673751"/>
        </a:xfrm>
        <a:prstGeom prst="ellipse">
          <a:avLst/>
        </a:prstGeom>
        <a:solidFill>
          <a:schemeClr val="accent2">
            <a:hueOff val="-665912"/>
            <a:satOff val="-293"/>
            <a:lumOff val="784"/>
            <a:alphaOff val="0"/>
          </a:schemeClr>
        </a:solidFill>
        <a:ln w="15875" cap="flat" cmpd="sng" algn="ctr">
          <a:solidFill>
            <a:schemeClr val="lt1">
              <a:hueOff val="0"/>
              <a:satOff val="0"/>
              <a:lumOff val="0"/>
              <a:alphaOff val="0"/>
            </a:schemeClr>
          </a:solidFill>
          <a:prstDash val="solid"/>
        </a:ln>
        <a:effectLst>
          <a:glow rad="101600">
            <a:srgbClr val="7030A0">
              <a:alpha val="60000"/>
            </a:srgbClr>
          </a:glow>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Route definition and developing controller logic</a:t>
          </a:r>
          <a:endParaRPr lang="en-IN" sz="1500" kern="1200" dirty="0"/>
        </a:p>
      </dsp:txBody>
      <dsp:txXfrm>
        <a:off x="4795003" y="4114779"/>
        <a:ext cx="1183521" cy="1183521"/>
      </dsp:txXfrm>
    </dsp:sp>
    <dsp:sp modelId="{E6841221-660F-4BE9-B6B7-3B8EE6373B99}">
      <dsp:nvSpPr>
        <dsp:cNvPr id="0" name=""/>
        <dsp:cNvSpPr/>
      </dsp:nvSpPr>
      <dsp:spPr>
        <a:xfrm rot="10800000">
          <a:off x="3919953" y="4424095"/>
          <a:ext cx="445153" cy="564891"/>
        </a:xfrm>
        <a:prstGeom prst="rightArrow">
          <a:avLst>
            <a:gd name="adj1" fmla="val 60000"/>
            <a:gd name="adj2" fmla="val 50000"/>
          </a:avLst>
        </a:prstGeom>
        <a:solidFill>
          <a:schemeClr val="accent2">
            <a:hueOff val="-665912"/>
            <a:satOff val="-293"/>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4053499" y="4537073"/>
        <a:ext cx="311607" cy="338935"/>
      </dsp:txXfrm>
    </dsp:sp>
    <dsp:sp modelId="{DAC7D363-B20B-42AC-B1AC-B019FB9ED708}">
      <dsp:nvSpPr>
        <dsp:cNvPr id="0" name=""/>
        <dsp:cNvSpPr/>
      </dsp:nvSpPr>
      <dsp:spPr>
        <a:xfrm>
          <a:off x="2036223" y="3869664"/>
          <a:ext cx="1673751" cy="1673751"/>
        </a:xfrm>
        <a:prstGeom prst="ellipse">
          <a:avLst/>
        </a:prstGeom>
        <a:solidFill>
          <a:schemeClr val="accent2">
            <a:hueOff val="-998868"/>
            <a:satOff val="-440"/>
            <a:lumOff val="1177"/>
            <a:alphaOff val="0"/>
          </a:schemeClr>
        </a:solidFill>
        <a:ln w="15875" cap="flat" cmpd="sng" algn="ctr">
          <a:solidFill>
            <a:schemeClr val="lt1">
              <a:hueOff val="0"/>
              <a:satOff val="0"/>
              <a:lumOff val="0"/>
              <a:alphaOff val="0"/>
            </a:schemeClr>
          </a:solidFill>
          <a:prstDash val="solid"/>
        </a:ln>
        <a:effectLst>
          <a:glow rad="101600">
            <a:srgbClr val="7030A0">
              <a:alpha val="60000"/>
            </a:srgbClr>
          </a:glow>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Manual API endpoint testing using Postman</a:t>
          </a:r>
          <a:endParaRPr lang="en-IN" sz="1500" kern="1200" dirty="0"/>
        </a:p>
      </dsp:txBody>
      <dsp:txXfrm>
        <a:off x="2281338" y="4114779"/>
        <a:ext cx="1183521" cy="1183521"/>
      </dsp:txXfrm>
    </dsp:sp>
    <dsp:sp modelId="{C1B5F658-6456-4543-A159-A62CECF1A802}">
      <dsp:nvSpPr>
        <dsp:cNvPr id="0" name=""/>
        <dsp:cNvSpPr/>
      </dsp:nvSpPr>
      <dsp:spPr>
        <a:xfrm rot="15120000">
          <a:off x="2266033" y="3240758"/>
          <a:ext cx="445153" cy="564891"/>
        </a:xfrm>
        <a:prstGeom prst="rightArrow">
          <a:avLst>
            <a:gd name="adj1" fmla="val 60000"/>
            <a:gd name="adj2" fmla="val 50000"/>
          </a:avLst>
        </a:prstGeom>
        <a:solidFill>
          <a:schemeClr val="accent2">
            <a:hueOff val="-998868"/>
            <a:satOff val="-440"/>
            <a:lumOff val="1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2353440" y="3417241"/>
        <a:ext cx="311607" cy="338935"/>
      </dsp:txXfrm>
    </dsp:sp>
    <dsp:sp modelId="{929BF709-599C-491B-8C24-82A47FA5D79A}">
      <dsp:nvSpPr>
        <dsp:cNvPr id="0" name=""/>
        <dsp:cNvSpPr/>
      </dsp:nvSpPr>
      <dsp:spPr>
        <a:xfrm>
          <a:off x="1259458" y="1479027"/>
          <a:ext cx="1673751" cy="1673751"/>
        </a:xfrm>
        <a:prstGeom prst="ellipse">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a:glow rad="101600">
            <a:srgbClr val="7030A0">
              <a:alpha val="60000"/>
            </a:srgbClr>
          </a:glow>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Integration of the feature to the main code and deployment.</a:t>
          </a:r>
          <a:endParaRPr lang="en-IN" sz="1500" kern="1200" dirty="0"/>
        </a:p>
      </dsp:txBody>
      <dsp:txXfrm>
        <a:off x="1504573" y="1724142"/>
        <a:ext cx="1183521" cy="1183521"/>
      </dsp:txXfrm>
    </dsp:sp>
    <dsp:sp modelId="{7B69D83D-A7CC-419F-884D-8B1017FE0606}">
      <dsp:nvSpPr>
        <dsp:cNvPr id="0" name=""/>
        <dsp:cNvSpPr/>
      </dsp:nvSpPr>
      <dsp:spPr>
        <a:xfrm rot="19440000">
          <a:off x="2880363" y="1302115"/>
          <a:ext cx="445153" cy="564891"/>
        </a:xfrm>
        <a:prstGeom prst="rightArrow">
          <a:avLst>
            <a:gd name="adj1" fmla="val 60000"/>
            <a:gd name="adj2" fmla="val 50000"/>
          </a:avLst>
        </a:prstGeom>
        <a:solidFill>
          <a:schemeClr val="accent2">
            <a:hueOff val="-1331824"/>
            <a:satOff val="-586"/>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2893116" y="1454341"/>
        <a:ext cx="311607" cy="33893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FAF937-3BB2-4841-A093-D86AB5AE1470}"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47736-14E9-48EF-BCF1-17DE588B1B2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2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AF937-3BB2-4841-A093-D86AB5AE1470}"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47736-14E9-48EF-BCF1-17DE588B1B25}" type="slidenum">
              <a:rPr lang="en-IN" smtClean="0"/>
              <a:t>‹#›</a:t>
            </a:fld>
            <a:endParaRPr lang="en-IN"/>
          </a:p>
        </p:txBody>
      </p:sp>
    </p:spTree>
    <p:extLst>
      <p:ext uri="{BB962C8B-B14F-4D97-AF65-F5344CB8AC3E}">
        <p14:creationId xmlns:p14="http://schemas.microsoft.com/office/powerpoint/2010/main" val="113707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AF937-3BB2-4841-A093-D86AB5AE1470}"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47736-14E9-48EF-BCF1-17DE588B1B25}" type="slidenum">
              <a:rPr lang="en-IN" smtClean="0"/>
              <a:t>‹#›</a:t>
            </a:fld>
            <a:endParaRPr lang="en-IN"/>
          </a:p>
        </p:txBody>
      </p:sp>
    </p:spTree>
    <p:extLst>
      <p:ext uri="{BB962C8B-B14F-4D97-AF65-F5344CB8AC3E}">
        <p14:creationId xmlns:p14="http://schemas.microsoft.com/office/powerpoint/2010/main" val="292155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AF937-3BB2-4841-A093-D86AB5AE1470}"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47736-14E9-48EF-BCF1-17DE588B1B25}" type="slidenum">
              <a:rPr lang="en-IN" smtClean="0"/>
              <a:t>‹#›</a:t>
            </a:fld>
            <a:endParaRPr lang="en-IN"/>
          </a:p>
        </p:txBody>
      </p:sp>
    </p:spTree>
    <p:extLst>
      <p:ext uri="{BB962C8B-B14F-4D97-AF65-F5344CB8AC3E}">
        <p14:creationId xmlns:p14="http://schemas.microsoft.com/office/powerpoint/2010/main" val="568579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AF937-3BB2-4841-A093-D86AB5AE1470}"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47736-14E9-48EF-BCF1-17DE588B1B2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900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AF937-3BB2-4841-A093-D86AB5AE1470}"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47736-14E9-48EF-BCF1-17DE588B1B25}" type="slidenum">
              <a:rPr lang="en-IN" smtClean="0"/>
              <a:t>‹#›</a:t>
            </a:fld>
            <a:endParaRPr lang="en-IN"/>
          </a:p>
        </p:txBody>
      </p:sp>
    </p:spTree>
    <p:extLst>
      <p:ext uri="{BB962C8B-B14F-4D97-AF65-F5344CB8AC3E}">
        <p14:creationId xmlns:p14="http://schemas.microsoft.com/office/powerpoint/2010/main" val="750652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AF937-3BB2-4841-A093-D86AB5AE1470}" type="datetimeFigureOut">
              <a:rPr lang="en-IN" smtClean="0"/>
              <a:t>12-01-2022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147736-14E9-48EF-BCF1-17DE588B1B25}" type="slidenum">
              <a:rPr lang="en-IN" smtClean="0"/>
              <a:t>‹#›</a:t>
            </a:fld>
            <a:endParaRPr lang="en-IN"/>
          </a:p>
        </p:txBody>
      </p:sp>
    </p:spTree>
    <p:extLst>
      <p:ext uri="{BB962C8B-B14F-4D97-AF65-F5344CB8AC3E}">
        <p14:creationId xmlns:p14="http://schemas.microsoft.com/office/powerpoint/2010/main" val="3062255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AF937-3BB2-4841-A093-D86AB5AE1470}" type="datetimeFigureOut">
              <a:rPr lang="en-IN" smtClean="0"/>
              <a:t>12-01-2022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147736-14E9-48EF-BCF1-17DE588B1B25}" type="slidenum">
              <a:rPr lang="en-IN" smtClean="0"/>
              <a:t>‹#›</a:t>
            </a:fld>
            <a:endParaRPr lang="en-IN"/>
          </a:p>
        </p:txBody>
      </p:sp>
    </p:spTree>
    <p:extLst>
      <p:ext uri="{BB962C8B-B14F-4D97-AF65-F5344CB8AC3E}">
        <p14:creationId xmlns:p14="http://schemas.microsoft.com/office/powerpoint/2010/main" val="98714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FAF937-3BB2-4841-A093-D86AB5AE1470}" type="datetimeFigureOut">
              <a:rPr lang="en-IN" smtClean="0"/>
              <a:t>12-01-2022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4147736-14E9-48EF-BCF1-17DE588B1B25}" type="slidenum">
              <a:rPr lang="en-IN" smtClean="0"/>
              <a:t>‹#›</a:t>
            </a:fld>
            <a:endParaRPr lang="en-IN"/>
          </a:p>
        </p:txBody>
      </p:sp>
    </p:spTree>
    <p:extLst>
      <p:ext uri="{BB962C8B-B14F-4D97-AF65-F5344CB8AC3E}">
        <p14:creationId xmlns:p14="http://schemas.microsoft.com/office/powerpoint/2010/main" val="171086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FAF937-3BB2-4841-A093-D86AB5AE1470}" type="datetimeFigureOut">
              <a:rPr lang="en-IN" smtClean="0"/>
              <a:t>12-01-2022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147736-14E9-48EF-BCF1-17DE588B1B25}" type="slidenum">
              <a:rPr lang="en-IN" smtClean="0"/>
              <a:t>‹#›</a:t>
            </a:fld>
            <a:endParaRPr lang="en-IN"/>
          </a:p>
        </p:txBody>
      </p:sp>
    </p:spTree>
    <p:extLst>
      <p:ext uri="{BB962C8B-B14F-4D97-AF65-F5344CB8AC3E}">
        <p14:creationId xmlns:p14="http://schemas.microsoft.com/office/powerpoint/2010/main" val="24808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AF937-3BB2-4841-A093-D86AB5AE1470}"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47736-14E9-48EF-BCF1-17DE588B1B25}" type="slidenum">
              <a:rPr lang="en-IN" smtClean="0"/>
              <a:t>‹#›</a:t>
            </a:fld>
            <a:endParaRPr lang="en-IN"/>
          </a:p>
        </p:txBody>
      </p:sp>
    </p:spTree>
    <p:extLst>
      <p:ext uri="{BB962C8B-B14F-4D97-AF65-F5344CB8AC3E}">
        <p14:creationId xmlns:p14="http://schemas.microsoft.com/office/powerpoint/2010/main" val="2525491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FAF937-3BB2-4841-A093-D86AB5AE1470}" type="datetimeFigureOut">
              <a:rPr lang="en-IN" smtClean="0"/>
              <a:t>12-01-2022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147736-14E9-48EF-BCF1-17DE588B1B2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7004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6F74-D2C8-4A18-9AD0-335AF139E4F1}"/>
              </a:ext>
            </a:extLst>
          </p:cNvPr>
          <p:cNvSpPr>
            <a:spLocks noGrp="1"/>
          </p:cNvSpPr>
          <p:nvPr>
            <p:ph type="ctrTitle"/>
          </p:nvPr>
        </p:nvSpPr>
        <p:spPr>
          <a:xfrm>
            <a:off x="1100051" y="1645920"/>
            <a:ext cx="10058400" cy="3566160"/>
          </a:xfrm>
          <a:noFill/>
        </p:spPr>
        <p:txBody>
          <a:bodyPr/>
          <a:lstStyle/>
          <a:p>
            <a:r>
              <a:rPr lang="en-US" sz="8000" b="1" u="sng" dirty="0"/>
              <a:t>Meeting App Backend</a:t>
            </a:r>
            <a:br>
              <a:rPr lang="en-US" sz="8000" b="1" u="sng" dirty="0"/>
            </a:br>
            <a:endParaRPr lang="en-IN" dirty="0"/>
          </a:p>
        </p:txBody>
      </p:sp>
      <p:sp>
        <p:nvSpPr>
          <p:cNvPr id="3" name="Subtitle 2">
            <a:extLst>
              <a:ext uri="{FF2B5EF4-FFF2-40B4-BE49-F238E27FC236}">
                <a16:creationId xmlns:a16="http://schemas.microsoft.com/office/drawing/2014/main" id="{E8B9B67F-7F0F-4BAC-B4C1-FB53D7F0C776}"/>
              </a:ext>
            </a:extLst>
          </p:cNvPr>
          <p:cNvSpPr>
            <a:spLocks noGrp="1"/>
          </p:cNvSpPr>
          <p:nvPr>
            <p:ph type="subTitle" idx="1"/>
          </p:nvPr>
        </p:nvSpPr>
        <p:spPr>
          <a:xfrm>
            <a:off x="1100051" y="4391952"/>
            <a:ext cx="10058400" cy="1143000"/>
          </a:xfrm>
        </p:spPr>
        <p:txBody>
          <a:bodyPr>
            <a:normAutofit/>
          </a:bodyPr>
          <a:lstStyle/>
          <a:p>
            <a:pPr>
              <a:lnSpc>
                <a:spcPct val="100000"/>
              </a:lnSpc>
            </a:pPr>
            <a:r>
              <a:rPr lang="en-US" dirty="0"/>
              <a:t>Swiggy IPP (Week 0)</a:t>
            </a:r>
            <a:br>
              <a:rPr lang="en-US" dirty="0"/>
            </a:br>
            <a:r>
              <a:rPr lang="en-US" dirty="0"/>
              <a:t>Case Study Presentation</a:t>
            </a:r>
            <a:endParaRPr lang="en-US" b="1" u="sng" dirty="0"/>
          </a:p>
          <a:p>
            <a:endParaRPr lang="en-IN" dirty="0"/>
          </a:p>
        </p:txBody>
      </p:sp>
      <p:sp>
        <p:nvSpPr>
          <p:cNvPr id="4" name="TextBox 3">
            <a:extLst>
              <a:ext uri="{FF2B5EF4-FFF2-40B4-BE49-F238E27FC236}">
                <a16:creationId xmlns:a16="http://schemas.microsoft.com/office/drawing/2014/main" id="{C7C8394C-D7D1-482C-970F-0F2AC88E8068}"/>
              </a:ext>
            </a:extLst>
          </p:cNvPr>
          <p:cNvSpPr txBox="1"/>
          <p:nvPr/>
        </p:nvSpPr>
        <p:spPr>
          <a:xfrm>
            <a:off x="8311800" y="4455621"/>
            <a:ext cx="2780149" cy="1292662"/>
          </a:xfrm>
          <a:prstGeom prst="rect">
            <a:avLst/>
          </a:prstGeom>
          <a:noFill/>
        </p:spPr>
        <p:txBody>
          <a:bodyPr wrap="square" rtlCol="0">
            <a:spAutoFit/>
          </a:bodyPr>
          <a:lstStyle/>
          <a:p>
            <a:pPr algn="r"/>
            <a:r>
              <a:rPr lang="en-US" dirty="0"/>
              <a:t>By:</a:t>
            </a:r>
          </a:p>
          <a:p>
            <a:pPr algn="r"/>
            <a:r>
              <a:rPr lang="en-US" sz="2400" b="1" dirty="0">
                <a:solidFill>
                  <a:schemeClr val="tx1">
                    <a:lumMod val="95000"/>
                    <a:lumOff val="5000"/>
                  </a:schemeClr>
                </a:solidFill>
              </a:rPr>
              <a:t>Hardik Joshi</a:t>
            </a:r>
          </a:p>
          <a:p>
            <a:pPr algn="r"/>
            <a:r>
              <a:rPr lang="en-US" dirty="0"/>
              <a:t>hardikj7321@gmail.com</a:t>
            </a:r>
          </a:p>
          <a:p>
            <a:pPr algn="r"/>
            <a:r>
              <a:rPr lang="en-US" dirty="0"/>
              <a:t>CSE Senior Year, MSIT</a:t>
            </a:r>
            <a:endParaRPr lang="en-IN" dirty="0"/>
          </a:p>
        </p:txBody>
      </p:sp>
      <p:pic>
        <p:nvPicPr>
          <p:cNvPr id="12" name="Picture 11" descr="Logo&#10;&#10;Description automatically generated">
            <a:extLst>
              <a:ext uri="{FF2B5EF4-FFF2-40B4-BE49-F238E27FC236}">
                <a16:creationId xmlns:a16="http://schemas.microsoft.com/office/drawing/2014/main" id="{207FA57D-73DA-4ACA-A33A-71D68CF7FCD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100051" y="266154"/>
            <a:ext cx="1010437" cy="706010"/>
          </a:xfrm>
          <a:prstGeom prst="rect">
            <a:avLst/>
          </a:prstGeom>
        </p:spPr>
      </p:pic>
    </p:spTree>
    <p:extLst>
      <p:ext uri="{BB962C8B-B14F-4D97-AF65-F5344CB8AC3E}">
        <p14:creationId xmlns:p14="http://schemas.microsoft.com/office/powerpoint/2010/main" val="2105875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0B8BFD-01D3-419C-A4E4-7D90A3113F1F}"/>
              </a:ext>
            </a:extLst>
          </p:cNvPr>
          <p:cNvSpPr txBox="1"/>
          <p:nvPr/>
        </p:nvSpPr>
        <p:spPr>
          <a:xfrm>
            <a:off x="6312367" y="5543550"/>
            <a:ext cx="3653501" cy="646331"/>
          </a:xfrm>
          <a:prstGeom prst="rect">
            <a:avLst/>
          </a:prstGeom>
          <a:noFill/>
        </p:spPr>
        <p:txBody>
          <a:bodyPr wrap="none" rtlCol="0">
            <a:spAutoFit/>
          </a:bodyPr>
          <a:lstStyle/>
          <a:p>
            <a:pPr algn="ctr"/>
            <a:r>
              <a:rPr lang="en-US" dirty="0"/>
              <a:t>Scenario 3: Unsuccessful registration</a:t>
            </a:r>
          </a:p>
          <a:p>
            <a:pPr algn="ctr"/>
            <a:r>
              <a:rPr lang="en-US" dirty="0"/>
              <a:t>Invalid input field(s) </a:t>
            </a:r>
            <a:endParaRPr lang="en-IN" dirty="0"/>
          </a:p>
        </p:txBody>
      </p:sp>
      <p:pic>
        <p:nvPicPr>
          <p:cNvPr id="3" name="Picture 2">
            <a:extLst>
              <a:ext uri="{FF2B5EF4-FFF2-40B4-BE49-F238E27FC236}">
                <a16:creationId xmlns:a16="http://schemas.microsoft.com/office/drawing/2014/main" id="{C8FC23ED-5894-45EE-BD4D-727B07B28BEE}"/>
              </a:ext>
            </a:extLst>
          </p:cNvPr>
          <p:cNvPicPr>
            <a:picLocks noChangeAspect="1"/>
          </p:cNvPicPr>
          <p:nvPr/>
        </p:nvPicPr>
        <p:blipFill rotWithShape="1">
          <a:blip r:embed="rId2"/>
          <a:srcRect r="11062"/>
          <a:stretch/>
        </p:blipFill>
        <p:spPr>
          <a:xfrm>
            <a:off x="4221018" y="923636"/>
            <a:ext cx="7675420" cy="4496314"/>
          </a:xfrm>
          <a:prstGeom prst="rect">
            <a:avLst/>
          </a:prstGeom>
          <a:effectLst>
            <a:glow rad="228600">
              <a:schemeClr val="accent2">
                <a:satMod val="175000"/>
                <a:alpha val="40000"/>
              </a:schemeClr>
            </a:glow>
          </a:effectLst>
        </p:spPr>
      </p:pic>
      <p:sp>
        <p:nvSpPr>
          <p:cNvPr id="5" name="TextBox 4">
            <a:extLst>
              <a:ext uri="{FF2B5EF4-FFF2-40B4-BE49-F238E27FC236}">
                <a16:creationId xmlns:a16="http://schemas.microsoft.com/office/drawing/2014/main" id="{45EDAB4F-81FE-496A-905A-65711E367529}"/>
              </a:ext>
            </a:extLst>
          </p:cNvPr>
          <p:cNvSpPr txBox="1"/>
          <p:nvPr/>
        </p:nvSpPr>
        <p:spPr>
          <a:xfrm>
            <a:off x="92363" y="1757801"/>
            <a:ext cx="3685309" cy="1754326"/>
          </a:xfrm>
          <a:prstGeom prst="rect">
            <a:avLst/>
          </a:prstGeom>
          <a:noFill/>
        </p:spPr>
        <p:txBody>
          <a:bodyPr wrap="square">
            <a:spAutoFit/>
          </a:bodyPr>
          <a:lstStyle/>
          <a:p>
            <a:r>
              <a:rPr lang="en-IN" dirty="0"/>
              <a:t>Endpoint: /register</a:t>
            </a:r>
          </a:p>
          <a:p>
            <a:r>
              <a:rPr lang="en-IN" dirty="0"/>
              <a:t>Input (JSON): {</a:t>
            </a:r>
          </a:p>
          <a:p>
            <a:r>
              <a:rPr lang="en-IN" dirty="0"/>
              <a:t>    "registration_name":“4",</a:t>
            </a:r>
          </a:p>
          <a:p>
            <a:r>
              <a:rPr lang="en-IN" dirty="0"/>
              <a:t>    "user_id":"hardik4@gmail.com",</a:t>
            </a:r>
          </a:p>
          <a:p>
            <a:r>
              <a:rPr lang="en-IN" dirty="0"/>
              <a:t>    "password":"passHJ04" </a:t>
            </a:r>
          </a:p>
          <a:p>
            <a:r>
              <a:rPr lang="en-IN" dirty="0"/>
              <a:t>}</a:t>
            </a:r>
          </a:p>
        </p:txBody>
      </p:sp>
      <p:sp>
        <p:nvSpPr>
          <p:cNvPr id="6" name="Speech Bubble: Oval 5">
            <a:extLst>
              <a:ext uri="{FF2B5EF4-FFF2-40B4-BE49-F238E27FC236}">
                <a16:creationId xmlns:a16="http://schemas.microsoft.com/office/drawing/2014/main" id="{157566A2-91B6-4BE3-9D30-368789109A4E}"/>
              </a:ext>
            </a:extLst>
          </p:cNvPr>
          <p:cNvSpPr/>
          <p:nvPr/>
        </p:nvSpPr>
        <p:spPr>
          <a:xfrm>
            <a:off x="1754910" y="923636"/>
            <a:ext cx="1773382" cy="983383"/>
          </a:xfrm>
          <a:prstGeom prst="wedgeEllipse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t>Name cannot contain any numeric digits !</a:t>
            </a:r>
          </a:p>
        </p:txBody>
      </p:sp>
      <p:sp>
        <p:nvSpPr>
          <p:cNvPr id="7" name="Rectangle: Rounded Corners 6">
            <a:extLst>
              <a:ext uri="{FF2B5EF4-FFF2-40B4-BE49-F238E27FC236}">
                <a16:creationId xmlns:a16="http://schemas.microsoft.com/office/drawing/2014/main" id="{908EA591-9000-434D-8547-D88ED3E9FB2E}"/>
              </a:ext>
            </a:extLst>
          </p:cNvPr>
          <p:cNvSpPr/>
          <p:nvPr/>
        </p:nvSpPr>
        <p:spPr>
          <a:xfrm>
            <a:off x="295562" y="3796145"/>
            <a:ext cx="3278910" cy="1366982"/>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Similar validation checks for “</a:t>
            </a:r>
            <a:r>
              <a:rPr lang="en-IN" sz="1400" dirty="0" err="1">
                <a:solidFill>
                  <a:srgbClr val="FF0000"/>
                </a:solidFill>
              </a:rPr>
              <a:t>user_id</a:t>
            </a:r>
            <a:r>
              <a:rPr lang="en-IN" sz="1400" dirty="0">
                <a:solidFill>
                  <a:srgbClr val="FF0000"/>
                </a:solidFill>
              </a:rPr>
              <a:t>” and “password” fields are also implemented</a:t>
            </a:r>
            <a:br>
              <a:rPr lang="en-IN" dirty="0">
                <a:solidFill>
                  <a:srgbClr val="FF0000"/>
                </a:solidFill>
              </a:rPr>
            </a:br>
            <a:r>
              <a:rPr lang="en-IN" sz="1050" dirty="0">
                <a:solidFill>
                  <a:srgbClr val="FF0000"/>
                </a:solidFill>
              </a:rPr>
              <a:t>(although usually these are more suitable in frontend)</a:t>
            </a:r>
            <a:endParaRPr lang="en-IN" dirty="0">
              <a:solidFill>
                <a:srgbClr val="FF0000"/>
              </a:solidFill>
            </a:endParaRPr>
          </a:p>
        </p:txBody>
      </p:sp>
      <p:sp>
        <p:nvSpPr>
          <p:cNvPr id="8" name="Arrow: Pentagon 7">
            <a:extLst>
              <a:ext uri="{FF2B5EF4-FFF2-40B4-BE49-F238E27FC236}">
                <a16:creationId xmlns:a16="http://schemas.microsoft.com/office/drawing/2014/main" id="{70BCDA60-A896-4281-B7FC-3529D67A37A1}"/>
              </a:ext>
            </a:extLst>
          </p:cNvPr>
          <p:cNvSpPr/>
          <p:nvPr/>
        </p:nvSpPr>
        <p:spPr>
          <a:xfrm>
            <a:off x="207033" y="1362364"/>
            <a:ext cx="977804" cy="332509"/>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POST</a:t>
            </a:r>
          </a:p>
        </p:txBody>
      </p:sp>
    </p:spTree>
    <p:extLst>
      <p:ext uri="{BB962C8B-B14F-4D97-AF65-F5344CB8AC3E}">
        <p14:creationId xmlns:p14="http://schemas.microsoft.com/office/powerpoint/2010/main" val="4114429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1784F-8761-46EA-B0F3-1EA7A5E2CD53}"/>
              </a:ext>
            </a:extLst>
          </p:cNvPr>
          <p:cNvSpPr txBox="1"/>
          <p:nvPr/>
        </p:nvSpPr>
        <p:spPr>
          <a:xfrm>
            <a:off x="418289" y="428017"/>
            <a:ext cx="4201022" cy="923330"/>
          </a:xfrm>
          <a:prstGeom prst="rect">
            <a:avLst/>
          </a:prstGeom>
          <a:noFill/>
        </p:spPr>
        <p:txBody>
          <a:bodyPr wrap="none" rtlCol="0">
            <a:spAutoFit/>
          </a:bodyPr>
          <a:lstStyle/>
          <a:p>
            <a:r>
              <a:rPr lang="en-US" u="sng" dirty="0"/>
              <a:t>Features prescribed in Problem Statement:</a:t>
            </a:r>
          </a:p>
          <a:p>
            <a:endParaRPr lang="en-US" u="sng" dirty="0"/>
          </a:p>
          <a:p>
            <a:r>
              <a:rPr lang="en-US" u="sng" dirty="0"/>
              <a:t>Feature 2. Login User</a:t>
            </a:r>
            <a:endParaRPr lang="en-IN" u="sng" dirty="0"/>
          </a:p>
        </p:txBody>
      </p:sp>
      <p:sp>
        <p:nvSpPr>
          <p:cNvPr id="5" name="TextBox 4">
            <a:extLst>
              <a:ext uri="{FF2B5EF4-FFF2-40B4-BE49-F238E27FC236}">
                <a16:creationId xmlns:a16="http://schemas.microsoft.com/office/drawing/2014/main" id="{1C262F80-2381-4D5E-BE35-E187648A66E8}"/>
              </a:ext>
            </a:extLst>
          </p:cNvPr>
          <p:cNvSpPr txBox="1"/>
          <p:nvPr/>
        </p:nvSpPr>
        <p:spPr>
          <a:xfrm>
            <a:off x="7442287" y="5715558"/>
            <a:ext cx="2377988" cy="646331"/>
          </a:xfrm>
          <a:prstGeom prst="rect">
            <a:avLst/>
          </a:prstGeom>
          <a:noFill/>
        </p:spPr>
        <p:txBody>
          <a:bodyPr wrap="square" rtlCol="0">
            <a:spAutoFit/>
          </a:bodyPr>
          <a:lstStyle/>
          <a:p>
            <a:pPr algn="ctr"/>
            <a:r>
              <a:rPr lang="en-US" dirty="0"/>
              <a:t>Scenario 1: </a:t>
            </a:r>
          </a:p>
          <a:p>
            <a:pPr algn="ctr"/>
            <a:r>
              <a:rPr lang="en-US" dirty="0"/>
              <a:t>Successful Login</a:t>
            </a:r>
            <a:endParaRPr lang="en-IN" dirty="0"/>
          </a:p>
        </p:txBody>
      </p:sp>
      <p:pic>
        <p:nvPicPr>
          <p:cNvPr id="6" name="Picture 5">
            <a:extLst>
              <a:ext uri="{FF2B5EF4-FFF2-40B4-BE49-F238E27FC236}">
                <a16:creationId xmlns:a16="http://schemas.microsoft.com/office/drawing/2014/main" id="{34F881C9-E359-4560-A27B-0726EF8E14E5}"/>
              </a:ext>
            </a:extLst>
          </p:cNvPr>
          <p:cNvPicPr>
            <a:picLocks noChangeAspect="1"/>
          </p:cNvPicPr>
          <p:nvPr/>
        </p:nvPicPr>
        <p:blipFill rotWithShape="1">
          <a:blip r:embed="rId2"/>
          <a:srcRect r="7199"/>
          <a:stretch/>
        </p:blipFill>
        <p:spPr>
          <a:xfrm>
            <a:off x="4313961" y="1123950"/>
            <a:ext cx="7619422" cy="4591608"/>
          </a:xfrm>
          <a:prstGeom prst="rect">
            <a:avLst/>
          </a:prstGeom>
          <a:effectLst>
            <a:glow rad="228600">
              <a:schemeClr val="accent2">
                <a:satMod val="175000"/>
                <a:alpha val="40000"/>
              </a:schemeClr>
            </a:glow>
          </a:effectLst>
        </p:spPr>
      </p:pic>
      <p:sp>
        <p:nvSpPr>
          <p:cNvPr id="7" name="TextBox 6">
            <a:extLst>
              <a:ext uri="{FF2B5EF4-FFF2-40B4-BE49-F238E27FC236}">
                <a16:creationId xmlns:a16="http://schemas.microsoft.com/office/drawing/2014/main" id="{30B69902-79C2-4CCC-A9A6-9F390F40B281}"/>
              </a:ext>
            </a:extLst>
          </p:cNvPr>
          <p:cNvSpPr txBox="1"/>
          <p:nvPr/>
        </p:nvSpPr>
        <p:spPr>
          <a:xfrm>
            <a:off x="418289" y="2316540"/>
            <a:ext cx="3654947" cy="1477328"/>
          </a:xfrm>
          <a:prstGeom prst="rect">
            <a:avLst/>
          </a:prstGeom>
          <a:noFill/>
        </p:spPr>
        <p:txBody>
          <a:bodyPr wrap="square">
            <a:spAutoFit/>
          </a:bodyPr>
          <a:lstStyle/>
          <a:p>
            <a:r>
              <a:rPr lang="en-IN" dirty="0"/>
              <a:t>Endpoint: /login</a:t>
            </a:r>
          </a:p>
          <a:p>
            <a:r>
              <a:rPr lang="en-IN" dirty="0"/>
              <a:t>Input (JSON): {</a:t>
            </a:r>
          </a:p>
          <a:p>
            <a:r>
              <a:rPr lang="en-IN" dirty="0"/>
              <a:t>    "</a:t>
            </a:r>
            <a:r>
              <a:rPr lang="en-IN" dirty="0" err="1"/>
              <a:t>user_id</a:t>
            </a:r>
            <a:r>
              <a:rPr lang="en-IN" dirty="0"/>
              <a:t>": "hardik4@gmail.com",</a:t>
            </a:r>
          </a:p>
          <a:p>
            <a:r>
              <a:rPr lang="en-IN" dirty="0"/>
              <a:t>    "password":"passHJ04" </a:t>
            </a:r>
          </a:p>
          <a:p>
            <a:r>
              <a:rPr lang="en-IN" dirty="0"/>
              <a:t>}</a:t>
            </a:r>
          </a:p>
        </p:txBody>
      </p:sp>
      <p:sp>
        <p:nvSpPr>
          <p:cNvPr id="8" name="Arrow: Pentagon 7">
            <a:extLst>
              <a:ext uri="{FF2B5EF4-FFF2-40B4-BE49-F238E27FC236}">
                <a16:creationId xmlns:a16="http://schemas.microsoft.com/office/drawing/2014/main" id="{7C12FD8A-117E-4563-AABE-E21DB0E84C96}"/>
              </a:ext>
            </a:extLst>
          </p:cNvPr>
          <p:cNvSpPr/>
          <p:nvPr/>
        </p:nvSpPr>
        <p:spPr>
          <a:xfrm>
            <a:off x="502597" y="1891698"/>
            <a:ext cx="977804" cy="332509"/>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POST</a:t>
            </a:r>
          </a:p>
        </p:txBody>
      </p:sp>
      <p:sp>
        <p:nvSpPr>
          <p:cNvPr id="15" name="Speech Bubble: Oval 14">
            <a:extLst>
              <a:ext uri="{FF2B5EF4-FFF2-40B4-BE49-F238E27FC236}">
                <a16:creationId xmlns:a16="http://schemas.microsoft.com/office/drawing/2014/main" id="{E44A0B2B-457D-40F0-85F0-EA44C439AEDB}"/>
              </a:ext>
            </a:extLst>
          </p:cNvPr>
          <p:cNvSpPr/>
          <p:nvPr/>
        </p:nvSpPr>
        <p:spPr>
          <a:xfrm>
            <a:off x="2097092" y="1566560"/>
            <a:ext cx="1840322" cy="780527"/>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dirty="0"/>
              <a:t>Correct Credentials (same at the time of registration)</a:t>
            </a:r>
          </a:p>
        </p:txBody>
      </p:sp>
    </p:spTree>
    <p:extLst>
      <p:ext uri="{BB962C8B-B14F-4D97-AF65-F5344CB8AC3E}">
        <p14:creationId xmlns:p14="http://schemas.microsoft.com/office/powerpoint/2010/main" val="3269642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262F80-2381-4D5E-BE35-E187648A66E8}"/>
              </a:ext>
            </a:extLst>
          </p:cNvPr>
          <p:cNvSpPr txBox="1"/>
          <p:nvPr/>
        </p:nvSpPr>
        <p:spPr>
          <a:xfrm>
            <a:off x="7011306" y="5715558"/>
            <a:ext cx="2138278" cy="646331"/>
          </a:xfrm>
          <a:prstGeom prst="rect">
            <a:avLst/>
          </a:prstGeom>
          <a:noFill/>
        </p:spPr>
        <p:txBody>
          <a:bodyPr wrap="none" rtlCol="0">
            <a:spAutoFit/>
          </a:bodyPr>
          <a:lstStyle/>
          <a:p>
            <a:pPr algn="ctr"/>
            <a:r>
              <a:rPr lang="en-US" dirty="0"/>
              <a:t>Scenario 2: </a:t>
            </a:r>
          </a:p>
          <a:p>
            <a:pPr algn="ctr"/>
            <a:r>
              <a:rPr lang="en-US" dirty="0"/>
              <a:t>Incorrect Credentials</a:t>
            </a:r>
            <a:endParaRPr lang="en-IN" dirty="0"/>
          </a:p>
        </p:txBody>
      </p:sp>
      <p:pic>
        <p:nvPicPr>
          <p:cNvPr id="6" name="Picture 5">
            <a:extLst>
              <a:ext uri="{FF2B5EF4-FFF2-40B4-BE49-F238E27FC236}">
                <a16:creationId xmlns:a16="http://schemas.microsoft.com/office/drawing/2014/main" id="{19C6DAC8-541F-467D-BE16-3647F99C1688}"/>
              </a:ext>
            </a:extLst>
          </p:cNvPr>
          <p:cNvPicPr>
            <a:picLocks noChangeAspect="1"/>
          </p:cNvPicPr>
          <p:nvPr/>
        </p:nvPicPr>
        <p:blipFill rotWithShape="1">
          <a:blip r:embed="rId2"/>
          <a:srcRect r="8138"/>
          <a:stretch/>
        </p:blipFill>
        <p:spPr>
          <a:xfrm>
            <a:off x="4383630" y="1104899"/>
            <a:ext cx="7393630" cy="4543425"/>
          </a:xfrm>
          <a:prstGeom prst="rect">
            <a:avLst/>
          </a:prstGeom>
          <a:effectLst>
            <a:glow rad="228600">
              <a:schemeClr val="accent2">
                <a:satMod val="175000"/>
                <a:alpha val="40000"/>
              </a:schemeClr>
            </a:glow>
          </a:effectLst>
        </p:spPr>
      </p:pic>
      <p:sp>
        <p:nvSpPr>
          <p:cNvPr id="8" name="TextBox 7">
            <a:extLst>
              <a:ext uri="{FF2B5EF4-FFF2-40B4-BE49-F238E27FC236}">
                <a16:creationId xmlns:a16="http://schemas.microsoft.com/office/drawing/2014/main" id="{442F1225-DDF1-4D5E-B9EA-6D9C69B61ECD}"/>
              </a:ext>
            </a:extLst>
          </p:cNvPr>
          <p:cNvSpPr txBox="1"/>
          <p:nvPr/>
        </p:nvSpPr>
        <p:spPr>
          <a:xfrm>
            <a:off x="332509" y="1899284"/>
            <a:ext cx="6096000" cy="1477328"/>
          </a:xfrm>
          <a:prstGeom prst="rect">
            <a:avLst/>
          </a:prstGeom>
          <a:noFill/>
        </p:spPr>
        <p:txBody>
          <a:bodyPr wrap="square">
            <a:spAutoFit/>
          </a:bodyPr>
          <a:lstStyle/>
          <a:p>
            <a:r>
              <a:rPr lang="en-IN" dirty="0"/>
              <a:t>Endpoint: /login</a:t>
            </a:r>
          </a:p>
          <a:p>
            <a:r>
              <a:rPr lang="en-IN" dirty="0"/>
              <a:t>Input (JSON): {</a:t>
            </a:r>
          </a:p>
          <a:p>
            <a:r>
              <a:rPr lang="en-IN" dirty="0"/>
              <a:t>    "</a:t>
            </a:r>
            <a:r>
              <a:rPr lang="en-IN" dirty="0" err="1"/>
              <a:t>user_id</a:t>
            </a:r>
            <a:r>
              <a:rPr lang="en-IN" dirty="0"/>
              <a:t>": "hardik4@gmail.com",</a:t>
            </a:r>
          </a:p>
          <a:p>
            <a:r>
              <a:rPr lang="en-IN" dirty="0"/>
              <a:t>    "password":"passHJ04X" </a:t>
            </a:r>
          </a:p>
          <a:p>
            <a:r>
              <a:rPr lang="en-IN" dirty="0"/>
              <a:t>}</a:t>
            </a:r>
          </a:p>
        </p:txBody>
      </p:sp>
      <p:sp>
        <p:nvSpPr>
          <p:cNvPr id="10" name="Arrow: Pentagon 9">
            <a:extLst>
              <a:ext uri="{FF2B5EF4-FFF2-40B4-BE49-F238E27FC236}">
                <a16:creationId xmlns:a16="http://schemas.microsoft.com/office/drawing/2014/main" id="{3A905AC3-60F4-4B16-AB9C-98ED179AB464}"/>
              </a:ext>
            </a:extLst>
          </p:cNvPr>
          <p:cNvSpPr/>
          <p:nvPr/>
        </p:nvSpPr>
        <p:spPr>
          <a:xfrm>
            <a:off x="414740" y="1438609"/>
            <a:ext cx="977804" cy="332509"/>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POST</a:t>
            </a:r>
          </a:p>
        </p:txBody>
      </p:sp>
    </p:spTree>
    <p:extLst>
      <p:ext uri="{BB962C8B-B14F-4D97-AF65-F5344CB8AC3E}">
        <p14:creationId xmlns:p14="http://schemas.microsoft.com/office/powerpoint/2010/main" val="93313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5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C2F828-9830-4448-98F4-D66ACFDEF463}"/>
              </a:ext>
            </a:extLst>
          </p:cNvPr>
          <p:cNvSpPr txBox="1"/>
          <p:nvPr/>
        </p:nvSpPr>
        <p:spPr>
          <a:xfrm>
            <a:off x="321013" y="2504971"/>
            <a:ext cx="6096000" cy="1477328"/>
          </a:xfrm>
          <a:prstGeom prst="rect">
            <a:avLst/>
          </a:prstGeom>
          <a:noFill/>
        </p:spPr>
        <p:txBody>
          <a:bodyPr wrap="square">
            <a:spAutoFit/>
          </a:bodyPr>
          <a:lstStyle/>
          <a:p>
            <a:r>
              <a:rPr lang="en-IN" dirty="0"/>
              <a:t>Endpoint: /login</a:t>
            </a:r>
          </a:p>
          <a:p>
            <a:r>
              <a:rPr lang="en-IN" dirty="0"/>
              <a:t>Input (JSON): {</a:t>
            </a:r>
          </a:p>
          <a:p>
            <a:r>
              <a:rPr lang="en-IN" dirty="0"/>
              <a:t>    "</a:t>
            </a:r>
            <a:r>
              <a:rPr lang="en-IN" dirty="0" err="1"/>
              <a:t>user_id</a:t>
            </a:r>
            <a:r>
              <a:rPr lang="en-IN" dirty="0"/>
              <a:t>": "hardik@gmail.com",</a:t>
            </a:r>
          </a:p>
          <a:p>
            <a:r>
              <a:rPr lang="en-IN" dirty="0"/>
              <a:t>    "password":"passHJ04" </a:t>
            </a:r>
          </a:p>
          <a:p>
            <a:r>
              <a:rPr lang="en-IN" dirty="0"/>
              <a:t>}</a:t>
            </a:r>
          </a:p>
        </p:txBody>
      </p:sp>
      <p:pic>
        <p:nvPicPr>
          <p:cNvPr id="5" name="Picture 4">
            <a:extLst>
              <a:ext uri="{FF2B5EF4-FFF2-40B4-BE49-F238E27FC236}">
                <a16:creationId xmlns:a16="http://schemas.microsoft.com/office/drawing/2014/main" id="{F076479E-0305-446D-9A9B-673FD90D8F5C}"/>
              </a:ext>
            </a:extLst>
          </p:cNvPr>
          <p:cNvPicPr>
            <a:picLocks noChangeAspect="1"/>
          </p:cNvPicPr>
          <p:nvPr/>
        </p:nvPicPr>
        <p:blipFill>
          <a:blip r:embed="rId2"/>
          <a:stretch>
            <a:fillRect/>
          </a:stretch>
        </p:blipFill>
        <p:spPr>
          <a:xfrm>
            <a:off x="4319081" y="719072"/>
            <a:ext cx="7551906" cy="4814383"/>
          </a:xfrm>
          <a:prstGeom prst="rect">
            <a:avLst/>
          </a:prstGeom>
          <a:effectLst>
            <a:glow rad="228600">
              <a:schemeClr val="accent2">
                <a:satMod val="175000"/>
                <a:alpha val="40000"/>
              </a:schemeClr>
            </a:glow>
          </a:effectLst>
        </p:spPr>
      </p:pic>
      <p:sp>
        <p:nvSpPr>
          <p:cNvPr id="7" name="TextBox 6">
            <a:extLst>
              <a:ext uri="{FF2B5EF4-FFF2-40B4-BE49-F238E27FC236}">
                <a16:creationId xmlns:a16="http://schemas.microsoft.com/office/drawing/2014/main" id="{FB0184EA-2051-4FB4-8550-60CFC96FB7AF}"/>
              </a:ext>
            </a:extLst>
          </p:cNvPr>
          <p:cNvSpPr txBox="1"/>
          <p:nvPr/>
        </p:nvSpPr>
        <p:spPr>
          <a:xfrm>
            <a:off x="5128908" y="5576051"/>
            <a:ext cx="6094378" cy="369332"/>
          </a:xfrm>
          <a:prstGeom prst="rect">
            <a:avLst/>
          </a:prstGeom>
          <a:noFill/>
        </p:spPr>
        <p:txBody>
          <a:bodyPr wrap="square">
            <a:spAutoFit/>
          </a:bodyPr>
          <a:lstStyle/>
          <a:p>
            <a:pPr algn="ctr"/>
            <a:r>
              <a:rPr lang="en-US" dirty="0"/>
              <a:t>Scenario 3: Non registered email</a:t>
            </a:r>
          </a:p>
        </p:txBody>
      </p:sp>
      <p:sp>
        <p:nvSpPr>
          <p:cNvPr id="8" name="Arrow: Pentagon 7">
            <a:extLst>
              <a:ext uri="{FF2B5EF4-FFF2-40B4-BE49-F238E27FC236}">
                <a16:creationId xmlns:a16="http://schemas.microsoft.com/office/drawing/2014/main" id="{ABCAF5BA-FA26-4B62-BEF7-88013D717611}"/>
              </a:ext>
            </a:extLst>
          </p:cNvPr>
          <p:cNvSpPr/>
          <p:nvPr/>
        </p:nvSpPr>
        <p:spPr>
          <a:xfrm>
            <a:off x="417078" y="2051452"/>
            <a:ext cx="977804" cy="332509"/>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POST</a:t>
            </a:r>
          </a:p>
        </p:txBody>
      </p:sp>
    </p:spTree>
    <p:extLst>
      <p:ext uri="{BB962C8B-B14F-4D97-AF65-F5344CB8AC3E}">
        <p14:creationId xmlns:p14="http://schemas.microsoft.com/office/powerpoint/2010/main" val="1647094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1784F-8761-46EA-B0F3-1EA7A5E2CD53}"/>
              </a:ext>
            </a:extLst>
          </p:cNvPr>
          <p:cNvSpPr txBox="1"/>
          <p:nvPr/>
        </p:nvSpPr>
        <p:spPr>
          <a:xfrm>
            <a:off x="418289" y="428017"/>
            <a:ext cx="4201022" cy="923330"/>
          </a:xfrm>
          <a:prstGeom prst="rect">
            <a:avLst/>
          </a:prstGeom>
          <a:noFill/>
        </p:spPr>
        <p:txBody>
          <a:bodyPr wrap="none" rtlCol="0">
            <a:spAutoFit/>
          </a:bodyPr>
          <a:lstStyle/>
          <a:p>
            <a:r>
              <a:rPr lang="en-US" u="sng" dirty="0"/>
              <a:t>Features prescribed in Problem Statement:</a:t>
            </a:r>
          </a:p>
          <a:p>
            <a:endParaRPr lang="en-US" u="sng" dirty="0"/>
          </a:p>
          <a:p>
            <a:r>
              <a:rPr lang="en-US" u="sng" dirty="0"/>
              <a:t>3. Creating Meeting</a:t>
            </a:r>
            <a:endParaRPr lang="en-IN" u="sng" dirty="0"/>
          </a:p>
        </p:txBody>
      </p:sp>
      <p:sp>
        <p:nvSpPr>
          <p:cNvPr id="5" name="TextBox 4">
            <a:extLst>
              <a:ext uri="{FF2B5EF4-FFF2-40B4-BE49-F238E27FC236}">
                <a16:creationId xmlns:a16="http://schemas.microsoft.com/office/drawing/2014/main" id="{1C262F80-2381-4D5E-BE35-E187648A66E8}"/>
              </a:ext>
            </a:extLst>
          </p:cNvPr>
          <p:cNvSpPr txBox="1"/>
          <p:nvPr/>
        </p:nvSpPr>
        <p:spPr>
          <a:xfrm>
            <a:off x="6539223" y="5715558"/>
            <a:ext cx="3082447" cy="646331"/>
          </a:xfrm>
          <a:prstGeom prst="rect">
            <a:avLst/>
          </a:prstGeom>
          <a:noFill/>
        </p:spPr>
        <p:txBody>
          <a:bodyPr wrap="none" rtlCol="0">
            <a:spAutoFit/>
          </a:bodyPr>
          <a:lstStyle/>
          <a:p>
            <a:pPr algn="ctr"/>
            <a:r>
              <a:rPr lang="en-US" dirty="0"/>
              <a:t>Scenario 1: </a:t>
            </a:r>
          </a:p>
          <a:p>
            <a:pPr algn="ctr"/>
            <a:r>
              <a:rPr lang="en-US" dirty="0"/>
              <a:t>Successful Creation of Meeting</a:t>
            </a:r>
            <a:endParaRPr lang="en-IN" dirty="0"/>
          </a:p>
        </p:txBody>
      </p:sp>
      <p:pic>
        <p:nvPicPr>
          <p:cNvPr id="6" name="Picture 5">
            <a:extLst>
              <a:ext uri="{FF2B5EF4-FFF2-40B4-BE49-F238E27FC236}">
                <a16:creationId xmlns:a16="http://schemas.microsoft.com/office/drawing/2014/main" id="{715C5348-575C-458F-941C-A914B905CF91}"/>
              </a:ext>
            </a:extLst>
          </p:cNvPr>
          <p:cNvPicPr>
            <a:picLocks noChangeAspect="1"/>
          </p:cNvPicPr>
          <p:nvPr/>
        </p:nvPicPr>
        <p:blipFill>
          <a:blip r:embed="rId2"/>
          <a:stretch>
            <a:fillRect/>
          </a:stretch>
        </p:blipFill>
        <p:spPr>
          <a:xfrm>
            <a:off x="4295775" y="1038225"/>
            <a:ext cx="7753036" cy="4586744"/>
          </a:xfrm>
          <a:prstGeom prst="rect">
            <a:avLst/>
          </a:prstGeom>
          <a:effectLst>
            <a:glow rad="228600">
              <a:schemeClr val="accent2">
                <a:satMod val="175000"/>
                <a:alpha val="40000"/>
              </a:schemeClr>
            </a:glow>
          </a:effectLst>
        </p:spPr>
      </p:pic>
      <p:sp>
        <p:nvSpPr>
          <p:cNvPr id="7" name="TextBox 6">
            <a:extLst>
              <a:ext uri="{FF2B5EF4-FFF2-40B4-BE49-F238E27FC236}">
                <a16:creationId xmlns:a16="http://schemas.microsoft.com/office/drawing/2014/main" id="{EA1A5B55-EE62-4484-ABEE-4183F37EEF82}"/>
              </a:ext>
            </a:extLst>
          </p:cNvPr>
          <p:cNvSpPr txBox="1"/>
          <p:nvPr/>
        </p:nvSpPr>
        <p:spPr>
          <a:xfrm>
            <a:off x="303989" y="2194225"/>
            <a:ext cx="3713535" cy="3970318"/>
          </a:xfrm>
          <a:prstGeom prst="rect">
            <a:avLst/>
          </a:prstGeom>
          <a:noFill/>
        </p:spPr>
        <p:txBody>
          <a:bodyPr wrap="square">
            <a:spAutoFit/>
          </a:bodyPr>
          <a:lstStyle/>
          <a:p>
            <a:r>
              <a:rPr lang="en-IN" dirty="0"/>
              <a:t>Endpoint: /meeting</a:t>
            </a:r>
          </a:p>
          <a:p>
            <a:r>
              <a:rPr lang="en-IN" dirty="0"/>
              <a:t>Input (JSON): </a:t>
            </a:r>
            <a:r>
              <a:rPr lang="en-US" dirty="0"/>
              <a:t>{</a:t>
            </a:r>
          </a:p>
          <a:p>
            <a:r>
              <a:rPr lang="en-US" dirty="0"/>
              <a:t>    "meeting": {</a:t>
            </a:r>
          </a:p>
          <a:p>
            <a:r>
              <a:rPr lang="en-US" dirty="0"/>
              <a:t>            "</a:t>
            </a:r>
            <a:r>
              <a:rPr lang="en-US" dirty="0" err="1"/>
              <a:t>date_of_meeting</a:t>
            </a:r>
            <a:r>
              <a:rPr lang="en-US" dirty="0"/>
              <a:t>": "01/11/2022",</a:t>
            </a:r>
          </a:p>
          <a:p>
            <a:r>
              <a:rPr lang="en-US" dirty="0"/>
              <a:t>            "</a:t>
            </a:r>
            <a:r>
              <a:rPr lang="en-US" dirty="0" err="1"/>
              <a:t>start_time</a:t>
            </a:r>
            <a:r>
              <a:rPr lang="en-US" dirty="0"/>
              <a:t>": “15:30",</a:t>
            </a:r>
          </a:p>
          <a:p>
            <a:r>
              <a:rPr lang="en-US" dirty="0"/>
              <a:t>            "</a:t>
            </a:r>
            <a:r>
              <a:rPr lang="en-US" dirty="0" err="1"/>
              <a:t>end_time</a:t>
            </a:r>
            <a:r>
              <a:rPr lang="en-US" dirty="0"/>
              <a:t>": “16:30",</a:t>
            </a:r>
          </a:p>
          <a:p>
            <a:r>
              <a:rPr lang="en-US" dirty="0"/>
              <a:t>            "description": “Evening Meeting.",</a:t>
            </a:r>
          </a:p>
          <a:p>
            <a:r>
              <a:rPr lang="en-US" dirty="0"/>
              <a:t>            "</a:t>
            </a:r>
            <a:r>
              <a:rPr lang="en-US" dirty="0" err="1"/>
              <a:t>email_ids_of_attendees</a:t>
            </a:r>
            <a:r>
              <a:rPr lang="en-US" dirty="0"/>
              <a:t>": "hardik3@gmail.com, hardik1@gmail.com"</a:t>
            </a:r>
          </a:p>
          <a:p>
            <a:r>
              <a:rPr lang="en-US" dirty="0"/>
              <a:t>        }</a:t>
            </a:r>
          </a:p>
          <a:p>
            <a:r>
              <a:rPr lang="en-US" dirty="0"/>
              <a:t>}</a:t>
            </a:r>
            <a:endParaRPr lang="en-IN" dirty="0"/>
          </a:p>
        </p:txBody>
      </p:sp>
      <p:sp>
        <p:nvSpPr>
          <p:cNvPr id="8" name="Arrow: Pentagon 7">
            <a:extLst>
              <a:ext uri="{FF2B5EF4-FFF2-40B4-BE49-F238E27FC236}">
                <a16:creationId xmlns:a16="http://schemas.microsoft.com/office/drawing/2014/main" id="{5F4649E0-7DC4-44C7-B8A3-18FCB7B87318}"/>
              </a:ext>
            </a:extLst>
          </p:cNvPr>
          <p:cNvSpPr/>
          <p:nvPr/>
        </p:nvSpPr>
        <p:spPr>
          <a:xfrm>
            <a:off x="418289" y="1779077"/>
            <a:ext cx="977804" cy="332509"/>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POST</a:t>
            </a:r>
          </a:p>
        </p:txBody>
      </p:sp>
    </p:spTree>
    <p:extLst>
      <p:ext uri="{BB962C8B-B14F-4D97-AF65-F5344CB8AC3E}">
        <p14:creationId xmlns:p14="http://schemas.microsoft.com/office/powerpoint/2010/main" val="2123678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1784F-8761-46EA-B0F3-1EA7A5E2CD53}"/>
              </a:ext>
            </a:extLst>
          </p:cNvPr>
          <p:cNvSpPr txBox="1"/>
          <p:nvPr/>
        </p:nvSpPr>
        <p:spPr>
          <a:xfrm>
            <a:off x="418289" y="428017"/>
            <a:ext cx="4201022" cy="1631216"/>
          </a:xfrm>
          <a:prstGeom prst="rect">
            <a:avLst/>
          </a:prstGeom>
          <a:noFill/>
        </p:spPr>
        <p:txBody>
          <a:bodyPr wrap="none" rtlCol="0">
            <a:spAutoFit/>
          </a:bodyPr>
          <a:lstStyle/>
          <a:p>
            <a:r>
              <a:rPr lang="en-US" u="sng" dirty="0"/>
              <a:t>Features prescribed in Problem Statement:</a:t>
            </a:r>
          </a:p>
          <a:p>
            <a:endParaRPr lang="en-US" u="sng" dirty="0"/>
          </a:p>
          <a:p>
            <a:r>
              <a:rPr lang="en-US" u="sng" dirty="0"/>
              <a:t>4. Search Meeting:</a:t>
            </a:r>
          </a:p>
          <a:p>
            <a:endParaRPr lang="en-US" u="sng" dirty="0"/>
          </a:p>
          <a:p>
            <a:r>
              <a:rPr lang="en-US" sz="1400" i="1" dirty="0"/>
              <a:t>Search from the meetings from meeting id</a:t>
            </a:r>
          </a:p>
          <a:p>
            <a:r>
              <a:rPr lang="en-US" sz="1400" i="1" dirty="0"/>
              <a:t>that the user is part of.</a:t>
            </a:r>
            <a:endParaRPr lang="en-IN" sz="1400" i="1" dirty="0"/>
          </a:p>
        </p:txBody>
      </p:sp>
      <p:sp>
        <p:nvSpPr>
          <p:cNvPr id="5" name="TextBox 4">
            <a:extLst>
              <a:ext uri="{FF2B5EF4-FFF2-40B4-BE49-F238E27FC236}">
                <a16:creationId xmlns:a16="http://schemas.microsoft.com/office/drawing/2014/main" id="{1C262F80-2381-4D5E-BE35-E187648A66E8}"/>
              </a:ext>
            </a:extLst>
          </p:cNvPr>
          <p:cNvSpPr txBox="1"/>
          <p:nvPr/>
        </p:nvSpPr>
        <p:spPr>
          <a:xfrm>
            <a:off x="7291449" y="5715558"/>
            <a:ext cx="1577996" cy="646331"/>
          </a:xfrm>
          <a:prstGeom prst="rect">
            <a:avLst/>
          </a:prstGeom>
          <a:noFill/>
        </p:spPr>
        <p:txBody>
          <a:bodyPr wrap="none" rtlCol="0">
            <a:spAutoFit/>
          </a:bodyPr>
          <a:lstStyle/>
          <a:p>
            <a:pPr algn="ctr"/>
            <a:r>
              <a:rPr lang="en-US" dirty="0"/>
              <a:t>Scenario 1: </a:t>
            </a:r>
          </a:p>
          <a:p>
            <a:pPr algn="ctr"/>
            <a:r>
              <a:rPr lang="en-US" dirty="0"/>
              <a:t>Meeting found</a:t>
            </a:r>
            <a:endParaRPr lang="en-IN" dirty="0"/>
          </a:p>
        </p:txBody>
      </p:sp>
      <p:pic>
        <p:nvPicPr>
          <p:cNvPr id="7" name="Picture 6">
            <a:extLst>
              <a:ext uri="{FF2B5EF4-FFF2-40B4-BE49-F238E27FC236}">
                <a16:creationId xmlns:a16="http://schemas.microsoft.com/office/drawing/2014/main" id="{5474F075-18E9-4B61-AFD1-A3E93556D821}"/>
              </a:ext>
            </a:extLst>
          </p:cNvPr>
          <p:cNvPicPr>
            <a:picLocks noChangeAspect="1"/>
          </p:cNvPicPr>
          <p:nvPr/>
        </p:nvPicPr>
        <p:blipFill rotWithShape="1">
          <a:blip r:embed="rId2"/>
          <a:srcRect r="24453"/>
          <a:stretch/>
        </p:blipFill>
        <p:spPr>
          <a:xfrm>
            <a:off x="4533900" y="867180"/>
            <a:ext cx="7439025" cy="4842364"/>
          </a:xfrm>
          <a:prstGeom prst="rect">
            <a:avLst/>
          </a:prstGeom>
          <a:effectLst>
            <a:glow rad="228600">
              <a:schemeClr val="accent2">
                <a:satMod val="175000"/>
                <a:alpha val="40000"/>
              </a:schemeClr>
            </a:glow>
          </a:effectLst>
        </p:spPr>
      </p:pic>
      <p:sp>
        <p:nvSpPr>
          <p:cNvPr id="6" name="TextBox 5">
            <a:extLst>
              <a:ext uri="{FF2B5EF4-FFF2-40B4-BE49-F238E27FC236}">
                <a16:creationId xmlns:a16="http://schemas.microsoft.com/office/drawing/2014/main" id="{035A0E53-3F7E-49F7-881A-0EF1BE09DD7B}"/>
              </a:ext>
            </a:extLst>
          </p:cNvPr>
          <p:cNvSpPr txBox="1"/>
          <p:nvPr/>
        </p:nvSpPr>
        <p:spPr>
          <a:xfrm>
            <a:off x="418289" y="2828835"/>
            <a:ext cx="6094378" cy="1200329"/>
          </a:xfrm>
          <a:prstGeom prst="rect">
            <a:avLst/>
          </a:prstGeom>
          <a:noFill/>
        </p:spPr>
        <p:txBody>
          <a:bodyPr wrap="square">
            <a:spAutoFit/>
          </a:bodyPr>
          <a:lstStyle/>
          <a:p>
            <a:r>
              <a:rPr lang="en-IN" dirty="0"/>
              <a:t>Endpoint: /meeting/search</a:t>
            </a:r>
          </a:p>
          <a:p>
            <a:r>
              <a:rPr lang="en-IN" dirty="0"/>
              <a:t>Input (JSON): {</a:t>
            </a:r>
          </a:p>
          <a:p>
            <a:r>
              <a:rPr lang="en-IN" dirty="0"/>
              <a:t>    "</a:t>
            </a:r>
            <a:r>
              <a:rPr lang="en-IN" dirty="0" err="1"/>
              <a:t>meeting_id</a:t>
            </a:r>
            <a:r>
              <a:rPr lang="en-IN" dirty="0"/>
              <a:t>": "V681eqov-9"</a:t>
            </a:r>
          </a:p>
          <a:p>
            <a:r>
              <a:rPr lang="en-IN" dirty="0"/>
              <a:t>}</a:t>
            </a:r>
            <a:endParaRPr lang="en-US" dirty="0"/>
          </a:p>
        </p:txBody>
      </p:sp>
      <p:sp>
        <p:nvSpPr>
          <p:cNvPr id="8" name="Arrow: Pentagon 7">
            <a:extLst>
              <a:ext uri="{FF2B5EF4-FFF2-40B4-BE49-F238E27FC236}">
                <a16:creationId xmlns:a16="http://schemas.microsoft.com/office/drawing/2014/main" id="{F27ADA38-2D1F-4749-AFE5-4959A80C47B6}"/>
              </a:ext>
            </a:extLst>
          </p:cNvPr>
          <p:cNvSpPr/>
          <p:nvPr/>
        </p:nvSpPr>
        <p:spPr>
          <a:xfrm>
            <a:off x="466927" y="2496326"/>
            <a:ext cx="977804" cy="332509"/>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GET</a:t>
            </a:r>
          </a:p>
        </p:txBody>
      </p:sp>
    </p:spTree>
    <p:extLst>
      <p:ext uri="{BB962C8B-B14F-4D97-AF65-F5344CB8AC3E}">
        <p14:creationId xmlns:p14="http://schemas.microsoft.com/office/powerpoint/2010/main" val="2600927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262F80-2381-4D5E-BE35-E187648A66E8}"/>
              </a:ext>
            </a:extLst>
          </p:cNvPr>
          <p:cNvSpPr txBox="1"/>
          <p:nvPr/>
        </p:nvSpPr>
        <p:spPr>
          <a:xfrm>
            <a:off x="7133939" y="5715558"/>
            <a:ext cx="1893019" cy="646331"/>
          </a:xfrm>
          <a:prstGeom prst="rect">
            <a:avLst/>
          </a:prstGeom>
          <a:noFill/>
        </p:spPr>
        <p:txBody>
          <a:bodyPr wrap="none" rtlCol="0">
            <a:spAutoFit/>
          </a:bodyPr>
          <a:lstStyle/>
          <a:p>
            <a:pPr algn="ctr"/>
            <a:r>
              <a:rPr lang="en-US" dirty="0"/>
              <a:t>Scenario 2: </a:t>
            </a:r>
          </a:p>
          <a:p>
            <a:pPr algn="ctr"/>
            <a:r>
              <a:rPr lang="en-US" dirty="0"/>
              <a:t>Invalid Meeting ID</a:t>
            </a:r>
            <a:endParaRPr lang="en-IN" dirty="0"/>
          </a:p>
        </p:txBody>
      </p:sp>
      <p:pic>
        <p:nvPicPr>
          <p:cNvPr id="4" name="Picture 3">
            <a:extLst>
              <a:ext uri="{FF2B5EF4-FFF2-40B4-BE49-F238E27FC236}">
                <a16:creationId xmlns:a16="http://schemas.microsoft.com/office/drawing/2014/main" id="{1DA4C61D-B2E0-4162-9A8E-5D7AB4626030}"/>
              </a:ext>
            </a:extLst>
          </p:cNvPr>
          <p:cNvPicPr>
            <a:picLocks noChangeAspect="1"/>
          </p:cNvPicPr>
          <p:nvPr/>
        </p:nvPicPr>
        <p:blipFill rotWithShape="1">
          <a:blip r:embed="rId2"/>
          <a:srcRect r="6570"/>
          <a:stretch/>
        </p:blipFill>
        <p:spPr>
          <a:xfrm>
            <a:off x="4295775" y="1056358"/>
            <a:ext cx="7638736" cy="4659200"/>
          </a:xfrm>
          <a:prstGeom prst="rect">
            <a:avLst/>
          </a:prstGeom>
          <a:effectLst>
            <a:glow rad="228600">
              <a:schemeClr val="accent2">
                <a:satMod val="175000"/>
                <a:alpha val="40000"/>
              </a:schemeClr>
            </a:glow>
          </a:effectLst>
        </p:spPr>
      </p:pic>
      <p:sp>
        <p:nvSpPr>
          <p:cNvPr id="6" name="TextBox 5">
            <a:extLst>
              <a:ext uri="{FF2B5EF4-FFF2-40B4-BE49-F238E27FC236}">
                <a16:creationId xmlns:a16="http://schemas.microsoft.com/office/drawing/2014/main" id="{536A0274-AAC1-4EFE-8359-4263F42F6F33}"/>
              </a:ext>
            </a:extLst>
          </p:cNvPr>
          <p:cNvSpPr txBox="1"/>
          <p:nvPr/>
        </p:nvSpPr>
        <p:spPr>
          <a:xfrm>
            <a:off x="586091" y="2430002"/>
            <a:ext cx="6094378" cy="1200329"/>
          </a:xfrm>
          <a:prstGeom prst="rect">
            <a:avLst/>
          </a:prstGeom>
          <a:noFill/>
        </p:spPr>
        <p:txBody>
          <a:bodyPr wrap="square">
            <a:spAutoFit/>
          </a:bodyPr>
          <a:lstStyle/>
          <a:p>
            <a:r>
              <a:rPr lang="en-IN" dirty="0"/>
              <a:t>Endpoint: /meeting/search</a:t>
            </a:r>
          </a:p>
          <a:p>
            <a:r>
              <a:rPr lang="en-IN" dirty="0"/>
              <a:t>Input (JSON): {</a:t>
            </a:r>
          </a:p>
          <a:p>
            <a:r>
              <a:rPr lang="en-IN" dirty="0"/>
              <a:t>    "</a:t>
            </a:r>
            <a:r>
              <a:rPr lang="en-IN" dirty="0" err="1"/>
              <a:t>meeting_id</a:t>
            </a:r>
            <a:r>
              <a:rPr lang="en-IN" dirty="0"/>
              <a:t>": "V681eqov”</a:t>
            </a:r>
          </a:p>
          <a:p>
            <a:r>
              <a:rPr lang="en-IN" dirty="0"/>
              <a:t>}</a:t>
            </a:r>
            <a:endParaRPr lang="en-US" dirty="0"/>
          </a:p>
        </p:txBody>
      </p:sp>
      <p:sp>
        <p:nvSpPr>
          <p:cNvPr id="7" name="Arrow: Pentagon 6">
            <a:extLst>
              <a:ext uri="{FF2B5EF4-FFF2-40B4-BE49-F238E27FC236}">
                <a16:creationId xmlns:a16="http://schemas.microsoft.com/office/drawing/2014/main" id="{C26A393C-AB8C-4778-A52C-1405E5B1190B}"/>
              </a:ext>
            </a:extLst>
          </p:cNvPr>
          <p:cNvSpPr/>
          <p:nvPr/>
        </p:nvSpPr>
        <p:spPr>
          <a:xfrm>
            <a:off x="586091" y="2061451"/>
            <a:ext cx="977804" cy="332509"/>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GET</a:t>
            </a:r>
          </a:p>
        </p:txBody>
      </p:sp>
    </p:spTree>
    <p:extLst>
      <p:ext uri="{BB962C8B-B14F-4D97-AF65-F5344CB8AC3E}">
        <p14:creationId xmlns:p14="http://schemas.microsoft.com/office/powerpoint/2010/main" val="726679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262F80-2381-4D5E-BE35-E187648A66E8}"/>
              </a:ext>
            </a:extLst>
          </p:cNvPr>
          <p:cNvSpPr txBox="1"/>
          <p:nvPr/>
        </p:nvSpPr>
        <p:spPr>
          <a:xfrm>
            <a:off x="5569317" y="5715558"/>
            <a:ext cx="5022273" cy="646331"/>
          </a:xfrm>
          <a:prstGeom prst="rect">
            <a:avLst/>
          </a:prstGeom>
          <a:noFill/>
        </p:spPr>
        <p:txBody>
          <a:bodyPr wrap="none" rtlCol="0">
            <a:spAutoFit/>
          </a:bodyPr>
          <a:lstStyle/>
          <a:p>
            <a:pPr algn="ctr"/>
            <a:r>
              <a:rPr lang="en-US" dirty="0"/>
              <a:t>Scenario 3: </a:t>
            </a:r>
          </a:p>
          <a:p>
            <a:pPr algn="ctr"/>
            <a:r>
              <a:rPr lang="en-US" dirty="0"/>
              <a:t>Meeting found but user is not authorized to view it.</a:t>
            </a:r>
            <a:endParaRPr lang="en-IN" dirty="0"/>
          </a:p>
        </p:txBody>
      </p:sp>
      <p:pic>
        <p:nvPicPr>
          <p:cNvPr id="4" name="Picture 3">
            <a:extLst>
              <a:ext uri="{FF2B5EF4-FFF2-40B4-BE49-F238E27FC236}">
                <a16:creationId xmlns:a16="http://schemas.microsoft.com/office/drawing/2014/main" id="{32EEB300-85CD-416F-8220-526C6D00C749}"/>
              </a:ext>
            </a:extLst>
          </p:cNvPr>
          <p:cNvPicPr>
            <a:picLocks noChangeAspect="1"/>
          </p:cNvPicPr>
          <p:nvPr/>
        </p:nvPicPr>
        <p:blipFill rotWithShape="1">
          <a:blip r:embed="rId2"/>
          <a:srcRect r="2068"/>
          <a:stretch/>
        </p:blipFill>
        <p:spPr>
          <a:xfrm>
            <a:off x="4181475" y="809498"/>
            <a:ext cx="7924800" cy="4906060"/>
          </a:xfrm>
          <a:prstGeom prst="rect">
            <a:avLst/>
          </a:prstGeom>
          <a:effectLst>
            <a:glow rad="228600">
              <a:schemeClr val="accent2">
                <a:satMod val="175000"/>
                <a:alpha val="40000"/>
              </a:schemeClr>
            </a:glow>
          </a:effectLst>
        </p:spPr>
      </p:pic>
      <p:pic>
        <p:nvPicPr>
          <p:cNvPr id="8" name="Picture 7">
            <a:extLst>
              <a:ext uri="{FF2B5EF4-FFF2-40B4-BE49-F238E27FC236}">
                <a16:creationId xmlns:a16="http://schemas.microsoft.com/office/drawing/2014/main" id="{FFA3C0EA-B2F1-4BB2-A7D2-CB680CB8C921}"/>
              </a:ext>
            </a:extLst>
          </p:cNvPr>
          <p:cNvPicPr>
            <a:picLocks noChangeAspect="1"/>
          </p:cNvPicPr>
          <p:nvPr/>
        </p:nvPicPr>
        <p:blipFill rotWithShape="1">
          <a:blip r:embed="rId3"/>
          <a:srcRect t="10075"/>
          <a:stretch/>
        </p:blipFill>
        <p:spPr>
          <a:xfrm>
            <a:off x="418289" y="2019985"/>
            <a:ext cx="3534122" cy="3695573"/>
          </a:xfrm>
          <a:prstGeom prst="rect">
            <a:avLst/>
          </a:prstGeom>
          <a:effectLst>
            <a:glow rad="101600">
              <a:srgbClr val="FFC000">
                <a:alpha val="60000"/>
              </a:srgbClr>
            </a:glow>
          </a:effectLst>
        </p:spPr>
      </p:pic>
    </p:spTree>
    <p:extLst>
      <p:ext uri="{BB962C8B-B14F-4D97-AF65-F5344CB8AC3E}">
        <p14:creationId xmlns:p14="http://schemas.microsoft.com/office/powerpoint/2010/main" val="919030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1784F-8761-46EA-B0F3-1EA7A5E2CD53}"/>
              </a:ext>
            </a:extLst>
          </p:cNvPr>
          <p:cNvSpPr txBox="1"/>
          <p:nvPr/>
        </p:nvSpPr>
        <p:spPr>
          <a:xfrm>
            <a:off x="418289" y="428017"/>
            <a:ext cx="4201022" cy="923330"/>
          </a:xfrm>
          <a:prstGeom prst="rect">
            <a:avLst/>
          </a:prstGeom>
          <a:noFill/>
        </p:spPr>
        <p:txBody>
          <a:bodyPr wrap="none" rtlCol="0">
            <a:spAutoFit/>
          </a:bodyPr>
          <a:lstStyle/>
          <a:p>
            <a:r>
              <a:rPr lang="en-US" u="sng" dirty="0"/>
              <a:t>Features prescribed in Problem Statement:</a:t>
            </a:r>
          </a:p>
          <a:p>
            <a:endParaRPr lang="en-US" u="sng" dirty="0"/>
          </a:p>
          <a:p>
            <a:r>
              <a:rPr lang="en-US" u="sng" dirty="0"/>
              <a:t>5. View all user meetings</a:t>
            </a:r>
          </a:p>
        </p:txBody>
      </p:sp>
      <p:sp>
        <p:nvSpPr>
          <p:cNvPr id="5" name="TextBox 4">
            <a:extLst>
              <a:ext uri="{FF2B5EF4-FFF2-40B4-BE49-F238E27FC236}">
                <a16:creationId xmlns:a16="http://schemas.microsoft.com/office/drawing/2014/main" id="{1C262F80-2381-4D5E-BE35-E187648A66E8}"/>
              </a:ext>
            </a:extLst>
          </p:cNvPr>
          <p:cNvSpPr txBox="1"/>
          <p:nvPr/>
        </p:nvSpPr>
        <p:spPr>
          <a:xfrm>
            <a:off x="6589532" y="5687236"/>
            <a:ext cx="3375412" cy="646331"/>
          </a:xfrm>
          <a:prstGeom prst="rect">
            <a:avLst/>
          </a:prstGeom>
          <a:noFill/>
        </p:spPr>
        <p:txBody>
          <a:bodyPr wrap="none" rtlCol="0">
            <a:spAutoFit/>
          </a:bodyPr>
          <a:lstStyle/>
          <a:p>
            <a:pPr algn="ctr"/>
            <a:r>
              <a:rPr lang="en-US" dirty="0"/>
              <a:t>Scenario 1: </a:t>
            </a:r>
          </a:p>
          <a:p>
            <a:pPr algn="ctr"/>
            <a:r>
              <a:rPr lang="en-US" dirty="0"/>
              <a:t>Found User meetings successfully.</a:t>
            </a:r>
            <a:endParaRPr lang="en-IN" dirty="0"/>
          </a:p>
        </p:txBody>
      </p:sp>
      <p:pic>
        <p:nvPicPr>
          <p:cNvPr id="6" name="Picture 5">
            <a:extLst>
              <a:ext uri="{FF2B5EF4-FFF2-40B4-BE49-F238E27FC236}">
                <a16:creationId xmlns:a16="http://schemas.microsoft.com/office/drawing/2014/main" id="{6DBA3BF8-6C4E-4AD7-9BF4-9A82F9270D4B}"/>
              </a:ext>
            </a:extLst>
          </p:cNvPr>
          <p:cNvPicPr>
            <a:picLocks noChangeAspect="1"/>
          </p:cNvPicPr>
          <p:nvPr/>
        </p:nvPicPr>
        <p:blipFill>
          <a:blip r:embed="rId2"/>
          <a:stretch>
            <a:fillRect/>
          </a:stretch>
        </p:blipFill>
        <p:spPr>
          <a:xfrm>
            <a:off x="4780766" y="524433"/>
            <a:ext cx="6992943" cy="5133975"/>
          </a:xfrm>
          <a:prstGeom prst="rect">
            <a:avLst/>
          </a:prstGeom>
          <a:effectLst>
            <a:glow rad="228600">
              <a:schemeClr val="accent2">
                <a:satMod val="175000"/>
                <a:alpha val="40000"/>
              </a:schemeClr>
            </a:glow>
          </a:effectLst>
        </p:spPr>
      </p:pic>
      <p:sp>
        <p:nvSpPr>
          <p:cNvPr id="7" name="TextBox 6">
            <a:extLst>
              <a:ext uri="{FF2B5EF4-FFF2-40B4-BE49-F238E27FC236}">
                <a16:creationId xmlns:a16="http://schemas.microsoft.com/office/drawing/2014/main" id="{AF073531-D341-48AA-A838-CB950A0AD8CA}"/>
              </a:ext>
            </a:extLst>
          </p:cNvPr>
          <p:cNvSpPr txBox="1"/>
          <p:nvPr/>
        </p:nvSpPr>
        <p:spPr>
          <a:xfrm>
            <a:off x="418289" y="2228671"/>
            <a:ext cx="6094378" cy="1754326"/>
          </a:xfrm>
          <a:prstGeom prst="rect">
            <a:avLst/>
          </a:prstGeom>
          <a:noFill/>
        </p:spPr>
        <p:txBody>
          <a:bodyPr wrap="square">
            <a:spAutoFit/>
          </a:bodyPr>
          <a:lstStyle/>
          <a:p>
            <a:r>
              <a:rPr lang="en-IN" dirty="0"/>
              <a:t>Endpoint: </a:t>
            </a:r>
            <a:r>
              <a:rPr lang="en-US" dirty="0"/>
              <a:t>/user/meeting </a:t>
            </a:r>
          </a:p>
          <a:p>
            <a:r>
              <a:rPr lang="en-IN" dirty="0"/>
              <a:t>Input (JSON): {</a:t>
            </a:r>
          </a:p>
          <a:p>
            <a:r>
              <a:rPr lang="en-IN" dirty="0"/>
              <a:t>    "</a:t>
            </a:r>
            <a:r>
              <a:rPr lang="en-IN" dirty="0" err="1"/>
              <a:t>user_details</a:t>
            </a:r>
            <a:r>
              <a:rPr lang="en-IN" dirty="0"/>
              <a:t>" : {</a:t>
            </a:r>
          </a:p>
          <a:p>
            <a:r>
              <a:rPr lang="en-IN" dirty="0"/>
              <a:t>        "</a:t>
            </a:r>
            <a:r>
              <a:rPr lang="en-IN" dirty="0" err="1"/>
              <a:t>user_id</a:t>
            </a:r>
            <a:r>
              <a:rPr lang="en-IN" dirty="0"/>
              <a:t>": "hardik4@gmail.com" </a:t>
            </a:r>
          </a:p>
          <a:p>
            <a:r>
              <a:rPr lang="en-IN" dirty="0"/>
              <a:t>    }</a:t>
            </a:r>
          </a:p>
          <a:p>
            <a:r>
              <a:rPr lang="en-IN" dirty="0"/>
              <a:t>}</a:t>
            </a:r>
            <a:endParaRPr lang="en-US" dirty="0"/>
          </a:p>
        </p:txBody>
      </p:sp>
      <p:sp>
        <p:nvSpPr>
          <p:cNvPr id="8" name="Arrow: Pentagon 7">
            <a:extLst>
              <a:ext uri="{FF2B5EF4-FFF2-40B4-BE49-F238E27FC236}">
                <a16:creationId xmlns:a16="http://schemas.microsoft.com/office/drawing/2014/main" id="{57781E4C-7BBE-4137-8EFA-218289646DAD}"/>
              </a:ext>
            </a:extLst>
          </p:cNvPr>
          <p:cNvSpPr/>
          <p:nvPr/>
        </p:nvSpPr>
        <p:spPr>
          <a:xfrm>
            <a:off x="489376" y="1856543"/>
            <a:ext cx="977804" cy="332509"/>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GET</a:t>
            </a:r>
          </a:p>
        </p:txBody>
      </p:sp>
    </p:spTree>
    <p:extLst>
      <p:ext uri="{BB962C8B-B14F-4D97-AF65-F5344CB8AC3E}">
        <p14:creationId xmlns:p14="http://schemas.microsoft.com/office/powerpoint/2010/main" val="272454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262F80-2381-4D5E-BE35-E187648A66E8}"/>
              </a:ext>
            </a:extLst>
          </p:cNvPr>
          <p:cNvSpPr txBox="1"/>
          <p:nvPr/>
        </p:nvSpPr>
        <p:spPr>
          <a:xfrm>
            <a:off x="7233442" y="5645152"/>
            <a:ext cx="1538370" cy="646331"/>
          </a:xfrm>
          <a:prstGeom prst="rect">
            <a:avLst/>
          </a:prstGeom>
          <a:noFill/>
        </p:spPr>
        <p:txBody>
          <a:bodyPr wrap="none" rtlCol="0">
            <a:spAutoFit/>
          </a:bodyPr>
          <a:lstStyle/>
          <a:p>
            <a:pPr algn="ctr"/>
            <a:r>
              <a:rPr lang="en-US" dirty="0"/>
              <a:t>Scenario 2: </a:t>
            </a:r>
          </a:p>
          <a:p>
            <a:pPr algn="ctr"/>
            <a:r>
              <a:rPr lang="en-US" dirty="0"/>
              <a:t>Invalid User ID</a:t>
            </a:r>
            <a:endParaRPr lang="en-IN" dirty="0"/>
          </a:p>
        </p:txBody>
      </p:sp>
      <p:pic>
        <p:nvPicPr>
          <p:cNvPr id="6" name="Picture 5">
            <a:extLst>
              <a:ext uri="{FF2B5EF4-FFF2-40B4-BE49-F238E27FC236}">
                <a16:creationId xmlns:a16="http://schemas.microsoft.com/office/drawing/2014/main" id="{0085EFF0-5852-4A71-930A-D377F370DD21}"/>
              </a:ext>
            </a:extLst>
          </p:cNvPr>
          <p:cNvPicPr>
            <a:picLocks noChangeAspect="1"/>
          </p:cNvPicPr>
          <p:nvPr/>
        </p:nvPicPr>
        <p:blipFill>
          <a:blip r:embed="rId2"/>
          <a:stretch>
            <a:fillRect/>
          </a:stretch>
        </p:blipFill>
        <p:spPr>
          <a:xfrm>
            <a:off x="4679004" y="889682"/>
            <a:ext cx="7311653" cy="4686954"/>
          </a:xfrm>
          <a:prstGeom prst="rect">
            <a:avLst/>
          </a:prstGeom>
          <a:effectLst>
            <a:glow rad="228600">
              <a:schemeClr val="accent2">
                <a:satMod val="175000"/>
                <a:alpha val="40000"/>
              </a:schemeClr>
            </a:glow>
          </a:effectLst>
        </p:spPr>
      </p:pic>
      <p:sp>
        <p:nvSpPr>
          <p:cNvPr id="7" name="TextBox 6">
            <a:extLst>
              <a:ext uri="{FF2B5EF4-FFF2-40B4-BE49-F238E27FC236}">
                <a16:creationId xmlns:a16="http://schemas.microsoft.com/office/drawing/2014/main" id="{E4259DA3-244D-41E3-B8B5-7355D26C15CE}"/>
              </a:ext>
            </a:extLst>
          </p:cNvPr>
          <p:cNvSpPr txBox="1"/>
          <p:nvPr/>
        </p:nvSpPr>
        <p:spPr>
          <a:xfrm>
            <a:off x="201343" y="1674674"/>
            <a:ext cx="3968895" cy="1754326"/>
          </a:xfrm>
          <a:prstGeom prst="rect">
            <a:avLst/>
          </a:prstGeom>
          <a:noFill/>
        </p:spPr>
        <p:txBody>
          <a:bodyPr wrap="square">
            <a:spAutoFit/>
          </a:bodyPr>
          <a:lstStyle/>
          <a:p>
            <a:r>
              <a:rPr lang="en-IN" dirty="0"/>
              <a:t>Endpoint: </a:t>
            </a:r>
            <a:r>
              <a:rPr lang="en-US" dirty="0"/>
              <a:t>/user/meeting </a:t>
            </a:r>
          </a:p>
          <a:p>
            <a:r>
              <a:rPr lang="en-IN" dirty="0"/>
              <a:t>Input (JSON): {</a:t>
            </a:r>
          </a:p>
          <a:p>
            <a:r>
              <a:rPr lang="en-IN" dirty="0"/>
              <a:t>    "</a:t>
            </a:r>
            <a:r>
              <a:rPr lang="en-IN" dirty="0" err="1"/>
              <a:t>user_details</a:t>
            </a:r>
            <a:r>
              <a:rPr lang="en-IN" dirty="0"/>
              <a:t>" : {</a:t>
            </a:r>
          </a:p>
          <a:p>
            <a:r>
              <a:rPr lang="en-IN" dirty="0"/>
              <a:t>        "</a:t>
            </a:r>
            <a:r>
              <a:rPr lang="en-IN" dirty="0" err="1"/>
              <a:t>user_id</a:t>
            </a:r>
            <a:r>
              <a:rPr lang="en-IN" dirty="0"/>
              <a:t>": "hardik5@gmail.com" </a:t>
            </a:r>
          </a:p>
          <a:p>
            <a:r>
              <a:rPr lang="en-IN" dirty="0"/>
              <a:t>    }</a:t>
            </a:r>
          </a:p>
          <a:p>
            <a:r>
              <a:rPr lang="en-IN" dirty="0"/>
              <a:t>}</a:t>
            </a:r>
            <a:endParaRPr lang="en-US" dirty="0"/>
          </a:p>
        </p:txBody>
      </p:sp>
      <p:sp>
        <p:nvSpPr>
          <p:cNvPr id="8" name="Arrow: Pentagon 7">
            <a:extLst>
              <a:ext uri="{FF2B5EF4-FFF2-40B4-BE49-F238E27FC236}">
                <a16:creationId xmlns:a16="http://schemas.microsoft.com/office/drawing/2014/main" id="{B1B8D0FB-7DEF-4E21-9958-7545C5A4A57B}"/>
              </a:ext>
            </a:extLst>
          </p:cNvPr>
          <p:cNvSpPr/>
          <p:nvPr/>
        </p:nvSpPr>
        <p:spPr>
          <a:xfrm>
            <a:off x="304737" y="1342165"/>
            <a:ext cx="977804" cy="332509"/>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GET</a:t>
            </a:r>
          </a:p>
        </p:txBody>
      </p:sp>
    </p:spTree>
    <p:extLst>
      <p:ext uri="{BB962C8B-B14F-4D97-AF65-F5344CB8AC3E}">
        <p14:creationId xmlns:p14="http://schemas.microsoft.com/office/powerpoint/2010/main" val="2119465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70EE-A79F-4F59-AA5B-AA283984443B}"/>
              </a:ext>
            </a:extLst>
          </p:cNvPr>
          <p:cNvSpPr>
            <a:spLocks noGrp="1"/>
          </p:cNvSpPr>
          <p:nvPr>
            <p:ph type="title"/>
          </p:nvPr>
        </p:nvSpPr>
        <p:spPr/>
        <p:txBody>
          <a:bodyPr>
            <a:normAutofit/>
          </a:bodyPr>
          <a:lstStyle/>
          <a:p>
            <a:r>
              <a:rPr lang="en-US" sz="3600" dirty="0"/>
              <a:t>Problem Statement Abstract</a:t>
            </a:r>
            <a:endParaRPr lang="en-IN" sz="3600" dirty="0"/>
          </a:p>
        </p:txBody>
      </p:sp>
      <p:sp>
        <p:nvSpPr>
          <p:cNvPr id="3" name="Content Placeholder 2">
            <a:extLst>
              <a:ext uri="{FF2B5EF4-FFF2-40B4-BE49-F238E27FC236}">
                <a16:creationId xmlns:a16="http://schemas.microsoft.com/office/drawing/2014/main" id="{0CD21DC4-E64E-47A1-9453-F149E83587A6}"/>
              </a:ext>
            </a:extLst>
          </p:cNvPr>
          <p:cNvSpPr>
            <a:spLocks noGrp="1"/>
          </p:cNvSpPr>
          <p:nvPr>
            <p:ph idx="1"/>
          </p:nvPr>
        </p:nvSpPr>
        <p:spPr/>
        <p:txBody>
          <a:bodyPr/>
          <a:lstStyle/>
          <a:p>
            <a:r>
              <a:rPr lang="en-US" sz="2000" dirty="0"/>
              <a:t>The task is to design and develop a backend server and APIs for </a:t>
            </a:r>
            <a:r>
              <a:rPr lang="en-US" dirty="0"/>
              <a:t>an application that maintains meetings for a user.</a:t>
            </a:r>
          </a:p>
          <a:p>
            <a:r>
              <a:rPr lang="en-US" u="sng" dirty="0"/>
              <a:t>Some features in these types of applications are: </a:t>
            </a:r>
          </a:p>
          <a:p>
            <a:r>
              <a:rPr lang="en-US" sz="1800" dirty="0"/>
              <a:t>- View user meetings (according to specified dates) </a:t>
            </a:r>
          </a:p>
          <a:p>
            <a:r>
              <a:rPr lang="en-US" sz="1800" dirty="0"/>
              <a:t>- Search for meetings based on the meetings description. </a:t>
            </a:r>
          </a:p>
          <a:p>
            <a:r>
              <a:rPr lang="en-US" sz="1800" dirty="0"/>
              <a:t>- Add (i.e. create) meetings. You will by default be part of a meeting you create. </a:t>
            </a:r>
          </a:p>
          <a:p>
            <a:r>
              <a:rPr lang="en-US" sz="1800" dirty="0"/>
              <a:t>- The users added when creating a meeting will automatically be part of the meeting (no concept of accepting a meeting!). However, they can excuse themselves from the meeting (drop off from a scheduled meeting). </a:t>
            </a:r>
          </a:p>
          <a:p>
            <a:r>
              <a:rPr lang="en-US" sz="1800" dirty="0"/>
              <a:t>- Creating teams with other users.</a:t>
            </a:r>
          </a:p>
        </p:txBody>
      </p:sp>
    </p:spTree>
    <p:extLst>
      <p:ext uri="{BB962C8B-B14F-4D97-AF65-F5344CB8AC3E}">
        <p14:creationId xmlns:p14="http://schemas.microsoft.com/office/powerpoint/2010/main" val="1989362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1784F-8761-46EA-B0F3-1EA7A5E2CD53}"/>
              </a:ext>
            </a:extLst>
          </p:cNvPr>
          <p:cNvSpPr txBox="1"/>
          <p:nvPr/>
        </p:nvSpPr>
        <p:spPr>
          <a:xfrm>
            <a:off x="418289" y="428017"/>
            <a:ext cx="4201022" cy="923330"/>
          </a:xfrm>
          <a:prstGeom prst="rect">
            <a:avLst/>
          </a:prstGeom>
          <a:noFill/>
        </p:spPr>
        <p:txBody>
          <a:bodyPr wrap="none" rtlCol="0">
            <a:spAutoFit/>
          </a:bodyPr>
          <a:lstStyle/>
          <a:p>
            <a:r>
              <a:rPr lang="en-US" u="sng" dirty="0"/>
              <a:t>Features prescribed in Problem Statement:</a:t>
            </a:r>
          </a:p>
          <a:p>
            <a:endParaRPr lang="en-US" u="sng" dirty="0"/>
          </a:p>
          <a:p>
            <a:r>
              <a:rPr lang="en-US" u="sng" dirty="0"/>
              <a:t>6. Drop off from meeting</a:t>
            </a:r>
          </a:p>
        </p:txBody>
      </p:sp>
      <p:sp>
        <p:nvSpPr>
          <p:cNvPr id="5" name="TextBox 4">
            <a:extLst>
              <a:ext uri="{FF2B5EF4-FFF2-40B4-BE49-F238E27FC236}">
                <a16:creationId xmlns:a16="http://schemas.microsoft.com/office/drawing/2014/main" id="{1C262F80-2381-4D5E-BE35-E187648A66E8}"/>
              </a:ext>
            </a:extLst>
          </p:cNvPr>
          <p:cNvSpPr txBox="1"/>
          <p:nvPr/>
        </p:nvSpPr>
        <p:spPr>
          <a:xfrm>
            <a:off x="6589532" y="5687236"/>
            <a:ext cx="3375412" cy="646331"/>
          </a:xfrm>
          <a:prstGeom prst="rect">
            <a:avLst/>
          </a:prstGeom>
          <a:noFill/>
        </p:spPr>
        <p:txBody>
          <a:bodyPr wrap="none" rtlCol="0">
            <a:spAutoFit/>
          </a:bodyPr>
          <a:lstStyle/>
          <a:p>
            <a:pPr algn="ctr"/>
            <a:r>
              <a:rPr lang="en-US" dirty="0"/>
              <a:t>Scenario 1: </a:t>
            </a:r>
          </a:p>
          <a:p>
            <a:pPr algn="ctr"/>
            <a:r>
              <a:rPr lang="en-US" dirty="0"/>
              <a:t>Found User meetings successfully.</a:t>
            </a:r>
            <a:endParaRPr lang="en-IN" dirty="0"/>
          </a:p>
        </p:txBody>
      </p:sp>
      <p:pic>
        <p:nvPicPr>
          <p:cNvPr id="4" name="Picture 3">
            <a:extLst>
              <a:ext uri="{FF2B5EF4-FFF2-40B4-BE49-F238E27FC236}">
                <a16:creationId xmlns:a16="http://schemas.microsoft.com/office/drawing/2014/main" id="{31BBD069-86FC-41AE-A99A-2AF93035AC89}"/>
              </a:ext>
            </a:extLst>
          </p:cNvPr>
          <p:cNvPicPr>
            <a:picLocks noChangeAspect="1"/>
          </p:cNvPicPr>
          <p:nvPr/>
        </p:nvPicPr>
        <p:blipFill>
          <a:blip r:embed="rId2"/>
          <a:stretch>
            <a:fillRect/>
          </a:stretch>
        </p:blipFill>
        <p:spPr>
          <a:xfrm>
            <a:off x="4838700" y="690223"/>
            <a:ext cx="7282540" cy="4867954"/>
          </a:xfrm>
          <a:prstGeom prst="rect">
            <a:avLst/>
          </a:prstGeom>
          <a:effectLst>
            <a:glow rad="228600">
              <a:schemeClr val="accent2">
                <a:satMod val="175000"/>
                <a:alpha val="40000"/>
              </a:schemeClr>
            </a:glow>
          </a:effectLst>
        </p:spPr>
      </p:pic>
      <p:sp>
        <p:nvSpPr>
          <p:cNvPr id="6" name="TextBox 5">
            <a:extLst>
              <a:ext uri="{FF2B5EF4-FFF2-40B4-BE49-F238E27FC236}">
                <a16:creationId xmlns:a16="http://schemas.microsoft.com/office/drawing/2014/main" id="{02CC5ECB-E56B-47B4-86CC-A92E484F3416}"/>
              </a:ext>
            </a:extLst>
          </p:cNvPr>
          <p:cNvSpPr txBox="1"/>
          <p:nvPr/>
        </p:nvSpPr>
        <p:spPr>
          <a:xfrm>
            <a:off x="242235" y="2402680"/>
            <a:ext cx="6094378" cy="646331"/>
          </a:xfrm>
          <a:prstGeom prst="rect">
            <a:avLst/>
          </a:prstGeom>
          <a:noFill/>
        </p:spPr>
        <p:txBody>
          <a:bodyPr wrap="square">
            <a:spAutoFit/>
          </a:bodyPr>
          <a:lstStyle/>
          <a:p>
            <a:r>
              <a:rPr lang="en-IN" dirty="0"/>
              <a:t>Endpoint: </a:t>
            </a:r>
            <a:r>
              <a:rPr lang="en-US" dirty="0"/>
              <a:t>/user/meetings/:</a:t>
            </a:r>
            <a:r>
              <a:rPr lang="en-US" dirty="0" err="1"/>
              <a:t>meetingId</a:t>
            </a:r>
            <a:endParaRPr lang="en-US" dirty="0"/>
          </a:p>
          <a:p>
            <a:endParaRPr lang="en-US" dirty="0"/>
          </a:p>
        </p:txBody>
      </p:sp>
      <p:sp>
        <p:nvSpPr>
          <p:cNvPr id="7" name="Arrow: Pentagon 6">
            <a:extLst>
              <a:ext uri="{FF2B5EF4-FFF2-40B4-BE49-F238E27FC236}">
                <a16:creationId xmlns:a16="http://schemas.microsoft.com/office/drawing/2014/main" id="{E9231E0E-3AE2-49FA-BFEF-E9988F5C4A34}"/>
              </a:ext>
            </a:extLst>
          </p:cNvPr>
          <p:cNvSpPr/>
          <p:nvPr/>
        </p:nvSpPr>
        <p:spPr>
          <a:xfrm>
            <a:off x="304737" y="2070171"/>
            <a:ext cx="977804" cy="332509"/>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DELETE</a:t>
            </a:r>
          </a:p>
        </p:txBody>
      </p:sp>
    </p:spTree>
    <p:extLst>
      <p:ext uri="{BB962C8B-B14F-4D97-AF65-F5344CB8AC3E}">
        <p14:creationId xmlns:p14="http://schemas.microsoft.com/office/powerpoint/2010/main" val="3879518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262F80-2381-4D5E-BE35-E187648A66E8}"/>
              </a:ext>
            </a:extLst>
          </p:cNvPr>
          <p:cNvSpPr txBox="1"/>
          <p:nvPr/>
        </p:nvSpPr>
        <p:spPr>
          <a:xfrm>
            <a:off x="7091533" y="5687236"/>
            <a:ext cx="2371419" cy="646331"/>
          </a:xfrm>
          <a:prstGeom prst="rect">
            <a:avLst/>
          </a:prstGeom>
          <a:noFill/>
        </p:spPr>
        <p:txBody>
          <a:bodyPr wrap="none" rtlCol="0">
            <a:spAutoFit/>
          </a:bodyPr>
          <a:lstStyle/>
          <a:p>
            <a:pPr algn="ctr"/>
            <a:r>
              <a:rPr lang="en-US" dirty="0"/>
              <a:t>Scenario 2: </a:t>
            </a:r>
          </a:p>
          <a:p>
            <a:pPr algn="ctr"/>
            <a:r>
              <a:rPr lang="en-US" dirty="0"/>
              <a:t>Meeting ID is incorrect.</a:t>
            </a:r>
            <a:endParaRPr lang="en-IN" dirty="0"/>
          </a:p>
        </p:txBody>
      </p:sp>
      <p:pic>
        <p:nvPicPr>
          <p:cNvPr id="8" name="Picture 7">
            <a:extLst>
              <a:ext uri="{FF2B5EF4-FFF2-40B4-BE49-F238E27FC236}">
                <a16:creationId xmlns:a16="http://schemas.microsoft.com/office/drawing/2014/main" id="{8289ADF9-E92D-4055-9291-33CF73B37784}"/>
              </a:ext>
            </a:extLst>
          </p:cNvPr>
          <p:cNvPicPr>
            <a:picLocks noChangeAspect="1"/>
          </p:cNvPicPr>
          <p:nvPr/>
        </p:nvPicPr>
        <p:blipFill>
          <a:blip r:embed="rId2"/>
          <a:stretch>
            <a:fillRect/>
          </a:stretch>
        </p:blipFill>
        <p:spPr>
          <a:xfrm>
            <a:off x="4049341" y="808483"/>
            <a:ext cx="7897036" cy="4744112"/>
          </a:xfrm>
          <a:prstGeom prst="rect">
            <a:avLst/>
          </a:prstGeom>
          <a:effectLst>
            <a:glow rad="228600">
              <a:schemeClr val="accent2">
                <a:satMod val="175000"/>
                <a:alpha val="40000"/>
              </a:schemeClr>
            </a:glow>
          </a:effectLst>
        </p:spPr>
      </p:pic>
      <p:sp>
        <p:nvSpPr>
          <p:cNvPr id="6" name="TextBox 5">
            <a:extLst>
              <a:ext uri="{FF2B5EF4-FFF2-40B4-BE49-F238E27FC236}">
                <a16:creationId xmlns:a16="http://schemas.microsoft.com/office/drawing/2014/main" id="{94709812-A9D3-409B-9C90-735880C68A42}"/>
              </a:ext>
            </a:extLst>
          </p:cNvPr>
          <p:cNvSpPr txBox="1"/>
          <p:nvPr/>
        </p:nvSpPr>
        <p:spPr>
          <a:xfrm>
            <a:off x="245623" y="2778929"/>
            <a:ext cx="6094378" cy="646331"/>
          </a:xfrm>
          <a:prstGeom prst="rect">
            <a:avLst/>
          </a:prstGeom>
          <a:noFill/>
        </p:spPr>
        <p:txBody>
          <a:bodyPr wrap="square">
            <a:spAutoFit/>
          </a:bodyPr>
          <a:lstStyle/>
          <a:p>
            <a:r>
              <a:rPr lang="en-IN" dirty="0"/>
              <a:t>Endpoint: </a:t>
            </a:r>
            <a:r>
              <a:rPr lang="en-US" dirty="0"/>
              <a:t>/user/meetings/:</a:t>
            </a:r>
            <a:r>
              <a:rPr lang="en-US" dirty="0" err="1"/>
              <a:t>meetingId</a:t>
            </a:r>
            <a:endParaRPr lang="en-US" dirty="0"/>
          </a:p>
          <a:p>
            <a:endParaRPr lang="en-US" dirty="0"/>
          </a:p>
        </p:txBody>
      </p:sp>
      <p:sp>
        <p:nvSpPr>
          <p:cNvPr id="7" name="Arrow: Pentagon 6">
            <a:extLst>
              <a:ext uri="{FF2B5EF4-FFF2-40B4-BE49-F238E27FC236}">
                <a16:creationId xmlns:a16="http://schemas.microsoft.com/office/drawing/2014/main" id="{3AE1EAE9-CB06-4A6A-9DB4-23D02D79C048}"/>
              </a:ext>
            </a:extLst>
          </p:cNvPr>
          <p:cNvSpPr/>
          <p:nvPr/>
        </p:nvSpPr>
        <p:spPr>
          <a:xfrm>
            <a:off x="313529" y="2446420"/>
            <a:ext cx="977804" cy="332509"/>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DELETE</a:t>
            </a:r>
          </a:p>
        </p:txBody>
      </p:sp>
    </p:spTree>
    <p:extLst>
      <p:ext uri="{BB962C8B-B14F-4D97-AF65-F5344CB8AC3E}">
        <p14:creationId xmlns:p14="http://schemas.microsoft.com/office/powerpoint/2010/main" val="3747620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262F80-2381-4D5E-BE35-E187648A66E8}"/>
              </a:ext>
            </a:extLst>
          </p:cNvPr>
          <p:cNvSpPr txBox="1"/>
          <p:nvPr/>
        </p:nvSpPr>
        <p:spPr>
          <a:xfrm>
            <a:off x="6851428" y="5578477"/>
            <a:ext cx="2458045" cy="646331"/>
          </a:xfrm>
          <a:prstGeom prst="rect">
            <a:avLst/>
          </a:prstGeom>
          <a:noFill/>
        </p:spPr>
        <p:txBody>
          <a:bodyPr wrap="none" rtlCol="0">
            <a:spAutoFit/>
          </a:bodyPr>
          <a:lstStyle/>
          <a:p>
            <a:pPr algn="ctr"/>
            <a:r>
              <a:rPr lang="en-US" dirty="0"/>
              <a:t>Scenario 3: </a:t>
            </a:r>
          </a:p>
          <a:p>
            <a:pPr algn="ctr"/>
            <a:r>
              <a:rPr lang="en-US" dirty="0"/>
              <a:t>Already not an attendee</a:t>
            </a:r>
            <a:endParaRPr lang="en-IN" dirty="0"/>
          </a:p>
        </p:txBody>
      </p:sp>
      <p:pic>
        <p:nvPicPr>
          <p:cNvPr id="7" name="Picture 6">
            <a:extLst>
              <a:ext uri="{FF2B5EF4-FFF2-40B4-BE49-F238E27FC236}">
                <a16:creationId xmlns:a16="http://schemas.microsoft.com/office/drawing/2014/main" id="{EFE111E6-5D05-4A73-AADB-69872CB686C7}"/>
              </a:ext>
            </a:extLst>
          </p:cNvPr>
          <p:cNvPicPr>
            <a:picLocks noChangeAspect="1"/>
          </p:cNvPicPr>
          <p:nvPr/>
        </p:nvPicPr>
        <p:blipFill>
          <a:blip r:embed="rId2"/>
          <a:stretch>
            <a:fillRect/>
          </a:stretch>
        </p:blipFill>
        <p:spPr>
          <a:xfrm>
            <a:off x="4505325" y="956357"/>
            <a:ext cx="7458075" cy="4572638"/>
          </a:xfrm>
          <a:prstGeom prst="rect">
            <a:avLst/>
          </a:prstGeom>
          <a:effectLst>
            <a:glow rad="228600">
              <a:schemeClr val="accent2">
                <a:satMod val="175000"/>
                <a:alpha val="40000"/>
              </a:schemeClr>
            </a:glow>
          </a:effectLst>
        </p:spPr>
      </p:pic>
      <p:sp>
        <p:nvSpPr>
          <p:cNvPr id="6" name="TextBox 5">
            <a:extLst>
              <a:ext uri="{FF2B5EF4-FFF2-40B4-BE49-F238E27FC236}">
                <a16:creationId xmlns:a16="http://schemas.microsoft.com/office/drawing/2014/main" id="{88B6466A-BE03-4B94-9280-6D2370C4704D}"/>
              </a:ext>
            </a:extLst>
          </p:cNvPr>
          <p:cNvSpPr txBox="1"/>
          <p:nvPr/>
        </p:nvSpPr>
        <p:spPr>
          <a:xfrm>
            <a:off x="418289" y="2470674"/>
            <a:ext cx="6094378" cy="646331"/>
          </a:xfrm>
          <a:prstGeom prst="rect">
            <a:avLst/>
          </a:prstGeom>
          <a:noFill/>
        </p:spPr>
        <p:txBody>
          <a:bodyPr wrap="square">
            <a:spAutoFit/>
          </a:bodyPr>
          <a:lstStyle/>
          <a:p>
            <a:r>
              <a:rPr lang="en-IN" dirty="0"/>
              <a:t>Endpoint: </a:t>
            </a:r>
            <a:r>
              <a:rPr lang="en-US" dirty="0"/>
              <a:t>/user/meetings/:</a:t>
            </a:r>
            <a:r>
              <a:rPr lang="en-US" dirty="0" err="1"/>
              <a:t>meetingId</a:t>
            </a:r>
            <a:endParaRPr lang="en-US" dirty="0"/>
          </a:p>
          <a:p>
            <a:endParaRPr lang="en-US" dirty="0"/>
          </a:p>
        </p:txBody>
      </p:sp>
      <p:sp>
        <p:nvSpPr>
          <p:cNvPr id="8" name="Arrow: Pentagon 7">
            <a:extLst>
              <a:ext uri="{FF2B5EF4-FFF2-40B4-BE49-F238E27FC236}">
                <a16:creationId xmlns:a16="http://schemas.microsoft.com/office/drawing/2014/main" id="{2A652C21-D7BC-4CEC-99F4-F72C74A7D9CF}"/>
              </a:ext>
            </a:extLst>
          </p:cNvPr>
          <p:cNvSpPr/>
          <p:nvPr/>
        </p:nvSpPr>
        <p:spPr>
          <a:xfrm>
            <a:off x="586091" y="2061451"/>
            <a:ext cx="977804" cy="332509"/>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DELETE</a:t>
            </a:r>
          </a:p>
        </p:txBody>
      </p:sp>
    </p:spTree>
    <p:extLst>
      <p:ext uri="{BB962C8B-B14F-4D97-AF65-F5344CB8AC3E}">
        <p14:creationId xmlns:p14="http://schemas.microsoft.com/office/powerpoint/2010/main" val="2352963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3EA404-5519-4618-BE5A-386D4FD449AD}"/>
              </a:ext>
            </a:extLst>
          </p:cNvPr>
          <p:cNvSpPr txBox="1"/>
          <p:nvPr/>
        </p:nvSpPr>
        <p:spPr>
          <a:xfrm>
            <a:off x="514350" y="676275"/>
            <a:ext cx="3448188" cy="369332"/>
          </a:xfrm>
          <a:prstGeom prst="rect">
            <a:avLst/>
          </a:prstGeom>
          <a:noFill/>
        </p:spPr>
        <p:txBody>
          <a:bodyPr wrap="none" rtlCol="0">
            <a:spAutoFit/>
          </a:bodyPr>
          <a:lstStyle/>
          <a:p>
            <a:r>
              <a:rPr lang="en-US" b="1" u="sng" dirty="0"/>
              <a:t>Additional Features implemented:</a:t>
            </a:r>
            <a:endParaRPr lang="en-IN" b="1" u="sng" dirty="0"/>
          </a:p>
        </p:txBody>
      </p:sp>
      <p:sp>
        <p:nvSpPr>
          <p:cNvPr id="7" name="TextBox 6">
            <a:extLst>
              <a:ext uri="{FF2B5EF4-FFF2-40B4-BE49-F238E27FC236}">
                <a16:creationId xmlns:a16="http://schemas.microsoft.com/office/drawing/2014/main" id="{FC16A5A4-B8ED-4D33-9FB8-DD7BFB64D533}"/>
              </a:ext>
            </a:extLst>
          </p:cNvPr>
          <p:cNvSpPr txBox="1"/>
          <p:nvPr/>
        </p:nvSpPr>
        <p:spPr>
          <a:xfrm>
            <a:off x="619125" y="1266825"/>
            <a:ext cx="3343413" cy="646331"/>
          </a:xfrm>
          <a:prstGeom prst="rect">
            <a:avLst/>
          </a:prstGeom>
          <a:noFill/>
        </p:spPr>
        <p:txBody>
          <a:bodyPr wrap="square" rtlCol="0">
            <a:spAutoFit/>
          </a:bodyPr>
          <a:lstStyle/>
          <a:p>
            <a:r>
              <a:rPr lang="en-US" u="sng" dirty="0"/>
              <a:t>1. All user meetings between start date and end date: </a:t>
            </a:r>
            <a:endParaRPr lang="en-IN" u="sng" dirty="0"/>
          </a:p>
        </p:txBody>
      </p:sp>
      <p:pic>
        <p:nvPicPr>
          <p:cNvPr id="9" name="Picture 8">
            <a:extLst>
              <a:ext uri="{FF2B5EF4-FFF2-40B4-BE49-F238E27FC236}">
                <a16:creationId xmlns:a16="http://schemas.microsoft.com/office/drawing/2014/main" id="{C9CC90D4-2DC7-4473-8BFA-F0BE479C6873}"/>
              </a:ext>
            </a:extLst>
          </p:cNvPr>
          <p:cNvPicPr>
            <a:picLocks noChangeAspect="1"/>
          </p:cNvPicPr>
          <p:nvPr/>
        </p:nvPicPr>
        <p:blipFill>
          <a:blip r:embed="rId2"/>
          <a:stretch>
            <a:fillRect/>
          </a:stretch>
        </p:blipFill>
        <p:spPr>
          <a:xfrm>
            <a:off x="4463693" y="860941"/>
            <a:ext cx="7531542" cy="4774392"/>
          </a:xfrm>
          <a:prstGeom prst="rect">
            <a:avLst/>
          </a:prstGeom>
          <a:effectLst>
            <a:glow rad="228600">
              <a:schemeClr val="accent2">
                <a:satMod val="175000"/>
                <a:alpha val="40000"/>
              </a:schemeClr>
            </a:glow>
          </a:effectLst>
        </p:spPr>
      </p:pic>
      <p:sp>
        <p:nvSpPr>
          <p:cNvPr id="8" name="TextBox 7">
            <a:extLst>
              <a:ext uri="{FF2B5EF4-FFF2-40B4-BE49-F238E27FC236}">
                <a16:creationId xmlns:a16="http://schemas.microsoft.com/office/drawing/2014/main" id="{42AE3261-64FC-466D-8CE1-19E1D20A7688}"/>
              </a:ext>
            </a:extLst>
          </p:cNvPr>
          <p:cNvSpPr txBox="1"/>
          <p:nvPr/>
        </p:nvSpPr>
        <p:spPr>
          <a:xfrm>
            <a:off x="619125" y="2679581"/>
            <a:ext cx="6094378" cy="1477328"/>
          </a:xfrm>
          <a:prstGeom prst="rect">
            <a:avLst/>
          </a:prstGeom>
          <a:noFill/>
        </p:spPr>
        <p:txBody>
          <a:bodyPr wrap="square">
            <a:spAutoFit/>
          </a:bodyPr>
          <a:lstStyle/>
          <a:p>
            <a:r>
              <a:rPr lang="en-IN" dirty="0"/>
              <a:t>Endpoint: </a:t>
            </a:r>
            <a:r>
              <a:rPr lang="en-US" dirty="0"/>
              <a:t>/user/period </a:t>
            </a:r>
          </a:p>
          <a:p>
            <a:r>
              <a:rPr lang="en-IN" dirty="0"/>
              <a:t>Input (JSON): </a:t>
            </a:r>
            <a:r>
              <a:rPr lang="en-US" dirty="0"/>
              <a:t>{</a:t>
            </a:r>
          </a:p>
          <a:p>
            <a:r>
              <a:rPr lang="en-US" dirty="0"/>
              <a:t>    "starting_date":"01/11/2022",</a:t>
            </a:r>
          </a:p>
          <a:p>
            <a:r>
              <a:rPr lang="en-US" dirty="0"/>
              <a:t>    "ending_date":"01/30/2022"</a:t>
            </a:r>
          </a:p>
          <a:p>
            <a:r>
              <a:rPr lang="en-US" dirty="0"/>
              <a:t>}</a:t>
            </a:r>
          </a:p>
        </p:txBody>
      </p:sp>
      <p:sp>
        <p:nvSpPr>
          <p:cNvPr id="10" name="TextBox 9">
            <a:extLst>
              <a:ext uri="{FF2B5EF4-FFF2-40B4-BE49-F238E27FC236}">
                <a16:creationId xmlns:a16="http://schemas.microsoft.com/office/drawing/2014/main" id="{65AE7A60-4ADD-4864-8044-34D9B90EA686}"/>
              </a:ext>
            </a:extLst>
          </p:cNvPr>
          <p:cNvSpPr txBox="1"/>
          <p:nvPr/>
        </p:nvSpPr>
        <p:spPr>
          <a:xfrm>
            <a:off x="5041359" y="5673893"/>
            <a:ext cx="6094378" cy="646331"/>
          </a:xfrm>
          <a:prstGeom prst="rect">
            <a:avLst/>
          </a:prstGeom>
          <a:noFill/>
        </p:spPr>
        <p:txBody>
          <a:bodyPr wrap="square">
            <a:spAutoFit/>
          </a:bodyPr>
          <a:lstStyle/>
          <a:p>
            <a:pPr algn="ctr"/>
            <a:r>
              <a:rPr lang="en-US" dirty="0"/>
              <a:t>Lists all the user meetings from [</a:t>
            </a:r>
            <a:r>
              <a:rPr lang="en-US" dirty="0" err="1"/>
              <a:t>starting_date</a:t>
            </a:r>
            <a:r>
              <a:rPr lang="en-US" dirty="0"/>
              <a:t>, </a:t>
            </a:r>
            <a:r>
              <a:rPr lang="en-US" dirty="0" err="1"/>
              <a:t>ending_date</a:t>
            </a:r>
            <a:r>
              <a:rPr lang="en-US" dirty="0"/>
              <a:t>] (inclusive)</a:t>
            </a:r>
          </a:p>
        </p:txBody>
      </p:sp>
      <p:sp>
        <p:nvSpPr>
          <p:cNvPr id="11" name="Arrow: Pentagon 10">
            <a:extLst>
              <a:ext uri="{FF2B5EF4-FFF2-40B4-BE49-F238E27FC236}">
                <a16:creationId xmlns:a16="http://schemas.microsoft.com/office/drawing/2014/main" id="{8B8132D5-EA52-41AD-96CD-32FCFAACC41E}"/>
              </a:ext>
            </a:extLst>
          </p:cNvPr>
          <p:cNvSpPr/>
          <p:nvPr/>
        </p:nvSpPr>
        <p:spPr>
          <a:xfrm>
            <a:off x="586091" y="2061451"/>
            <a:ext cx="977804" cy="332509"/>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GET</a:t>
            </a:r>
          </a:p>
        </p:txBody>
      </p:sp>
    </p:spTree>
    <p:extLst>
      <p:ext uri="{BB962C8B-B14F-4D97-AF65-F5344CB8AC3E}">
        <p14:creationId xmlns:p14="http://schemas.microsoft.com/office/powerpoint/2010/main" val="1801030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0D1A78-467F-4017-A722-4AF4C2334785}"/>
              </a:ext>
            </a:extLst>
          </p:cNvPr>
          <p:cNvSpPr txBox="1"/>
          <p:nvPr/>
        </p:nvSpPr>
        <p:spPr>
          <a:xfrm>
            <a:off x="381811" y="680935"/>
            <a:ext cx="2470741" cy="369332"/>
          </a:xfrm>
          <a:prstGeom prst="rect">
            <a:avLst/>
          </a:prstGeom>
          <a:noFill/>
        </p:spPr>
        <p:txBody>
          <a:bodyPr wrap="none" rtlCol="0">
            <a:spAutoFit/>
          </a:bodyPr>
          <a:lstStyle/>
          <a:p>
            <a:r>
              <a:rPr lang="en-US" u="sng" dirty="0"/>
              <a:t>2. All meetings for today</a:t>
            </a:r>
            <a:endParaRPr lang="en-IN" u="sng" dirty="0"/>
          </a:p>
        </p:txBody>
      </p:sp>
      <p:pic>
        <p:nvPicPr>
          <p:cNvPr id="4" name="Picture 3">
            <a:extLst>
              <a:ext uri="{FF2B5EF4-FFF2-40B4-BE49-F238E27FC236}">
                <a16:creationId xmlns:a16="http://schemas.microsoft.com/office/drawing/2014/main" id="{23BD813D-39A3-46FB-86AA-0BD1BEE1F1D2}"/>
              </a:ext>
            </a:extLst>
          </p:cNvPr>
          <p:cNvPicPr>
            <a:picLocks noChangeAspect="1"/>
          </p:cNvPicPr>
          <p:nvPr/>
        </p:nvPicPr>
        <p:blipFill>
          <a:blip r:embed="rId2"/>
          <a:stretch>
            <a:fillRect/>
          </a:stretch>
        </p:blipFill>
        <p:spPr>
          <a:xfrm>
            <a:off x="4309353" y="680935"/>
            <a:ext cx="7578050" cy="5174305"/>
          </a:xfrm>
          <a:prstGeom prst="rect">
            <a:avLst/>
          </a:prstGeom>
          <a:effectLst>
            <a:glow rad="228600">
              <a:schemeClr val="accent2">
                <a:satMod val="175000"/>
                <a:alpha val="40000"/>
              </a:schemeClr>
            </a:glow>
          </a:effectLst>
        </p:spPr>
      </p:pic>
      <p:sp>
        <p:nvSpPr>
          <p:cNvPr id="5" name="TextBox 4">
            <a:extLst>
              <a:ext uri="{FF2B5EF4-FFF2-40B4-BE49-F238E27FC236}">
                <a16:creationId xmlns:a16="http://schemas.microsoft.com/office/drawing/2014/main" id="{563D4858-2C4B-49A6-B2E1-6C7AC5046C03}"/>
              </a:ext>
            </a:extLst>
          </p:cNvPr>
          <p:cNvSpPr txBox="1"/>
          <p:nvPr/>
        </p:nvSpPr>
        <p:spPr>
          <a:xfrm>
            <a:off x="381811" y="1790759"/>
            <a:ext cx="6094378" cy="369332"/>
          </a:xfrm>
          <a:prstGeom prst="rect">
            <a:avLst/>
          </a:prstGeom>
          <a:noFill/>
        </p:spPr>
        <p:txBody>
          <a:bodyPr wrap="square">
            <a:spAutoFit/>
          </a:bodyPr>
          <a:lstStyle/>
          <a:p>
            <a:r>
              <a:rPr lang="en-IN" dirty="0"/>
              <a:t>Endpoint: </a:t>
            </a:r>
            <a:r>
              <a:rPr lang="en-US" dirty="0"/>
              <a:t>/user/</a:t>
            </a:r>
            <a:r>
              <a:rPr lang="en-US" dirty="0" err="1"/>
              <a:t>period?today</a:t>
            </a:r>
            <a:r>
              <a:rPr lang="en-US" dirty="0"/>
              <a:t>=true</a:t>
            </a:r>
          </a:p>
        </p:txBody>
      </p:sp>
      <p:sp>
        <p:nvSpPr>
          <p:cNvPr id="7" name="TextBox 6">
            <a:extLst>
              <a:ext uri="{FF2B5EF4-FFF2-40B4-BE49-F238E27FC236}">
                <a16:creationId xmlns:a16="http://schemas.microsoft.com/office/drawing/2014/main" id="{CF7CE19F-494A-44AD-B2F6-00725514EF80}"/>
              </a:ext>
            </a:extLst>
          </p:cNvPr>
          <p:cNvSpPr txBox="1"/>
          <p:nvPr/>
        </p:nvSpPr>
        <p:spPr>
          <a:xfrm>
            <a:off x="5051189" y="5853899"/>
            <a:ext cx="6094378" cy="369332"/>
          </a:xfrm>
          <a:prstGeom prst="rect">
            <a:avLst/>
          </a:prstGeom>
          <a:noFill/>
        </p:spPr>
        <p:txBody>
          <a:bodyPr wrap="square">
            <a:spAutoFit/>
          </a:bodyPr>
          <a:lstStyle/>
          <a:p>
            <a:pPr algn="ctr"/>
            <a:r>
              <a:rPr lang="en-US" dirty="0"/>
              <a:t>Lists all the user meetings for today</a:t>
            </a:r>
          </a:p>
        </p:txBody>
      </p:sp>
      <p:sp>
        <p:nvSpPr>
          <p:cNvPr id="6" name="Arrow: Pentagon 5">
            <a:extLst>
              <a:ext uri="{FF2B5EF4-FFF2-40B4-BE49-F238E27FC236}">
                <a16:creationId xmlns:a16="http://schemas.microsoft.com/office/drawing/2014/main" id="{D7EE5EB0-8F59-4121-8167-CBE3F187119C}"/>
              </a:ext>
            </a:extLst>
          </p:cNvPr>
          <p:cNvSpPr/>
          <p:nvPr/>
        </p:nvSpPr>
        <p:spPr>
          <a:xfrm>
            <a:off x="381811" y="1458250"/>
            <a:ext cx="977804" cy="332509"/>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GET</a:t>
            </a:r>
          </a:p>
        </p:txBody>
      </p:sp>
    </p:spTree>
    <p:extLst>
      <p:ext uri="{BB962C8B-B14F-4D97-AF65-F5344CB8AC3E}">
        <p14:creationId xmlns:p14="http://schemas.microsoft.com/office/powerpoint/2010/main" val="394067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3A7C75-19B1-4D2D-B6B1-28D4E0BBAAF5}"/>
              </a:ext>
            </a:extLst>
          </p:cNvPr>
          <p:cNvSpPr txBox="1"/>
          <p:nvPr/>
        </p:nvSpPr>
        <p:spPr>
          <a:xfrm>
            <a:off x="447675" y="409575"/>
            <a:ext cx="3362139" cy="369332"/>
          </a:xfrm>
          <a:prstGeom prst="rect">
            <a:avLst/>
          </a:prstGeom>
          <a:noFill/>
        </p:spPr>
        <p:txBody>
          <a:bodyPr wrap="none" rtlCol="0">
            <a:spAutoFit/>
          </a:bodyPr>
          <a:lstStyle/>
          <a:p>
            <a:r>
              <a:rPr lang="en-US" u="sng" dirty="0"/>
              <a:t>3. Add new attendees to meeting </a:t>
            </a:r>
            <a:endParaRPr lang="en-IN" u="sng" dirty="0"/>
          </a:p>
        </p:txBody>
      </p:sp>
      <p:pic>
        <p:nvPicPr>
          <p:cNvPr id="4" name="Picture 3">
            <a:extLst>
              <a:ext uri="{FF2B5EF4-FFF2-40B4-BE49-F238E27FC236}">
                <a16:creationId xmlns:a16="http://schemas.microsoft.com/office/drawing/2014/main" id="{9F852EAB-4D6D-42A8-9B09-404324AF6640}"/>
              </a:ext>
            </a:extLst>
          </p:cNvPr>
          <p:cNvPicPr>
            <a:picLocks noChangeAspect="1"/>
          </p:cNvPicPr>
          <p:nvPr/>
        </p:nvPicPr>
        <p:blipFill>
          <a:blip r:embed="rId2"/>
          <a:stretch>
            <a:fillRect/>
          </a:stretch>
        </p:blipFill>
        <p:spPr>
          <a:xfrm>
            <a:off x="681139" y="940285"/>
            <a:ext cx="3634527" cy="2276661"/>
          </a:xfrm>
          <a:prstGeom prst="rect">
            <a:avLst/>
          </a:prstGeom>
          <a:effectLst>
            <a:glow rad="101600">
              <a:srgbClr val="FFC000">
                <a:alpha val="60000"/>
              </a:srgbClr>
            </a:glow>
          </a:effectLst>
        </p:spPr>
      </p:pic>
      <p:pic>
        <p:nvPicPr>
          <p:cNvPr id="6" name="Picture 5">
            <a:extLst>
              <a:ext uri="{FF2B5EF4-FFF2-40B4-BE49-F238E27FC236}">
                <a16:creationId xmlns:a16="http://schemas.microsoft.com/office/drawing/2014/main" id="{1A535173-AB5A-4BCA-89AF-14D9D377907D}"/>
              </a:ext>
            </a:extLst>
          </p:cNvPr>
          <p:cNvPicPr>
            <a:picLocks noChangeAspect="1"/>
          </p:cNvPicPr>
          <p:nvPr/>
        </p:nvPicPr>
        <p:blipFill rotWithShape="1">
          <a:blip r:embed="rId3"/>
          <a:srcRect r="18575"/>
          <a:stretch/>
        </p:blipFill>
        <p:spPr>
          <a:xfrm>
            <a:off x="5504069" y="409575"/>
            <a:ext cx="4362817" cy="2752726"/>
          </a:xfrm>
          <a:prstGeom prst="rect">
            <a:avLst/>
          </a:prstGeom>
          <a:effectLst>
            <a:glow rad="228600">
              <a:schemeClr val="accent2">
                <a:satMod val="175000"/>
                <a:alpha val="40000"/>
              </a:schemeClr>
            </a:glow>
          </a:effectLst>
        </p:spPr>
      </p:pic>
      <p:pic>
        <p:nvPicPr>
          <p:cNvPr id="8" name="Picture 7">
            <a:extLst>
              <a:ext uri="{FF2B5EF4-FFF2-40B4-BE49-F238E27FC236}">
                <a16:creationId xmlns:a16="http://schemas.microsoft.com/office/drawing/2014/main" id="{03D22D14-88F7-47A2-99E5-06DFD2F742EC}"/>
              </a:ext>
            </a:extLst>
          </p:cNvPr>
          <p:cNvPicPr>
            <a:picLocks noChangeAspect="1"/>
          </p:cNvPicPr>
          <p:nvPr/>
        </p:nvPicPr>
        <p:blipFill rotWithShape="1">
          <a:blip r:embed="rId4"/>
          <a:srcRect r="15659"/>
          <a:stretch/>
        </p:blipFill>
        <p:spPr>
          <a:xfrm>
            <a:off x="7381508" y="3429000"/>
            <a:ext cx="4362817" cy="2896004"/>
          </a:xfrm>
          <a:prstGeom prst="rect">
            <a:avLst/>
          </a:prstGeom>
          <a:effectLst>
            <a:glow rad="101600">
              <a:srgbClr val="FFC000">
                <a:alpha val="60000"/>
              </a:srgbClr>
            </a:glow>
          </a:effectLst>
        </p:spPr>
      </p:pic>
      <p:cxnSp>
        <p:nvCxnSpPr>
          <p:cNvPr id="5" name="Straight Arrow Connector 4">
            <a:extLst>
              <a:ext uri="{FF2B5EF4-FFF2-40B4-BE49-F238E27FC236}">
                <a16:creationId xmlns:a16="http://schemas.microsoft.com/office/drawing/2014/main" id="{BF8EDAAA-5C48-4F5D-AD2B-1436AE43611C}"/>
              </a:ext>
            </a:extLst>
          </p:cNvPr>
          <p:cNvCxnSpPr>
            <a:cxnSpLocks/>
          </p:cNvCxnSpPr>
          <p:nvPr/>
        </p:nvCxnSpPr>
        <p:spPr>
          <a:xfrm flipV="1">
            <a:off x="4383760" y="1591384"/>
            <a:ext cx="1052216" cy="38910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0" name="Straight Arrow Connector 9">
            <a:extLst>
              <a:ext uri="{FF2B5EF4-FFF2-40B4-BE49-F238E27FC236}">
                <a16:creationId xmlns:a16="http://schemas.microsoft.com/office/drawing/2014/main" id="{1B837D29-B7F1-4975-A932-ECAA90B41CA8}"/>
              </a:ext>
            </a:extLst>
          </p:cNvPr>
          <p:cNvCxnSpPr>
            <a:cxnSpLocks/>
          </p:cNvCxnSpPr>
          <p:nvPr/>
        </p:nvCxnSpPr>
        <p:spPr>
          <a:xfrm>
            <a:off x="10003073" y="1764457"/>
            <a:ext cx="1281012" cy="153119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6" name="TextBox 15">
            <a:extLst>
              <a:ext uri="{FF2B5EF4-FFF2-40B4-BE49-F238E27FC236}">
                <a16:creationId xmlns:a16="http://schemas.microsoft.com/office/drawing/2014/main" id="{C8932C94-5869-4FBF-8155-61B31DAF8DC3}"/>
              </a:ext>
            </a:extLst>
          </p:cNvPr>
          <p:cNvSpPr txBox="1"/>
          <p:nvPr/>
        </p:nvSpPr>
        <p:spPr>
          <a:xfrm>
            <a:off x="1862679" y="4138338"/>
            <a:ext cx="6094378" cy="1754326"/>
          </a:xfrm>
          <a:prstGeom prst="rect">
            <a:avLst/>
          </a:prstGeom>
          <a:noFill/>
        </p:spPr>
        <p:txBody>
          <a:bodyPr wrap="square">
            <a:spAutoFit/>
          </a:bodyPr>
          <a:lstStyle/>
          <a:p>
            <a:r>
              <a:rPr lang="en-IN" dirty="0"/>
              <a:t>Endpoint: </a:t>
            </a:r>
            <a:r>
              <a:rPr lang="en-US" dirty="0"/>
              <a:t>/meeting/dzIj0omcZS/add</a:t>
            </a:r>
          </a:p>
          <a:p>
            <a:r>
              <a:rPr lang="en-IN" dirty="0"/>
              <a:t>Input (JSON): </a:t>
            </a:r>
            <a:r>
              <a:rPr lang="en-US" dirty="0"/>
              <a:t>{</a:t>
            </a:r>
          </a:p>
          <a:p>
            <a:r>
              <a:rPr lang="en-US" dirty="0"/>
              <a:t>    "</a:t>
            </a:r>
            <a:r>
              <a:rPr lang="en-US" dirty="0" err="1"/>
              <a:t>user_detail</a:t>
            </a:r>
            <a:r>
              <a:rPr lang="en-US" dirty="0"/>
              <a:t>":{</a:t>
            </a:r>
          </a:p>
          <a:p>
            <a:r>
              <a:rPr lang="en-US" dirty="0"/>
              <a:t>        "userId": "hardik2@gmail.com"   </a:t>
            </a:r>
          </a:p>
          <a:p>
            <a:r>
              <a:rPr lang="en-US" dirty="0"/>
              <a:t>    }</a:t>
            </a:r>
          </a:p>
          <a:p>
            <a:r>
              <a:rPr lang="en-US" dirty="0"/>
              <a:t>}</a:t>
            </a:r>
          </a:p>
        </p:txBody>
      </p:sp>
      <p:sp>
        <p:nvSpPr>
          <p:cNvPr id="9" name="Arrow: Pentagon 8">
            <a:extLst>
              <a:ext uri="{FF2B5EF4-FFF2-40B4-BE49-F238E27FC236}">
                <a16:creationId xmlns:a16="http://schemas.microsoft.com/office/drawing/2014/main" id="{C722B31E-89DB-448A-A8CA-3B8573D98190}"/>
              </a:ext>
            </a:extLst>
          </p:cNvPr>
          <p:cNvSpPr/>
          <p:nvPr/>
        </p:nvSpPr>
        <p:spPr>
          <a:xfrm>
            <a:off x="1862679" y="3705998"/>
            <a:ext cx="977804" cy="332509"/>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POST</a:t>
            </a:r>
          </a:p>
        </p:txBody>
      </p:sp>
    </p:spTree>
    <p:extLst>
      <p:ext uri="{BB962C8B-B14F-4D97-AF65-F5344CB8AC3E}">
        <p14:creationId xmlns:p14="http://schemas.microsoft.com/office/powerpoint/2010/main" val="1589598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34E58C-B2AE-49DB-A067-6E0DE583A962}"/>
              </a:ext>
            </a:extLst>
          </p:cNvPr>
          <p:cNvSpPr txBox="1"/>
          <p:nvPr/>
        </p:nvSpPr>
        <p:spPr>
          <a:xfrm>
            <a:off x="368477" y="361950"/>
            <a:ext cx="3493970" cy="369332"/>
          </a:xfrm>
          <a:prstGeom prst="rect">
            <a:avLst/>
          </a:prstGeom>
          <a:noFill/>
        </p:spPr>
        <p:txBody>
          <a:bodyPr wrap="none" rtlCol="0">
            <a:spAutoFit/>
          </a:bodyPr>
          <a:lstStyle/>
          <a:p>
            <a:r>
              <a:rPr lang="en-US" u="sng" dirty="0"/>
              <a:t>4. Remove attendees from meeting</a:t>
            </a:r>
            <a:endParaRPr lang="en-IN" u="sng" dirty="0"/>
          </a:p>
        </p:txBody>
      </p:sp>
      <p:pic>
        <p:nvPicPr>
          <p:cNvPr id="4" name="Picture 3">
            <a:extLst>
              <a:ext uri="{FF2B5EF4-FFF2-40B4-BE49-F238E27FC236}">
                <a16:creationId xmlns:a16="http://schemas.microsoft.com/office/drawing/2014/main" id="{3F649106-A43D-4178-8BF2-F01A1785C847}"/>
              </a:ext>
            </a:extLst>
          </p:cNvPr>
          <p:cNvPicPr>
            <a:picLocks noChangeAspect="1"/>
          </p:cNvPicPr>
          <p:nvPr/>
        </p:nvPicPr>
        <p:blipFill rotWithShape="1">
          <a:blip r:embed="rId2"/>
          <a:srcRect r="11936" b="8673"/>
          <a:stretch/>
        </p:blipFill>
        <p:spPr>
          <a:xfrm>
            <a:off x="4997841" y="259455"/>
            <a:ext cx="5182323" cy="3067050"/>
          </a:xfrm>
          <a:prstGeom prst="rect">
            <a:avLst/>
          </a:prstGeom>
          <a:effectLst>
            <a:glow rad="228600">
              <a:schemeClr val="accent2">
                <a:satMod val="175000"/>
                <a:alpha val="40000"/>
              </a:schemeClr>
            </a:glow>
          </a:effectLst>
        </p:spPr>
      </p:pic>
      <p:pic>
        <p:nvPicPr>
          <p:cNvPr id="8" name="Picture 7">
            <a:extLst>
              <a:ext uri="{FF2B5EF4-FFF2-40B4-BE49-F238E27FC236}">
                <a16:creationId xmlns:a16="http://schemas.microsoft.com/office/drawing/2014/main" id="{0A5280C0-50CF-413F-9069-81D3A087C31F}"/>
              </a:ext>
            </a:extLst>
          </p:cNvPr>
          <p:cNvPicPr>
            <a:picLocks noChangeAspect="1"/>
          </p:cNvPicPr>
          <p:nvPr/>
        </p:nvPicPr>
        <p:blipFill rotWithShape="1">
          <a:blip r:embed="rId3"/>
          <a:srcRect r="19149"/>
          <a:stretch/>
        </p:blipFill>
        <p:spPr>
          <a:xfrm>
            <a:off x="7492976" y="3682931"/>
            <a:ext cx="4189943" cy="2648320"/>
          </a:xfrm>
          <a:prstGeom prst="rect">
            <a:avLst/>
          </a:prstGeom>
          <a:effectLst>
            <a:glow rad="101600">
              <a:srgbClr val="FFC000">
                <a:alpha val="60000"/>
              </a:srgbClr>
            </a:glow>
          </a:effectLst>
        </p:spPr>
      </p:pic>
      <p:pic>
        <p:nvPicPr>
          <p:cNvPr id="9" name="Picture 8">
            <a:extLst>
              <a:ext uri="{FF2B5EF4-FFF2-40B4-BE49-F238E27FC236}">
                <a16:creationId xmlns:a16="http://schemas.microsoft.com/office/drawing/2014/main" id="{12BCAB3E-BF62-4025-896D-3B152F73E191}"/>
              </a:ext>
            </a:extLst>
          </p:cNvPr>
          <p:cNvPicPr>
            <a:picLocks noChangeAspect="1"/>
          </p:cNvPicPr>
          <p:nvPr/>
        </p:nvPicPr>
        <p:blipFill>
          <a:blip r:embed="rId4"/>
          <a:stretch>
            <a:fillRect/>
          </a:stretch>
        </p:blipFill>
        <p:spPr>
          <a:xfrm>
            <a:off x="447675" y="1026557"/>
            <a:ext cx="3634527" cy="2276661"/>
          </a:xfrm>
          <a:prstGeom prst="rect">
            <a:avLst/>
          </a:prstGeom>
          <a:effectLst>
            <a:glow rad="101600">
              <a:srgbClr val="FFC000">
                <a:alpha val="60000"/>
              </a:srgbClr>
            </a:glow>
          </a:effectLst>
        </p:spPr>
      </p:pic>
      <p:sp>
        <p:nvSpPr>
          <p:cNvPr id="7" name="TextBox 6">
            <a:extLst>
              <a:ext uri="{FF2B5EF4-FFF2-40B4-BE49-F238E27FC236}">
                <a16:creationId xmlns:a16="http://schemas.microsoft.com/office/drawing/2014/main" id="{BB5994FD-9EC7-4BFB-B90C-84F36A58213C}"/>
              </a:ext>
            </a:extLst>
          </p:cNvPr>
          <p:cNvSpPr txBox="1"/>
          <p:nvPr/>
        </p:nvSpPr>
        <p:spPr>
          <a:xfrm>
            <a:off x="926559" y="3838574"/>
            <a:ext cx="6094378" cy="1754326"/>
          </a:xfrm>
          <a:prstGeom prst="rect">
            <a:avLst/>
          </a:prstGeom>
          <a:noFill/>
        </p:spPr>
        <p:txBody>
          <a:bodyPr wrap="square">
            <a:spAutoFit/>
          </a:bodyPr>
          <a:lstStyle/>
          <a:p>
            <a:r>
              <a:rPr lang="en-IN" dirty="0"/>
              <a:t>Endpoint: </a:t>
            </a:r>
            <a:r>
              <a:rPr lang="en-US" dirty="0"/>
              <a:t>/meeting/dzIj0omcZS/remove</a:t>
            </a:r>
          </a:p>
          <a:p>
            <a:r>
              <a:rPr lang="en-IN" dirty="0"/>
              <a:t>Input (JSON): </a:t>
            </a:r>
            <a:r>
              <a:rPr lang="en-US" dirty="0"/>
              <a:t>{</a:t>
            </a:r>
          </a:p>
          <a:p>
            <a:r>
              <a:rPr lang="en-US" dirty="0"/>
              <a:t>    "</a:t>
            </a:r>
            <a:r>
              <a:rPr lang="en-US" dirty="0" err="1"/>
              <a:t>user_detail</a:t>
            </a:r>
            <a:r>
              <a:rPr lang="en-US" dirty="0"/>
              <a:t>":{</a:t>
            </a:r>
          </a:p>
          <a:p>
            <a:r>
              <a:rPr lang="en-US" dirty="0"/>
              <a:t>        "userId": "hardik2@gmail.com"   </a:t>
            </a:r>
          </a:p>
          <a:p>
            <a:r>
              <a:rPr lang="en-US" dirty="0"/>
              <a:t>    }</a:t>
            </a:r>
          </a:p>
          <a:p>
            <a:r>
              <a:rPr lang="en-US" dirty="0"/>
              <a:t>}</a:t>
            </a:r>
          </a:p>
        </p:txBody>
      </p:sp>
      <p:cxnSp>
        <p:nvCxnSpPr>
          <p:cNvPr id="10" name="Straight Arrow Connector 9">
            <a:extLst>
              <a:ext uri="{FF2B5EF4-FFF2-40B4-BE49-F238E27FC236}">
                <a16:creationId xmlns:a16="http://schemas.microsoft.com/office/drawing/2014/main" id="{D6975647-D05E-4070-B758-311C60487EAE}"/>
              </a:ext>
            </a:extLst>
          </p:cNvPr>
          <p:cNvCxnSpPr>
            <a:cxnSpLocks/>
          </p:cNvCxnSpPr>
          <p:nvPr/>
        </p:nvCxnSpPr>
        <p:spPr>
          <a:xfrm flipV="1">
            <a:off x="4198410" y="1367218"/>
            <a:ext cx="709824" cy="79766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 name="Straight Arrow Connector 10">
            <a:extLst>
              <a:ext uri="{FF2B5EF4-FFF2-40B4-BE49-F238E27FC236}">
                <a16:creationId xmlns:a16="http://schemas.microsoft.com/office/drawing/2014/main" id="{0DB77DBE-7A22-45B3-8DB3-31DF625CD9BC}"/>
              </a:ext>
            </a:extLst>
          </p:cNvPr>
          <p:cNvCxnSpPr>
            <a:cxnSpLocks/>
          </p:cNvCxnSpPr>
          <p:nvPr/>
        </p:nvCxnSpPr>
        <p:spPr>
          <a:xfrm>
            <a:off x="10359379" y="1868698"/>
            <a:ext cx="688175" cy="163602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2" name="Arrow: Pentagon 11">
            <a:extLst>
              <a:ext uri="{FF2B5EF4-FFF2-40B4-BE49-F238E27FC236}">
                <a16:creationId xmlns:a16="http://schemas.microsoft.com/office/drawing/2014/main" id="{5BC9DB35-E337-40BB-8B56-F57DF7EC6428}"/>
              </a:ext>
            </a:extLst>
          </p:cNvPr>
          <p:cNvSpPr/>
          <p:nvPr/>
        </p:nvSpPr>
        <p:spPr>
          <a:xfrm>
            <a:off x="995032" y="3432238"/>
            <a:ext cx="977804" cy="332509"/>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POST</a:t>
            </a:r>
          </a:p>
        </p:txBody>
      </p:sp>
    </p:spTree>
    <p:extLst>
      <p:ext uri="{BB962C8B-B14F-4D97-AF65-F5344CB8AC3E}">
        <p14:creationId xmlns:p14="http://schemas.microsoft.com/office/powerpoint/2010/main" val="2635350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C8D928-B3A6-4368-BD91-D1C85853D5D1}"/>
              </a:ext>
            </a:extLst>
          </p:cNvPr>
          <p:cNvPicPr>
            <a:picLocks noChangeAspect="1"/>
          </p:cNvPicPr>
          <p:nvPr/>
        </p:nvPicPr>
        <p:blipFill rotWithShape="1">
          <a:blip r:embed="rId2"/>
          <a:srcRect r="25404" b="5735"/>
          <a:stretch/>
        </p:blipFill>
        <p:spPr>
          <a:xfrm>
            <a:off x="4814797" y="150172"/>
            <a:ext cx="5038928" cy="3171301"/>
          </a:xfrm>
          <a:prstGeom prst="rect">
            <a:avLst/>
          </a:prstGeom>
          <a:effectLst>
            <a:glow rad="228600">
              <a:schemeClr val="accent2">
                <a:satMod val="175000"/>
                <a:alpha val="40000"/>
              </a:schemeClr>
            </a:glow>
          </a:effectLst>
        </p:spPr>
      </p:pic>
      <p:pic>
        <p:nvPicPr>
          <p:cNvPr id="5" name="Picture 4">
            <a:extLst>
              <a:ext uri="{FF2B5EF4-FFF2-40B4-BE49-F238E27FC236}">
                <a16:creationId xmlns:a16="http://schemas.microsoft.com/office/drawing/2014/main" id="{D1273E50-FFB8-44B1-9FBA-B2B88998E553}"/>
              </a:ext>
            </a:extLst>
          </p:cNvPr>
          <p:cNvPicPr>
            <a:picLocks noChangeAspect="1"/>
          </p:cNvPicPr>
          <p:nvPr/>
        </p:nvPicPr>
        <p:blipFill rotWithShape="1">
          <a:blip r:embed="rId3"/>
          <a:srcRect r="24019"/>
          <a:stretch/>
        </p:blipFill>
        <p:spPr>
          <a:xfrm>
            <a:off x="7761884" y="3626624"/>
            <a:ext cx="4183683" cy="2676899"/>
          </a:xfrm>
          <a:prstGeom prst="rect">
            <a:avLst/>
          </a:prstGeom>
          <a:effectLst>
            <a:glow rad="101600">
              <a:srgbClr val="FFC000">
                <a:alpha val="60000"/>
              </a:srgbClr>
            </a:glow>
          </a:effectLst>
        </p:spPr>
      </p:pic>
      <p:pic>
        <p:nvPicPr>
          <p:cNvPr id="6" name="Picture 5">
            <a:extLst>
              <a:ext uri="{FF2B5EF4-FFF2-40B4-BE49-F238E27FC236}">
                <a16:creationId xmlns:a16="http://schemas.microsoft.com/office/drawing/2014/main" id="{A0EA6958-CAC4-4A91-8CAF-FC49997AC938}"/>
              </a:ext>
            </a:extLst>
          </p:cNvPr>
          <p:cNvPicPr>
            <a:picLocks noChangeAspect="1"/>
          </p:cNvPicPr>
          <p:nvPr/>
        </p:nvPicPr>
        <p:blipFill>
          <a:blip r:embed="rId4"/>
          <a:stretch>
            <a:fillRect/>
          </a:stretch>
        </p:blipFill>
        <p:spPr>
          <a:xfrm>
            <a:off x="350900" y="694768"/>
            <a:ext cx="3634527" cy="2276661"/>
          </a:xfrm>
          <a:prstGeom prst="rect">
            <a:avLst/>
          </a:prstGeom>
          <a:effectLst>
            <a:glow rad="101600">
              <a:srgbClr val="FFC000">
                <a:alpha val="60000"/>
              </a:srgbClr>
            </a:glow>
          </a:effectLst>
        </p:spPr>
      </p:pic>
      <p:sp>
        <p:nvSpPr>
          <p:cNvPr id="7" name="TextBox 6">
            <a:extLst>
              <a:ext uri="{FF2B5EF4-FFF2-40B4-BE49-F238E27FC236}">
                <a16:creationId xmlns:a16="http://schemas.microsoft.com/office/drawing/2014/main" id="{B16F2B02-550F-49CB-BBC3-32447E87CB65}"/>
              </a:ext>
            </a:extLst>
          </p:cNvPr>
          <p:cNvSpPr txBox="1"/>
          <p:nvPr/>
        </p:nvSpPr>
        <p:spPr>
          <a:xfrm>
            <a:off x="259000" y="247449"/>
            <a:ext cx="2313005" cy="369332"/>
          </a:xfrm>
          <a:prstGeom prst="rect">
            <a:avLst/>
          </a:prstGeom>
          <a:noFill/>
        </p:spPr>
        <p:txBody>
          <a:bodyPr wrap="none" rtlCol="0">
            <a:spAutoFit/>
          </a:bodyPr>
          <a:lstStyle/>
          <a:p>
            <a:r>
              <a:rPr lang="en-US" u="sng" dirty="0"/>
              <a:t>5. Reschedule meeting</a:t>
            </a:r>
            <a:endParaRPr lang="en-IN" u="sng" dirty="0"/>
          </a:p>
        </p:txBody>
      </p:sp>
      <p:cxnSp>
        <p:nvCxnSpPr>
          <p:cNvPr id="8" name="Straight Arrow Connector 7">
            <a:extLst>
              <a:ext uri="{FF2B5EF4-FFF2-40B4-BE49-F238E27FC236}">
                <a16:creationId xmlns:a16="http://schemas.microsoft.com/office/drawing/2014/main" id="{9F129192-817C-4C29-80C5-78F049E07872}"/>
              </a:ext>
            </a:extLst>
          </p:cNvPr>
          <p:cNvCxnSpPr>
            <a:cxnSpLocks/>
          </p:cNvCxnSpPr>
          <p:nvPr/>
        </p:nvCxnSpPr>
        <p:spPr>
          <a:xfrm flipV="1">
            <a:off x="4033670" y="1186774"/>
            <a:ext cx="732883" cy="78251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a:extLst>
              <a:ext uri="{FF2B5EF4-FFF2-40B4-BE49-F238E27FC236}">
                <a16:creationId xmlns:a16="http://schemas.microsoft.com/office/drawing/2014/main" id="{38B2D211-EE3A-45A9-A34B-EFE1D81BCC0B}"/>
              </a:ext>
            </a:extLst>
          </p:cNvPr>
          <p:cNvCxnSpPr>
            <a:cxnSpLocks/>
          </p:cNvCxnSpPr>
          <p:nvPr/>
        </p:nvCxnSpPr>
        <p:spPr>
          <a:xfrm>
            <a:off x="9901969" y="1578030"/>
            <a:ext cx="1654491" cy="195311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4" name="TextBox 13">
            <a:extLst>
              <a:ext uri="{FF2B5EF4-FFF2-40B4-BE49-F238E27FC236}">
                <a16:creationId xmlns:a16="http://schemas.microsoft.com/office/drawing/2014/main" id="{62F89C31-9459-4AD3-9A9F-A633BFB52D51}"/>
              </a:ext>
            </a:extLst>
          </p:cNvPr>
          <p:cNvSpPr txBox="1"/>
          <p:nvPr/>
        </p:nvSpPr>
        <p:spPr>
          <a:xfrm>
            <a:off x="1597768" y="4087910"/>
            <a:ext cx="6094378" cy="1754326"/>
          </a:xfrm>
          <a:prstGeom prst="rect">
            <a:avLst/>
          </a:prstGeom>
          <a:noFill/>
        </p:spPr>
        <p:txBody>
          <a:bodyPr wrap="square">
            <a:spAutoFit/>
          </a:bodyPr>
          <a:lstStyle/>
          <a:p>
            <a:r>
              <a:rPr lang="en-IN" dirty="0"/>
              <a:t>Endpoint: </a:t>
            </a:r>
            <a:r>
              <a:rPr lang="en-US" dirty="0"/>
              <a:t>/meeting/dzIj0omcZS/reschedule</a:t>
            </a:r>
          </a:p>
          <a:p>
            <a:r>
              <a:rPr lang="en-IN" dirty="0"/>
              <a:t>Input (JSON): </a:t>
            </a:r>
            <a:r>
              <a:rPr lang="en-US" dirty="0"/>
              <a:t>{</a:t>
            </a:r>
          </a:p>
          <a:p>
            <a:r>
              <a:rPr lang="en-US" dirty="0"/>
              <a:t>    "new_date":"01/15/2022",</a:t>
            </a:r>
          </a:p>
          <a:p>
            <a:r>
              <a:rPr lang="en-US" dirty="0"/>
              <a:t>    "new_start_time":"17:50",</a:t>
            </a:r>
          </a:p>
          <a:p>
            <a:r>
              <a:rPr lang="en-US" dirty="0"/>
              <a:t>    "new_end_time":"18:30"</a:t>
            </a:r>
          </a:p>
          <a:p>
            <a:r>
              <a:rPr lang="en-US" dirty="0"/>
              <a:t>}</a:t>
            </a:r>
          </a:p>
        </p:txBody>
      </p:sp>
      <p:sp>
        <p:nvSpPr>
          <p:cNvPr id="10" name="Arrow: Pentagon 9">
            <a:extLst>
              <a:ext uri="{FF2B5EF4-FFF2-40B4-BE49-F238E27FC236}">
                <a16:creationId xmlns:a16="http://schemas.microsoft.com/office/drawing/2014/main" id="{5211E073-5B51-4205-841A-8B3460A6B846}"/>
              </a:ext>
            </a:extLst>
          </p:cNvPr>
          <p:cNvSpPr/>
          <p:nvPr/>
        </p:nvSpPr>
        <p:spPr>
          <a:xfrm>
            <a:off x="1751171" y="3626624"/>
            <a:ext cx="977804" cy="332509"/>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POST</a:t>
            </a:r>
          </a:p>
        </p:txBody>
      </p:sp>
    </p:spTree>
    <p:extLst>
      <p:ext uri="{BB962C8B-B14F-4D97-AF65-F5344CB8AC3E}">
        <p14:creationId xmlns:p14="http://schemas.microsoft.com/office/powerpoint/2010/main" val="2149557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F4F6B4-C511-4E60-9B41-4A03432263D9}"/>
              </a:ext>
            </a:extLst>
          </p:cNvPr>
          <p:cNvSpPr txBox="1"/>
          <p:nvPr/>
        </p:nvSpPr>
        <p:spPr>
          <a:xfrm>
            <a:off x="546115" y="187654"/>
            <a:ext cx="10854701" cy="646331"/>
          </a:xfrm>
          <a:prstGeom prst="rect">
            <a:avLst/>
          </a:prstGeom>
          <a:noFill/>
        </p:spPr>
        <p:txBody>
          <a:bodyPr wrap="square" rtlCol="0">
            <a:spAutoFit/>
          </a:bodyPr>
          <a:lstStyle/>
          <a:p>
            <a:r>
              <a:rPr lang="en-US" u="sng" dirty="0"/>
              <a:t>The above three routes can only be accessed by the creator of meeting otherwise it will return Unauthorized Response (401)</a:t>
            </a:r>
            <a:endParaRPr lang="en-IN" u="sng" dirty="0"/>
          </a:p>
        </p:txBody>
      </p:sp>
      <p:pic>
        <p:nvPicPr>
          <p:cNvPr id="4" name="Picture 3">
            <a:extLst>
              <a:ext uri="{FF2B5EF4-FFF2-40B4-BE49-F238E27FC236}">
                <a16:creationId xmlns:a16="http://schemas.microsoft.com/office/drawing/2014/main" id="{2F99628F-1302-43C8-9FC1-874A1F3B615D}"/>
              </a:ext>
            </a:extLst>
          </p:cNvPr>
          <p:cNvPicPr>
            <a:picLocks noChangeAspect="1"/>
          </p:cNvPicPr>
          <p:nvPr/>
        </p:nvPicPr>
        <p:blipFill>
          <a:blip r:embed="rId2"/>
          <a:stretch>
            <a:fillRect/>
          </a:stretch>
        </p:blipFill>
        <p:spPr>
          <a:xfrm>
            <a:off x="1187634" y="957015"/>
            <a:ext cx="3687570" cy="2567970"/>
          </a:xfrm>
          <a:prstGeom prst="rect">
            <a:avLst/>
          </a:prstGeom>
          <a:effectLst>
            <a:glow rad="101600">
              <a:srgbClr val="FFC000">
                <a:alpha val="60000"/>
              </a:srgbClr>
            </a:glow>
          </a:effectLst>
        </p:spPr>
      </p:pic>
      <p:pic>
        <p:nvPicPr>
          <p:cNvPr id="6" name="Picture 5">
            <a:extLst>
              <a:ext uri="{FF2B5EF4-FFF2-40B4-BE49-F238E27FC236}">
                <a16:creationId xmlns:a16="http://schemas.microsoft.com/office/drawing/2014/main" id="{2E3187A5-E8DE-4468-9FAD-7E38ECC2B767}"/>
              </a:ext>
            </a:extLst>
          </p:cNvPr>
          <p:cNvPicPr>
            <a:picLocks noChangeAspect="1"/>
          </p:cNvPicPr>
          <p:nvPr/>
        </p:nvPicPr>
        <p:blipFill>
          <a:blip r:embed="rId3"/>
          <a:stretch>
            <a:fillRect/>
          </a:stretch>
        </p:blipFill>
        <p:spPr>
          <a:xfrm>
            <a:off x="5944149" y="957015"/>
            <a:ext cx="5182498" cy="2567970"/>
          </a:xfrm>
          <a:prstGeom prst="rect">
            <a:avLst/>
          </a:prstGeom>
          <a:effectLst>
            <a:glow rad="228600">
              <a:schemeClr val="accent2">
                <a:satMod val="175000"/>
                <a:alpha val="40000"/>
              </a:schemeClr>
            </a:glow>
          </a:effectLst>
        </p:spPr>
      </p:pic>
      <p:pic>
        <p:nvPicPr>
          <p:cNvPr id="8" name="Picture 7">
            <a:extLst>
              <a:ext uri="{FF2B5EF4-FFF2-40B4-BE49-F238E27FC236}">
                <a16:creationId xmlns:a16="http://schemas.microsoft.com/office/drawing/2014/main" id="{21173720-1389-4FED-91D0-8C34948F4F6D}"/>
              </a:ext>
            </a:extLst>
          </p:cNvPr>
          <p:cNvPicPr>
            <a:picLocks noChangeAspect="1"/>
          </p:cNvPicPr>
          <p:nvPr/>
        </p:nvPicPr>
        <p:blipFill>
          <a:blip r:embed="rId4"/>
          <a:stretch>
            <a:fillRect/>
          </a:stretch>
        </p:blipFill>
        <p:spPr>
          <a:xfrm>
            <a:off x="1187634" y="3709164"/>
            <a:ext cx="4469268" cy="2542892"/>
          </a:xfrm>
          <a:prstGeom prst="rect">
            <a:avLst/>
          </a:prstGeom>
          <a:effectLst>
            <a:glow rad="228600">
              <a:schemeClr val="accent2">
                <a:satMod val="175000"/>
                <a:alpha val="40000"/>
              </a:schemeClr>
            </a:glow>
          </a:effectLst>
        </p:spPr>
      </p:pic>
      <p:pic>
        <p:nvPicPr>
          <p:cNvPr id="10" name="Picture 9">
            <a:extLst>
              <a:ext uri="{FF2B5EF4-FFF2-40B4-BE49-F238E27FC236}">
                <a16:creationId xmlns:a16="http://schemas.microsoft.com/office/drawing/2014/main" id="{E1F77247-4E6A-4097-ACD1-3F2DB507676C}"/>
              </a:ext>
            </a:extLst>
          </p:cNvPr>
          <p:cNvPicPr>
            <a:picLocks noChangeAspect="1"/>
          </p:cNvPicPr>
          <p:nvPr/>
        </p:nvPicPr>
        <p:blipFill>
          <a:blip r:embed="rId5"/>
          <a:stretch>
            <a:fillRect/>
          </a:stretch>
        </p:blipFill>
        <p:spPr>
          <a:xfrm>
            <a:off x="5944149" y="3709164"/>
            <a:ext cx="5182498" cy="2542892"/>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4273295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E7BFDE-DB7C-4546-98EB-19BA8BF27FE7}"/>
              </a:ext>
            </a:extLst>
          </p:cNvPr>
          <p:cNvPicPr>
            <a:picLocks noChangeAspect="1"/>
          </p:cNvPicPr>
          <p:nvPr/>
        </p:nvPicPr>
        <p:blipFill>
          <a:blip r:embed="rId2"/>
          <a:stretch>
            <a:fillRect/>
          </a:stretch>
        </p:blipFill>
        <p:spPr>
          <a:xfrm>
            <a:off x="4099784" y="1355056"/>
            <a:ext cx="7858754" cy="4147888"/>
          </a:xfrm>
          <a:prstGeom prst="rect">
            <a:avLst/>
          </a:prstGeom>
          <a:effectLst>
            <a:glow rad="228600">
              <a:schemeClr val="accent2">
                <a:satMod val="175000"/>
                <a:alpha val="40000"/>
              </a:schemeClr>
            </a:glow>
          </a:effectLst>
        </p:spPr>
      </p:pic>
      <p:sp>
        <p:nvSpPr>
          <p:cNvPr id="4" name="TextBox 3">
            <a:extLst>
              <a:ext uri="{FF2B5EF4-FFF2-40B4-BE49-F238E27FC236}">
                <a16:creationId xmlns:a16="http://schemas.microsoft.com/office/drawing/2014/main" id="{5130E462-DE1D-43E3-9879-3FDA926A6B75}"/>
              </a:ext>
            </a:extLst>
          </p:cNvPr>
          <p:cNvSpPr txBox="1"/>
          <p:nvPr/>
        </p:nvSpPr>
        <p:spPr>
          <a:xfrm>
            <a:off x="533400" y="228600"/>
            <a:ext cx="2809552" cy="369332"/>
          </a:xfrm>
          <a:prstGeom prst="rect">
            <a:avLst/>
          </a:prstGeom>
          <a:noFill/>
        </p:spPr>
        <p:txBody>
          <a:bodyPr wrap="none" rtlCol="0">
            <a:spAutoFit/>
          </a:bodyPr>
          <a:lstStyle/>
          <a:p>
            <a:r>
              <a:rPr lang="en-US" u="sng" dirty="0"/>
              <a:t>6. Create new team of users</a:t>
            </a:r>
            <a:endParaRPr lang="en-IN" u="sng" dirty="0"/>
          </a:p>
        </p:txBody>
      </p:sp>
      <p:sp>
        <p:nvSpPr>
          <p:cNvPr id="5" name="TextBox 4">
            <a:extLst>
              <a:ext uri="{FF2B5EF4-FFF2-40B4-BE49-F238E27FC236}">
                <a16:creationId xmlns:a16="http://schemas.microsoft.com/office/drawing/2014/main" id="{3D935DF2-AF59-4986-AEA3-0BA577287061}"/>
              </a:ext>
            </a:extLst>
          </p:cNvPr>
          <p:cNvSpPr txBox="1"/>
          <p:nvPr/>
        </p:nvSpPr>
        <p:spPr>
          <a:xfrm>
            <a:off x="5070542" y="5625298"/>
            <a:ext cx="6094378" cy="369332"/>
          </a:xfrm>
          <a:prstGeom prst="rect">
            <a:avLst/>
          </a:prstGeom>
          <a:noFill/>
        </p:spPr>
        <p:txBody>
          <a:bodyPr wrap="square">
            <a:spAutoFit/>
          </a:bodyPr>
          <a:lstStyle/>
          <a:p>
            <a:pPr algn="ctr"/>
            <a:r>
              <a:rPr lang="en-US" dirty="0"/>
              <a:t>Create team</a:t>
            </a:r>
          </a:p>
        </p:txBody>
      </p:sp>
      <p:sp>
        <p:nvSpPr>
          <p:cNvPr id="7" name="TextBox 6">
            <a:extLst>
              <a:ext uri="{FF2B5EF4-FFF2-40B4-BE49-F238E27FC236}">
                <a16:creationId xmlns:a16="http://schemas.microsoft.com/office/drawing/2014/main" id="{492BD5D6-16FE-4F60-A3D6-110E60916B86}"/>
              </a:ext>
            </a:extLst>
          </p:cNvPr>
          <p:cNvSpPr txBox="1"/>
          <p:nvPr/>
        </p:nvSpPr>
        <p:spPr>
          <a:xfrm>
            <a:off x="233462" y="1577238"/>
            <a:ext cx="3735423" cy="2862322"/>
          </a:xfrm>
          <a:prstGeom prst="rect">
            <a:avLst/>
          </a:prstGeom>
          <a:noFill/>
        </p:spPr>
        <p:txBody>
          <a:bodyPr wrap="square">
            <a:spAutoFit/>
          </a:bodyPr>
          <a:lstStyle/>
          <a:p>
            <a:r>
              <a:rPr lang="en-IN" dirty="0"/>
              <a:t>Endpoint: /team</a:t>
            </a:r>
          </a:p>
          <a:p>
            <a:r>
              <a:rPr lang="en-IN" dirty="0"/>
              <a:t>Input (JSON): </a:t>
            </a:r>
            <a:r>
              <a:rPr lang="en-US" dirty="0"/>
              <a:t>{</a:t>
            </a:r>
          </a:p>
          <a:p>
            <a:r>
              <a:rPr lang="en-US" dirty="0"/>
              <a:t>    "team":{</a:t>
            </a:r>
          </a:p>
          <a:p>
            <a:r>
              <a:rPr lang="en-US" dirty="0"/>
              <a:t>        "</a:t>
            </a:r>
            <a:r>
              <a:rPr lang="en-US" dirty="0" err="1"/>
              <a:t>team_name</a:t>
            </a:r>
            <a:r>
              <a:rPr lang="en-US" dirty="0"/>
              <a:t>": "Team 1",</a:t>
            </a:r>
          </a:p>
          <a:p>
            <a:r>
              <a:rPr lang="en-US" dirty="0"/>
              <a:t>        "description": "Class 1",</a:t>
            </a:r>
          </a:p>
          <a:p>
            <a:r>
              <a:rPr lang="en-US" dirty="0"/>
              <a:t>        "</a:t>
            </a:r>
            <a:r>
              <a:rPr lang="en-US" dirty="0" err="1"/>
              <a:t>email_ids_of_members</a:t>
            </a:r>
            <a:r>
              <a:rPr lang="en-US" dirty="0"/>
              <a:t>": "hardik4@gmail.com"</a:t>
            </a:r>
          </a:p>
          <a:p>
            <a:r>
              <a:rPr lang="en-US" dirty="0"/>
              <a:t>    }</a:t>
            </a:r>
          </a:p>
          <a:p>
            <a:r>
              <a:rPr lang="en-US" dirty="0"/>
              <a:t>}</a:t>
            </a:r>
            <a:endParaRPr lang="en-IN" dirty="0"/>
          </a:p>
          <a:p>
            <a:endParaRPr lang="en-IN" dirty="0"/>
          </a:p>
        </p:txBody>
      </p:sp>
    </p:spTree>
    <p:extLst>
      <p:ext uri="{BB962C8B-B14F-4D97-AF65-F5344CB8AC3E}">
        <p14:creationId xmlns:p14="http://schemas.microsoft.com/office/powerpoint/2010/main" val="382865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C755-0BBD-480A-879D-4DD085D8A796}"/>
              </a:ext>
            </a:extLst>
          </p:cNvPr>
          <p:cNvSpPr>
            <a:spLocks noGrp="1"/>
          </p:cNvSpPr>
          <p:nvPr>
            <p:ph type="title"/>
          </p:nvPr>
        </p:nvSpPr>
        <p:spPr/>
        <p:txBody>
          <a:bodyPr>
            <a:normAutofit/>
          </a:bodyPr>
          <a:lstStyle/>
          <a:p>
            <a:r>
              <a:rPr lang="en-US" sz="3600" dirty="0"/>
              <a:t>Things to keep in mind while designing the API </a:t>
            </a:r>
            <a:endParaRPr lang="en-IN" sz="3600" dirty="0"/>
          </a:p>
        </p:txBody>
      </p:sp>
      <p:sp>
        <p:nvSpPr>
          <p:cNvPr id="3" name="Content Placeholder 2">
            <a:extLst>
              <a:ext uri="{FF2B5EF4-FFF2-40B4-BE49-F238E27FC236}">
                <a16:creationId xmlns:a16="http://schemas.microsoft.com/office/drawing/2014/main" id="{5A8CBF74-34BB-4884-8E0A-4BACFCC11981}"/>
              </a:ext>
            </a:extLst>
          </p:cNvPr>
          <p:cNvSpPr>
            <a:spLocks noGrp="1"/>
          </p:cNvSpPr>
          <p:nvPr>
            <p:ph idx="1"/>
          </p:nvPr>
        </p:nvSpPr>
        <p:spPr>
          <a:xfrm>
            <a:off x="1097280" y="1893359"/>
            <a:ext cx="10058400" cy="4023360"/>
          </a:xfrm>
        </p:spPr>
        <p:txBody>
          <a:bodyPr/>
          <a:lstStyle/>
          <a:p>
            <a:pPr>
              <a:buFont typeface="Wingdings" panose="05000000000000000000" pitchFamily="2" charset="2"/>
              <a:buChar char="Ø"/>
            </a:pPr>
            <a:r>
              <a:rPr lang="en-US" sz="2000" dirty="0"/>
              <a:t> Should follow the principles of RESTful APIs with proper response status codes to maintain industry standards.</a:t>
            </a:r>
          </a:p>
          <a:p>
            <a:pPr>
              <a:buFont typeface="Wingdings" panose="05000000000000000000" pitchFamily="2" charset="2"/>
              <a:buChar char="Ø"/>
            </a:pPr>
            <a:r>
              <a:rPr lang="en-US" sz="2000" dirty="0"/>
              <a:t> Should have ability to register and authenticate users.</a:t>
            </a:r>
          </a:p>
          <a:p>
            <a:pPr>
              <a:buFont typeface="Wingdings" panose="05000000000000000000" pitchFamily="2" charset="2"/>
              <a:buChar char="Ø"/>
            </a:pPr>
            <a:r>
              <a:rPr lang="en-US" dirty="0"/>
              <a:t> Should allow only authenticated users to access protected routes and information.</a:t>
            </a:r>
            <a:endParaRPr lang="en-US" sz="2000" dirty="0"/>
          </a:p>
          <a:p>
            <a:pPr>
              <a:buFont typeface="Wingdings" panose="05000000000000000000" pitchFamily="2" charset="2"/>
              <a:buChar char="Ø"/>
            </a:pPr>
            <a:r>
              <a:rPr lang="en-US" sz="2000" dirty="0"/>
              <a:t> Should support persistent data storage of Users, their Meetings and Teams with the ability CRUD operations.</a:t>
            </a:r>
          </a:p>
          <a:p>
            <a:pPr>
              <a:buFont typeface="Wingdings" panose="05000000000000000000" pitchFamily="2" charset="2"/>
              <a:buChar char="Ø"/>
            </a:pPr>
            <a:r>
              <a:rPr lang="en-US" sz="2000" dirty="0"/>
              <a:t> Should follow best practices of software engineering with clean, maintainable, scalable code and architecture.</a:t>
            </a:r>
          </a:p>
          <a:p>
            <a:pPr>
              <a:buFont typeface="Wingdings" panose="05000000000000000000" pitchFamily="2" charset="2"/>
              <a:buChar char="Ø"/>
            </a:pPr>
            <a:endParaRPr lang="en-US" sz="2000" dirty="0"/>
          </a:p>
          <a:p>
            <a:endParaRPr lang="en-IN" dirty="0"/>
          </a:p>
        </p:txBody>
      </p:sp>
    </p:spTree>
    <p:extLst>
      <p:ext uri="{BB962C8B-B14F-4D97-AF65-F5344CB8AC3E}">
        <p14:creationId xmlns:p14="http://schemas.microsoft.com/office/powerpoint/2010/main" val="15332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362960-E863-4FE5-A077-3452205C334D}"/>
              </a:ext>
            </a:extLst>
          </p:cNvPr>
          <p:cNvPicPr>
            <a:picLocks noChangeAspect="1"/>
          </p:cNvPicPr>
          <p:nvPr/>
        </p:nvPicPr>
        <p:blipFill>
          <a:blip r:embed="rId2"/>
          <a:stretch>
            <a:fillRect/>
          </a:stretch>
        </p:blipFill>
        <p:spPr>
          <a:xfrm>
            <a:off x="3949430" y="612842"/>
            <a:ext cx="7874267" cy="5063247"/>
          </a:xfrm>
          <a:prstGeom prst="rect">
            <a:avLst/>
          </a:prstGeom>
          <a:effectLst>
            <a:glow rad="228600">
              <a:schemeClr val="accent2">
                <a:satMod val="175000"/>
                <a:alpha val="40000"/>
              </a:schemeClr>
            </a:glow>
          </a:effectLst>
        </p:spPr>
      </p:pic>
      <p:sp>
        <p:nvSpPr>
          <p:cNvPr id="4" name="TextBox 3">
            <a:extLst>
              <a:ext uri="{FF2B5EF4-FFF2-40B4-BE49-F238E27FC236}">
                <a16:creationId xmlns:a16="http://schemas.microsoft.com/office/drawing/2014/main" id="{57B20CDE-5BBA-45B8-B68A-9979735FF436}"/>
              </a:ext>
            </a:extLst>
          </p:cNvPr>
          <p:cNvSpPr txBox="1"/>
          <p:nvPr/>
        </p:nvSpPr>
        <p:spPr>
          <a:xfrm>
            <a:off x="233462" y="1577238"/>
            <a:ext cx="3735423" cy="1477328"/>
          </a:xfrm>
          <a:prstGeom prst="rect">
            <a:avLst/>
          </a:prstGeom>
          <a:noFill/>
        </p:spPr>
        <p:txBody>
          <a:bodyPr wrap="square">
            <a:spAutoFit/>
          </a:bodyPr>
          <a:lstStyle/>
          <a:p>
            <a:r>
              <a:rPr lang="en-IN" dirty="0"/>
              <a:t>Endpoint: /team/search</a:t>
            </a:r>
          </a:p>
          <a:p>
            <a:r>
              <a:rPr lang="en-IN" dirty="0"/>
              <a:t>Input (JSON): </a:t>
            </a:r>
            <a:r>
              <a:rPr lang="en-US" dirty="0"/>
              <a:t>{</a:t>
            </a:r>
          </a:p>
          <a:p>
            <a:r>
              <a:rPr lang="en-US" dirty="0"/>
              <a:t>    "</a:t>
            </a:r>
            <a:r>
              <a:rPr lang="en-US" dirty="0" err="1"/>
              <a:t>teamId</a:t>
            </a:r>
            <a:r>
              <a:rPr lang="en-US" dirty="0"/>
              <a:t>": "4lR5Ew3zOasgwwM2ZX55s"</a:t>
            </a:r>
          </a:p>
          <a:p>
            <a:r>
              <a:rPr lang="en-US" dirty="0"/>
              <a:t>}</a:t>
            </a:r>
            <a:endParaRPr lang="en-IN" dirty="0"/>
          </a:p>
        </p:txBody>
      </p:sp>
      <p:sp>
        <p:nvSpPr>
          <p:cNvPr id="5" name="TextBox 4">
            <a:extLst>
              <a:ext uri="{FF2B5EF4-FFF2-40B4-BE49-F238E27FC236}">
                <a16:creationId xmlns:a16="http://schemas.microsoft.com/office/drawing/2014/main" id="{B0FCF947-DE68-43A1-9D38-02717558E0C0}"/>
              </a:ext>
            </a:extLst>
          </p:cNvPr>
          <p:cNvSpPr txBox="1"/>
          <p:nvPr/>
        </p:nvSpPr>
        <p:spPr>
          <a:xfrm>
            <a:off x="233462" y="541042"/>
            <a:ext cx="6094378" cy="369332"/>
          </a:xfrm>
          <a:prstGeom prst="rect">
            <a:avLst/>
          </a:prstGeom>
          <a:noFill/>
        </p:spPr>
        <p:txBody>
          <a:bodyPr wrap="square">
            <a:spAutoFit/>
          </a:bodyPr>
          <a:lstStyle/>
          <a:p>
            <a:r>
              <a:rPr lang="en-US" u="sng" dirty="0"/>
              <a:t>7. Search team</a:t>
            </a:r>
            <a:endParaRPr lang="en-IN" u="sng" dirty="0"/>
          </a:p>
        </p:txBody>
      </p:sp>
      <p:sp>
        <p:nvSpPr>
          <p:cNvPr id="7" name="TextBox 6">
            <a:extLst>
              <a:ext uri="{FF2B5EF4-FFF2-40B4-BE49-F238E27FC236}">
                <a16:creationId xmlns:a16="http://schemas.microsoft.com/office/drawing/2014/main" id="{5E8B17CE-FF28-4963-BDE4-248C2A525633}"/>
              </a:ext>
            </a:extLst>
          </p:cNvPr>
          <p:cNvSpPr txBox="1"/>
          <p:nvPr/>
        </p:nvSpPr>
        <p:spPr>
          <a:xfrm>
            <a:off x="4691164" y="5747889"/>
            <a:ext cx="6094378" cy="369332"/>
          </a:xfrm>
          <a:prstGeom prst="rect">
            <a:avLst/>
          </a:prstGeom>
          <a:noFill/>
        </p:spPr>
        <p:txBody>
          <a:bodyPr wrap="square">
            <a:spAutoFit/>
          </a:bodyPr>
          <a:lstStyle/>
          <a:p>
            <a:pPr algn="ctr"/>
            <a:r>
              <a:rPr lang="en-US" dirty="0"/>
              <a:t>Search team</a:t>
            </a:r>
          </a:p>
        </p:txBody>
      </p:sp>
    </p:spTree>
    <p:extLst>
      <p:ext uri="{BB962C8B-B14F-4D97-AF65-F5344CB8AC3E}">
        <p14:creationId xmlns:p14="http://schemas.microsoft.com/office/powerpoint/2010/main" val="2768125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D4B529-5735-4B0A-BAE1-B9C704920F98}"/>
              </a:ext>
            </a:extLst>
          </p:cNvPr>
          <p:cNvPicPr>
            <a:picLocks noChangeAspect="1"/>
          </p:cNvPicPr>
          <p:nvPr/>
        </p:nvPicPr>
        <p:blipFill>
          <a:blip r:embed="rId2"/>
          <a:stretch>
            <a:fillRect/>
          </a:stretch>
        </p:blipFill>
        <p:spPr>
          <a:xfrm>
            <a:off x="5449765" y="3224720"/>
            <a:ext cx="5259046" cy="2714016"/>
          </a:xfrm>
          <a:prstGeom prst="rect">
            <a:avLst/>
          </a:prstGeom>
          <a:effectLst>
            <a:glow rad="228600">
              <a:schemeClr val="accent2">
                <a:satMod val="175000"/>
                <a:alpha val="40000"/>
              </a:schemeClr>
            </a:glow>
          </a:effectLst>
        </p:spPr>
      </p:pic>
      <p:pic>
        <p:nvPicPr>
          <p:cNvPr id="5" name="Picture 4">
            <a:extLst>
              <a:ext uri="{FF2B5EF4-FFF2-40B4-BE49-F238E27FC236}">
                <a16:creationId xmlns:a16="http://schemas.microsoft.com/office/drawing/2014/main" id="{75431E7E-4D43-4E1F-A7F6-98BFEAA32D04}"/>
              </a:ext>
            </a:extLst>
          </p:cNvPr>
          <p:cNvPicPr>
            <a:picLocks noChangeAspect="1"/>
          </p:cNvPicPr>
          <p:nvPr/>
        </p:nvPicPr>
        <p:blipFill>
          <a:blip r:embed="rId3"/>
          <a:stretch>
            <a:fillRect/>
          </a:stretch>
        </p:blipFill>
        <p:spPr>
          <a:xfrm>
            <a:off x="5449765" y="339433"/>
            <a:ext cx="5259046" cy="2481587"/>
          </a:xfrm>
          <a:prstGeom prst="rect">
            <a:avLst/>
          </a:prstGeom>
          <a:effectLst>
            <a:glow rad="228600">
              <a:schemeClr val="accent2">
                <a:satMod val="175000"/>
                <a:alpha val="40000"/>
              </a:schemeClr>
            </a:glow>
          </a:effectLst>
        </p:spPr>
      </p:pic>
      <p:sp>
        <p:nvSpPr>
          <p:cNvPr id="6" name="TextBox 5">
            <a:extLst>
              <a:ext uri="{FF2B5EF4-FFF2-40B4-BE49-F238E27FC236}">
                <a16:creationId xmlns:a16="http://schemas.microsoft.com/office/drawing/2014/main" id="{B2CD9832-268A-48B8-B190-F20682F45B7F}"/>
              </a:ext>
            </a:extLst>
          </p:cNvPr>
          <p:cNvSpPr txBox="1"/>
          <p:nvPr/>
        </p:nvSpPr>
        <p:spPr>
          <a:xfrm>
            <a:off x="4798168" y="2855388"/>
            <a:ext cx="6094378" cy="369332"/>
          </a:xfrm>
          <a:prstGeom prst="rect">
            <a:avLst/>
          </a:prstGeom>
          <a:noFill/>
        </p:spPr>
        <p:txBody>
          <a:bodyPr wrap="square">
            <a:spAutoFit/>
          </a:bodyPr>
          <a:lstStyle/>
          <a:p>
            <a:pPr algn="ctr"/>
            <a:r>
              <a:rPr lang="en-US" dirty="0"/>
              <a:t>Scenario 1: User is already a member of the team</a:t>
            </a:r>
          </a:p>
        </p:txBody>
      </p:sp>
      <p:sp>
        <p:nvSpPr>
          <p:cNvPr id="7" name="TextBox 6">
            <a:extLst>
              <a:ext uri="{FF2B5EF4-FFF2-40B4-BE49-F238E27FC236}">
                <a16:creationId xmlns:a16="http://schemas.microsoft.com/office/drawing/2014/main" id="{3665EB60-7E94-4BA2-A6CD-2F42555B6793}"/>
              </a:ext>
            </a:extLst>
          </p:cNvPr>
          <p:cNvSpPr txBox="1"/>
          <p:nvPr/>
        </p:nvSpPr>
        <p:spPr>
          <a:xfrm>
            <a:off x="4990299" y="5914417"/>
            <a:ext cx="6094378" cy="369332"/>
          </a:xfrm>
          <a:prstGeom prst="rect">
            <a:avLst/>
          </a:prstGeom>
          <a:noFill/>
        </p:spPr>
        <p:txBody>
          <a:bodyPr wrap="square">
            <a:spAutoFit/>
          </a:bodyPr>
          <a:lstStyle/>
          <a:p>
            <a:pPr algn="ctr"/>
            <a:r>
              <a:rPr lang="en-US" dirty="0"/>
              <a:t>Scenario 2: User added successfully to the team</a:t>
            </a:r>
          </a:p>
        </p:txBody>
      </p:sp>
      <p:sp>
        <p:nvSpPr>
          <p:cNvPr id="9" name="TextBox 8">
            <a:extLst>
              <a:ext uri="{FF2B5EF4-FFF2-40B4-BE49-F238E27FC236}">
                <a16:creationId xmlns:a16="http://schemas.microsoft.com/office/drawing/2014/main" id="{4881C3D5-CC70-4008-B426-62D8A576A0C3}"/>
              </a:ext>
            </a:extLst>
          </p:cNvPr>
          <p:cNvSpPr txBox="1"/>
          <p:nvPr/>
        </p:nvSpPr>
        <p:spPr>
          <a:xfrm>
            <a:off x="537452" y="2024391"/>
            <a:ext cx="4375016" cy="2031325"/>
          </a:xfrm>
          <a:prstGeom prst="rect">
            <a:avLst/>
          </a:prstGeom>
          <a:noFill/>
        </p:spPr>
        <p:txBody>
          <a:bodyPr wrap="square">
            <a:spAutoFit/>
          </a:bodyPr>
          <a:lstStyle/>
          <a:p>
            <a:r>
              <a:rPr lang="en-IN" dirty="0"/>
              <a:t>Endpoint: team/4lR5Ew3zOasgwwM2ZX55s/add</a:t>
            </a:r>
          </a:p>
          <a:p>
            <a:endParaRPr lang="en-IN" dirty="0"/>
          </a:p>
          <a:p>
            <a:r>
              <a:rPr lang="en-IN" dirty="0"/>
              <a:t>Input (JSON): {"</a:t>
            </a:r>
            <a:r>
              <a:rPr lang="en-IN" dirty="0" err="1"/>
              <a:t>user_detail</a:t>
            </a:r>
            <a:r>
              <a:rPr lang="en-IN" dirty="0"/>
              <a:t>":{</a:t>
            </a:r>
          </a:p>
          <a:p>
            <a:r>
              <a:rPr lang="en-IN" dirty="0"/>
              <a:t> "</a:t>
            </a:r>
            <a:r>
              <a:rPr lang="en-IN" dirty="0" err="1"/>
              <a:t>userId</a:t>
            </a:r>
            <a:r>
              <a:rPr lang="en-IN" dirty="0"/>
              <a:t>": "hardik4@gmail.com"   </a:t>
            </a:r>
          </a:p>
          <a:p>
            <a:r>
              <a:rPr lang="en-IN" dirty="0"/>
              <a:t>}</a:t>
            </a:r>
          </a:p>
          <a:p>
            <a:r>
              <a:rPr lang="en-IN" dirty="0"/>
              <a:t>}</a:t>
            </a:r>
          </a:p>
        </p:txBody>
      </p:sp>
      <p:sp>
        <p:nvSpPr>
          <p:cNvPr id="11" name="TextBox 10">
            <a:extLst>
              <a:ext uri="{FF2B5EF4-FFF2-40B4-BE49-F238E27FC236}">
                <a16:creationId xmlns:a16="http://schemas.microsoft.com/office/drawing/2014/main" id="{D428BBD5-0441-4134-838A-8C310FD58ACD}"/>
              </a:ext>
            </a:extLst>
          </p:cNvPr>
          <p:cNvSpPr txBox="1"/>
          <p:nvPr/>
        </p:nvSpPr>
        <p:spPr>
          <a:xfrm>
            <a:off x="537452" y="885218"/>
            <a:ext cx="6094378" cy="369332"/>
          </a:xfrm>
          <a:prstGeom prst="rect">
            <a:avLst/>
          </a:prstGeom>
          <a:noFill/>
        </p:spPr>
        <p:txBody>
          <a:bodyPr wrap="square">
            <a:spAutoFit/>
          </a:bodyPr>
          <a:lstStyle/>
          <a:p>
            <a:r>
              <a:rPr lang="en-US" u="sng" dirty="0"/>
              <a:t>8. Add to team</a:t>
            </a:r>
            <a:endParaRPr lang="en-IN" u="sng" dirty="0"/>
          </a:p>
        </p:txBody>
      </p:sp>
    </p:spTree>
    <p:extLst>
      <p:ext uri="{BB962C8B-B14F-4D97-AF65-F5344CB8AC3E}">
        <p14:creationId xmlns:p14="http://schemas.microsoft.com/office/powerpoint/2010/main" val="3244736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9BD331-348B-4DF5-BA53-124F1B20D572}"/>
              </a:ext>
            </a:extLst>
          </p:cNvPr>
          <p:cNvPicPr>
            <a:picLocks noChangeAspect="1"/>
          </p:cNvPicPr>
          <p:nvPr/>
        </p:nvPicPr>
        <p:blipFill>
          <a:blip r:embed="rId2"/>
          <a:stretch>
            <a:fillRect/>
          </a:stretch>
        </p:blipFill>
        <p:spPr>
          <a:xfrm>
            <a:off x="5515925" y="194553"/>
            <a:ext cx="5354256" cy="2548647"/>
          </a:xfrm>
          <a:prstGeom prst="rect">
            <a:avLst/>
          </a:prstGeom>
          <a:effectLst>
            <a:glow rad="228600">
              <a:schemeClr val="accent2">
                <a:satMod val="175000"/>
                <a:alpha val="40000"/>
              </a:schemeClr>
            </a:glow>
          </a:effectLst>
        </p:spPr>
      </p:pic>
      <p:pic>
        <p:nvPicPr>
          <p:cNvPr id="7" name="Picture 6">
            <a:extLst>
              <a:ext uri="{FF2B5EF4-FFF2-40B4-BE49-F238E27FC236}">
                <a16:creationId xmlns:a16="http://schemas.microsoft.com/office/drawing/2014/main" id="{0411FD7E-8B06-4031-9DCA-DA770384160F}"/>
              </a:ext>
            </a:extLst>
          </p:cNvPr>
          <p:cNvPicPr>
            <a:picLocks noChangeAspect="1"/>
          </p:cNvPicPr>
          <p:nvPr/>
        </p:nvPicPr>
        <p:blipFill>
          <a:blip r:embed="rId3"/>
          <a:stretch>
            <a:fillRect/>
          </a:stretch>
        </p:blipFill>
        <p:spPr>
          <a:xfrm>
            <a:off x="5515925" y="3156561"/>
            <a:ext cx="5354256" cy="2548648"/>
          </a:xfrm>
          <a:prstGeom prst="rect">
            <a:avLst/>
          </a:prstGeom>
          <a:effectLst>
            <a:glow rad="228600">
              <a:schemeClr val="accent2">
                <a:satMod val="175000"/>
                <a:alpha val="40000"/>
              </a:schemeClr>
            </a:glow>
          </a:effectLst>
        </p:spPr>
      </p:pic>
      <p:sp>
        <p:nvSpPr>
          <p:cNvPr id="5" name="TextBox 4">
            <a:extLst>
              <a:ext uri="{FF2B5EF4-FFF2-40B4-BE49-F238E27FC236}">
                <a16:creationId xmlns:a16="http://schemas.microsoft.com/office/drawing/2014/main" id="{4B88A3A6-F634-4FFB-A637-DB22D268018A}"/>
              </a:ext>
            </a:extLst>
          </p:cNvPr>
          <p:cNvSpPr txBox="1"/>
          <p:nvPr/>
        </p:nvSpPr>
        <p:spPr>
          <a:xfrm>
            <a:off x="5145864" y="2787229"/>
            <a:ext cx="6094378" cy="369332"/>
          </a:xfrm>
          <a:prstGeom prst="rect">
            <a:avLst/>
          </a:prstGeom>
          <a:noFill/>
        </p:spPr>
        <p:txBody>
          <a:bodyPr wrap="square">
            <a:spAutoFit/>
          </a:bodyPr>
          <a:lstStyle/>
          <a:p>
            <a:pPr algn="ctr"/>
            <a:r>
              <a:rPr lang="en-US" dirty="0"/>
              <a:t>Scenario 1: Removed user from team</a:t>
            </a:r>
          </a:p>
        </p:txBody>
      </p:sp>
      <p:sp>
        <p:nvSpPr>
          <p:cNvPr id="8" name="TextBox 7">
            <a:extLst>
              <a:ext uri="{FF2B5EF4-FFF2-40B4-BE49-F238E27FC236}">
                <a16:creationId xmlns:a16="http://schemas.microsoft.com/office/drawing/2014/main" id="{FFECFDE2-AA42-4694-80CC-8CBA25E41E4E}"/>
              </a:ext>
            </a:extLst>
          </p:cNvPr>
          <p:cNvSpPr txBox="1"/>
          <p:nvPr/>
        </p:nvSpPr>
        <p:spPr>
          <a:xfrm>
            <a:off x="5615291" y="5705209"/>
            <a:ext cx="6094378" cy="369332"/>
          </a:xfrm>
          <a:prstGeom prst="rect">
            <a:avLst/>
          </a:prstGeom>
          <a:noFill/>
        </p:spPr>
        <p:txBody>
          <a:bodyPr wrap="square">
            <a:spAutoFit/>
          </a:bodyPr>
          <a:lstStyle/>
          <a:p>
            <a:pPr algn="ctr"/>
            <a:r>
              <a:rPr lang="en-US" dirty="0"/>
              <a:t>Scenario 2: User is already not a member of the team</a:t>
            </a:r>
          </a:p>
        </p:txBody>
      </p:sp>
      <p:sp>
        <p:nvSpPr>
          <p:cNvPr id="9" name="TextBox 8">
            <a:extLst>
              <a:ext uri="{FF2B5EF4-FFF2-40B4-BE49-F238E27FC236}">
                <a16:creationId xmlns:a16="http://schemas.microsoft.com/office/drawing/2014/main" id="{BA70690E-CC46-46CE-B8BC-240A87FFC617}"/>
              </a:ext>
            </a:extLst>
          </p:cNvPr>
          <p:cNvSpPr txBox="1"/>
          <p:nvPr/>
        </p:nvSpPr>
        <p:spPr>
          <a:xfrm>
            <a:off x="391538" y="1799396"/>
            <a:ext cx="6094378" cy="1754326"/>
          </a:xfrm>
          <a:prstGeom prst="rect">
            <a:avLst/>
          </a:prstGeom>
          <a:noFill/>
        </p:spPr>
        <p:txBody>
          <a:bodyPr wrap="square">
            <a:spAutoFit/>
          </a:bodyPr>
          <a:lstStyle/>
          <a:p>
            <a:r>
              <a:rPr lang="en-IN" dirty="0"/>
              <a:t>Endpoint: team/4lR5Ew3zOasgwwM2ZX55s/remove</a:t>
            </a:r>
          </a:p>
          <a:p>
            <a:endParaRPr lang="en-IN" dirty="0"/>
          </a:p>
          <a:p>
            <a:r>
              <a:rPr lang="en-IN" dirty="0"/>
              <a:t>Input (JSON): {"</a:t>
            </a:r>
            <a:r>
              <a:rPr lang="en-IN" dirty="0" err="1"/>
              <a:t>user_detail</a:t>
            </a:r>
            <a:r>
              <a:rPr lang="en-IN" dirty="0"/>
              <a:t>":{</a:t>
            </a:r>
          </a:p>
          <a:p>
            <a:r>
              <a:rPr lang="en-IN" dirty="0"/>
              <a:t> "</a:t>
            </a:r>
            <a:r>
              <a:rPr lang="en-IN" dirty="0" err="1"/>
              <a:t>userId</a:t>
            </a:r>
            <a:r>
              <a:rPr lang="en-IN" dirty="0"/>
              <a:t>": "hardik4@gmail.com"   </a:t>
            </a:r>
          </a:p>
          <a:p>
            <a:r>
              <a:rPr lang="en-IN" dirty="0"/>
              <a:t>}</a:t>
            </a:r>
          </a:p>
          <a:p>
            <a:r>
              <a:rPr lang="en-IN" dirty="0"/>
              <a:t>}</a:t>
            </a:r>
          </a:p>
        </p:txBody>
      </p:sp>
      <p:sp>
        <p:nvSpPr>
          <p:cNvPr id="11" name="TextBox 10">
            <a:extLst>
              <a:ext uri="{FF2B5EF4-FFF2-40B4-BE49-F238E27FC236}">
                <a16:creationId xmlns:a16="http://schemas.microsoft.com/office/drawing/2014/main" id="{61172011-1154-449D-ACBA-6BB473BF4EB3}"/>
              </a:ext>
            </a:extLst>
          </p:cNvPr>
          <p:cNvSpPr txBox="1"/>
          <p:nvPr/>
        </p:nvSpPr>
        <p:spPr>
          <a:xfrm>
            <a:off x="391538" y="627643"/>
            <a:ext cx="6094378" cy="369332"/>
          </a:xfrm>
          <a:prstGeom prst="rect">
            <a:avLst/>
          </a:prstGeom>
          <a:noFill/>
        </p:spPr>
        <p:txBody>
          <a:bodyPr wrap="square">
            <a:spAutoFit/>
          </a:bodyPr>
          <a:lstStyle/>
          <a:p>
            <a:r>
              <a:rPr lang="en-US" u="sng" dirty="0"/>
              <a:t>8. Remove user from team</a:t>
            </a:r>
            <a:endParaRPr lang="en-IN" u="sng" dirty="0"/>
          </a:p>
        </p:txBody>
      </p:sp>
    </p:spTree>
    <p:extLst>
      <p:ext uri="{BB962C8B-B14F-4D97-AF65-F5344CB8AC3E}">
        <p14:creationId xmlns:p14="http://schemas.microsoft.com/office/powerpoint/2010/main" val="1766977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B6161-2DFD-42BE-9DDC-4E6802827A9D}"/>
              </a:ext>
            </a:extLst>
          </p:cNvPr>
          <p:cNvSpPr txBox="1"/>
          <p:nvPr/>
        </p:nvSpPr>
        <p:spPr>
          <a:xfrm>
            <a:off x="2809081" y="7151"/>
            <a:ext cx="6573837" cy="646331"/>
          </a:xfrm>
          <a:prstGeom prst="rect">
            <a:avLst/>
          </a:prstGeom>
          <a:noFill/>
        </p:spPr>
        <p:txBody>
          <a:bodyPr wrap="square" rtlCol="0">
            <a:spAutoFit/>
          </a:bodyPr>
          <a:lstStyle/>
          <a:p>
            <a:r>
              <a:rPr lang="en-US" u="sng" dirty="0"/>
              <a:t>The above two routes can only be accessed by the creator of meeting otherwise it will return Unauthorized Response (401)</a:t>
            </a:r>
            <a:endParaRPr lang="en-IN" u="sng" dirty="0"/>
          </a:p>
        </p:txBody>
      </p:sp>
      <p:pic>
        <p:nvPicPr>
          <p:cNvPr id="4" name="Picture 3">
            <a:extLst>
              <a:ext uri="{FF2B5EF4-FFF2-40B4-BE49-F238E27FC236}">
                <a16:creationId xmlns:a16="http://schemas.microsoft.com/office/drawing/2014/main" id="{BD752F5D-87EE-4A1A-AA84-C05F5448D536}"/>
              </a:ext>
            </a:extLst>
          </p:cNvPr>
          <p:cNvPicPr>
            <a:picLocks noChangeAspect="1"/>
          </p:cNvPicPr>
          <p:nvPr/>
        </p:nvPicPr>
        <p:blipFill>
          <a:blip r:embed="rId2"/>
          <a:stretch>
            <a:fillRect/>
          </a:stretch>
        </p:blipFill>
        <p:spPr>
          <a:xfrm>
            <a:off x="4862951" y="781582"/>
            <a:ext cx="2909450" cy="2497810"/>
          </a:xfrm>
          <a:prstGeom prst="rect">
            <a:avLst/>
          </a:prstGeom>
          <a:effectLst>
            <a:glow rad="101600">
              <a:srgbClr val="FFC000">
                <a:alpha val="60000"/>
              </a:srgbClr>
            </a:glow>
          </a:effectLst>
        </p:spPr>
      </p:pic>
      <p:pic>
        <p:nvPicPr>
          <p:cNvPr id="6" name="Picture 5">
            <a:extLst>
              <a:ext uri="{FF2B5EF4-FFF2-40B4-BE49-F238E27FC236}">
                <a16:creationId xmlns:a16="http://schemas.microsoft.com/office/drawing/2014/main" id="{8197547B-053C-453A-BBC0-625ACE3C96D6}"/>
              </a:ext>
            </a:extLst>
          </p:cNvPr>
          <p:cNvPicPr>
            <a:picLocks noChangeAspect="1"/>
          </p:cNvPicPr>
          <p:nvPr/>
        </p:nvPicPr>
        <p:blipFill>
          <a:blip r:embed="rId3"/>
          <a:stretch>
            <a:fillRect/>
          </a:stretch>
        </p:blipFill>
        <p:spPr>
          <a:xfrm>
            <a:off x="996204" y="3357536"/>
            <a:ext cx="5206799" cy="2868166"/>
          </a:xfrm>
          <a:prstGeom prst="rect">
            <a:avLst/>
          </a:prstGeom>
          <a:effectLst>
            <a:glow rad="228600">
              <a:schemeClr val="accent2">
                <a:satMod val="175000"/>
                <a:alpha val="40000"/>
              </a:schemeClr>
            </a:glow>
          </a:effectLst>
        </p:spPr>
      </p:pic>
      <p:pic>
        <p:nvPicPr>
          <p:cNvPr id="8" name="Picture 7">
            <a:extLst>
              <a:ext uri="{FF2B5EF4-FFF2-40B4-BE49-F238E27FC236}">
                <a16:creationId xmlns:a16="http://schemas.microsoft.com/office/drawing/2014/main" id="{AA4F2179-4201-4C59-A1D7-33F923EB34BF}"/>
              </a:ext>
            </a:extLst>
          </p:cNvPr>
          <p:cNvPicPr>
            <a:picLocks noChangeAspect="1"/>
          </p:cNvPicPr>
          <p:nvPr/>
        </p:nvPicPr>
        <p:blipFill>
          <a:blip r:embed="rId4"/>
          <a:stretch>
            <a:fillRect/>
          </a:stretch>
        </p:blipFill>
        <p:spPr>
          <a:xfrm>
            <a:off x="6317675" y="3357535"/>
            <a:ext cx="5369849" cy="2868165"/>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2694751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D78DFA-9767-42AA-911E-9399FB84C85F}"/>
              </a:ext>
            </a:extLst>
          </p:cNvPr>
          <p:cNvSpPr txBox="1"/>
          <p:nvPr/>
        </p:nvSpPr>
        <p:spPr>
          <a:xfrm>
            <a:off x="3390207" y="576566"/>
            <a:ext cx="5417702" cy="369332"/>
          </a:xfrm>
          <a:prstGeom prst="rect">
            <a:avLst/>
          </a:prstGeom>
          <a:noFill/>
        </p:spPr>
        <p:txBody>
          <a:bodyPr wrap="none" rtlCol="0">
            <a:spAutoFit/>
          </a:bodyPr>
          <a:lstStyle/>
          <a:p>
            <a:r>
              <a:rPr lang="en-US" u="sng" dirty="0"/>
              <a:t>9. Incorrect access of Protected and Unprotected Routes</a:t>
            </a:r>
            <a:endParaRPr lang="en-IN" u="sng" dirty="0"/>
          </a:p>
        </p:txBody>
      </p:sp>
      <p:pic>
        <p:nvPicPr>
          <p:cNvPr id="4" name="Picture 3">
            <a:extLst>
              <a:ext uri="{FF2B5EF4-FFF2-40B4-BE49-F238E27FC236}">
                <a16:creationId xmlns:a16="http://schemas.microsoft.com/office/drawing/2014/main" id="{9E488A51-EF0E-4570-97C2-2B67A8D0486A}"/>
              </a:ext>
            </a:extLst>
          </p:cNvPr>
          <p:cNvPicPr>
            <a:picLocks noChangeAspect="1"/>
          </p:cNvPicPr>
          <p:nvPr/>
        </p:nvPicPr>
        <p:blipFill rotWithShape="1">
          <a:blip r:embed="rId2"/>
          <a:srcRect r="40276"/>
          <a:stretch/>
        </p:blipFill>
        <p:spPr>
          <a:xfrm>
            <a:off x="281314" y="1285608"/>
            <a:ext cx="5487187" cy="3829584"/>
          </a:xfrm>
          <a:prstGeom prst="rect">
            <a:avLst/>
          </a:prstGeom>
          <a:effectLst>
            <a:glow rad="228600">
              <a:schemeClr val="accent2">
                <a:satMod val="175000"/>
                <a:alpha val="40000"/>
              </a:schemeClr>
            </a:glow>
          </a:effectLst>
        </p:spPr>
      </p:pic>
      <p:pic>
        <p:nvPicPr>
          <p:cNvPr id="6" name="Picture 5">
            <a:extLst>
              <a:ext uri="{FF2B5EF4-FFF2-40B4-BE49-F238E27FC236}">
                <a16:creationId xmlns:a16="http://schemas.microsoft.com/office/drawing/2014/main" id="{54DB6743-5570-42C4-B19A-C7855A7CC3EA}"/>
              </a:ext>
            </a:extLst>
          </p:cNvPr>
          <p:cNvPicPr>
            <a:picLocks noChangeAspect="1"/>
          </p:cNvPicPr>
          <p:nvPr/>
        </p:nvPicPr>
        <p:blipFill>
          <a:blip r:embed="rId3"/>
          <a:stretch>
            <a:fillRect/>
          </a:stretch>
        </p:blipFill>
        <p:spPr>
          <a:xfrm>
            <a:off x="6011694" y="1285608"/>
            <a:ext cx="5973314" cy="3829584"/>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1030303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F62206-6A2B-4637-8E2C-268B42572941}"/>
              </a:ext>
            </a:extLst>
          </p:cNvPr>
          <p:cNvPicPr>
            <a:picLocks noChangeAspect="1"/>
          </p:cNvPicPr>
          <p:nvPr/>
        </p:nvPicPr>
        <p:blipFill>
          <a:blip r:embed="rId2"/>
          <a:stretch>
            <a:fillRect/>
          </a:stretch>
        </p:blipFill>
        <p:spPr>
          <a:xfrm>
            <a:off x="2254737" y="1194076"/>
            <a:ext cx="8011643" cy="4258269"/>
          </a:xfrm>
          <a:prstGeom prst="rect">
            <a:avLst/>
          </a:prstGeom>
          <a:effectLst>
            <a:glow rad="228600">
              <a:schemeClr val="accent2">
                <a:satMod val="175000"/>
                <a:alpha val="40000"/>
              </a:schemeClr>
            </a:glow>
          </a:effectLst>
        </p:spPr>
      </p:pic>
      <p:sp>
        <p:nvSpPr>
          <p:cNvPr id="4" name="TextBox 3">
            <a:extLst>
              <a:ext uri="{FF2B5EF4-FFF2-40B4-BE49-F238E27FC236}">
                <a16:creationId xmlns:a16="http://schemas.microsoft.com/office/drawing/2014/main" id="{B459CF50-19E8-4E1A-AE13-F550DCB3F845}"/>
              </a:ext>
            </a:extLst>
          </p:cNvPr>
          <p:cNvSpPr txBox="1"/>
          <p:nvPr/>
        </p:nvSpPr>
        <p:spPr>
          <a:xfrm>
            <a:off x="4953810" y="637321"/>
            <a:ext cx="6094378" cy="369332"/>
          </a:xfrm>
          <a:prstGeom prst="rect">
            <a:avLst/>
          </a:prstGeom>
          <a:noFill/>
        </p:spPr>
        <p:txBody>
          <a:bodyPr wrap="square">
            <a:spAutoFit/>
          </a:bodyPr>
          <a:lstStyle/>
          <a:p>
            <a:r>
              <a:rPr lang="en-US" u="sng" dirty="0"/>
              <a:t>10. Logout route</a:t>
            </a:r>
            <a:endParaRPr lang="en-IN" u="sng" dirty="0"/>
          </a:p>
        </p:txBody>
      </p:sp>
    </p:spTree>
    <p:extLst>
      <p:ext uri="{BB962C8B-B14F-4D97-AF65-F5344CB8AC3E}">
        <p14:creationId xmlns:p14="http://schemas.microsoft.com/office/powerpoint/2010/main" val="3234580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E56090-3D5D-467C-86DB-239E2522B90C}"/>
              </a:ext>
            </a:extLst>
          </p:cNvPr>
          <p:cNvPicPr>
            <a:picLocks noChangeAspect="1"/>
          </p:cNvPicPr>
          <p:nvPr/>
        </p:nvPicPr>
        <p:blipFill>
          <a:blip r:embed="rId2"/>
          <a:stretch>
            <a:fillRect/>
          </a:stretch>
        </p:blipFill>
        <p:spPr>
          <a:xfrm>
            <a:off x="1185177" y="1052181"/>
            <a:ext cx="9821646" cy="4753638"/>
          </a:xfrm>
          <a:prstGeom prst="rect">
            <a:avLst/>
          </a:prstGeom>
          <a:effectLst>
            <a:glow rad="228600">
              <a:schemeClr val="accent2">
                <a:satMod val="175000"/>
                <a:alpha val="40000"/>
              </a:schemeClr>
            </a:glow>
          </a:effectLst>
        </p:spPr>
      </p:pic>
      <p:sp>
        <p:nvSpPr>
          <p:cNvPr id="4" name="TextBox 3">
            <a:extLst>
              <a:ext uri="{FF2B5EF4-FFF2-40B4-BE49-F238E27FC236}">
                <a16:creationId xmlns:a16="http://schemas.microsoft.com/office/drawing/2014/main" id="{7BF878C5-751C-4E4A-AFB6-736183904F80}"/>
              </a:ext>
            </a:extLst>
          </p:cNvPr>
          <p:cNvSpPr txBox="1"/>
          <p:nvPr/>
        </p:nvSpPr>
        <p:spPr>
          <a:xfrm>
            <a:off x="5038725" y="561975"/>
            <a:ext cx="1706878" cy="369332"/>
          </a:xfrm>
          <a:prstGeom prst="rect">
            <a:avLst/>
          </a:prstGeom>
          <a:noFill/>
        </p:spPr>
        <p:txBody>
          <a:bodyPr wrap="none" rtlCol="0">
            <a:spAutoFit/>
          </a:bodyPr>
          <a:lstStyle/>
          <a:p>
            <a:r>
              <a:rPr lang="en-US" u="sng" dirty="0"/>
              <a:t>11. Invalid route</a:t>
            </a:r>
            <a:endParaRPr lang="en-IN" u="sng" dirty="0"/>
          </a:p>
        </p:txBody>
      </p:sp>
    </p:spTree>
    <p:extLst>
      <p:ext uri="{BB962C8B-B14F-4D97-AF65-F5344CB8AC3E}">
        <p14:creationId xmlns:p14="http://schemas.microsoft.com/office/powerpoint/2010/main" val="2332036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D116-040D-4534-8F12-F2BF81BF4C23}"/>
              </a:ext>
            </a:extLst>
          </p:cNvPr>
          <p:cNvSpPr>
            <a:spLocks noGrp="1"/>
          </p:cNvSpPr>
          <p:nvPr>
            <p:ph type="title"/>
          </p:nvPr>
        </p:nvSpPr>
        <p:spPr>
          <a:xfrm>
            <a:off x="1097280" y="191353"/>
            <a:ext cx="10058400" cy="1450757"/>
          </a:xfrm>
        </p:spPr>
        <p:txBody>
          <a:bodyPr>
            <a:normAutofit/>
          </a:bodyPr>
          <a:lstStyle/>
          <a:p>
            <a:r>
              <a:rPr lang="en-US" sz="3600" dirty="0"/>
              <a:t>Personal Benefits gained from this Program</a:t>
            </a:r>
            <a:endParaRPr lang="en-IN" sz="3600" dirty="0"/>
          </a:p>
        </p:txBody>
      </p:sp>
      <p:sp>
        <p:nvSpPr>
          <p:cNvPr id="3" name="Content Placeholder 2">
            <a:extLst>
              <a:ext uri="{FF2B5EF4-FFF2-40B4-BE49-F238E27FC236}">
                <a16:creationId xmlns:a16="http://schemas.microsoft.com/office/drawing/2014/main" id="{6CE7B386-94B0-4ADC-A7C8-81E0F2B67F76}"/>
              </a:ext>
            </a:extLst>
          </p:cNvPr>
          <p:cNvSpPr>
            <a:spLocks noGrp="1"/>
          </p:cNvSpPr>
          <p:nvPr>
            <p:ph idx="1"/>
          </p:nvPr>
        </p:nvSpPr>
        <p:spPr>
          <a:xfrm>
            <a:off x="1097280" y="1845733"/>
            <a:ext cx="10058400" cy="4459817"/>
          </a:xfrm>
        </p:spPr>
        <p:txBody>
          <a:bodyPr>
            <a:normAutofit/>
          </a:bodyPr>
          <a:lstStyle/>
          <a:p>
            <a:pPr>
              <a:buFont typeface="Wingdings" panose="05000000000000000000" pitchFamily="2" charset="2"/>
              <a:buChar char="Ø"/>
            </a:pPr>
            <a:r>
              <a:rPr lang="en-US" dirty="0"/>
              <a:t> Revision of frontend JS </a:t>
            </a:r>
            <a:r>
              <a:rPr lang="en-US" sz="2000" dirty="0"/>
              <a:t>and NodeJS.</a:t>
            </a:r>
          </a:p>
          <a:p>
            <a:pPr>
              <a:buFont typeface="Wingdings" panose="05000000000000000000" pitchFamily="2" charset="2"/>
              <a:buChar char="Ø"/>
            </a:pPr>
            <a:r>
              <a:rPr lang="en-US" sz="2000" dirty="0"/>
              <a:t> Development of RESTful APIs using NodeJS.</a:t>
            </a:r>
          </a:p>
          <a:p>
            <a:pPr>
              <a:buFont typeface="Wingdings" panose="05000000000000000000" pitchFamily="2" charset="2"/>
              <a:buChar char="Ø"/>
            </a:pPr>
            <a:r>
              <a:rPr lang="en-US" sz="2000" dirty="0"/>
              <a:t> Handling JSON as data transmission format, and NoSQL Key-Value databases.</a:t>
            </a:r>
          </a:p>
          <a:p>
            <a:pPr>
              <a:buFont typeface="Wingdings" panose="05000000000000000000" pitchFamily="2" charset="2"/>
              <a:buChar char="Ø"/>
            </a:pPr>
            <a:r>
              <a:rPr lang="en-US" sz="2000" dirty="0"/>
              <a:t> Hands on experience building a backend application with multiple frameworks and packages like express, passport, </a:t>
            </a:r>
            <a:r>
              <a:rPr lang="en-US" sz="2000" dirty="0" err="1"/>
              <a:t>bcrypt</a:t>
            </a:r>
            <a:r>
              <a:rPr lang="en-US" sz="2000" dirty="0"/>
              <a:t>.</a:t>
            </a:r>
          </a:p>
          <a:p>
            <a:pPr>
              <a:buFont typeface="Wingdings" panose="05000000000000000000" pitchFamily="2" charset="2"/>
              <a:buChar char="Ø"/>
            </a:pPr>
            <a:r>
              <a:rPr lang="en-US" sz="2000" dirty="0"/>
              <a:t> Time and date format importance. (BEST ONE since I didn’t know that Date() object produces date in the ISO format and we need to convert into local time in order to be consistent) </a:t>
            </a:r>
          </a:p>
          <a:p>
            <a:pPr>
              <a:buFont typeface="Wingdings" panose="05000000000000000000" pitchFamily="2" charset="2"/>
              <a:buChar char="Ø"/>
            </a:pPr>
            <a:r>
              <a:rPr lang="en-US" dirty="0"/>
              <a:t>Intensive use of git, Github, commits, branch etc. helped to know more about the use and importance of Version Control Systems</a:t>
            </a:r>
            <a:endParaRPr lang="en-IN" sz="2000" dirty="0"/>
          </a:p>
          <a:p>
            <a:endParaRPr lang="en-IN" dirty="0"/>
          </a:p>
        </p:txBody>
      </p:sp>
    </p:spTree>
    <p:extLst>
      <p:ext uri="{BB962C8B-B14F-4D97-AF65-F5344CB8AC3E}">
        <p14:creationId xmlns:p14="http://schemas.microsoft.com/office/powerpoint/2010/main" val="940261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55DA-3B12-4020-8878-AA7B67BA2C3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406335E-F841-42AA-BFF3-57A30ADCAB4A}"/>
              </a:ext>
            </a:extLst>
          </p:cNvPr>
          <p:cNvSpPr>
            <a:spLocks noGrp="1"/>
          </p:cNvSpPr>
          <p:nvPr>
            <p:ph idx="1"/>
          </p:nvPr>
        </p:nvSpPr>
        <p:spPr/>
        <p:txBody>
          <a:bodyPr/>
          <a:lstStyle/>
          <a:p>
            <a:r>
              <a:rPr lang="en-US" dirty="0"/>
              <a:t>This one week of collaborative and intensive training helped me to develop this backend API from scratch as per the given Problem Statement, along with many additional features and keeping performance as well as great architecture in mind.</a:t>
            </a:r>
          </a:p>
          <a:p>
            <a:r>
              <a:rPr lang="en-IN" dirty="0"/>
              <a:t>The backend is up and running and is easily portable to any device running Node.js and MongoDB. Even the database can be easily portable to Cloud using MongoDB Atlas by changing only a single line in config file.  </a:t>
            </a:r>
          </a:p>
        </p:txBody>
      </p:sp>
    </p:spTree>
    <p:extLst>
      <p:ext uri="{BB962C8B-B14F-4D97-AF65-F5344CB8AC3E}">
        <p14:creationId xmlns:p14="http://schemas.microsoft.com/office/powerpoint/2010/main" val="1492293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C86E-D227-4E81-AB22-3555CCA77EA3}"/>
              </a:ext>
            </a:extLst>
          </p:cNvPr>
          <p:cNvSpPr>
            <a:spLocks noGrp="1"/>
          </p:cNvSpPr>
          <p:nvPr>
            <p:ph type="title"/>
          </p:nvPr>
        </p:nvSpPr>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B02C8AD1-510A-48F4-9044-97A41A1274DE}"/>
              </a:ext>
            </a:extLst>
          </p:cNvPr>
          <p:cNvSpPr>
            <a:spLocks noGrp="1"/>
          </p:cNvSpPr>
          <p:nvPr>
            <p:ph idx="1"/>
          </p:nvPr>
        </p:nvSpPr>
        <p:spPr>
          <a:xfrm>
            <a:off x="1097280" y="2447924"/>
            <a:ext cx="10058400" cy="3421169"/>
          </a:xfrm>
        </p:spPr>
        <p:txBody>
          <a:bodyPr/>
          <a:lstStyle/>
          <a:p>
            <a:r>
              <a:rPr lang="en-US" dirty="0"/>
              <a:t>To everyone at Swiggy and our respected teachers at </a:t>
            </a:r>
            <a:r>
              <a:rPr lang="en-US" dirty="0" err="1"/>
              <a:t>UNext</a:t>
            </a:r>
            <a:r>
              <a:rPr lang="en-US" dirty="0"/>
              <a:t> especially Girish Sir, Manjunath Sir, Ramya Sir and Pradeep Sir for conducting all the informative sessions smoothly and giving me the chance to learn from such talented people. I am very grateful to you all. </a:t>
            </a:r>
          </a:p>
          <a:p>
            <a:endParaRPr lang="en-US" dirty="0"/>
          </a:p>
          <a:p>
            <a:r>
              <a:rPr lang="en-US" dirty="0"/>
              <a:t>- Hardik Joshi</a:t>
            </a:r>
            <a:endParaRPr lang="en-IN" dirty="0"/>
          </a:p>
        </p:txBody>
      </p:sp>
    </p:spTree>
    <p:extLst>
      <p:ext uri="{BB962C8B-B14F-4D97-AF65-F5344CB8AC3E}">
        <p14:creationId xmlns:p14="http://schemas.microsoft.com/office/powerpoint/2010/main" val="3917414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EB22-2600-4740-8920-B7E6FE2479CA}"/>
              </a:ext>
            </a:extLst>
          </p:cNvPr>
          <p:cNvSpPr>
            <a:spLocks noGrp="1"/>
          </p:cNvSpPr>
          <p:nvPr>
            <p:ph type="title"/>
          </p:nvPr>
        </p:nvSpPr>
        <p:spPr/>
        <p:txBody>
          <a:bodyPr>
            <a:normAutofit/>
          </a:bodyPr>
          <a:lstStyle/>
          <a:p>
            <a:r>
              <a:rPr lang="en-US" sz="3600" dirty="0"/>
              <a:t>Tech Stack + Libraries used</a:t>
            </a:r>
            <a:endParaRPr lang="en-IN" sz="3600" dirty="0"/>
          </a:p>
        </p:txBody>
      </p:sp>
      <p:sp>
        <p:nvSpPr>
          <p:cNvPr id="3" name="Content Placeholder 2">
            <a:extLst>
              <a:ext uri="{FF2B5EF4-FFF2-40B4-BE49-F238E27FC236}">
                <a16:creationId xmlns:a16="http://schemas.microsoft.com/office/drawing/2014/main" id="{7DA18A37-659E-4EB3-8E06-381388A279D2}"/>
              </a:ext>
            </a:extLst>
          </p:cNvPr>
          <p:cNvSpPr>
            <a:spLocks noGrp="1"/>
          </p:cNvSpPr>
          <p:nvPr>
            <p:ph idx="1"/>
          </p:nvPr>
        </p:nvSpPr>
        <p:spPr>
          <a:xfrm>
            <a:off x="1097280" y="1819072"/>
            <a:ext cx="10058400" cy="4523362"/>
          </a:xfrm>
        </p:spPr>
        <p:txBody>
          <a:bodyPr>
            <a:normAutofit/>
          </a:bodyPr>
          <a:lstStyle/>
          <a:p>
            <a:pPr>
              <a:buFont typeface="Wingdings" panose="05000000000000000000" pitchFamily="2" charset="2"/>
              <a:buChar char="Ø"/>
            </a:pPr>
            <a:r>
              <a:rPr lang="en-US" dirty="0"/>
              <a:t> RESTful APIs: </a:t>
            </a:r>
            <a:r>
              <a:rPr lang="en-US" u="sng" dirty="0">
                <a:solidFill>
                  <a:srgbClr val="FFC000"/>
                </a:solidFill>
              </a:rPr>
              <a:t>Node.js </a:t>
            </a:r>
            <a:r>
              <a:rPr lang="en-US" dirty="0"/>
              <a:t>+ </a:t>
            </a:r>
            <a:r>
              <a:rPr lang="en-US" u="sng" dirty="0">
                <a:solidFill>
                  <a:srgbClr val="FFC000"/>
                </a:solidFill>
              </a:rPr>
              <a:t>Express.js</a:t>
            </a:r>
          </a:p>
          <a:p>
            <a:pPr>
              <a:buFont typeface="Wingdings" panose="05000000000000000000" pitchFamily="2" charset="2"/>
              <a:buChar char="Ø"/>
            </a:pPr>
            <a:r>
              <a:rPr lang="en-US" dirty="0"/>
              <a:t> Authentication: </a:t>
            </a:r>
            <a:r>
              <a:rPr lang="en-US" u="sng" dirty="0">
                <a:solidFill>
                  <a:srgbClr val="FFC000"/>
                </a:solidFill>
              </a:rPr>
              <a:t>Passport.js </a:t>
            </a:r>
            <a:r>
              <a:rPr lang="en-US" dirty="0"/>
              <a:t>(Maintains sessions with authenticated users) + </a:t>
            </a:r>
            <a:r>
              <a:rPr lang="en-US" u="sng" dirty="0">
                <a:solidFill>
                  <a:srgbClr val="FFC000"/>
                </a:solidFill>
              </a:rPr>
              <a:t>Bcrypt.js </a:t>
            </a:r>
            <a:r>
              <a:rPr lang="en-US" dirty="0"/>
              <a:t>(for password encryption)</a:t>
            </a:r>
          </a:p>
          <a:p>
            <a:pPr>
              <a:buFont typeface="Wingdings" panose="05000000000000000000" pitchFamily="2" charset="2"/>
              <a:buChar char="Ø"/>
            </a:pPr>
            <a:r>
              <a:rPr lang="en-US" dirty="0"/>
              <a:t> Database Used: Local</a:t>
            </a:r>
            <a:r>
              <a:rPr lang="en-US" u="sng" dirty="0">
                <a:solidFill>
                  <a:srgbClr val="FFC000"/>
                </a:solidFill>
              </a:rPr>
              <a:t> MongoDB </a:t>
            </a:r>
            <a:r>
              <a:rPr lang="en-US" dirty="0"/>
              <a:t>Database + </a:t>
            </a:r>
            <a:r>
              <a:rPr lang="en-US" u="sng" dirty="0">
                <a:solidFill>
                  <a:srgbClr val="FFC000"/>
                </a:solidFill>
              </a:rPr>
              <a:t>Mongoose.js </a:t>
            </a:r>
          </a:p>
          <a:p>
            <a:pPr>
              <a:buFont typeface="Wingdings" panose="05000000000000000000" pitchFamily="2" charset="2"/>
              <a:buChar char="Ø"/>
            </a:pPr>
            <a:r>
              <a:rPr lang="en-US" dirty="0"/>
              <a:t> Generating short unique IDs for each team and meeting: </a:t>
            </a:r>
            <a:r>
              <a:rPr lang="en-US" u="sng" dirty="0" err="1">
                <a:solidFill>
                  <a:srgbClr val="FFC000"/>
                </a:solidFill>
              </a:rPr>
              <a:t>Nanoid</a:t>
            </a:r>
            <a:endParaRPr lang="en-US" u="sng" dirty="0">
              <a:solidFill>
                <a:srgbClr val="FFC000"/>
              </a:solidFill>
            </a:endParaRPr>
          </a:p>
          <a:p>
            <a:pPr>
              <a:buFont typeface="Wingdings" panose="05000000000000000000" pitchFamily="2" charset="2"/>
              <a:buChar char="Ø"/>
            </a:pPr>
            <a:r>
              <a:rPr lang="en-US" dirty="0"/>
              <a:t> Environment variables (only in dev mode): </a:t>
            </a:r>
            <a:r>
              <a:rPr lang="en-US" u="sng" dirty="0" err="1">
                <a:solidFill>
                  <a:srgbClr val="FFC000"/>
                </a:solidFill>
              </a:rPr>
              <a:t>Dotenv</a:t>
            </a:r>
            <a:endParaRPr lang="en-US" u="sng" dirty="0">
              <a:solidFill>
                <a:srgbClr val="FFC000"/>
              </a:solidFill>
            </a:endParaRPr>
          </a:p>
          <a:p>
            <a:pPr>
              <a:buFont typeface="Wingdings" panose="05000000000000000000" pitchFamily="2" charset="2"/>
              <a:buChar char="Ø"/>
            </a:pPr>
            <a:r>
              <a:rPr lang="en-US" dirty="0"/>
              <a:t> Package Manager: </a:t>
            </a:r>
            <a:r>
              <a:rPr lang="en-US" u="sng" dirty="0">
                <a:solidFill>
                  <a:srgbClr val="FFC000"/>
                </a:solidFill>
              </a:rPr>
              <a:t>NPM</a:t>
            </a:r>
            <a:r>
              <a:rPr lang="en-US" dirty="0"/>
              <a:t> (Node Package Manager)</a:t>
            </a:r>
          </a:p>
          <a:p>
            <a:pPr>
              <a:buFont typeface="Wingdings" panose="05000000000000000000" pitchFamily="2" charset="2"/>
              <a:buChar char="Ø"/>
            </a:pPr>
            <a:r>
              <a:rPr lang="en-US" dirty="0"/>
              <a:t> Language Specification</a:t>
            </a:r>
            <a:r>
              <a:rPr lang="en-US" dirty="0">
                <a:solidFill>
                  <a:schemeClr val="tx1">
                    <a:lumMod val="95000"/>
                    <a:lumOff val="5000"/>
                  </a:schemeClr>
                </a:solidFill>
              </a:rPr>
              <a:t>: </a:t>
            </a:r>
            <a:r>
              <a:rPr lang="en-US" u="sng" dirty="0">
                <a:solidFill>
                  <a:srgbClr val="FFC000"/>
                </a:solidFill>
              </a:rPr>
              <a:t>ES6 </a:t>
            </a:r>
            <a:r>
              <a:rPr lang="en-US" sz="1800" dirty="0"/>
              <a:t>(Heavy usage of spread operator, async-await, arrow functions, includes, let, const)</a:t>
            </a:r>
            <a:endParaRPr lang="en-US" u="sng" dirty="0">
              <a:solidFill>
                <a:srgbClr val="FFC000"/>
              </a:solidFill>
            </a:endParaRPr>
          </a:p>
          <a:p>
            <a:pPr>
              <a:buFont typeface="Wingdings" panose="05000000000000000000" pitchFamily="2" charset="2"/>
              <a:buChar char="Ø"/>
            </a:pPr>
            <a:r>
              <a:rPr lang="en-US" dirty="0"/>
              <a:t> Comments: </a:t>
            </a:r>
            <a:r>
              <a:rPr lang="en-US" u="sng" dirty="0">
                <a:solidFill>
                  <a:srgbClr val="FFC000"/>
                </a:solidFill>
              </a:rPr>
              <a:t>JSDoc3.0</a:t>
            </a:r>
            <a:r>
              <a:rPr lang="en-US" dirty="0"/>
              <a:t> Standard</a:t>
            </a:r>
          </a:p>
        </p:txBody>
      </p:sp>
    </p:spTree>
    <p:extLst>
      <p:ext uri="{BB962C8B-B14F-4D97-AF65-F5344CB8AC3E}">
        <p14:creationId xmlns:p14="http://schemas.microsoft.com/office/powerpoint/2010/main" val="185276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D4B46B-6A9C-405A-90E4-6F460E6D91B2}"/>
              </a:ext>
            </a:extLst>
          </p:cNvPr>
          <p:cNvSpPr txBox="1"/>
          <p:nvPr/>
        </p:nvSpPr>
        <p:spPr>
          <a:xfrm>
            <a:off x="836578" y="593385"/>
            <a:ext cx="4426085" cy="1077218"/>
          </a:xfrm>
          <a:prstGeom prst="rect">
            <a:avLst/>
          </a:prstGeom>
          <a:noFill/>
        </p:spPr>
        <p:txBody>
          <a:bodyPr wrap="square" rtlCol="0">
            <a:spAutoFit/>
          </a:bodyPr>
          <a:lstStyle/>
          <a:p>
            <a:r>
              <a:rPr lang="en-US" sz="3200" dirty="0">
                <a:latin typeface="+mj-lt"/>
              </a:rPr>
              <a:t>Feature Development Workflow</a:t>
            </a:r>
            <a:endParaRPr lang="en-IN" sz="3200" dirty="0">
              <a:latin typeface="+mj-lt"/>
            </a:endParaRPr>
          </a:p>
        </p:txBody>
      </p:sp>
      <p:graphicFrame>
        <p:nvGraphicFramePr>
          <p:cNvPr id="3" name="Diagram 2">
            <a:extLst>
              <a:ext uri="{FF2B5EF4-FFF2-40B4-BE49-F238E27FC236}">
                <a16:creationId xmlns:a16="http://schemas.microsoft.com/office/drawing/2014/main" id="{E7DD609E-196B-40A6-9D95-9EDDC9936918}"/>
              </a:ext>
            </a:extLst>
          </p:cNvPr>
          <p:cNvGraphicFramePr/>
          <p:nvPr>
            <p:extLst>
              <p:ext uri="{D42A27DB-BD31-4B8C-83A1-F6EECF244321}">
                <p14:modId xmlns:p14="http://schemas.microsoft.com/office/powerpoint/2010/main" val="3041370075"/>
              </p:ext>
            </p:extLst>
          </p:nvPr>
        </p:nvGraphicFramePr>
        <p:xfrm>
          <a:off x="2032000" y="719666"/>
          <a:ext cx="8259864" cy="5544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966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A2D42-9941-4363-B192-56686A7F44DA}"/>
              </a:ext>
            </a:extLst>
          </p:cNvPr>
          <p:cNvSpPr txBox="1"/>
          <p:nvPr/>
        </p:nvSpPr>
        <p:spPr>
          <a:xfrm>
            <a:off x="505838" y="573932"/>
            <a:ext cx="2442656" cy="461665"/>
          </a:xfrm>
          <a:prstGeom prst="rect">
            <a:avLst/>
          </a:prstGeom>
          <a:noFill/>
        </p:spPr>
        <p:txBody>
          <a:bodyPr wrap="none" rtlCol="0">
            <a:spAutoFit/>
          </a:bodyPr>
          <a:lstStyle/>
          <a:p>
            <a:r>
              <a:rPr lang="en-US" sz="2400" u="sng" dirty="0"/>
              <a:t>Code Architecture</a:t>
            </a:r>
            <a:endParaRPr lang="en-IN" sz="2400" u="sng" dirty="0"/>
          </a:p>
        </p:txBody>
      </p:sp>
      <p:sp>
        <p:nvSpPr>
          <p:cNvPr id="4" name="TextBox 3">
            <a:extLst>
              <a:ext uri="{FF2B5EF4-FFF2-40B4-BE49-F238E27FC236}">
                <a16:creationId xmlns:a16="http://schemas.microsoft.com/office/drawing/2014/main" id="{295CE964-5785-4C84-99AB-6BF379362B22}"/>
              </a:ext>
            </a:extLst>
          </p:cNvPr>
          <p:cNvSpPr txBox="1"/>
          <p:nvPr/>
        </p:nvSpPr>
        <p:spPr>
          <a:xfrm>
            <a:off x="505838" y="1138137"/>
            <a:ext cx="8482519" cy="5632311"/>
          </a:xfrm>
          <a:prstGeom prst="rect">
            <a:avLst/>
          </a:prstGeom>
          <a:noFill/>
        </p:spPr>
        <p:txBody>
          <a:bodyPr wrap="square" rtlCol="0">
            <a:spAutoFit/>
          </a:bodyPr>
          <a:lstStyle/>
          <a:p>
            <a:pPr>
              <a:lnSpc>
                <a:spcPct val="100000"/>
              </a:lnSpc>
            </a:pPr>
            <a:r>
              <a:rPr lang="en-US" dirty="0"/>
              <a:t>The application follows a Model View/Route Controller (MVC) Architecture</a:t>
            </a:r>
          </a:p>
          <a:p>
            <a:pPr>
              <a:lnSpc>
                <a:spcPct val="100000"/>
              </a:lnSpc>
            </a:pPr>
            <a:r>
              <a:rPr lang="en-US" dirty="0"/>
              <a:t>to allow separation of concern between various layers of logic.</a:t>
            </a:r>
          </a:p>
          <a:p>
            <a:pPr>
              <a:lnSpc>
                <a:spcPct val="100000"/>
              </a:lnSpc>
            </a:pPr>
            <a:endParaRPr lang="en-US" dirty="0"/>
          </a:p>
          <a:p>
            <a:pPr>
              <a:lnSpc>
                <a:spcPct val="100000"/>
              </a:lnSpc>
            </a:pPr>
            <a:r>
              <a:rPr lang="en-US" dirty="0"/>
              <a:t>Directories:</a:t>
            </a:r>
          </a:p>
          <a:p>
            <a:pPr>
              <a:buFont typeface="Wingdings" panose="05000000000000000000" pitchFamily="2" charset="2"/>
              <a:buChar char="q"/>
            </a:pPr>
            <a:r>
              <a:rPr lang="en-US" dirty="0"/>
              <a:t> </a:t>
            </a:r>
            <a:r>
              <a:rPr lang="en-US" dirty="0">
                <a:effectLst>
                  <a:glow rad="101600">
                    <a:srgbClr val="FFFF00">
                      <a:alpha val="60000"/>
                    </a:srgbClr>
                  </a:glow>
                </a:effectLst>
              </a:rPr>
              <a:t>./config: </a:t>
            </a:r>
            <a:r>
              <a:rPr lang="en-US" dirty="0"/>
              <a:t>configuration files for Passport.js and local MongoDB database connections.</a:t>
            </a:r>
          </a:p>
          <a:p>
            <a:pPr>
              <a:buFont typeface="Wingdings" panose="05000000000000000000" pitchFamily="2" charset="2"/>
              <a:buChar char="q"/>
            </a:pPr>
            <a:r>
              <a:rPr lang="en-US" dirty="0"/>
              <a:t> </a:t>
            </a:r>
            <a:r>
              <a:rPr lang="en-US" dirty="0">
                <a:effectLst>
                  <a:glow rad="101600">
                    <a:srgbClr val="FFFF00">
                      <a:alpha val="60000"/>
                    </a:srgbClr>
                  </a:glow>
                </a:effectLst>
              </a:rPr>
              <a:t>./controllers: </a:t>
            </a:r>
            <a:r>
              <a:rPr lang="en-US" dirty="0"/>
              <a:t>controller methods for User, Team and Meeting database interactions.  </a:t>
            </a:r>
          </a:p>
          <a:p>
            <a:pPr>
              <a:buFont typeface="Wingdings" panose="05000000000000000000" pitchFamily="2" charset="2"/>
              <a:buChar char="q"/>
            </a:pPr>
            <a:r>
              <a:rPr lang="en-US" dirty="0"/>
              <a:t> </a:t>
            </a:r>
            <a:r>
              <a:rPr lang="en-US" dirty="0">
                <a:effectLst>
                  <a:glow rad="101600">
                    <a:srgbClr val="FFFF00">
                      <a:alpha val="60000"/>
                    </a:srgbClr>
                  </a:glow>
                </a:effectLst>
              </a:rPr>
              <a:t>./middleware: </a:t>
            </a:r>
            <a:r>
              <a:rPr lang="en-US" dirty="0"/>
              <a:t>authentication check middleware to check if request is authenticated or not.</a:t>
            </a:r>
          </a:p>
          <a:p>
            <a:pPr>
              <a:buFont typeface="Wingdings" panose="05000000000000000000" pitchFamily="2" charset="2"/>
              <a:buChar char="q"/>
            </a:pPr>
            <a:r>
              <a:rPr lang="en-US" dirty="0">
                <a:effectLst>
                  <a:glow rad="101600">
                    <a:srgbClr val="FFFF00">
                      <a:alpha val="60000"/>
                    </a:srgbClr>
                  </a:glow>
                </a:effectLst>
              </a:rPr>
              <a:t> ./models: </a:t>
            </a:r>
            <a:r>
              <a:rPr lang="en-US" dirty="0"/>
              <a:t>schema definition and models for User, Team and Meeting.</a:t>
            </a:r>
          </a:p>
          <a:p>
            <a:pPr>
              <a:buFont typeface="Wingdings" panose="05000000000000000000" pitchFamily="2" charset="2"/>
              <a:buChar char="q"/>
            </a:pPr>
            <a:r>
              <a:rPr lang="en-IN" dirty="0"/>
              <a:t> </a:t>
            </a:r>
            <a:r>
              <a:rPr lang="en-IN" dirty="0">
                <a:effectLst>
                  <a:glow rad="101600">
                    <a:srgbClr val="FFFF00">
                      <a:alpha val="60000"/>
                    </a:srgbClr>
                  </a:glow>
                </a:effectLst>
              </a:rPr>
              <a:t>./routes: </a:t>
            </a:r>
            <a:r>
              <a:rPr lang="en-IN" dirty="0"/>
              <a:t>API routes endpoints</a:t>
            </a:r>
          </a:p>
          <a:p>
            <a:pPr>
              <a:buFont typeface="Wingdings" panose="05000000000000000000" pitchFamily="2" charset="2"/>
              <a:buChar char="q"/>
            </a:pPr>
            <a:r>
              <a:rPr lang="en-IN" dirty="0"/>
              <a:t> </a:t>
            </a:r>
            <a:r>
              <a:rPr lang="en-IN" dirty="0">
                <a:effectLst>
                  <a:glow rad="101600">
                    <a:srgbClr val="FFFF00">
                      <a:alpha val="60000"/>
                    </a:srgbClr>
                  </a:glow>
                </a:effectLst>
              </a:rPr>
              <a:t>./utils: </a:t>
            </a:r>
            <a:r>
              <a:rPr lang="en-IN" dirty="0"/>
              <a:t>utility functions such as server response, validation methods etc.</a:t>
            </a:r>
          </a:p>
          <a:p>
            <a:r>
              <a:rPr lang="en-IN" dirty="0"/>
              <a:t>Files:</a:t>
            </a:r>
          </a:p>
          <a:p>
            <a:pPr>
              <a:buFont typeface="Wingdings" panose="05000000000000000000" pitchFamily="2" charset="2"/>
              <a:buChar char="q"/>
            </a:pPr>
            <a:r>
              <a:rPr lang="en-IN" dirty="0"/>
              <a:t> </a:t>
            </a:r>
            <a:r>
              <a:rPr lang="en-IN" dirty="0">
                <a:effectLst>
                  <a:glow rad="101600">
                    <a:srgbClr val="FFFF00">
                      <a:alpha val="60000"/>
                    </a:srgbClr>
                  </a:glow>
                </a:effectLst>
              </a:rPr>
              <a:t>.env: </a:t>
            </a:r>
            <a:r>
              <a:rPr lang="en-IN" dirty="0"/>
              <a:t>environment variables</a:t>
            </a:r>
          </a:p>
          <a:p>
            <a:pPr>
              <a:buFont typeface="Wingdings" panose="05000000000000000000" pitchFamily="2" charset="2"/>
              <a:buChar char="q"/>
            </a:pPr>
            <a:r>
              <a:rPr lang="en-IN" dirty="0"/>
              <a:t> </a:t>
            </a:r>
            <a:r>
              <a:rPr lang="en-IN" dirty="0">
                <a:effectLst>
                  <a:glow rad="101600">
                    <a:srgbClr val="FFFF00">
                      <a:alpha val="60000"/>
                    </a:srgbClr>
                  </a:glow>
                </a:effectLst>
              </a:rPr>
              <a:t>.</a:t>
            </a:r>
            <a:r>
              <a:rPr lang="en-IN" dirty="0" err="1">
                <a:effectLst>
                  <a:glow rad="101600">
                    <a:srgbClr val="FFFF00">
                      <a:alpha val="60000"/>
                    </a:srgbClr>
                  </a:glow>
                </a:effectLst>
              </a:rPr>
              <a:t>gitignore</a:t>
            </a:r>
            <a:r>
              <a:rPr lang="en-IN" dirty="0">
                <a:effectLst>
                  <a:glow rad="101600">
                    <a:srgbClr val="FFFF00">
                      <a:alpha val="60000"/>
                    </a:srgbClr>
                  </a:glow>
                </a:effectLst>
              </a:rPr>
              <a:t>: </a:t>
            </a:r>
            <a:r>
              <a:rPr lang="en-IN" dirty="0"/>
              <a:t>which files need not be tracked</a:t>
            </a:r>
          </a:p>
          <a:p>
            <a:pPr>
              <a:buFont typeface="Wingdings" panose="05000000000000000000" pitchFamily="2" charset="2"/>
              <a:buChar char="q"/>
            </a:pPr>
            <a:r>
              <a:rPr lang="en-IN" dirty="0"/>
              <a:t> </a:t>
            </a:r>
            <a:r>
              <a:rPr lang="en-IN" dirty="0" err="1">
                <a:effectLst>
                  <a:glow rad="101600">
                    <a:srgbClr val="FFFF00">
                      <a:alpha val="60000"/>
                    </a:srgbClr>
                  </a:glow>
                </a:effectLst>
              </a:rPr>
              <a:t>package.json</a:t>
            </a:r>
            <a:r>
              <a:rPr lang="en-IN" dirty="0"/>
              <a:t>, </a:t>
            </a:r>
            <a:r>
              <a:rPr lang="en-IN" dirty="0">
                <a:effectLst>
                  <a:glow rad="101600">
                    <a:srgbClr val="FFFF00">
                      <a:alpha val="60000"/>
                    </a:srgbClr>
                  </a:glow>
                </a:effectLst>
              </a:rPr>
              <a:t>package-</a:t>
            </a:r>
            <a:r>
              <a:rPr lang="en-IN" dirty="0" err="1">
                <a:effectLst>
                  <a:glow rad="101600">
                    <a:srgbClr val="FFFF00">
                      <a:alpha val="60000"/>
                    </a:srgbClr>
                  </a:glow>
                </a:effectLst>
              </a:rPr>
              <a:t>lock.json</a:t>
            </a:r>
            <a:r>
              <a:rPr lang="en-IN" dirty="0"/>
              <a:t>: NPM files</a:t>
            </a:r>
          </a:p>
          <a:p>
            <a:pPr>
              <a:buFont typeface="Wingdings" panose="05000000000000000000" pitchFamily="2" charset="2"/>
              <a:buChar char="q"/>
            </a:pPr>
            <a:r>
              <a:rPr lang="en-IN" dirty="0"/>
              <a:t> </a:t>
            </a:r>
            <a:r>
              <a:rPr lang="en-IN" dirty="0">
                <a:effectLst>
                  <a:glow rad="101600">
                    <a:srgbClr val="FFFF00">
                      <a:alpha val="60000"/>
                    </a:srgbClr>
                  </a:glow>
                </a:effectLst>
              </a:rPr>
              <a:t>README.md</a:t>
            </a:r>
            <a:r>
              <a:rPr lang="en-IN" dirty="0"/>
              <a:t>: readme file for project</a:t>
            </a:r>
          </a:p>
          <a:p>
            <a:pPr>
              <a:buFont typeface="Wingdings" panose="05000000000000000000" pitchFamily="2" charset="2"/>
              <a:buChar char="q"/>
            </a:pPr>
            <a:r>
              <a:rPr lang="en-IN" dirty="0"/>
              <a:t> </a:t>
            </a:r>
            <a:r>
              <a:rPr lang="en-IN" dirty="0">
                <a:effectLst>
                  <a:glow rad="101600">
                    <a:srgbClr val="FFFF00">
                      <a:alpha val="60000"/>
                    </a:srgbClr>
                  </a:glow>
                </a:effectLst>
              </a:rPr>
              <a:t>server.js</a:t>
            </a:r>
            <a:r>
              <a:rPr lang="en-IN" dirty="0"/>
              <a:t>: Main file containing node.js server code. This is the starting point of code that will be run to start the server. </a:t>
            </a:r>
          </a:p>
          <a:p>
            <a:pPr>
              <a:buFont typeface="Wingdings" panose="05000000000000000000" pitchFamily="2" charset="2"/>
              <a:buChar char="q"/>
            </a:pPr>
            <a:endParaRPr lang="en-IN" dirty="0"/>
          </a:p>
          <a:p>
            <a:endParaRPr lang="en-IN" dirty="0"/>
          </a:p>
        </p:txBody>
      </p:sp>
      <p:pic>
        <p:nvPicPr>
          <p:cNvPr id="5" name="Picture 4">
            <a:extLst>
              <a:ext uri="{FF2B5EF4-FFF2-40B4-BE49-F238E27FC236}">
                <a16:creationId xmlns:a16="http://schemas.microsoft.com/office/drawing/2014/main" id="{52BB5A5B-4C28-4E6A-AE6F-F94AE466D083}"/>
              </a:ext>
            </a:extLst>
          </p:cNvPr>
          <p:cNvPicPr>
            <a:picLocks noChangeAspect="1"/>
          </p:cNvPicPr>
          <p:nvPr/>
        </p:nvPicPr>
        <p:blipFill>
          <a:blip r:embed="rId2"/>
          <a:stretch>
            <a:fillRect/>
          </a:stretch>
        </p:blipFill>
        <p:spPr>
          <a:xfrm>
            <a:off x="9182911" y="0"/>
            <a:ext cx="3009089" cy="6332706"/>
          </a:xfrm>
          <a:prstGeom prst="rect">
            <a:avLst/>
          </a:prstGeom>
          <a:effectLst>
            <a:glow rad="228600">
              <a:schemeClr val="accent4">
                <a:satMod val="175000"/>
                <a:alpha val="40000"/>
              </a:schemeClr>
            </a:glow>
          </a:effectLst>
        </p:spPr>
      </p:pic>
    </p:spTree>
    <p:extLst>
      <p:ext uri="{BB962C8B-B14F-4D97-AF65-F5344CB8AC3E}">
        <p14:creationId xmlns:p14="http://schemas.microsoft.com/office/powerpoint/2010/main" val="186773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37466-FFB8-46F4-B417-AC754BCD27C9}"/>
              </a:ext>
            </a:extLst>
          </p:cNvPr>
          <p:cNvSpPr>
            <a:spLocks noGrp="1"/>
          </p:cNvSpPr>
          <p:nvPr>
            <p:ph type="title"/>
          </p:nvPr>
        </p:nvSpPr>
        <p:spPr>
          <a:xfrm>
            <a:off x="875607" y="305076"/>
            <a:ext cx="10058400" cy="1450757"/>
          </a:xfrm>
        </p:spPr>
        <p:txBody>
          <a:bodyPr/>
          <a:lstStyle/>
          <a:p>
            <a:r>
              <a:rPr lang="en-US" dirty="0"/>
              <a:t>Proposed Solution Methodology</a:t>
            </a:r>
            <a:endParaRPr lang="en-IN" dirty="0"/>
          </a:p>
        </p:txBody>
      </p:sp>
      <p:sp>
        <p:nvSpPr>
          <p:cNvPr id="3" name="Content Placeholder 2">
            <a:extLst>
              <a:ext uri="{FF2B5EF4-FFF2-40B4-BE49-F238E27FC236}">
                <a16:creationId xmlns:a16="http://schemas.microsoft.com/office/drawing/2014/main" id="{9BF0F63B-9475-414B-B6AE-9BF8FA46CF65}"/>
              </a:ext>
            </a:extLst>
          </p:cNvPr>
          <p:cNvSpPr>
            <a:spLocks noGrp="1"/>
          </p:cNvSpPr>
          <p:nvPr>
            <p:ph idx="1"/>
          </p:nvPr>
        </p:nvSpPr>
        <p:spPr>
          <a:xfrm>
            <a:off x="960582" y="1845733"/>
            <a:ext cx="10317018" cy="4471940"/>
          </a:xfrm>
        </p:spPr>
        <p:txBody>
          <a:bodyPr>
            <a:normAutofit fontScale="85000" lnSpcReduction="10000"/>
          </a:bodyPr>
          <a:lstStyle/>
          <a:p>
            <a:pPr marL="0" indent="0">
              <a:lnSpc>
                <a:spcPct val="110000"/>
              </a:lnSpc>
              <a:buNone/>
            </a:pPr>
            <a:r>
              <a:rPr lang="en-US" dirty="0"/>
              <a:t>My proposed solution is designed with considering the whole full stack application structure in mind i.e. how API calls would be made, which properties need to be checked through frontend, what techniques would be more efficient considering time constraints etc. </a:t>
            </a:r>
          </a:p>
          <a:p>
            <a:pPr marL="0" indent="0">
              <a:lnSpc>
                <a:spcPct val="110000"/>
              </a:lnSpc>
              <a:buNone/>
            </a:pPr>
            <a:r>
              <a:rPr lang="en-US" dirty="0"/>
              <a:t>For authentication, I have used Passport.js. It utilizes browser cookies along with backend sessions to manage logged-in and logged-out users.  More precisely I have used Passport ’s  Local Strategy. The Local Strategy allows to authenticate users by looking up their data in the app's database. In the same way, we secure the protected routes to be accessed by only logged in users. If the user is not currently logged in and tries to access the protected routes, he will be redirected to /login route and similarly non protected routes (such as login, register) can only be accessed if the user is NOT logged in else it redirects to home page only.</a:t>
            </a:r>
          </a:p>
          <a:p>
            <a:pPr marL="0" indent="0">
              <a:lnSpc>
                <a:spcPct val="110000"/>
              </a:lnSpc>
              <a:buNone/>
            </a:pPr>
            <a:r>
              <a:rPr lang="en-US" u="sng" dirty="0"/>
              <a:t>The main idea behind not using “userId” and “password” combination again and again is:</a:t>
            </a:r>
            <a:br>
              <a:rPr lang="en-US" dirty="0"/>
            </a:br>
            <a:r>
              <a:rPr lang="en-US" dirty="0"/>
              <a:t>1. Considering the amount of server calls, checking every time if the user-password combination exists unnecessarily increases latency and database calls. </a:t>
            </a:r>
            <a:br>
              <a:rPr lang="en-US" dirty="0"/>
            </a:br>
            <a:r>
              <a:rPr lang="en-US" dirty="0"/>
              <a:t>2. Encrypting the given input password (multiple times and dependent upon the salt/hash that we use) and then comparing it with the original password is every tedious and costly operation, instead we simply maintain a session between user and the server using passport.</a:t>
            </a:r>
            <a:endParaRPr lang="en-IN" dirty="0"/>
          </a:p>
        </p:txBody>
      </p:sp>
    </p:spTree>
    <p:extLst>
      <p:ext uri="{BB962C8B-B14F-4D97-AF65-F5344CB8AC3E}">
        <p14:creationId xmlns:p14="http://schemas.microsoft.com/office/powerpoint/2010/main" val="60135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1784F-8761-46EA-B0F3-1EA7A5E2CD53}"/>
              </a:ext>
            </a:extLst>
          </p:cNvPr>
          <p:cNvSpPr txBox="1"/>
          <p:nvPr/>
        </p:nvSpPr>
        <p:spPr>
          <a:xfrm>
            <a:off x="418289" y="428017"/>
            <a:ext cx="4201022" cy="923330"/>
          </a:xfrm>
          <a:prstGeom prst="rect">
            <a:avLst/>
          </a:prstGeom>
          <a:noFill/>
        </p:spPr>
        <p:txBody>
          <a:bodyPr wrap="none" rtlCol="0">
            <a:spAutoFit/>
          </a:bodyPr>
          <a:lstStyle/>
          <a:p>
            <a:r>
              <a:rPr lang="en-US" u="sng" dirty="0"/>
              <a:t>Features prescribed in Problem Statement:</a:t>
            </a:r>
          </a:p>
          <a:p>
            <a:endParaRPr lang="en-US" u="sng" dirty="0"/>
          </a:p>
          <a:p>
            <a:r>
              <a:rPr lang="en-US" u="sng" dirty="0"/>
              <a:t>Feature 1. Register User</a:t>
            </a:r>
            <a:endParaRPr lang="en-IN" u="sng" dirty="0"/>
          </a:p>
        </p:txBody>
      </p:sp>
      <p:pic>
        <p:nvPicPr>
          <p:cNvPr id="4" name="Picture 3">
            <a:extLst>
              <a:ext uri="{FF2B5EF4-FFF2-40B4-BE49-F238E27FC236}">
                <a16:creationId xmlns:a16="http://schemas.microsoft.com/office/drawing/2014/main" id="{D31C9C83-CC78-4B2E-BC6D-4070B30C133D}"/>
              </a:ext>
            </a:extLst>
          </p:cNvPr>
          <p:cNvPicPr>
            <a:picLocks noChangeAspect="1"/>
          </p:cNvPicPr>
          <p:nvPr/>
        </p:nvPicPr>
        <p:blipFill rotWithShape="1">
          <a:blip r:embed="rId2"/>
          <a:srcRect r="6125"/>
          <a:stretch/>
        </p:blipFill>
        <p:spPr>
          <a:xfrm>
            <a:off x="4054266" y="1099127"/>
            <a:ext cx="7719445" cy="4523460"/>
          </a:xfrm>
          <a:prstGeom prst="rect">
            <a:avLst/>
          </a:prstGeom>
          <a:effectLst>
            <a:glow rad="228600">
              <a:schemeClr val="accent2">
                <a:satMod val="175000"/>
                <a:alpha val="40000"/>
              </a:schemeClr>
            </a:glow>
          </a:effectLst>
        </p:spPr>
      </p:pic>
      <p:sp>
        <p:nvSpPr>
          <p:cNvPr id="5" name="TextBox 4">
            <a:extLst>
              <a:ext uri="{FF2B5EF4-FFF2-40B4-BE49-F238E27FC236}">
                <a16:creationId xmlns:a16="http://schemas.microsoft.com/office/drawing/2014/main" id="{1C262F80-2381-4D5E-BE35-E187648A66E8}"/>
              </a:ext>
            </a:extLst>
          </p:cNvPr>
          <p:cNvSpPr txBox="1"/>
          <p:nvPr/>
        </p:nvSpPr>
        <p:spPr>
          <a:xfrm>
            <a:off x="7068868" y="5647366"/>
            <a:ext cx="2318712" cy="646331"/>
          </a:xfrm>
          <a:prstGeom prst="rect">
            <a:avLst/>
          </a:prstGeom>
          <a:noFill/>
        </p:spPr>
        <p:txBody>
          <a:bodyPr wrap="none" rtlCol="0">
            <a:spAutoFit/>
          </a:bodyPr>
          <a:lstStyle/>
          <a:p>
            <a:pPr algn="ctr"/>
            <a:r>
              <a:rPr lang="en-US" dirty="0"/>
              <a:t>Scenario 1: </a:t>
            </a:r>
          </a:p>
          <a:p>
            <a:pPr algn="ctr"/>
            <a:r>
              <a:rPr lang="en-US" dirty="0"/>
              <a:t>Successful Registration</a:t>
            </a:r>
            <a:endParaRPr lang="en-IN" dirty="0"/>
          </a:p>
        </p:txBody>
      </p:sp>
      <p:sp>
        <p:nvSpPr>
          <p:cNvPr id="3" name="TextBox 2">
            <a:extLst>
              <a:ext uri="{FF2B5EF4-FFF2-40B4-BE49-F238E27FC236}">
                <a16:creationId xmlns:a16="http://schemas.microsoft.com/office/drawing/2014/main" id="{77F2D33A-D813-4FA9-8F4D-14B1F6E46EA1}"/>
              </a:ext>
            </a:extLst>
          </p:cNvPr>
          <p:cNvSpPr txBox="1"/>
          <p:nvPr/>
        </p:nvSpPr>
        <p:spPr>
          <a:xfrm>
            <a:off x="176741" y="2900218"/>
            <a:ext cx="3649269" cy="1754326"/>
          </a:xfrm>
          <a:prstGeom prst="rect">
            <a:avLst/>
          </a:prstGeom>
          <a:noFill/>
        </p:spPr>
        <p:txBody>
          <a:bodyPr wrap="none" rtlCol="0">
            <a:spAutoFit/>
          </a:bodyPr>
          <a:lstStyle/>
          <a:p>
            <a:r>
              <a:rPr lang="en-IN" dirty="0"/>
              <a:t>Endpoint: /register</a:t>
            </a:r>
          </a:p>
          <a:p>
            <a:r>
              <a:rPr lang="en-IN" dirty="0"/>
              <a:t>Input (JSON): {</a:t>
            </a:r>
          </a:p>
          <a:p>
            <a:r>
              <a:rPr lang="en-IN" dirty="0"/>
              <a:t>    "registration_name":"</a:t>
            </a:r>
            <a:r>
              <a:rPr lang="en-IN" dirty="0" err="1"/>
              <a:t>HardikFour</a:t>
            </a:r>
            <a:r>
              <a:rPr lang="en-IN" dirty="0"/>
              <a:t>",</a:t>
            </a:r>
          </a:p>
          <a:p>
            <a:r>
              <a:rPr lang="en-IN" dirty="0"/>
              <a:t>    "user_id":"hardik4@gmail.com",</a:t>
            </a:r>
          </a:p>
          <a:p>
            <a:r>
              <a:rPr lang="en-IN" dirty="0"/>
              <a:t>    "password":"passHJ04" </a:t>
            </a:r>
          </a:p>
          <a:p>
            <a:r>
              <a:rPr lang="en-IN" dirty="0"/>
              <a:t>}</a:t>
            </a:r>
          </a:p>
        </p:txBody>
      </p:sp>
      <p:sp>
        <p:nvSpPr>
          <p:cNvPr id="6" name="Speech Bubble: Oval 5">
            <a:extLst>
              <a:ext uri="{FF2B5EF4-FFF2-40B4-BE49-F238E27FC236}">
                <a16:creationId xmlns:a16="http://schemas.microsoft.com/office/drawing/2014/main" id="{E00C41C5-38BB-41BE-BB16-CA90D7CC9DC1}"/>
              </a:ext>
            </a:extLst>
          </p:cNvPr>
          <p:cNvSpPr/>
          <p:nvPr/>
        </p:nvSpPr>
        <p:spPr>
          <a:xfrm>
            <a:off x="1595606" y="1932175"/>
            <a:ext cx="1840322" cy="780527"/>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dirty="0"/>
              <a:t>All the fields are correct acc. to specifications</a:t>
            </a:r>
          </a:p>
        </p:txBody>
      </p:sp>
      <p:sp>
        <p:nvSpPr>
          <p:cNvPr id="8" name="Arrow: Pentagon 7">
            <a:extLst>
              <a:ext uri="{FF2B5EF4-FFF2-40B4-BE49-F238E27FC236}">
                <a16:creationId xmlns:a16="http://schemas.microsoft.com/office/drawing/2014/main" id="{8697D474-A67A-49F6-9B0D-4A06F3DDE6F7}"/>
              </a:ext>
            </a:extLst>
          </p:cNvPr>
          <p:cNvSpPr/>
          <p:nvPr/>
        </p:nvSpPr>
        <p:spPr>
          <a:xfrm>
            <a:off x="308633" y="2447636"/>
            <a:ext cx="977804" cy="332509"/>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POST</a:t>
            </a:r>
          </a:p>
        </p:txBody>
      </p:sp>
    </p:spTree>
    <p:extLst>
      <p:ext uri="{BB962C8B-B14F-4D97-AF65-F5344CB8AC3E}">
        <p14:creationId xmlns:p14="http://schemas.microsoft.com/office/powerpoint/2010/main" val="2492949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0000">
              <a:schemeClr val="accent1">
                <a:alpha val="0"/>
                <a:lumMod val="0"/>
                <a:lumOff val="100000"/>
              </a:schemeClr>
            </a:gs>
            <a:gs pos="88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0B8BFD-01D3-419C-A4E4-7D90A3113F1F}"/>
              </a:ext>
            </a:extLst>
          </p:cNvPr>
          <p:cNvSpPr txBox="1"/>
          <p:nvPr/>
        </p:nvSpPr>
        <p:spPr>
          <a:xfrm>
            <a:off x="6329229" y="5543550"/>
            <a:ext cx="3619773" cy="646331"/>
          </a:xfrm>
          <a:prstGeom prst="rect">
            <a:avLst/>
          </a:prstGeom>
          <a:noFill/>
        </p:spPr>
        <p:txBody>
          <a:bodyPr wrap="none" rtlCol="0">
            <a:spAutoFit/>
          </a:bodyPr>
          <a:lstStyle/>
          <a:p>
            <a:pPr algn="ctr"/>
            <a:r>
              <a:rPr lang="en-US" dirty="0"/>
              <a:t>Scenario 2: Unsuccessful registration</a:t>
            </a:r>
          </a:p>
          <a:p>
            <a:pPr algn="ctr"/>
            <a:r>
              <a:rPr lang="en-US" dirty="0"/>
              <a:t>Email Already Exists</a:t>
            </a:r>
            <a:endParaRPr lang="en-IN" dirty="0"/>
          </a:p>
        </p:txBody>
      </p:sp>
      <p:pic>
        <p:nvPicPr>
          <p:cNvPr id="6" name="Picture 5">
            <a:extLst>
              <a:ext uri="{FF2B5EF4-FFF2-40B4-BE49-F238E27FC236}">
                <a16:creationId xmlns:a16="http://schemas.microsoft.com/office/drawing/2014/main" id="{79970324-DBE9-4AFD-9FA0-A08E9DA4E7EA}"/>
              </a:ext>
            </a:extLst>
          </p:cNvPr>
          <p:cNvPicPr>
            <a:picLocks noChangeAspect="1"/>
          </p:cNvPicPr>
          <p:nvPr/>
        </p:nvPicPr>
        <p:blipFill rotWithShape="1">
          <a:blip r:embed="rId2"/>
          <a:srcRect r="3249"/>
          <a:stretch/>
        </p:blipFill>
        <p:spPr>
          <a:xfrm>
            <a:off x="4044950" y="833436"/>
            <a:ext cx="7888432" cy="4653467"/>
          </a:xfrm>
          <a:prstGeom prst="rect">
            <a:avLst/>
          </a:prstGeom>
          <a:effectLst>
            <a:glow rad="228600">
              <a:schemeClr val="accent2">
                <a:satMod val="175000"/>
                <a:alpha val="40000"/>
              </a:schemeClr>
            </a:glow>
          </a:effectLst>
        </p:spPr>
      </p:pic>
      <p:sp>
        <p:nvSpPr>
          <p:cNvPr id="5" name="TextBox 4">
            <a:extLst>
              <a:ext uri="{FF2B5EF4-FFF2-40B4-BE49-F238E27FC236}">
                <a16:creationId xmlns:a16="http://schemas.microsoft.com/office/drawing/2014/main" id="{B654A666-3EC1-4177-AF0D-72A422C4B27D}"/>
              </a:ext>
            </a:extLst>
          </p:cNvPr>
          <p:cNvSpPr txBox="1"/>
          <p:nvPr/>
        </p:nvSpPr>
        <p:spPr>
          <a:xfrm>
            <a:off x="95252" y="1547382"/>
            <a:ext cx="3728603" cy="1754326"/>
          </a:xfrm>
          <a:prstGeom prst="rect">
            <a:avLst/>
          </a:prstGeom>
          <a:noFill/>
        </p:spPr>
        <p:txBody>
          <a:bodyPr wrap="square">
            <a:spAutoFit/>
          </a:bodyPr>
          <a:lstStyle/>
          <a:p>
            <a:r>
              <a:rPr lang="en-IN" dirty="0"/>
              <a:t>Endpoint: /register</a:t>
            </a:r>
          </a:p>
          <a:p>
            <a:r>
              <a:rPr lang="en-IN" dirty="0"/>
              <a:t>Input (JSON): {</a:t>
            </a:r>
          </a:p>
          <a:p>
            <a:r>
              <a:rPr lang="en-IN" dirty="0"/>
              <a:t>    "</a:t>
            </a:r>
            <a:r>
              <a:rPr lang="en-IN" dirty="0" err="1"/>
              <a:t>registration_name</a:t>
            </a:r>
            <a:r>
              <a:rPr lang="en-IN" dirty="0"/>
              <a:t>": "</a:t>
            </a:r>
            <a:r>
              <a:rPr lang="en-IN" dirty="0" err="1"/>
              <a:t>HardikFour</a:t>
            </a:r>
            <a:r>
              <a:rPr lang="en-IN" dirty="0"/>
              <a:t>",</a:t>
            </a:r>
          </a:p>
          <a:p>
            <a:r>
              <a:rPr lang="en-IN" dirty="0"/>
              <a:t>    "user_id":"hardik4@gmail.com",</a:t>
            </a:r>
          </a:p>
          <a:p>
            <a:r>
              <a:rPr lang="en-IN" dirty="0"/>
              <a:t>    "password":"passHJ04" </a:t>
            </a:r>
          </a:p>
          <a:p>
            <a:r>
              <a:rPr lang="en-IN" dirty="0"/>
              <a:t>}</a:t>
            </a:r>
          </a:p>
        </p:txBody>
      </p:sp>
      <p:sp>
        <p:nvSpPr>
          <p:cNvPr id="3" name="Speech Bubble: Oval 2">
            <a:extLst>
              <a:ext uri="{FF2B5EF4-FFF2-40B4-BE49-F238E27FC236}">
                <a16:creationId xmlns:a16="http://schemas.microsoft.com/office/drawing/2014/main" id="{17101B87-F86B-488D-A717-16AC79B83A05}"/>
              </a:ext>
            </a:extLst>
          </p:cNvPr>
          <p:cNvSpPr/>
          <p:nvPr/>
        </p:nvSpPr>
        <p:spPr>
          <a:xfrm>
            <a:off x="1505528" y="341745"/>
            <a:ext cx="1773382" cy="983383"/>
          </a:xfrm>
          <a:prstGeom prst="wedgeEllipse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dirty="0"/>
              <a:t>Because we used the same email for registration earlier again !</a:t>
            </a:r>
          </a:p>
        </p:txBody>
      </p:sp>
      <p:sp>
        <p:nvSpPr>
          <p:cNvPr id="7" name="Arrow: Pentagon 6">
            <a:extLst>
              <a:ext uri="{FF2B5EF4-FFF2-40B4-BE49-F238E27FC236}">
                <a16:creationId xmlns:a16="http://schemas.microsoft.com/office/drawing/2014/main" id="{5DE0723A-A7E7-4CEF-979B-E06C267170C3}"/>
              </a:ext>
            </a:extLst>
          </p:cNvPr>
          <p:cNvSpPr/>
          <p:nvPr/>
        </p:nvSpPr>
        <p:spPr>
          <a:xfrm>
            <a:off x="144704" y="1214873"/>
            <a:ext cx="977804" cy="332509"/>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POST</a:t>
            </a:r>
          </a:p>
        </p:txBody>
      </p:sp>
    </p:spTree>
    <p:extLst>
      <p:ext uri="{BB962C8B-B14F-4D97-AF65-F5344CB8AC3E}">
        <p14:creationId xmlns:p14="http://schemas.microsoft.com/office/powerpoint/2010/main" val="119517723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TM02900769[[fn=Retrospect]]</Template>
  <TotalTime>1023</TotalTime>
  <Words>2239</Words>
  <Application>Microsoft Office PowerPoint</Application>
  <PresentationFormat>Widescreen</PresentationFormat>
  <Paragraphs>281</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Calibri</vt:lpstr>
      <vt:lpstr>Calibri Light</vt:lpstr>
      <vt:lpstr>Wingdings</vt:lpstr>
      <vt:lpstr>Retrospect</vt:lpstr>
      <vt:lpstr>Meeting App Backend </vt:lpstr>
      <vt:lpstr>Problem Statement Abstract</vt:lpstr>
      <vt:lpstr>Things to keep in mind while designing the API </vt:lpstr>
      <vt:lpstr>Tech Stack + Libraries used</vt:lpstr>
      <vt:lpstr>PowerPoint Presentation</vt:lpstr>
      <vt:lpstr>PowerPoint Presentation</vt:lpstr>
      <vt:lpstr>Proposed Solution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Personal Benefits gained from this Program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 App Backend</dc:title>
  <dc:creator>Hardik Joshi</dc:creator>
  <cp:lastModifiedBy>Hardik Joshi</cp:lastModifiedBy>
  <cp:revision>15</cp:revision>
  <dcterms:created xsi:type="dcterms:W3CDTF">2022-01-11T07:26:57Z</dcterms:created>
  <dcterms:modified xsi:type="dcterms:W3CDTF">2022-01-12T11:46:39Z</dcterms:modified>
</cp:coreProperties>
</file>