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embeddedFontLst>
    <p:embeddedFont>
      <p:font typeface="Calibri" pitchFamily="34" charset="0"/>
      <p:regular r:id="rId9"/>
      <p:bold r:id="rId10"/>
      <p:italic r:id="rId11"/>
      <p:boldItalic r:id="rId12"/>
    </p:embeddedFont>
    <p:embeddedFont>
      <p:font typeface="Garamond" pitchFamily="18" charset="0"/>
      <p:regular r:id="rId13"/>
      <p:bold r:id="rId14"/>
      <p:italic r:id="rId15"/>
    </p:embeddedFont>
    <p:embeddedFont>
      <p:font typeface="Oswald" charset="0"/>
      <p:regular r:id="rId16"/>
      <p:bold r:id="rId17"/>
    </p:embeddedFont>
    <p:embeddedFont>
      <p:font typeface="Roboto"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AIRItoZoPw/waXqYZjxLjZ9SSY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30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9" name="Google Shape;9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5" name="Google Shape;11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6" name="Google Shape;11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1" name="Google Shape;16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2" name="Google Shape;16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1" name="Google Shape;20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6" name="Google Shape;24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7" name="Google Shape;24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914400" y="2130428"/>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Oswald"/>
                <a:ea typeface="Oswald"/>
                <a:cs typeface="Oswald"/>
                <a:sym typeface="Oswald"/>
              </a:defRPr>
            </a:lvl1pPr>
            <a:lvl2pPr marL="0" lvl="1" indent="0" algn="r">
              <a:spcBef>
                <a:spcPts val="0"/>
              </a:spcBef>
              <a:spcAft>
                <a:spcPts val="0"/>
              </a:spcAft>
              <a:buNone/>
              <a:defRPr sz="1200" b="0" i="0" u="none" strike="noStrike" cap="none">
                <a:solidFill>
                  <a:srgbClr val="898989"/>
                </a:solidFill>
                <a:latin typeface="Oswald"/>
                <a:ea typeface="Oswald"/>
                <a:cs typeface="Oswald"/>
                <a:sym typeface="Oswald"/>
              </a:defRPr>
            </a:lvl2pPr>
            <a:lvl3pPr marL="0" lvl="2" indent="0" algn="r">
              <a:spcBef>
                <a:spcPts val="0"/>
              </a:spcBef>
              <a:spcAft>
                <a:spcPts val="0"/>
              </a:spcAft>
              <a:buNone/>
              <a:defRPr sz="1200" b="0" i="0" u="none" strike="noStrike" cap="none">
                <a:solidFill>
                  <a:srgbClr val="898989"/>
                </a:solidFill>
                <a:latin typeface="Oswald"/>
                <a:ea typeface="Oswald"/>
                <a:cs typeface="Oswald"/>
                <a:sym typeface="Oswald"/>
              </a:defRPr>
            </a:lvl3pPr>
            <a:lvl4pPr marL="0" lvl="3" indent="0" algn="r">
              <a:spcBef>
                <a:spcPts val="0"/>
              </a:spcBef>
              <a:spcAft>
                <a:spcPts val="0"/>
              </a:spcAft>
              <a:buNone/>
              <a:defRPr sz="1200" b="0" i="0" u="none" strike="noStrike" cap="none">
                <a:solidFill>
                  <a:srgbClr val="898989"/>
                </a:solidFill>
                <a:latin typeface="Oswald"/>
                <a:ea typeface="Oswald"/>
                <a:cs typeface="Oswald"/>
                <a:sym typeface="Oswald"/>
              </a:defRPr>
            </a:lvl4pPr>
            <a:lvl5pPr marL="0" lvl="4" indent="0" algn="r">
              <a:spcBef>
                <a:spcPts val="0"/>
              </a:spcBef>
              <a:spcAft>
                <a:spcPts val="0"/>
              </a:spcAft>
              <a:buNone/>
              <a:defRPr sz="1200" b="0" i="0" u="none" strike="noStrike" cap="none">
                <a:solidFill>
                  <a:srgbClr val="898989"/>
                </a:solidFill>
                <a:latin typeface="Oswald"/>
                <a:ea typeface="Oswald"/>
                <a:cs typeface="Oswald"/>
                <a:sym typeface="Oswald"/>
              </a:defRPr>
            </a:lvl5pPr>
            <a:lvl6pPr marL="0" lvl="5" indent="0" algn="r">
              <a:spcBef>
                <a:spcPts val="0"/>
              </a:spcBef>
              <a:spcAft>
                <a:spcPts val="0"/>
              </a:spcAft>
              <a:buNone/>
              <a:defRPr sz="1200" b="0" i="0" u="none" strike="noStrike" cap="none">
                <a:solidFill>
                  <a:srgbClr val="898989"/>
                </a:solidFill>
                <a:latin typeface="Oswald"/>
                <a:ea typeface="Oswald"/>
                <a:cs typeface="Oswald"/>
                <a:sym typeface="Oswald"/>
              </a:defRPr>
            </a:lvl6pPr>
            <a:lvl7pPr marL="0" lvl="6" indent="0" algn="r">
              <a:spcBef>
                <a:spcPts val="0"/>
              </a:spcBef>
              <a:spcAft>
                <a:spcPts val="0"/>
              </a:spcAft>
              <a:buNone/>
              <a:defRPr sz="1200" b="0" i="0" u="none" strike="noStrike" cap="none">
                <a:solidFill>
                  <a:srgbClr val="898989"/>
                </a:solidFill>
                <a:latin typeface="Oswald"/>
                <a:ea typeface="Oswald"/>
                <a:cs typeface="Oswald"/>
                <a:sym typeface="Oswald"/>
              </a:defRPr>
            </a:lvl7pPr>
            <a:lvl8pPr marL="0" lvl="7" indent="0" algn="r">
              <a:spcBef>
                <a:spcPts val="0"/>
              </a:spcBef>
              <a:spcAft>
                <a:spcPts val="0"/>
              </a:spcAft>
              <a:buNone/>
              <a:defRPr sz="1200" b="0" i="0" u="none" strike="noStrike" cap="none">
                <a:solidFill>
                  <a:srgbClr val="898989"/>
                </a:solidFill>
                <a:latin typeface="Oswald"/>
                <a:ea typeface="Oswald"/>
                <a:cs typeface="Oswald"/>
                <a:sym typeface="Oswald"/>
              </a:defRPr>
            </a:lvl8pPr>
            <a:lvl9pPr marL="0" lvl="8" indent="0" algn="r">
              <a:spcBef>
                <a:spcPts val="0"/>
              </a:spcBef>
              <a:spcAft>
                <a:spcPts val="0"/>
              </a:spcAft>
              <a:buNone/>
              <a:defRPr sz="1200" b="0" i="0" u="none" strike="noStrike" cap="none">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580606" y="-1875631"/>
            <a:ext cx="5030788"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609600" y="1095375"/>
            <a:ext cx="10972800" cy="50307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1"/>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2"/>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6"/>
          <p:cNvSpPr>
            <a:spLocks noGrp="1"/>
          </p:cNvSpPr>
          <p:nvPr>
            <p:ph type="pic" idx="2"/>
          </p:nvPr>
        </p:nvSpPr>
        <p:spPr>
          <a:xfrm>
            <a:off x="2389717" y="612775"/>
            <a:ext cx="7315200" cy="4114800"/>
          </a:xfrm>
          <a:prstGeom prst="rect">
            <a:avLst/>
          </a:prstGeom>
          <a:noFill/>
          <a:ln>
            <a:noFill/>
          </a:ln>
        </p:spPr>
      </p:sp>
      <p:sp>
        <p:nvSpPr>
          <p:cNvPr id="68" name="Google Shape;68;p16"/>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Oswald"/>
                <a:ea typeface="Oswald"/>
                <a:cs typeface="Oswald"/>
                <a:sym typeface="Oswald"/>
              </a:defRPr>
            </a:lvl1pPr>
            <a:lvl2pPr marR="0" lvl="1" algn="ctr" rtl="0">
              <a:spcBef>
                <a:spcPts val="0"/>
              </a:spcBef>
              <a:spcAft>
                <a:spcPts val="0"/>
              </a:spcAft>
              <a:buSzPts val="1400"/>
              <a:buNone/>
              <a:defRPr sz="4400" b="0" i="0" u="none" strike="noStrike" cap="none">
                <a:solidFill>
                  <a:schemeClr val="dk1"/>
                </a:solidFill>
                <a:latin typeface="Oswald"/>
                <a:ea typeface="Oswald"/>
                <a:cs typeface="Oswald"/>
                <a:sym typeface="Oswald"/>
              </a:defRPr>
            </a:lvl2pPr>
            <a:lvl3pPr marR="0" lvl="2" algn="ctr" rtl="0">
              <a:spcBef>
                <a:spcPts val="0"/>
              </a:spcBef>
              <a:spcAft>
                <a:spcPts val="0"/>
              </a:spcAft>
              <a:buSzPts val="1400"/>
              <a:buNone/>
              <a:defRPr sz="4400" b="0" i="0" u="none" strike="noStrike" cap="none">
                <a:solidFill>
                  <a:schemeClr val="dk1"/>
                </a:solidFill>
                <a:latin typeface="Oswald"/>
                <a:ea typeface="Oswald"/>
                <a:cs typeface="Oswald"/>
                <a:sym typeface="Oswald"/>
              </a:defRPr>
            </a:lvl3pPr>
            <a:lvl4pPr marR="0" lvl="3" algn="ctr" rtl="0">
              <a:spcBef>
                <a:spcPts val="0"/>
              </a:spcBef>
              <a:spcAft>
                <a:spcPts val="0"/>
              </a:spcAft>
              <a:buSzPts val="1400"/>
              <a:buNone/>
              <a:defRPr sz="4400" b="0" i="0" u="none" strike="noStrike" cap="none">
                <a:solidFill>
                  <a:schemeClr val="dk1"/>
                </a:solidFill>
                <a:latin typeface="Oswald"/>
                <a:ea typeface="Oswald"/>
                <a:cs typeface="Oswald"/>
                <a:sym typeface="Oswald"/>
              </a:defRPr>
            </a:lvl4pPr>
            <a:lvl5pPr marR="0" lvl="4" algn="ctr" rtl="0">
              <a:spcBef>
                <a:spcPts val="0"/>
              </a:spcBef>
              <a:spcAft>
                <a:spcPts val="0"/>
              </a:spcAft>
              <a:buSzPts val="1400"/>
              <a:buNone/>
              <a:defRPr sz="4400" b="0" i="0" u="none" strike="noStrike" cap="none">
                <a:solidFill>
                  <a:schemeClr val="dk1"/>
                </a:solidFill>
                <a:latin typeface="Oswald"/>
                <a:ea typeface="Oswald"/>
                <a:cs typeface="Oswald"/>
                <a:sym typeface="Oswald"/>
              </a:defRPr>
            </a:lvl5pPr>
            <a:lvl6pPr marR="0" lvl="5" algn="ctr" rtl="0">
              <a:spcBef>
                <a:spcPts val="0"/>
              </a:spcBef>
              <a:spcAft>
                <a:spcPts val="0"/>
              </a:spcAft>
              <a:buSzPts val="1400"/>
              <a:buNone/>
              <a:defRPr sz="4400" b="0" i="0" u="none" strike="noStrike" cap="none">
                <a:solidFill>
                  <a:schemeClr val="dk1"/>
                </a:solidFill>
                <a:latin typeface="Oswald"/>
                <a:ea typeface="Oswald"/>
                <a:cs typeface="Oswald"/>
                <a:sym typeface="Oswald"/>
              </a:defRPr>
            </a:lvl6pPr>
            <a:lvl7pPr marR="0" lvl="6" algn="ctr" rtl="0">
              <a:spcBef>
                <a:spcPts val="0"/>
              </a:spcBef>
              <a:spcAft>
                <a:spcPts val="0"/>
              </a:spcAft>
              <a:buSzPts val="1400"/>
              <a:buNone/>
              <a:defRPr sz="4400" b="0" i="0" u="none" strike="noStrike" cap="none">
                <a:solidFill>
                  <a:schemeClr val="dk1"/>
                </a:solidFill>
                <a:latin typeface="Oswald"/>
                <a:ea typeface="Oswald"/>
                <a:cs typeface="Oswald"/>
                <a:sym typeface="Oswald"/>
              </a:defRPr>
            </a:lvl7pPr>
            <a:lvl8pPr marR="0" lvl="7" algn="ctr" rtl="0">
              <a:spcBef>
                <a:spcPts val="0"/>
              </a:spcBef>
              <a:spcAft>
                <a:spcPts val="0"/>
              </a:spcAft>
              <a:buSzPts val="1400"/>
              <a:buNone/>
              <a:defRPr sz="4400" b="0" i="0" u="none" strike="noStrike" cap="none">
                <a:solidFill>
                  <a:schemeClr val="dk1"/>
                </a:solidFill>
                <a:latin typeface="Oswald"/>
                <a:ea typeface="Oswald"/>
                <a:cs typeface="Oswald"/>
                <a:sym typeface="Oswald"/>
              </a:defRPr>
            </a:lvl8pPr>
            <a:lvl9pPr marR="0" lvl="8" algn="ctr" rtl="0">
              <a:spcBef>
                <a:spcPts val="0"/>
              </a:spcBef>
              <a:spcAft>
                <a:spcPts val="0"/>
              </a:spcAft>
              <a:buSzPts val="1400"/>
              <a:buNone/>
              <a:defRPr sz="4400" b="0" i="0" u="none" strike="noStrike" cap="none">
                <a:solidFill>
                  <a:schemeClr val="dk1"/>
                </a:solidFill>
                <a:latin typeface="Oswald"/>
                <a:ea typeface="Oswald"/>
                <a:cs typeface="Oswald"/>
                <a:sym typeface="Oswald"/>
              </a:defRPr>
            </a:lvl9pPr>
          </a:lstStyle>
          <a:p>
            <a:endParaRPr/>
          </a:p>
        </p:txBody>
      </p:sp>
      <p:sp>
        <p:nvSpPr>
          <p:cNvPr id="11" name="Google Shape;11;p7"/>
          <p:cNvSpPr txBox="1">
            <a:spLocks noGrp="1"/>
          </p:cNvSpPr>
          <p:nvPr>
            <p:ph type="body" idx="1"/>
          </p:nvPr>
        </p:nvSpPr>
        <p:spPr>
          <a:xfrm>
            <a:off x="609600" y="1095375"/>
            <a:ext cx="10972800" cy="5030788"/>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Oswald"/>
                <a:ea typeface="Oswald"/>
                <a:cs typeface="Oswald"/>
                <a:sym typeface="Oswald"/>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Oswald"/>
                <a:ea typeface="Oswald"/>
                <a:cs typeface="Oswald"/>
                <a:sym typeface="Oswald"/>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Oswald"/>
                <a:ea typeface="Oswald"/>
                <a:cs typeface="Oswald"/>
                <a:sym typeface="Oswald"/>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Oswald"/>
                <a:ea typeface="Oswald"/>
                <a:cs typeface="Oswald"/>
                <a:sym typeface="Oswald"/>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Oswald"/>
                <a:ea typeface="Oswald"/>
                <a:cs typeface="Oswald"/>
                <a:sym typeface="Oswald"/>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Oswald"/>
                <a:ea typeface="Oswald"/>
                <a:cs typeface="Oswald"/>
                <a:sym typeface="Oswal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swald"/>
                <a:ea typeface="Oswald"/>
                <a:cs typeface="Oswald"/>
                <a:sym typeface="Oswal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Oswald"/>
                <a:ea typeface="Oswald"/>
                <a:cs typeface="Oswald"/>
                <a:sym typeface="Oswald"/>
              </a:defRPr>
            </a:lvl1pPr>
            <a:lvl2pPr marL="0" marR="0" lvl="1" indent="0" algn="r" rtl="0">
              <a:spcBef>
                <a:spcPts val="0"/>
              </a:spcBef>
              <a:spcAft>
                <a:spcPts val="0"/>
              </a:spcAft>
              <a:buNone/>
              <a:defRPr sz="1200" b="0" i="0" u="none" strike="noStrike" cap="none">
                <a:solidFill>
                  <a:srgbClr val="898989"/>
                </a:solidFill>
                <a:latin typeface="Oswald"/>
                <a:ea typeface="Oswald"/>
                <a:cs typeface="Oswald"/>
                <a:sym typeface="Oswald"/>
              </a:defRPr>
            </a:lvl2pPr>
            <a:lvl3pPr marL="0" marR="0" lvl="2" indent="0" algn="r" rtl="0">
              <a:spcBef>
                <a:spcPts val="0"/>
              </a:spcBef>
              <a:spcAft>
                <a:spcPts val="0"/>
              </a:spcAft>
              <a:buNone/>
              <a:defRPr sz="1200" b="0" i="0" u="none" strike="noStrike" cap="none">
                <a:solidFill>
                  <a:srgbClr val="898989"/>
                </a:solidFill>
                <a:latin typeface="Oswald"/>
                <a:ea typeface="Oswald"/>
                <a:cs typeface="Oswald"/>
                <a:sym typeface="Oswald"/>
              </a:defRPr>
            </a:lvl3pPr>
            <a:lvl4pPr marL="0" marR="0" lvl="3" indent="0" algn="r" rtl="0">
              <a:spcBef>
                <a:spcPts val="0"/>
              </a:spcBef>
              <a:spcAft>
                <a:spcPts val="0"/>
              </a:spcAft>
              <a:buNone/>
              <a:defRPr sz="1200" b="0" i="0" u="none" strike="noStrike" cap="none">
                <a:solidFill>
                  <a:srgbClr val="898989"/>
                </a:solidFill>
                <a:latin typeface="Oswald"/>
                <a:ea typeface="Oswald"/>
                <a:cs typeface="Oswald"/>
                <a:sym typeface="Oswald"/>
              </a:defRPr>
            </a:lvl4pPr>
            <a:lvl5pPr marL="0" marR="0" lvl="4" indent="0" algn="r" rtl="0">
              <a:spcBef>
                <a:spcPts val="0"/>
              </a:spcBef>
              <a:spcAft>
                <a:spcPts val="0"/>
              </a:spcAft>
              <a:buNone/>
              <a:defRPr sz="1200" b="0" i="0" u="none" strike="noStrike" cap="none">
                <a:solidFill>
                  <a:srgbClr val="898989"/>
                </a:solidFill>
                <a:latin typeface="Oswald"/>
                <a:ea typeface="Oswald"/>
                <a:cs typeface="Oswald"/>
                <a:sym typeface="Oswald"/>
              </a:defRPr>
            </a:lvl5pPr>
            <a:lvl6pPr marL="0" marR="0" lvl="5" indent="0" algn="r" rtl="0">
              <a:spcBef>
                <a:spcPts val="0"/>
              </a:spcBef>
              <a:spcAft>
                <a:spcPts val="0"/>
              </a:spcAft>
              <a:buNone/>
              <a:defRPr sz="1200" b="0" i="0" u="none" strike="noStrike" cap="none">
                <a:solidFill>
                  <a:srgbClr val="898989"/>
                </a:solidFill>
                <a:latin typeface="Oswald"/>
                <a:ea typeface="Oswald"/>
                <a:cs typeface="Oswald"/>
                <a:sym typeface="Oswald"/>
              </a:defRPr>
            </a:lvl6pPr>
            <a:lvl7pPr marL="0" marR="0" lvl="6" indent="0" algn="r" rtl="0">
              <a:spcBef>
                <a:spcPts val="0"/>
              </a:spcBef>
              <a:spcAft>
                <a:spcPts val="0"/>
              </a:spcAft>
              <a:buNone/>
              <a:defRPr sz="1200" b="0" i="0" u="none" strike="noStrike" cap="none">
                <a:solidFill>
                  <a:srgbClr val="898989"/>
                </a:solidFill>
                <a:latin typeface="Oswald"/>
                <a:ea typeface="Oswald"/>
                <a:cs typeface="Oswald"/>
                <a:sym typeface="Oswald"/>
              </a:defRPr>
            </a:lvl7pPr>
            <a:lvl8pPr marL="0" marR="0" lvl="7" indent="0" algn="r" rtl="0">
              <a:spcBef>
                <a:spcPts val="0"/>
              </a:spcBef>
              <a:spcAft>
                <a:spcPts val="0"/>
              </a:spcAft>
              <a:buNone/>
              <a:defRPr sz="1200" b="0" i="0" u="none" strike="noStrike" cap="none">
                <a:solidFill>
                  <a:srgbClr val="898989"/>
                </a:solidFill>
                <a:latin typeface="Oswald"/>
                <a:ea typeface="Oswald"/>
                <a:cs typeface="Oswald"/>
                <a:sym typeface="Oswald"/>
              </a:defRPr>
            </a:lvl8pPr>
            <a:lvl9pPr marL="0" marR="0" lvl="8" indent="0" algn="r" rtl="0">
              <a:spcBef>
                <a:spcPts val="0"/>
              </a:spcBef>
              <a:spcAft>
                <a:spcPts val="0"/>
              </a:spcAft>
              <a:buNone/>
              <a:defRPr sz="1200" b="0" i="0" u="none" strike="noStrike" cap="none">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3.jpe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researchgate.net/publication/378868478_INSTAGRAM_FAKE_PROFILE_DETECTION_USING_MACHINE_LEARNING"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152400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5656780" y="851521"/>
            <a:ext cx="4638605" cy="5154967"/>
          </a:xfrm>
          <a:custGeom>
            <a:avLst/>
            <a:gdLst/>
            <a:ahLst/>
            <a:cxnLst/>
            <a:rect l="l" t="t" r="r" b="b"/>
            <a:pathLst>
              <a:path w="6184806" h="5154967" extrusionOk="0">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rgbClr val="7F7F7F">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r="59916"/>
          <a:stretch/>
        </p:blipFill>
        <p:spPr>
          <a:xfrm>
            <a:off x="6854891" y="1715881"/>
            <a:ext cx="3203509" cy="3426237"/>
          </a:xfrm>
          <a:prstGeom prst="rect">
            <a:avLst/>
          </a:prstGeom>
          <a:noFill/>
          <a:ln>
            <a:noFill/>
          </a:ln>
        </p:spPr>
      </p:pic>
      <p:sp>
        <p:nvSpPr>
          <p:cNvPr id="91" name="Google Shape;91;p1"/>
          <p:cNvSpPr txBox="1">
            <a:spLocks noGrp="1"/>
          </p:cNvSpPr>
          <p:nvPr>
            <p:ph type="ctrTitle"/>
          </p:nvPr>
        </p:nvSpPr>
        <p:spPr>
          <a:xfrm>
            <a:off x="331286" y="-526757"/>
            <a:ext cx="10363200" cy="2076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dk2"/>
                </a:solidFill>
                <a:latin typeface="Garamond"/>
                <a:ea typeface="Garamond"/>
                <a:cs typeface="Garamond"/>
                <a:sym typeface="Garamond"/>
              </a:rPr>
              <a:t>SMART INDIA HACKATHON 2024</a:t>
            </a:r>
            <a:endParaRPr sz="4000" b="1">
              <a:solidFill>
                <a:schemeClr val="dk2"/>
              </a:solidFill>
              <a:latin typeface="Garamond"/>
              <a:ea typeface="Garamond"/>
              <a:cs typeface="Garamond"/>
              <a:sym typeface="Garamond"/>
            </a:endParaRPr>
          </a:p>
        </p:txBody>
      </p:sp>
      <p:pic>
        <p:nvPicPr>
          <p:cNvPr id="92" name="Google Shape;92;p1"/>
          <p:cNvPicPr preferRelativeResize="0"/>
          <p:nvPr/>
        </p:nvPicPr>
        <p:blipFill rotWithShape="1">
          <a:blip r:embed="rId4">
            <a:alphaModFix/>
          </a:blip>
          <a:srcRect/>
          <a:stretch/>
        </p:blipFill>
        <p:spPr>
          <a:xfrm>
            <a:off x="9803911" y="81376"/>
            <a:ext cx="2246575" cy="1149075"/>
          </a:xfrm>
          <a:prstGeom prst="rect">
            <a:avLst/>
          </a:prstGeom>
          <a:noFill/>
          <a:ln>
            <a:noFill/>
          </a:ln>
        </p:spPr>
      </p:pic>
      <p:grpSp>
        <p:nvGrpSpPr>
          <p:cNvPr id="93" name="Google Shape;93;p1"/>
          <p:cNvGrpSpPr/>
          <p:nvPr/>
        </p:nvGrpSpPr>
        <p:grpSpPr>
          <a:xfrm>
            <a:off x="326394" y="1107914"/>
            <a:ext cx="8400322" cy="5539978"/>
            <a:chOff x="326394" y="1107914"/>
            <a:chExt cx="8400322" cy="5539978"/>
          </a:xfrm>
        </p:grpSpPr>
        <p:sp>
          <p:nvSpPr>
            <p:cNvPr id="94" name="Google Shape;94;p1"/>
            <p:cNvSpPr txBox="1"/>
            <p:nvPr/>
          </p:nvSpPr>
          <p:spPr>
            <a:xfrm>
              <a:off x="326394" y="1107914"/>
              <a:ext cx="6903233" cy="55399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just" rtl="0">
                <a:lnSpc>
                  <a:spcPct val="200000"/>
                </a:lnSpc>
                <a:spcBef>
                  <a:spcPts val="0"/>
                </a:spcBef>
                <a:spcAft>
                  <a:spcPts val="0"/>
                </a:spcAft>
                <a:buClr>
                  <a:schemeClr val="dk1"/>
                </a:buClr>
                <a:buSzPts val="2400"/>
                <a:buFont typeface="Arial"/>
                <a:buChar char="•"/>
              </a:pPr>
              <a:r>
                <a:rPr lang="en-US" sz="2400" b="1">
                  <a:solidFill>
                    <a:schemeClr val="dk1"/>
                  </a:solidFill>
                  <a:latin typeface="Arial"/>
                  <a:ea typeface="Arial"/>
                  <a:cs typeface="Arial"/>
                  <a:sym typeface="Arial"/>
                </a:rPr>
                <a:t>Problem Statement ID – </a:t>
              </a:r>
              <a:r>
                <a:rPr lang="en-US" sz="2400" b="1">
                  <a:solidFill>
                    <a:srgbClr val="C00000"/>
                  </a:solidFill>
                  <a:latin typeface="Arial"/>
                  <a:ea typeface="Arial"/>
                  <a:cs typeface="Arial"/>
                  <a:sym typeface="Arial"/>
                </a:rPr>
                <a:t>SIH1775</a:t>
              </a:r>
              <a:endParaRPr/>
            </a:p>
            <a:p>
              <a:pPr marL="285750" marR="0" lvl="0" indent="-285750" algn="just" rtl="0">
                <a:lnSpc>
                  <a:spcPct val="200000"/>
                </a:lnSpc>
                <a:spcBef>
                  <a:spcPts val="0"/>
                </a:spcBef>
                <a:spcAft>
                  <a:spcPts val="0"/>
                </a:spcAft>
                <a:buClr>
                  <a:schemeClr val="dk1"/>
                </a:buClr>
                <a:buSzPts val="2400"/>
                <a:buFont typeface="Arial"/>
                <a:buChar char="•"/>
              </a:pPr>
              <a:r>
                <a:rPr lang="en-US" sz="2400" b="1">
                  <a:solidFill>
                    <a:schemeClr val="dk1"/>
                  </a:solidFill>
                  <a:latin typeface="Arial"/>
                  <a:ea typeface="Arial"/>
                  <a:cs typeface="Arial"/>
                  <a:sym typeface="Arial"/>
                </a:rPr>
                <a:t>Problem Statement Title- </a:t>
              </a:r>
              <a:r>
                <a:rPr lang="en-US" sz="2400" b="1">
                  <a:solidFill>
                    <a:srgbClr val="00B050"/>
                  </a:solidFill>
                  <a:latin typeface="Arial"/>
                  <a:ea typeface="Arial"/>
                  <a:cs typeface="Arial"/>
                  <a:sym typeface="Arial"/>
                </a:rPr>
                <a:t>Fake social media accounts and their detection</a:t>
              </a:r>
              <a:endParaRPr/>
            </a:p>
            <a:p>
              <a:pPr marL="285750" marR="0" lvl="0" indent="-285750" algn="just" rtl="0">
                <a:lnSpc>
                  <a:spcPct val="200000"/>
                </a:lnSpc>
                <a:spcBef>
                  <a:spcPts val="0"/>
                </a:spcBef>
                <a:spcAft>
                  <a:spcPts val="0"/>
                </a:spcAft>
                <a:buClr>
                  <a:schemeClr val="dk1"/>
                </a:buClr>
                <a:buSzPts val="2400"/>
                <a:buFont typeface="Arial"/>
                <a:buChar char="•"/>
              </a:pPr>
              <a:r>
                <a:rPr lang="en-US" sz="2400" b="1">
                  <a:solidFill>
                    <a:schemeClr val="dk1"/>
                  </a:solidFill>
                  <a:latin typeface="Arial"/>
                  <a:ea typeface="Arial"/>
                  <a:cs typeface="Arial"/>
                  <a:sym typeface="Arial"/>
                </a:rPr>
                <a:t>Theme- </a:t>
              </a:r>
              <a:r>
                <a:rPr lang="en-US" sz="2400" b="1">
                  <a:solidFill>
                    <a:srgbClr val="C00000"/>
                  </a:solidFill>
                  <a:latin typeface="Arial"/>
                  <a:ea typeface="Arial"/>
                  <a:cs typeface="Arial"/>
                  <a:sym typeface="Arial"/>
                </a:rPr>
                <a:t>Blockchain and Cyber Security</a:t>
              </a:r>
              <a:endParaRPr/>
            </a:p>
            <a:p>
              <a:pPr marL="285750" marR="0" lvl="0" indent="-285750" algn="just" rtl="0">
                <a:lnSpc>
                  <a:spcPct val="200000"/>
                </a:lnSpc>
                <a:spcBef>
                  <a:spcPts val="0"/>
                </a:spcBef>
                <a:spcAft>
                  <a:spcPts val="0"/>
                </a:spcAft>
                <a:buClr>
                  <a:schemeClr val="dk1"/>
                </a:buClr>
                <a:buSzPts val="2400"/>
                <a:buFont typeface="Arial"/>
                <a:buChar char="•"/>
              </a:pPr>
              <a:r>
                <a:rPr lang="en-US" sz="2400" b="1">
                  <a:solidFill>
                    <a:schemeClr val="dk1"/>
                  </a:solidFill>
                  <a:latin typeface="Arial"/>
                  <a:ea typeface="Arial"/>
                  <a:cs typeface="Arial"/>
                  <a:sym typeface="Arial"/>
                </a:rPr>
                <a:t>PS Category- </a:t>
              </a:r>
              <a:r>
                <a:rPr lang="en-US" sz="2400" b="1">
                  <a:solidFill>
                    <a:srgbClr val="C00000"/>
                  </a:solidFill>
                  <a:latin typeface="Arial"/>
                  <a:ea typeface="Arial"/>
                  <a:cs typeface="Arial"/>
                  <a:sym typeface="Arial"/>
                </a:rPr>
                <a:t>Software</a:t>
              </a:r>
              <a:endParaRPr/>
            </a:p>
            <a:p>
              <a:pPr marL="285750" marR="0" lvl="0" indent="-285750" algn="just" rtl="0">
                <a:lnSpc>
                  <a:spcPct val="200000"/>
                </a:lnSpc>
                <a:spcBef>
                  <a:spcPts val="0"/>
                </a:spcBef>
                <a:spcAft>
                  <a:spcPts val="0"/>
                </a:spcAft>
                <a:buClr>
                  <a:schemeClr val="dk1"/>
                </a:buClr>
                <a:buSzPts val="2400"/>
                <a:buFont typeface="Arial"/>
                <a:buChar char="•"/>
              </a:pPr>
              <a:r>
                <a:rPr lang="en-US" sz="2400" b="1">
                  <a:solidFill>
                    <a:schemeClr val="dk1"/>
                  </a:solidFill>
                  <a:latin typeface="Arial"/>
                  <a:ea typeface="Arial"/>
                  <a:cs typeface="Arial"/>
                  <a:sym typeface="Arial"/>
                </a:rPr>
                <a:t>Team ID-</a:t>
              </a:r>
              <a:endParaRPr/>
            </a:p>
            <a:p>
              <a:pPr marL="285750" marR="0" lvl="0" indent="-285750" algn="just" rtl="0">
                <a:lnSpc>
                  <a:spcPct val="200000"/>
                </a:lnSpc>
                <a:spcBef>
                  <a:spcPts val="0"/>
                </a:spcBef>
                <a:spcAft>
                  <a:spcPts val="0"/>
                </a:spcAft>
                <a:buClr>
                  <a:schemeClr val="dk1"/>
                </a:buClr>
                <a:buSzPts val="2400"/>
                <a:buFont typeface="Arial"/>
                <a:buChar char="•"/>
              </a:pPr>
              <a:r>
                <a:rPr lang="en-US" sz="2400" b="1">
                  <a:solidFill>
                    <a:schemeClr val="dk1"/>
                  </a:solidFill>
                  <a:latin typeface="Arial"/>
                  <a:ea typeface="Arial"/>
                  <a:cs typeface="Arial"/>
                  <a:sym typeface="Arial"/>
                </a:rPr>
                <a:t>Team Name (Registered on portal)-  </a:t>
              </a:r>
              <a:endParaRPr sz="2400" b="1">
                <a:solidFill>
                  <a:schemeClr val="dk1"/>
                </a:solidFill>
                <a:latin typeface="Arial"/>
                <a:ea typeface="Arial"/>
                <a:cs typeface="Arial"/>
                <a:sym typeface="Arial"/>
              </a:endParaRPr>
            </a:p>
          </p:txBody>
        </p:sp>
        <p:sp>
          <p:nvSpPr>
            <p:cNvPr id="95" name="Google Shape;95;p1"/>
            <p:cNvSpPr txBox="1"/>
            <p:nvPr/>
          </p:nvSpPr>
          <p:spPr>
            <a:xfrm>
              <a:off x="5748316" y="5817994"/>
              <a:ext cx="29784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00000"/>
                  </a:solidFill>
                  <a:latin typeface="Arial"/>
                  <a:ea typeface="Arial"/>
                  <a:cs typeface="Arial"/>
                  <a:sym typeface="Arial"/>
                </a:rPr>
                <a:t>CRYPTIC CIPHERS</a:t>
              </a:r>
              <a:endParaRPr sz="2400" b="1">
                <a:solidFill>
                  <a:srgbClr val="C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02" name="Google Shape;102;p2"/>
          <p:cNvSpPr txBox="1"/>
          <p:nvPr/>
        </p:nvSpPr>
        <p:spPr>
          <a:xfrm>
            <a:off x="1581630" y="140206"/>
            <a:ext cx="8458200" cy="1077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AI Tools for Detecting Fake Social Media Accounts: A National Security Strategy</a:t>
            </a:r>
            <a:endParaRPr/>
          </a:p>
        </p:txBody>
      </p:sp>
      <p:pic>
        <p:nvPicPr>
          <p:cNvPr id="103" name="Google Shape;103;p2"/>
          <p:cNvPicPr preferRelativeResize="0"/>
          <p:nvPr/>
        </p:nvPicPr>
        <p:blipFill rotWithShape="1">
          <a:blip r:embed="rId4">
            <a:alphaModFix/>
          </a:blip>
          <a:srcRect/>
          <a:stretch/>
        </p:blipFill>
        <p:spPr>
          <a:xfrm>
            <a:off x="609600" y="124547"/>
            <a:ext cx="952073" cy="952073"/>
          </a:xfrm>
          <a:prstGeom prst="ellipse">
            <a:avLst/>
          </a:prstGeom>
          <a:noFill/>
          <a:ln>
            <a:noFill/>
          </a:ln>
        </p:spPr>
      </p:pic>
      <p:sp>
        <p:nvSpPr>
          <p:cNvPr id="104" name="Google Shape;104;p2"/>
          <p:cNvSpPr/>
          <p:nvPr/>
        </p:nvSpPr>
        <p:spPr>
          <a:xfrm>
            <a:off x="0" y="1893163"/>
            <a:ext cx="2793900" cy="471300"/>
          </a:xfrm>
          <a:prstGeom prst="roundRect">
            <a:avLst>
              <a:gd name="adj" fmla="val 16667"/>
            </a:avLst>
          </a:prstGeom>
          <a:solidFill>
            <a:schemeClr val="accent3"/>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00">
                <a:solidFill>
                  <a:schemeClr val="lt1"/>
                </a:solidFill>
                <a:latin typeface="Calibri"/>
                <a:ea typeface="Calibri"/>
                <a:cs typeface="Calibri"/>
                <a:sym typeface="Calibri"/>
              </a:rPr>
              <a:t>Auto Generated </a:t>
            </a:r>
            <a:endParaRPr sz="1700"/>
          </a:p>
          <a:p>
            <a:pPr marL="0" marR="0" lvl="0" indent="0" algn="ctr" rtl="0">
              <a:spcBef>
                <a:spcPts val="0"/>
              </a:spcBef>
              <a:spcAft>
                <a:spcPts val="0"/>
              </a:spcAft>
              <a:buNone/>
            </a:pPr>
            <a:r>
              <a:rPr lang="en-US" sz="1700">
                <a:solidFill>
                  <a:schemeClr val="lt1"/>
                </a:solidFill>
                <a:latin typeface="Calibri"/>
                <a:ea typeface="Calibri"/>
                <a:cs typeface="Calibri"/>
                <a:sym typeface="Calibri"/>
              </a:rPr>
              <a:t>Ex: Bots</a:t>
            </a:r>
            <a:endParaRPr sz="1700">
              <a:solidFill>
                <a:schemeClr val="lt1"/>
              </a:solidFill>
              <a:latin typeface="Calibri"/>
              <a:ea typeface="Calibri"/>
              <a:cs typeface="Calibri"/>
              <a:sym typeface="Calibri"/>
            </a:endParaRPr>
          </a:p>
        </p:txBody>
      </p:sp>
      <p:sp>
        <p:nvSpPr>
          <p:cNvPr id="105" name="Google Shape;105;p2"/>
          <p:cNvSpPr/>
          <p:nvPr/>
        </p:nvSpPr>
        <p:spPr>
          <a:xfrm>
            <a:off x="8701600" y="1893176"/>
            <a:ext cx="3092400" cy="471300"/>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Human Generated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 : Fraudsters</a:t>
            </a:r>
            <a:endParaRPr sz="1800">
              <a:solidFill>
                <a:schemeClr val="lt1"/>
              </a:solidFill>
              <a:latin typeface="Calibri"/>
              <a:ea typeface="Calibri"/>
              <a:cs typeface="Calibri"/>
              <a:sym typeface="Calibri"/>
            </a:endParaRPr>
          </a:p>
        </p:txBody>
      </p:sp>
      <p:sp>
        <p:nvSpPr>
          <p:cNvPr id="106" name="Google Shape;106;p2"/>
          <p:cNvSpPr/>
          <p:nvPr/>
        </p:nvSpPr>
        <p:spPr>
          <a:xfrm>
            <a:off x="3333901" y="1217491"/>
            <a:ext cx="5233800" cy="378900"/>
          </a:xfrm>
          <a:prstGeom prst="roundRect">
            <a:avLst>
              <a:gd name="adj" fmla="val 16667"/>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Two types of Data Set</a:t>
            </a:r>
            <a:endParaRPr sz="1800">
              <a:solidFill>
                <a:schemeClr val="lt1"/>
              </a:solidFill>
              <a:latin typeface="Calibri"/>
              <a:ea typeface="Calibri"/>
              <a:cs typeface="Calibri"/>
              <a:sym typeface="Calibri"/>
            </a:endParaRPr>
          </a:p>
        </p:txBody>
      </p:sp>
      <p:cxnSp>
        <p:nvCxnSpPr>
          <p:cNvPr id="107" name="Google Shape;107;p2"/>
          <p:cNvCxnSpPr>
            <a:stCxn id="106" idx="1"/>
            <a:endCxn id="104" idx="0"/>
          </p:cNvCxnSpPr>
          <p:nvPr/>
        </p:nvCxnSpPr>
        <p:spPr>
          <a:xfrm flipH="1">
            <a:off x="1396801" y="1406941"/>
            <a:ext cx="1937100" cy="486300"/>
          </a:xfrm>
          <a:prstGeom prst="bentConnector2">
            <a:avLst/>
          </a:prstGeom>
          <a:noFill/>
          <a:ln w="25400" cap="flat" cmpd="sng">
            <a:solidFill>
              <a:schemeClr val="accent2"/>
            </a:solidFill>
            <a:prstDash val="solid"/>
            <a:round/>
            <a:headEnd type="none" w="sm" len="sm"/>
            <a:tailEnd type="triangle" w="med" len="med"/>
          </a:ln>
        </p:spPr>
      </p:cxnSp>
      <p:cxnSp>
        <p:nvCxnSpPr>
          <p:cNvPr id="108" name="Google Shape;108;p2"/>
          <p:cNvCxnSpPr/>
          <p:nvPr/>
        </p:nvCxnSpPr>
        <p:spPr>
          <a:xfrm>
            <a:off x="8476175" y="1415501"/>
            <a:ext cx="1815600" cy="469200"/>
          </a:xfrm>
          <a:prstGeom prst="bentConnector3">
            <a:avLst>
              <a:gd name="adj1" fmla="val 100140"/>
            </a:avLst>
          </a:prstGeom>
          <a:noFill/>
          <a:ln w="25400" cap="flat" cmpd="sng">
            <a:solidFill>
              <a:schemeClr val="accent2"/>
            </a:solidFill>
            <a:prstDash val="solid"/>
            <a:round/>
            <a:headEnd type="none" w="sm" len="sm"/>
            <a:tailEnd type="triangle" w="med" len="med"/>
          </a:ln>
        </p:spPr>
      </p:cxnSp>
      <p:sp>
        <p:nvSpPr>
          <p:cNvPr id="109" name="Google Shape;109;p2"/>
          <p:cNvSpPr/>
          <p:nvPr/>
        </p:nvSpPr>
        <p:spPr>
          <a:xfrm>
            <a:off x="0" y="-184666"/>
            <a:ext cx="312906"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10" name="Google Shape;110;p2"/>
          <p:cNvSpPr/>
          <p:nvPr/>
        </p:nvSpPr>
        <p:spPr>
          <a:xfrm>
            <a:off x="227218" y="2364484"/>
            <a:ext cx="11737500" cy="3693300"/>
          </a:xfrm>
          <a:prstGeom prst="rect">
            <a:avLst/>
          </a:prstGeom>
          <a:noFill/>
          <a:ln>
            <a:noFill/>
          </a:ln>
        </p:spPr>
        <p:txBody>
          <a:bodyPr spcFirstLastPara="1" wrap="square" lIns="91425" tIns="45700" rIns="91425" bIns="45700" anchor="t" anchorCtr="0">
            <a:spAutoFit/>
          </a:bodyPr>
          <a:lstStyle/>
          <a:p>
            <a:pPr marL="285750" marR="0" lvl="0" indent="-276225" algn="l" rtl="0">
              <a:spcBef>
                <a:spcPts val="0"/>
              </a:spcBef>
              <a:spcAft>
                <a:spcPts val="0"/>
              </a:spcAft>
              <a:buClr>
                <a:schemeClr val="dk1"/>
              </a:buClr>
              <a:buSzPts val="1650"/>
              <a:buFont typeface="Noto Sans Symbols"/>
              <a:buChar char="⮚"/>
            </a:pPr>
            <a:r>
              <a:rPr lang="en-US" sz="1650">
                <a:solidFill>
                  <a:schemeClr val="dk1"/>
                </a:solidFill>
                <a:latin typeface="Arial"/>
                <a:ea typeface="Arial"/>
                <a:cs typeface="Arial"/>
                <a:sym typeface="Arial"/>
              </a:rPr>
              <a:t>The </a:t>
            </a:r>
            <a:r>
              <a:rPr lang="en-US" sz="1650" b="1">
                <a:solidFill>
                  <a:schemeClr val="dk1"/>
                </a:solidFill>
                <a:latin typeface="Arial"/>
                <a:ea typeface="Arial"/>
                <a:cs typeface="Arial"/>
                <a:sym typeface="Arial"/>
              </a:rPr>
              <a:t>datasets</a:t>
            </a:r>
            <a:r>
              <a:rPr lang="en-US" sz="1650">
                <a:solidFill>
                  <a:schemeClr val="dk1"/>
                </a:solidFill>
                <a:latin typeface="Arial"/>
                <a:ea typeface="Arial"/>
                <a:cs typeface="Arial"/>
                <a:sym typeface="Arial"/>
              </a:rPr>
              <a:t> we deal with contain a variety of attributes, including post content, profile photos, follower and following counts, and other pertinent data. </a:t>
            </a:r>
            <a:endParaRPr sz="1650"/>
          </a:p>
          <a:p>
            <a:pPr marL="285750" marR="0" lvl="0" indent="-276225" algn="l" rtl="0">
              <a:spcBef>
                <a:spcPts val="0"/>
              </a:spcBef>
              <a:spcAft>
                <a:spcPts val="0"/>
              </a:spcAft>
              <a:buClr>
                <a:schemeClr val="dk1"/>
              </a:buClr>
              <a:buSzPts val="1650"/>
              <a:buFont typeface="Noto Sans Symbols"/>
              <a:buChar char="⮚"/>
            </a:pPr>
            <a:r>
              <a:rPr lang="en-US" sz="1650">
                <a:solidFill>
                  <a:schemeClr val="dk1"/>
                </a:solidFill>
                <a:latin typeface="Arial"/>
                <a:ea typeface="Arial"/>
                <a:cs typeface="Arial"/>
                <a:sym typeface="Arial"/>
              </a:rPr>
              <a:t>Our goal is to create a </a:t>
            </a:r>
            <a:r>
              <a:rPr lang="en-US" sz="1650" b="1">
                <a:solidFill>
                  <a:schemeClr val="dk1"/>
                </a:solidFill>
                <a:latin typeface="Arial"/>
                <a:ea typeface="Arial"/>
                <a:cs typeface="Arial"/>
                <a:sym typeface="Arial"/>
              </a:rPr>
              <a:t>Machine Learning (ML)</a:t>
            </a:r>
            <a:r>
              <a:rPr lang="en-US" sz="1650">
                <a:solidFill>
                  <a:schemeClr val="dk1"/>
                </a:solidFill>
                <a:latin typeface="Arial"/>
                <a:ea typeface="Arial"/>
                <a:cs typeface="Arial"/>
                <a:sym typeface="Arial"/>
              </a:rPr>
              <a:t> program that forecasts possible hazards using </a:t>
            </a:r>
            <a:r>
              <a:rPr lang="en-US" sz="1650" b="1">
                <a:solidFill>
                  <a:schemeClr val="dk1"/>
                </a:solidFill>
                <a:latin typeface="Arial"/>
                <a:ea typeface="Arial"/>
                <a:cs typeface="Arial"/>
                <a:sym typeface="Arial"/>
              </a:rPr>
              <a:t>probability-based analysis</a:t>
            </a:r>
            <a:r>
              <a:rPr lang="en-US" sz="1650">
                <a:solidFill>
                  <a:schemeClr val="dk1"/>
                </a:solidFill>
                <a:latin typeface="Arial"/>
                <a:ea typeface="Arial"/>
                <a:cs typeface="Arial"/>
                <a:sym typeface="Arial"/>
              </a:rPr>
              <a:t>. </a:t>
            </a:r>
            <a:endParaRPr sz="1650"/>
          </a:p>
          <a:p>
            <a:pPr marL="285750" marR="0" lvl="0" indent="-276225" algn="l" rtl="0">
              <a:spcBef>
                <a:spcPts val="0"/>
              </a:spcBef>
              <a:spcAft>
                <a:spcPts val="0"/>
              </a:spcAft>
              <a:buClr>
                <a:schemeClr val="dk1"/>
              </a:buClr>
              <a:buSzPts val="1650"/>
              <a:buFont typeface="Noto Sans Symbols"/>
              <a:buChar char="⮚"/>
            </a:pPr>
            <a:r>
              <a:rPr lang="en-US" sz="1650">
                <a:solidFill>
                  <a:schemeClr val="dk1"/>
                </a:solidFill>
                <a:latin typeface="Arial"/>
                <a:ea typeface="Arial"/>
                <a:cs typeface="Arial"/>
                <a:sym typeface="Arial"/>
              </a:rPr>
              <a:t>The datasets will be subjected to this algorithm in order to determine the </a:t>
            </a:r>
            <a:r>
              <a:rPr lang="en-US" sz="1650" b="1">
                <a:solidFill>
                  <a:schemeClr val="dk1"/>
                </a:solidFill>
                <a:latin typeface="Arial"/>
                <a:ea typeface="Arial"/>
                <a:cs typeface="Arial"/>
                <a:sym typeface="Arial"/>
              </a:rPr>
              <a:t>authenticity</a:t>
            </a:r>
            <a:r>
              <a:rPr lang="en-US" sz="1650">
                <a:solidFill>
                  <a:schemeClr val="dk1"/>
                </a:solidFill>
                <a:latin typeface="Arial"/>
                <a:ea typeface="Arial"/>
                <a:cs typeface="Arial"/>
                <a:sym typeface="Arial"/>
              </a:rPr>
              <a:t> of each account.</a:t>
            </a:r>
            <a:endParaRPr sz="1650"/>
          </a:p>
          <a:p>
            <a:pPr marL="285750" marR="0" lvl="0" indent="-276225" algn="l" rtl="0">
              <a:spcBef>
                <a:spcPts val="0"/>
              </a:spcBef>
              <a:spcAft>
                <a:spcPts val="0"/>
              </a:spcAft>
              <a:buClr>
                <a:schemeClr val="dk1"/>
              </a:buClr>
              <a:buSzPts val="1650"/>
              <a:buFont typeface="Noto Sans Symbols"/>
              <a:buChar char="⮚"/>
            </a:pPr>
            <a:r>
              <a:rPr lang="en-US" sz="1650">
                <a:solidFill>
                  <a:schemeClr val="dk1"/>
                </a:solidFill>
                <a:latin typeface="Arial"/>
                <a:ea typeface="Arial"/>
                <a:cs typeface="Arial"/>
                <a:sym typeface="Arial"/>
              </a:rPr>
              <a:t>After it is built, this method will be implemented on a </a:t>
            </a:r>
            <a:r>
              <a:rPr lang="en-US" sz="1650" b="1">
                <a:solidFill>
                  <a:schemeClr val="dk1"/>
                </a:solidFill>
                <a:latin typeface="Arial"/>
                <a:ea typeface="Arial"/>
                <a:cs typeface="Arial"/>
                <a:sym typeface="Arial"/>
              </a:rPr>
              <a:t>web application</a:t>
            </a:r>
            <a:r>
              <a:rPr lang="en-US" sz="1650">
                <a:solidFill>
                  <a:schemeClr val="dk1"/>
                </a:solidFill>
                <a:latin typeface="Arial"/>
                <a:ea typeface="Arial"/>
                <a:cs typeface="Arial"/>
                <a:sym typeface="Arial"/>
              </a:rPr>
              <a:t> to guarantee </a:t>
            </a:r>
            <a:r>
              <a:rPr lang="en-US" sz="1650" b="1">
                <a:solidFill>
                  <a:schemeClr val="dk1"/>
                </a:solidFill>
                <a:latin typeface="Arial"/>
                <a:ea typeface="Arial"/>
                <a:cs typeface="Arial"/>
                <a:sym typeface="Arial"/>
              </a:rPr>
              <a:t>public accessibility</a:t>
            </a:r>
            <a:r>
              <a:rPr lang="en-US" sz="1650">
                <a:solidFill>
                  <a:schemeClr val="dk1"/>
                </a:solidFill>
                <a:latin typeface="Arial"/>
                <a:ea typeface="Arial"/>
                <a:cs typeface="Arial"/>
                <a:sym typeface="Arial"/>
              </a:rPr>
              <a:t>. Users will have the ability to </a:t>
            </a:r>
            <a:r>
              <a:rPr lang="en-US" sz="1650" b="1">
                <a:solidFill>
                  <a:schemeClr val="dk1"/>
                </a:solidFill>
                <a:latin typeface="Arial"/>
                <a:ea typeface="Arial"/>
                <a:cs typeface="Arial"/>
                <a:sym typeface="Arial"/>
              </a:rPr>
              <a:t>verify</a:t>
            </a:r>
            <a:r>
              <a:rPr lang="en-US" sz="1650">
                <a:solidFill>
                  <a:schemeClr val="dk1"/>
                </a:solidFill>
                <a:latin typeface="Arial"/>
                <a:ea typeface="Arial"/>
                <a:cs typeface="Arial"/>
                <a:sym typeface="Arial"/>
              </a:rPr>
              <a:t> for </a:t>
            </a:r>
            <a:r>
              <a:rPr lang="en-US" sz="1650" b="1">
                <a:solidFill>
                  <a:schemeClr val="dk1"/>
                </a:solidFill>
                <a:latin typeface="Arial"/>
                <a:ea typeface="Arial"/>
                <a:cs typeface="Arial"/>
                <a:sym typeface="Arial"/>
              </a:rPr>
              <a:t>themselves</a:t>
            </a:r>
            <a:r>
              <a:rPr lang="en-US" sz="1650">
                <a:solidFill>
                  <a:schemeClr val="dk1"/>
                </a:solidFill>
                <a:latin typeface="Arial"/>
                <a:ea typeface="Arial"/>
                <a:cs typeface="Arial"/>
                <a:sym typeface="Arial"/>
              </a:rPr>
              <a:t> if a certain social media account is authentic or fake.</a:t>
            </a:r>
            <a:endParaRPr sz="1650"/>
          </a:p>
          <a:p>
            <a:pPr marL="285750" marR="0" lvl="0" indent="-276225" algn="l" rtl="0">
              <a:spcBef>
                <a:spcPts val="0"/>
              </a:spcBef>
              <a:spcAft>
                <a:spcPts val="0"/>
              </a:spcAft>
              <a:buClr>
                <a:schemeClr val="dk1"/>
              </a:buClr>
              <a:buSzPts val="1650"/>
              <a:buFont typeface="Noto Sans Symbols"/>
              <a:buChar char="⮚"/>
            </a:pPr>
            <a:r>
              <a:rPr lang="en-US" sz="1650">
                <a:solidFill>
                  <a:schemeClr val="dk1"/>
                </a:solidFill>
                <a:latin typeface="Arial"/>
                <a:ea typeface="Arial"/>
                <a:cs typeface="Arial"/>
                <a:sym typeface="Arial"/>
              </a:rPr>
              <a:t>Higher authorities can only solve the problem of identifying the person who created a phony account by using legal tools like </a:t>
            </a:r>
            <a:r>
              <a:rPr lang="en-US" sz="1650" b="1">
                <a:solidFill>
                  <a:schemeClr val="dk1"/>
                </a:solidFill>
                <a:latin typeface="Arial"/>
                <a:ea typeface="Arial"/>
                <a:cs typeface="Arial"/>
                <a:sym typeface="Arial"/>
              </a:rPr>
              <a:t>subpoenas</a:t>
            </a:r>
            <a:r>
              <a:rPr lang="en-US" sz="1650">
                <a:solidFill>
                  <a:schemeClr val="dk1"/>
                </a:solidFill>
                <a:latin typeface="Arial"/>
                <a:ea typeface="Arial"/>
                <a:cs typeface="Arial"/>
                <a:sym typeface="Arial"/>
              </a:rPr>
              <a:t> or </a:t>
            </a:r>
            <a:r>
              <a:rPr lang="en-US" sz="1650" b="1">
                <a:solidFill>
                  <a:schemeClr val="dk1"/>
                </a:solidFill>
                <a:latin typeface="Arial"/>
                <a:ea typeface="Arial"/>
                <a:cs typeface="Arial"/>
                <a:sym typeface="Arial"/>
              </a:rPr>
              <a:t>warrants</a:t>
            </a:r>
            <a:r>
              <a:rPr lang="en-US" sz="1650">
                <a:solidFill>
                  <a:schemeClr val="dk1"/>
                </a:solidFill>
                <a:latin typeface="Arial"/>
                <a:ea typeface="Arial"/>
                <a:cs typeface="Arial"/>
                <a:sym typeface="Arial"/>
              </a:rPr>
              <a:t>, which force the platforms to reveal </a:t>
            </a:r>
            <a:r>
              <a:rPr lang="en-US" sz="1650" b="1">
                <a:solidFill>
                  <a:schemeClr val="dk1"/>
                </a:solidFill>
                <a:latin typeface="Arial"/>
                <a:ea typeface="Arial"/>
                <a:cs typeface="Arial"/>
                <a:sym typeface="Arial"/>
              </a:rPr>
              <a:t>pertinent information</a:t>
            </a:r>
            <a:r>
              <a:rPr lang="en-US" sz="1650">
                <a:solidFill>
                  <a:schemeClr val="dk1"/>
                </a:solidFill>
                <a:latin typeface="Arial"/>
                <a:ea typeface="Arial"/>
                <a:cs typeface="Arial"/>
                <a:sym typeface="Arial"/>
              </a:rPr>
              <a:t>.The laws supporting such action include</a:t>
            </a:r>
            <a:r>
              <a:rPr lang="en-US" sz="1650">
                <a:solidFill>
                  <a:schemeClr val="dk1"/>
                </a:solidFill>
              </a:rPr>
              <a:t>:</a:t>
            </a:r>
            <a:endParaRPr sz="1650"/>
          </a:p>
          <a:p>
            <a:pPr marL="285750" marR="0" lvl="0" indent="-276225" algn="l" rtl="0">
              <a:spcBef>
                <a:spcPts val="0"/>
              </a:spcBef>
              <a:spcAft>
                <a:spcPts val="0"/>
              </a:spcAft>
              <a:buClr>
                <a:schemeClr val="dk1"/>
              </a:buClr>
              <a:buSzPts val="1650"/>
              <a:buFont typeface="Arial"/>
              <a:buChar char="•"/>
            </a:pPr>
            <a:r>
              <a:rPr lang="en-US" sz="1650">
                <a:solidFill>
                  <a:schemeClr val="dk1"/>
                </a:solidFill>
                <a:latin typeface="Arial"/>
                <a:ea typeface="Arial"/>
                <a:cs typeface="Arial"/>
                <a:sym typeface="Arial"/>
              </a:rPr>
              <a:t>Indian Penal Code (IPC),1860.</a:t>
            </a:r>
            <a:endParaRPr sz="1650"/>
          </a:p>
          <a:p>
            <a:pPr marL="285750" marR="0" lvl="0" indent="-276225" algn="l" rtl="0">
              <a:spcBef>
                <a:spcPts val="0"/>
              </a:spcBef>
              <a:spcAft>
                <a:spcPts val="0"/>
              </a:spcAft>
              <a:buClr>
                <a:schemeClr val="dk1"/>
              </a:buClr>
              <a:buSzPts val="1650"/>
              <a:buFont typeface="Arial"/>
              <a:buChar char="•"/>
            </a:pPr>
            <a:r>
              <a:rPr lang="en-US" sz="1650">
                <a:solidFill>
                  <a:schemeClr val="dk1"/>
                </a:solidFill>
                <a:latin typeface="Arial"/>
                <a:ea typeface="Arial"/>
                <a:cs typeface="Arial"/>
                <a:sym typeface="Arial"/>
              </a:rPr>
              <a:t>Code of Criminal Procedure (CRPC),Section 91</a:t>
            </a:r>
            <a:endParaRPr sz="1650">
              <a:solidFill>
                <a:schemeClr val="dk1"/>
              </a:solidFill>
              <a:latin typeface="Calibri"/>
              <a:ea typeface="Calibri"/>
              <a:cs typeface="Calibri"/>
              <a:sym typeface="Calibri"/>
            </a:endParaRPr>
          </a:p>
        </p:txBody>
      </p:sp>
      <p:sp>
        <p:nvSpPr>
          <p:cNvPr id="111" name="Google Shape;111;p2"/>
          <p:cNvSpPr/>
          <p:nvPr/>
        </p:nvSpPr>
        <p:spPr>
          <a:xfrm>
            <a:off x="102575" y="5495200"/>
            <a:ext cx="5671200" cy="1362900"/>
          </a:xfrm>
          <a:prstGeom prst="roundRect">
            <a:avLst>
              <a:gd name="adj" fmla="val 16667"/>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solidFill>
                  <a:schemeClr val="dk1"/>
                </a:solidFill>
              </a:rPr>
              <a:t>UNIQUENESS</a:t>
            </a:r>
            <a:endParaRPr sz="1600" b="1">
              <a:solidFill>
                <a:schemeClr val="dk1"/>
              </a:solidFill>
            </a:endParaRPr>
          </a:p>
          <a:p>
            <a:pPr marL="0" lvl="0" indent="0" algn="ctr" rtl="0">
              <a:spcBef>
                <a:spcPts val="0"/>
              </a:spcBef>
              <a:spcAft>
                <a:spcPts val="0"/>
              </a:spcAft>
              <a:buNone/>
            </a:pPr>
            <a:r>
              <a:rPr lang="en-US" sz="1500">
                <a:solidFill>
                  <a:schemeClr val="dk1"/>
                </a:solidFill>
              </a:rPr>
              <a:t>Our approach uniquely combines multiple ML models, from traditional methods like Naive Bayes, regression, and SVM, to advanced techniques like ANN and NLP, ensuring comprehensive analysis of both linear and non-linear data relationships.</a:t>
            </a:r>
            <a:endParaRPr sz="1500">
              <a:latin typeface="Oswald"/>
              <a:ea typeface="Oswald"/>
              <a:cs typeface="Oswald"/>
              <a:sym typeface="Oswald"/>
            </a:endParaRPr>
          </a:p>
        </p:txBody>
      </p:sp>
      <p:sp>
        <p:nvSpPr>
          <p:cNvPr id="112" name="Google Shape;112;p2"/>
          <p:cNvSpPr/>
          <p:nvPr/>
        </p:nvSpPr>
        <p:spPr>
          <a:xfrm>
            <a:off x="5876200" y="5495175"/>
            <a:ext cx="6191100" cy="1362900"/>
          </a:xfrm>
          <a:prstGeom prst="roundRect">
            <a:avLst>
              <a:gd name="adj" fmla="val 16667"/>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50">
              <a:solidFill>
                <a:schemeClr val="dk1"/>
              </a:solidFill>
            </a:endParaRPr>
          </a:p>
          <a:p>
            <a:pPr marL="0" lvl="0" indent="0" algn="ctr" rtl="0">
              <a:lnSpc>
                <a:spcPct val="115000"/>
              </a:lnSpc>
              <a:spcBef>
                <a:spcPts val="1600"/>
              </a:spcBef>
              <a:spcAft>
                <a:spcPts val="0"/>
              </a:spcAft>
              <a:buNone/>
            </a:pPr>
            <a:endParaRPr sz="1600" b="1">
              <a:solidFill>
                <a:schemeClr val="dk1"/>
              </a:solidFill>
            </a:endParaRPr>
          </a:p>
          <a:p>
            <a:pPr marL="0" lvl="0" indent="0" algn="ctr" rtl="0">
              <a:lnSpc>
                <a:spcPct val="115000"/>
              </a:lnSpc>
              <a:spcBef>
                <a:spcPts val="1600"/>
              </a:spcBef>
              <a:spcAft>
                <a:spcPts val="0"/>
              </a:spcAft>
              <a:buNone/>
            </a:pPr>
            <a:r>
              <a:rPr lang="en-US" sz="1700" b="1" dirty="0">
                <a:solidFill>
                  <a:schemeClr val="dk1"/>
                </a:solidFill>
              </a:rPr>
              <a:t/>
            </a:r>
            <a:br>
              <a:rPr lang="en-US" sz="1700" b="1" dirty="0">
                <a:solidFill>
                  <a:schemeClr val="dk1"/>
                </a:solidFill>
              </a:rPr>
            </a:br>
            <a:r>
              <a:rPr lang="en-US" sz="1700" b="1" dirty="0">
                <a:solidFill>
                  <a:schemeClr val="dk1"/>
                </a:solidFill>
              </a:rPr>
              <a:t>INNOVATION</a:t>
            </a:r>
            <a:endParaRPr sz="1700" b="1">
              <a:solidFill>
                <a:schemeClr val="dk1"/>
              </a:solidFill>
            </a:endParaRPr>
          </a:p>
          <a:p>
            <a:pPr marL="0" lvl="0" indent="0" algn="l" rtl="0">
              <a:lnSpc>
                <a:spcPct val="115000"/>
              </a:lnSpc>
              <a:spcBef>
                <a:spcPts val="1200"/>
              </a:spcBef>
              <a:spcAft>
                <a:spcPts val="0"/>
              </a:spcAft>
              <a:buNone/>
            </a:pPr>
            <a:r>
              <a:rPr lang="en-US" sz="1650" dirty="0">
                <a:solidFill>
                  <a:schemeClr val="dk1"/>
                </a:solidFill>
              </a:rPr>
              <a:t>By integrating sentiment analysis with advanced neural networks and offering an intuitive web app, we make ML tools accessible, providing real-time insights for everyday users.</a:t>
            </a:r>
            <a:endParaRPr sz="1650">
              <a:solidFill>
                <a:schemeClr val="dk1"/>
              </a:solidFill>
            </a:endParaRPr>
          </a:p>
          <a:p>
            <a:pPr marL="0" lvl="0" indent="0" algn="l" rtl="0">
              <a:lnSpc>
                <a:spcPct val="115000"/>
              </a:lnSpc>
              <a:spcBef>
                <a:spcPts val="1600"/>
              </a:spcBef>
              <a:spcAft>
                <a:spcPts val="0"/>
              </a:spcAft>
              <a:buNone/>
            </a:pPr>
            <a:endParaRPr sz="1500">
              <a:solidFill>
                <a:schemeClr val="dk1"/>
              </a:solidFill>
            </a:endParaRPr>
          </a:p>
          <a:p>
            <a:pPr marL="0" lvl="0" indent="0" algn="l" rtl="0">
              <a:lnSpc>
                <a:spcPct val="115000"/>
              </a:lnSpc>
              <a:spcBef>
                <a:spcPts val="1600"/>
              </a:spcBef>
              <a:spcAft>
                <a:spcPts val="1600"/>
              </a:spcAft>
              <a:buNone/>
            </a:pP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latin typeface="Times New Roman"/>
                <a:ea typeface="Times New Roman"/>
                <a:cs typeface="Times New Roman"/>
                <a:sym typeface="Times New Roman"/>
              </a:rPr>
              <a:t>TECHNICAL APPROACH</a:t>
            </a:r>
            <a:endParaRPr/>
          </a:p>
        </p:txBody>
      </p:sp>
      <p:sp>
        <p:nvSpPr>
          <p:cNvPr id="119" name="Google Shape;119;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lt1"/>
                </a:solidFill>
              </a:rPr>
              <a:pPr marL="0" lvl="0" indent="0" algn="r" rtl="0">
                <a:spcBef>
                  <a:spcPts val="0"/>
                </a:spcBef>
                <a:spcAft>
                  <a:spcPts val="0"/>
                </a:spcAft>
                <a:buNone/>
              </a:pPr>
              <a:t>3</a:t>
            </a:fld>
            <a:endParaRPr b="1">
              <a:solidFill>
                <a:schemeClr val="lt1"/>
              </a:solidFill>
            </a:endParaRPr>
          </a:p>
        </p:txBody>
      </p:sp>
      <p:pic>
        <p:nvPicPr>
          <p:cNvPr id="120" name="Google Shape;120;p3"/>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1" name="Google Shape;121;p3"/>
          <p:cNvSpPr txBox="1"/>
          <p:nvPr/>
        </p:nvSpPr>
        <p:spPr>
          <a:xfrm>
            <a:off x="1757378" y="3660280"/>
            <a:ext cx="29442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TECH- STACK</a:t>
            </a:r>
            <a:endParaRPr/>
          </a:p>
        </p:txBody>
      </p:sp>
      <p:sp>
        <p:nvSpPr>
          <p:cNvPr id="122" name="Google Shape;122;p3"/>
          <p:cNvSpPr/>
          <p:nvPr/>
        </p:nvSpPr>
        <p:spPr>
          <a:xfrm>
            <a:off x="5310987" y="2071260"/>
            <a:ext cx="3044858" cy="729429"/>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DATA PREPROCESSING</a:t>
            </a:r>
            <a:endParaRPr/>
          </a:p>
        </p:txBody>
      </p:sp>
      <p:sp>
        <p:nvSpPr>
          <p:cNvPr id="123" name="Google Shape;123;p3"/>
          <p:cNvSpPr/>
          <p:nvPr/>
        </p:nvSpPr>
        <p:spPr>
          <a:xfrm>
            <a:off x="5310987" y="3095487"/>
            <a:ext cx="3044858" cy="729429"/>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Training Data</a:t>
            </a:r>
            <a:endParaRPr/>
          </a:p>
        </p:txBody>
      </p:sp>
      <p:sp>
        <p:nvSpPr>
          <p:cNvPr id="124" name="Google Shape;124;p3"/>
          <p:cNvSpPr/>
          <p:nvPr/>
        </p:nvSpPr>
        <p:spPr>
          <a:xfrm>
            <a:off x="1893331" y="849217"/>
            <a:ext cx="3044858" cy="729429"/>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 WEB CRAWLING FOR SOCIAL MEDIA SITES</a:t>
            </a:r>
            <a:endParaRPr/>
          </a:p>
        </p:txBody>
      </p:sp>
      <p:sp>
        <p:nvSpPr>
          <p:cNvPr id="125" name="Google Shape;125;p3"/>
          <p:cNvSpPr/>
          <p:nvPr/>
        </p:nvSpPr>
        <p:spPr>
          <a:xfrm>
            <a:off x="1893331" y="1796099"/>
            <a:ext cx="3044858" cy="729429"/>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 USER LIST </a:t>
            </a:r>
            <a:endParaRPr/>
          </a:p>
        </p:txBody>
      </p:sp>
      <p:sp>
        <p:nvSpPr>
          <p:cNvPr id="126" name="Google Shape;126;p3"/>
          <p:cNvSpPr/>
          <p:nvPr/>
        </p:nvSpPr>
        <p:spPr>
          <a:xfrm>
            <a:off x="1889263" y="2773165"/>
            <a:ext cx="3044858" cy="729429"/>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 ACCESSING THE API FOR ACCOUNT’S FEATURES</a:t>
            </a:r>
            <a:endParaRPr/>
          </a:p>
        </p:txBody>
      </p:sp>
      <p:sp>
        <p:nvSpPr>
          <p:cNvPr id="127" name="Google Shape;127;p3"/>
          <p:cNvSpPr/>
          <p:nvPr/>
        </p:nvSpPr>
        <p:spPr>
          <a:xfrm>
            <a:off x="8737600" y="2199012"/>
            <a:ext cx="3044858" cy="729429"/>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TRAINING THE DATA SET ON ML MODELS</a:t>
            </a:r>
            <a:endParaRPr/>
          </a:p>
        </p:txBody>
      </p:sp>
      <p:sp>
        <p:nvSpPr>
          <p:cNvPr id="128" name="Google Shape;128;p3"/>
          <p:cNvSpPr/>
          <p:nvPr/>
        </p:nvSpPr>
        <p:spPr>
          <a:xfrm>
            <a:off x="8737600" y="3178997"/>
            <a:ext cx="3044858" cy="729429"/>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MODEL BUILDING</a:t>
            </a:r>
            <a:endParaRPr/>
          </a:p>
        </p:txBody>
      </p:sp>
      <p:sp>
        <p:nvSpPr>
          <p:cNvPr id="129" name="Google Shape;129;p3"/>
          <p:cNvSpPr/>
          <p:nvPr/>
        </p:nvSpPr>
        <p:spPr>
          <a:xfrm>
            <a:off x="8737600" y="4158982"/>
            <a:ext cx="3044858" cy="729429"/>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TESTING</a:t>
            </a:r>
            <a:endParaRPr/>
          </a:p>
        </p:txBody>
      </p:sp>
      <p:sp>
        <p:nvSpPr>
          <p:cNvPr id="130" name="Google Shape;130;p3"/>
          <p:cNvSpPr/>
          <p:nvPr/>
        </p:nvSpPr>
        <p:spPr>
          <a:xfrm>
            <a:off x="8737600" y="5138967"/>
            <a:ext cx="3044858" cy="729429"/>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PREDICTIONS</a:t>
            </a:r>
            <a:endParaRPr/>
          </a:p>
        </p:txBody>
      </p:sp>
      <p:sp>
        <p:nvSpPr>
          <p:cNvPr id="131" name="Google Shape;131;p3"/>
          <p:cNvSpPr/>
          <p:nvPr/>
        </p:nvSpPr>
        <p:spPr>
          <a:xfrm>
            <a:off x="8737600" y="6047195"/>
            <a:ext cx="3044858" cy="729429"/>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WEB APP</a:t>
            </a:r>
            <a:endParaRPr/>
          </a:p>
        </p:txBody>
      </p:sp>
      <p:pic>
        <p:nvPicPr>
          <p:cNvPr id="132" name="Google Shape;132;p3"/>
          <p:cNvPicPr preferRelativeResize="0"/>
          <p:nvPr/>
        </p:nvPicPr>
        <p:blipFill rotWithShape="1">
          <a:blip r:embed="rId4">
            <a:alphaModFix/>
          </a:blip>
          <a:srcRect/>
          <a:stretch/>
        </p:blipFill>
        <p:spPr>
          <a:xfrm>
            <a:off x="609600" y="124547"/>
            <a:ext cx="952073" cy="952073"/>
          </a:xfrm>
          <a:prstGeom prst="ellipse">
            <a:avLst/>
          </a:prstGeom>
          <a:noFill/>
          <a:ln>
            <a:noFill/>
          </a:ln>
        </p:spPr>
      </p:pic>
      <p:cxnSp>
        <p:nvCxnSpPr>
          <p:cNvPr id="133" name="Google Shape;133;p3"/>
          <p:cNvCxnSpPr/>
          <p:nvPr/>
        </p:nvCxnSpPr>
        <p:spPr>
          <a:xfrm>
            <a:off x="6696659" y="2669010"/>
            <a:ext cx="0" cy="510000"/>
          </a:xfrm>
          <a:prstGeom prst="straightConnector1">
            <a:avLst/>
          </a:prstGeom>
          <a:noFill/>
          <a:ln w="25400" cap="flat" cmpd="sng">
            <a:solidFill>
              <a:schemeClr val="accent2"/>
            </a:solidFill>
            <a:prstDash val="solid"/>
            <a:round/>
            <a:headEnd type="none" w="sm" len="sm"/>
            <a:tailEnd type="triangle" w="med" len="med"/>
          </a:ln>
        </p:spPr>
      </p:cxnSp>
      <p:cxnSp>
        <p:nvCxnSpPr>
          <p:cNvPr id="134" name="Google Shape;134;p3"/>
          <p:cNvCxnSpPr/>
          <p:nvPr/>
        </p:nvCxnSpPr>
        <p:spPr>
          <a:xfrm>
            <a:off x="10260029" y="2851095"/>
            <a:ext cx="0" cy="510131"/>
          </a:xfrm>
          <a:prstGeom prst="straightConnector1">
            <a:avLst/>
          </a:prstGeom>
          <a:noFill/>
          <a:ln w="25400" cap="flat" cmpd="sng">
            <a:solidFill>
              <a:schemeClr val="accent2"/>
            </a:solidFill>
            <a:prstDash val="solid"/>
            <a:round/>
            <a:headEnd type="none" w="sm" len="sm"/>
            <a:tailEnd type="triangle" w="med" len="med"/>
          </a:ln>
        </p:spPr>
      </p:cxnSp>
      <p:cxnSp>
        <p:nvCxnSpPr>
          <p:cNvPr id="135" name="Google Shape;135;p3"/>
          <p:cNvCxnSpPr/>
          <p:nvPr/>
        </p:nvCxnSpPr>
        <p:spPr>
          <a:xfrm>
            <a:off x="10260028" y="3828161"/>
            <a:ext cx="0" cy="510131"/>
          </a:xfrm>
          <a:prstGeom prst="straightConnector1">
            <a:avLst/>
          </a:prstGeom>
          <a:noFill/>
          <a:ln w="25400" cap="flat" cmpd="sng">
            <a:solidFill>
              <a:schemeClr val="accent2"/>
            </a:solidFill>
            <a:prstDash val="solid"/>
            <a:round/>
            <a:headEnd type="none" w="sm" len="sm"/>
            <a:tailEnd type="triangle" w="med" len="med"/>
          </a:ln>
        </p:spPr>
      </p:cxnSp>
      <p:cxnSp>
        <p:nvCxnSpPr>
          <p:cNvPr id="136" name="Google Shape;136;p3"/>
          <p:cNvCxnSpPr/>
          <p:nvPr/>
        </p:nvCxnSpPr>
        <p:spPr>
          <a:xfrm>
            <a:off x="10260028" y="4750833"/>
            <a:ext cx="0" cy="510131"/>
          </a:xfrm>
          <a:prstGeom prst="straightConnector1">
            <a:avLst/>
          </a:prstGeom>
          <a:noFill/>
          <a:ln w="25400" cap="flat" cmpd="sng">
            <a:solidFill>
              <a:schemeClr val="accent2"/>
            </a:solidFill>
            <a:prstDash val="solid"/>
            <a:round/>
            <a:headEnd type="none" w="sm" len="sm"/>
            <a:tailEnd type="triangle" w="med" len="med"/>
          </a:ln>
        </p:spPr>
      </p:cxnSp>
      <p:cxnSp>
        <p:nvCxnSpPr>
          <p:cNvPr id="137" name="Google Shape;137;p3"/>
          <p:cNvCxnSpPr/>
          <p:nvPr/>
        </p:nvCxnSpPr>
        <p:spPr>
          <a:xfrm>
            <a:off x="10264434" y="5679489"/>
            <a:ext cx="0" cy="510131"/>
          </a:xfrm>
          <a:prstGeom prst="straightConnector1">
            <a:avLst/>
          </a:prstGeom>
          <a:noFill/>
          <a:ln w="25400" cap="flat" cmpd="sng">
            <a:solidFill>
              <a:schemeClr val="accent2"/>
            </a:solidFill>
            <a:prstDash val="solid"/>
            <a:round/>
            <a:headEnd type="none" w="sm" len="sm"/>
            <a:tailEnd type="triangle" w="med" len="med"/>
          </a:ln>
        </p:spPr>
      </p:cxnSp>
      <p:cxnSp>
        <p:nvCxnSpPr>
          <p:cNvPr id="138" name="Google Shape;138;p3"/>
          <p:cNvCxnSpPr/>
          <p:nvPr/>
        </p:nvCxnSpPr>
        <p:spPr>
          <a:xfrm>
            <a:off x="3411692" y="1508730"/>
            <a:ext cx="0" cy="510131"/>
          </a:xfrm>
          <a:prstGeom prst="straightConnector1">
            <a:avLst/>
          </a:prstGeom>
          <a:noFill/>
          <a:ln w="25400" cap="flat" cmpd="sng">
            <a:solidFill>
              <a:schemeClr val="accent3"/>
            </a:solidFill>
            <a:prstDash val="solid"/>
            <a:round/>
            <a:headEnd type="none" w="sm" len="sm"/>
            <a:tailEnd type="triangle" w="med" len="med"/>
          </a:ln>
        </p:spPr>
      </p:cxnSp>
      <p:cxnSp>
        <p:nvCxnSpPr>
          <p:cNvPr id="139" name="Google Shape;139;p3"/>
          <p:cNvCxnSpPr/>
          <p:nvPr/>
        </p:nvCxnSpPr>
        <p:spPr>
          <a:xfrm>
            <a:off x="3411692" y="2343298"/>
            <a:ext cx="0" cy="510131"/>
          </a:xfrm>
          <a:prstGeom prst="straightConnector1">
            <a:avLst/>
          </a:prstGeom>
          <a:noFill/>
          <a:ln w="25400" cap="flat" cmpd="sng">
            <a:solidFill>
              <a:schemeClr val="accent3"/>
            </a:solidFill>
            <a:prstDash val="solid"/>
            <a:round/>
            <a:headEnd type="none" w="sm" len="sm"/>
            <a:tailEnd type="triangle" w="med" len="med"/>
          </a:ln>
        </p:spPr>
      </p:cxnSp>
      <p:cxnSp>
        <p:nvCxnSpPr>
          <p:cNvPr id="140" name="Google Shape;140;p3"/>
          <p:cNvCxnSpPr/>
          <p:nvPr/>
        </p:nvCxnSpPr>
        <p:spPr>
          <a:xfrm>
            <a:off x="8163920" y="3447161"/>
            <a:ext cx="301200" cy="0"/>
          </a:xfrm>
          <a:prstGeom prst="straightConnector1">
            <a:avLst/>
          </a:prstGeom>
          <a:noFill/>
          <a:ln w="25400" cap="flat" cmpd="sng">
            <a:solidFill>
              <a:schemeClr val="accent2"/>
            </a:solidFill>
            <a:prstDash val="solid"/>
            <a:round/>
            <a:headEnd type="none" w="sm" len="sm"/>
            <a:tailEnd type="none" w="sm" len="sm"/>
          </a:ln>
        </p:spPr>
      </p:cxnSp>
      <p:cxnSp>
        <p:nvCxnSpPr>
          <p:cNvPr id="141" name="Google Shape;141;p3"/>
          <p:cNvCxnSpPr/>
          <p:nvPr/>
        </p:nvCxnSpPr>
        <p:spPr>
          <a:xfrm rot="10800000">
            <a:off x="8465187" y="2525561"/>
            <a:ext cx="0" cy="921600"/>
          </a:xfrm>
          <a:prstGeom prst="straightConnector1">
            <a:avLst/>
          </a:prstGeom>
          <a:noFill/>
          <a:ln w="25400" cap="flat" cmpd="sng">
            <a:solidFill>
              <a:schemeClr val="accent2"/>
            </a:solidFill>
            <a:prstDash val="solid"/>
            <a:round/>
            <a:headEnd type="none" w="sm" len="sm"/>
            <a:tailEnd type="none" w="sm" len="sm"/>
          </a:ln>
        </p:spPr>
      </p:cxnSp>
      <p:cxnSp>
        <p:nvCxnSpPr>
          <p:cNvPr id="142" name="Google Shape;142;p3"/>
          <p:cNvCxnSpPr/>
          <p:nvPr/>
        </p:nvCxnSpPr>
        <p:spPr>
          <a:xfrm>
            <a:off x="8458329" y="2543278"/>
            <a:ext cx="449600" cy="0"/>
          </a:xfrm>
          <a:prstGeom prst="straightConnector1">
            <a:avLst/>
          </a:prstGeom>
          <a:noFill/>
          <a:ln w="25400" cap="flat" cmpd="sng">
            <a:solidFill>
              <a:schemeClr val="accent2"/>
            </a:solidFill>
            <a:prstDash val="solid"/>
            <a:round/>
            <a:headEnd type="none" w="sm" len="sm"/>
            <a:tailEnd type="triangle" w="med" len="med"/>
          </a:ln>
        </p:spPr>
      </p:cxnSp>
      <p:pic>
        <p:nvPicPr>
          <p:cNvPr id="143" name="Google Shape;143;p3" descr="How to build the ultimate SaaS tech stack"/>
          <p:cNvPicPr preferRelativeResize="0"/>
          <p:nvPr/>
        </p:nvPicPr>
        <p:blipFill rotWithShape="1">
          <a:blip r:embed="rId5">
            <a:alphaModFix/>
          </a:blip>
          <a:srcRect l="24544" r="27644"/>
          <a:stretch/>
        </p:blipFill>
        <p:spPr>
          <a:xfrm>
            <a:off x="121115" y="3379377"/>
            <a:ext cx="1936584" cy="3602014"/>
          </a:xfrm>
          <a:prstGeom prst="rect">
            <a:avLst/>
          </a:prstGeom>
          <a:noFill/>
          <a:ln>
            <a:noFill/>
          </a:ln>
        </p:spPr>
      </p:pic>
      <p:sp>
        <p:nvSpPr>
          <p:cNvPr id="144" name="Google Shape;144;p3"/>
          <p:cNvSpPr/>
          <p:nvPr/>
        </p:nvSpPr>
        <p:spPr>
          <a:xfrm>
            <a:off x="0" y="3318451"/>
            <a:ext cx="753035" cy="466935"/>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45" name="Google Shape;145;p3"/>
          <p:cNvCxnSpPr/>
          <p:nvPr/>
        </p:nvCxnSpPr>
        <p:spPr>
          <a:xfrm>
            <a:off x="2057699" y="4387783"/>
            <a:ext cx="803832" cy="0"/>
          </a:xfrm>
          <a:prstGeom prst="straightConnector1">
            <a:avLst/>
          </a:prstGeom>
          <a:noFill/>
          <a:ln w="25400" cap="flat" cmpd="sng">
            <a:solidFill>
              <a:schemeClr val="accent3"/>
            </a:solidFill>
            <a:prstDash val="solid"/>
            <a:round/>
            <a:headEnd type="none" w="sm" len="sm"/>
            <a:tailEnd type="none" w="sm" len="sm"/>
          </a:ln>
        </p:spPr>
      </p:cxnSp>
      <p:cxnSp>
        <p:nvCxnSpPr>
          <p:cNvPr id="146" name="Google Shape;146;p3"/>
          <p:cNvCxnSpPr/>
          <p:nvPr/>
        </p:nvCxnSpPr>
        <p:spPr>
          <a:xfrm>
            <a:off x="2057699" y="4755336"/>
            <a:ext cx="803832" cy="0"/>
          </a:xfrm>
          <a:prstGeom prst="straightConnector1">
            <a:avLst/>
          </a:prstGeom>
          <a:noFill/>
          <a:ln w="25400" cap="flat" cmpd="sng">
            <a:solidFill>
              <a:schemeClr val="accent2"/>
            </a:solidFill>
            <a:prstDash val="solid"/>
            <a:round/>
            <a:headEnd type="none" w="sm" len="sm"/>
            <a:tailEnd type="none" w="sm" len="sm"/>
          </a:ln>
        </p:spPr>
      </p:cxnSp>
      <p:cxnSp>
        <p:nvCxnSpPr>
          <p:cNvPr id="147" name="Google Shape;147;p3"/>
          <p:cNvCxnSpPr/>
          <p:nvPr/>
        </p:nvCxnSpPr>
        <p:spPr>
          <a:xfrm>
            <a:off x="2057699" y="6066630"/>
            <a:ext cx="803832" cy="0"/>
          </a:xfrm>
          <a:prstGeom prst="straightConnector1">
            <a:avLst/>
          </a:prstGeom>
          <a:noFill/>
          <a:ln w="25400" cap="flat" cmpd="sng">
            <a:solidFill>
              <a:schemeClr val="accent2"/>
            </a:solidFill>
            <a:prstDash val="solid"/>
            <a:round/>
            <a:headEnd type="none" w="sm" len="sm"/>
            <a:tailEnd type="none" w="sm" len="sm"/>
          </a:ln>
        </p:spPr>
      </p:cxnSp>
      <p:cxnSp>
        <p:nvCxnSpPr>
          <p:cNvPr id="148" name="Google Shape;148;p3"/>
          <p:cNvCxnSpPr/>
          <p:nvPr/>
        </p:nvCxnSpPr>
        <p:spPr>
          <a:xfrm>
            <a:off x="2057699" y="6411909"/>
            <a:ext cx="803832" cy="0"/>
          </a:xfrm>
          <a:prstGeom prst="straightConnector1">
            <a:avLst/>
          </a:prstGeom>
          <a:noFill/>
          <a:ln w="25400" cap="flat" cmpd="sng">
            <a:solidFill>
              <a:schemeClr val="accent2"/>
            </a:solidFill>
            <a:prstDash val="solid"/>
            <a:round/>
            <a:headEnd type="none" w="sm" len="sm"/>
            <a:tailEnd type="none" w="sm" len="sm"/>
          </a:ln>
        </p:spPr>
      </p:cxnSp>
      <p:sp>
        <p:nvSpPr>
          <p:cNvPr id="149" name="Google Shape;149;p3"/>
          <p:cNvSpPr txBox="1"/>
          <p:nvPr/>
        </p:nvSpPr>
        <p:spPr>
          <a:xfrm>
            <a:off x="2870496" y="4188067"/>
            <a:ext cx="1560042" cy="3846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b="1" dirty="0">
                <a:solidFill>
                  <a:schemeClr val="dk1"/>
                </a:solidFill>
                <a:latin typeface="Calibri"/>
                <a:ea typeface="Calibri"/>
                <a:cs typeface="Calibri"/>
                <a:sym typeface="Calibri"/>
              </a:rPr>
              <a:t>MERN </a:t>
            </a:r>
            <a:r>
              <a:rPr lang="en-US" sz="1900" b="1" dirty="0" smtClean="0">
                <a:solidFill>
                  <a:schemeClr val="dk1"/>
                </a:solidFill>
                <a:latin typeface="Calibri"/>
                <a:ea typeface="Calibri"/>
                <a:cs typeface="Calibri"/>
                <a:sym typeface="Calibri"/>
              </a:rPr>
              <a:t>STACK</a:t>
            </a:r>
            <a:endParaRPr sz="1900"/>
          </a:p>
        </p:txBody>
      </p:sp>
      <p:sp>
        <p:nvSpPr>
          <p:cNvPr id="151" name="Google Shape;151;p3"/>
          <p:cNvSpPr txBox="1"/>
          <p:nvPr/>
        </p:nvSpPr>
        <p:spPr>
          <a:xfrm>
            <a:off x="2870496" y="5891092"/>
            <a:ext cx="4255204" cy="3846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b="1" dirty="0">
                <a:solidFill>
                  <a:schemeClr val="dk1"/>
                </a:solidFill>
                <a:latin typeface="Calibri"/>
                <a:ea typeface="Calibri"/>
                <a:cs typeface="Calibri"/>
                <a:sym typeface="Calibri"/>
              </a:rPr>
              <a:t>ARTIFICIAL NEURAL NETWORKS (ANN)</a:t>
            </a:r>
            <a:endParaRPr sz="1900"/>
          </a:p>
        </p:txBody>
      </p:sp>
      <p:sp>
        <p:nvSpPr>
          <p:cNvPr id="152" name="Google Shape;152;p3"/>
          <p:cNvSpPr txBox="1"/>
          <p:nvPr/>
        </p:nvSpPr>
        <p:spPr>
          <a:xfrm>
            <a:off x="2870496" y="6245449"/>
            <a:ext cx="4488921" cy="3846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b="1" dirty="0">
                <a:solidFill>
                  <a:schemeClr val="dk1"/>
                </a:solidFill>
                <a:latin typeface="Calibri"/>
                <a:ea typeface="Calibri"/>
                <a:cs typeface="Calibri"/>
                <a:sym typeface="Calibri"/>
              </a:rPr>
              <a:t>NATURAL LANGUAGE PROCESSING (NLP)</a:t>
            </a:r>
            <a:endParaRPr sz="1900"/>
          </a:p>
        </p:txBody>
      </p:sp>
      <p:sp>
        <p:nvSpPr>
          <p:cNvPr id="153" name="Google Shape;153;p3"/>
          <p:cNvSpPr/>
          <p:nvPr/>
        </p:nvSpPr>
        <p:spPr>
          <a:xfrm>
            <a:off x="5324353" y="1022483"/>
            <a:ext cx="3044858" cy="729429"/>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START</a:t>
            </a:r>
            <a:endParaRPr/>
          </a:p>
        </p:txBody>
      </p:sp>
      <p:cxnSp>
        <p:nvCxnSpPr>
          <p:cNvPr id="154" name="Google Shape;154;p3"/>
          <p:cNvCxnSpPr/>
          <p:nvPr/>
        </p:nvCxnSpPr>
        <p:spPr>
          <a:xfrm>
            <a:off x="6696644" y="1688881"/>
            <a:ext cx="0" cy="510131"/>
          </a:xfrm>
          <a:prstGeom prst="straightConnector1">
            <a:avLst/>
          </a:prstGeom>
          <a:noFill/>
          <a:ln w="25400" cap="flat" cmpd="sng">
            <a:solidFill>
              <a:schemeClr val="accent2"/>
            </a:solidFill>
            <a:prstDash val="solid"/>
            <a:round/>
            <a:headEnd type="none" w="sm" len="sm"/>
            <a:tailEnd type="triangle" w="med" len="med"/>
          </a:ln>
        </p:spPr>
      </p:cxnSp>
      <p:sp>
        <p:nvSpPr>
          <p:cNvPr id="155" name="Google Shape;155;p3"/>
          <p:cNvSpPr/>
          <p:nvPr/>
        </p:nvSpPr>
        <p:spPr>
          <a:xfrm>
            <a:off x="5324350" y="3988575"/>
            <a:ext cx="3045000" cy="51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Calibri"/>
                <a:ea typeface="Calibri"/>
                <a:cs typeface="Calibri"/>
                <a:sym typeface="Calibri"/>
              </a:rPr>
              <a:t>Testing Data</a:t>
            </a:r>
            <a:endParaRPr sz="1800" b="1">
              <a:latin typeface="Calibri"/>
              <a:ea typeface="Calibri"/>
              <a:cs typeface="Calibri"/>
              <a:sym typeface="Calibri"/>
            </a:endParaRPr>
          </a:p>
        </p:txBody>
      </p:sp>
      <p:cxnSp>
        <p:nvCxnSpPr>
          <p:cNvPr id="156" name="Google Shape;156;p3"/>
          <p:cNvCxnSpPr/>
          <p:nvPr/>
        </p:nvCxnSpPr>
        <p:spPr>
          <a:xfrm>
            <a:off x="4552100" y="3517150"/>
            <a:ext cx="22800" cy="611700"/>
          </a:xfrm>
          <a:prstGeom prst="straightConnector1">
            <a:avLst/>
          </a:prstGeom>
          <a:noFill/>
          <a:ln w="28575" cap="flat" cmpd="sng">
            <a:solidFill>
              <a:schemeClr val="accent3"/>
            </a:solidFill>
            <a:prstDash val="solid"/>
            <a:round/>
            <a:headEnd type="none" w="med" len="med"/>
            <a:tailEnd type="none" w="med" len="med"/>
          </a:ln>
        </p:spPr>
      </p:cxnSp>
      <p:cxnSp>
        <p:nvCxnSpPr>
          <p:cNvPr id="157" name="Google Shape;157;p3"/>
          <p:cNvCxnSpPr>
            <a:endCxn id="155" idx="1"/>
          </p:cNvCxnSpPr>
          <p:nvPr/>
        </p:nvCxnSpPr>
        <p:spPr>
          <a:xfrm>
            <a:off x="4580650" y="4128375"/>
            <a:ext cx="743700" cy="115200"/>
          </a:xfrm>
          <a:prstGeom prst="straightConnector1">
            <a:avLst/>
          </a:prstGeom>
          <a:noFill/>
          <a:ln w="28575" cap="flat" cmpd="sng">
            <a:solidFill>
              <a:schemeClr val="accent3"/>
            </a:solidFill>
            <a:prstDash val="solid"/>
            <a:round/>
            <a:headEnd type="none" w="med" len="med"/>
            <a:tailEnd type="triangle" w="med" len="med"/>
          </a:ln>
        </p:spPr>
      </p:cxnSp>
      <p:cxnSp>
        <p:nvCxnSpPr>
          <p:cNvPr id="158" name="Google Shape;158;p3"/>
          <p:cNvCxnSpPr>
            <a:stCxn id="155" idx="3"/>
            <a:endCxn id="129" idx="1"/>
          </p:cNvCxnSpPr>
          <p:nvPr/>
        </p:nvCxnSpPr>
        <p:spPr>
          <a:xfrm>
            <a:off x="8369350" y="4243575"/>
            <a:ext cx="368400" cy="280200"/>
          </a:xfrm>
          <a:prstGeom prst="straightConnector1">
            <a:avLst/>
          </a:prstGeom>
          <a:noFill/>
          <a:ln w="28575" cap="flat" cmpd="sng">
            <a:solidFill>
              <a:schemeClr val="accent2"/>
            </a:solidFill>
            <a:prstDash val="solid"/>
            <a:round/>
            <a:headEnd type="none" w="med" len="med"/>
            <a:tailEnd type="triangle" w="med" len="med"/>
          </a:ln>
        </p:spPr>
      </p:cxnSp>
      <p:sp>
        <p:nvSpPr>
          <p:cNvPr id="43" name="TextBox 42"/>
          <p:cNvSpPr txBox="1"/>
          <p:nvPr/>
        </p:nvSpPr>
        <p:spPr>
          <a:xfrm>
            <a:off x="2914650" y="4586289"/>
            <a:ext cx="4143374" cy="1323439"/>
          </a:xfrm>
          <a:prstGeom prst="rect">
            <a:avLst/>
          </a:prstGeom>
          <a:noFill/>
        </p:spPr>
        <p:txBody>
          <a:bodyPr wrap="square" rtlCol="0">
            <a:spAutoFit/>
          </a:bodyPr>
          <a:lstStyle/>
          <a:p>
            <a:r>
              <a:rPr lang="en-US" sz="1600" b="1" dirty="0" smtClean="0"/>
              <a:t>ML APPROACHES on ensemble system:</a:t>
            </a:r>
            <a:endParaRPr lang="en-US" sz="1600" dirty="0" smtClean="0"/>
          </a:p>
          <a:p>
            <a:r>
              <a:rPr lang="en-US" sz="1600" b="1" dirty="0" smtClean="0"/>
              <a:t>Level 1:</a:t>
            </a:r>
            <a:r>
              <a:rPr lang="en-US" sz="1600" dirty="0" smtClean="0"/>
              <a:t>Naive </a:t>
            </a:r>
            <a:r>
              <a:rPr lang="en-US" sz="1600" dirty="0" err="1" smtClean="0"/>
              <a:t>Bayes</a:t>
            </a:r>
            <a:r>
              <a:rPr lang="en-US" sz="1600" dirty="0" smtClean="0"/>
              <a:t> , Support Vector </a:t>
            </a:r>
            <a:r>
              <a:rPr lang="en-US" sz="1600" dirty="0" smtClean="0"/>
              <a:t>Machine, Random </a:t>
            </a:r>
            <a:r>
              <a:rPr lang="en-US" sz="1600" dirty="0" smtClean="0"/>
              <a:t>Forest</a:t>
            </a:r>
          </a:p>
          <a:p>
            <a:r>
              <a:rPr lang="en-US" sz="1600" b="1" dirty="0" smtClean="0"/>
              <a:t>Level 2</a:t>
            </a:r>
            <a:r>
              <a:rPr lang="en-US" sz="1600" dirty="0" smtClean="0"/>
              <a:t>:Logistic Regression(meta classification)</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latin typeface="Times New Roman"/>
                <a:ea typeface="Times New Roman"/>
                <a:cs typeface="Times New Roman"/>
                <a:sym typeface="Times New Roman"/>
              </a:rPr>
              <a:t>FEASIBILITY AND VIABILITY</a:t>
            </a:r>
            <a:endParaRPr/>
          </a:p>
        </p:txBody>
      </p:sp>
      <p:sp>
        <p:nvSpPr>
          <p:cNvPr id="165" name="Google Shape;165;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Oswald"/>
              <a:buNone/>
            </a:pPr>
            <a:fld id="{00000000-1234-1234-1234-123412341234}" type="slidenum">
              <a:rPr lang="en-US" sz="1200" b="1" i="0" u="none" strike="noStrike" cap="none">
                <a:solidFill>
                  <a:srgbClr val="FFFFFF"/>
                </a:solidFill>
                <a:latin typeface="Oswald"/>
                <a:ea typeface="Oswald"/>
                <a:cs typeface="Oswald"/>
                <a:sym typeface="Oswald"/>
              </a:rPr>
              <a:pPr marL="0" marR="0" lvl="0" indent="0" algn="r" rtl="0">
                <a:lnSpc>
                  <a:spcPct val="100000"/>
                </a:lnSpc>
                <a:spcBef>
                  <a:spcPts val="0"/>
                </a:spcBef>
                <a:spcAft>
                  <a:spcPts val="0"/>
                </a:spcAft>
                <a:buClr>
                  <a:srgbClr val="FFFFFF"/>
                </a:buClr>
                <a:buSzPts val="1200"/>
                <a:buFont typeface="Oswald"/>
                <a:buNone/>
              </a:pPr>
              <a:t>4</a:t>
            </a:fld>
            <a:endParaRPr sz="1200" b="1" i="0" u="none" strike="noStrike" cap="none">
              <a:solidFill>
                <a:srgbClr val="FFFFFF"/>
              </a:solidFill>
              <a:latin typeface="Oswald"/>
              <a:ea typeface="Oswald"/>
              <a:cs typeface="Oswald"/>
              <a:sym typeface="Oswald"/>
            </a:endParaRPr>
          </a:p>
        </p:txBody>
      </p:sp>
      <p:sp>
        <p:nvSpPr>
          <p:cNvPr id="166" name="Google Shape;166;p4"/>
          <p:cNvSpPr txBox="1">
            <a:spLocks noGrp="1"/>
          </p:cNvSpPr>
          <p:nvPr>
            <p:ph type="ftr" idx="11"/>
          </p:nvPr>
        </p:nvSpPr>
        <p:spPr>
          <a:xfrm>
            <a:off x="4648200" y="6356353"/>
            <a:ext cx="3204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Oswald"/>
              <a:buNone/>
            </a:pPr>
            <a:r>
              <a:rPr lang="en-US" sz="1200" b="0" i="0" u="none" strike="noStrike" cap="none">
                <a:solidFill>
                  <a:srgbClr val="FFFFFF"/>
                </a:solidFill>
                <a:latin typeface="Oswald"/>
                <a:ea typeface="Oswald"/>
                <a:cs typeface="Oswald"/>
                <a:sym typeface="Oswald"/>
              </a:rPr>
              <a:t>@SIH Idea submission- Template</a:t>
            </a:r>
            <a:endParaRPr sz="1200" b="0" i="0" u="none" strike="noStrike" cap="none">
              <a:solidFill>
                <a:srgbClr val="FFFFFF"/>
              </a:solidFill>
              <a:latin typeface="Oswald"/>
              <a:ea typeface="Oswald"/>
              <a:cs typeface="Oswald"/>
              <a:sym typeface="Oswald"/>
            </a:endParaRPr>
          </a:p>
        </p:txBody>
      </p:sp>
      <p:pic>
        <p:nvPicPr>
          <p:cNvPr id="167" name="Google Shape;167;p4"/>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168" name="Google Shape;168;p4"/>
          <p:cNvPicPr preferRelativeResize="0"/>
          <p:nvPr/>
        </p:nvPicPr>
        <p:blipFill rotWithShape="1">
          <a:blip r:embed="rId4">
            <a:alphaModFix/>
          </a:blip>
          <a:srcRect/>
          <a:stretch/>
        </p:blipFill>
        <p:spPr>
          <a:xfrm>
            <a:off x="609600" y="124547"/>
            <a:ext cx="952073" cy="952073"/>
          </a:xfrm>
          <a:prstGeom prst="ellipse">
            <a:avLst/>
          </a:prstGeom>
          <a:noFill/>
          <a:ln>
            <a:noFill/>
          </a:ln>
        </p:spPr>
      </p:pic>
      <p:grpSp>
        <p:nvGrpSpPr>
          <p:cNvPr id="169" name="Google Shape;169;p4"/>
          <p:cNvGrpSpPr/>
          <p:nvPr/>
        </p:nvGrpSpPr>
        <p:grpSpPr>
          <a:xfrm>
            <a:off x="138881" y="1248792"/>
            <a:ext cx="3659722" cy="1251815"/>
            <a:chOff x="138881" y="1248792"/>
            <a:chExt cx="3659722" cy="1251815"/>
          </a:xfrm>
        </p:grpSpPr>
        <p:sp>
          <p:nvSpPr>
            <p:cNvPr id="170" name="Google Shape;170;p4"/>
            <p:cNvSpPr/>
            <p:nvPr/>
          </p:nvSpPr>
          <p:spPr>
            <a:xfrm>
              <a:off x="415212" y="1542438"/>
              <a:ext cx="3383391" cy="958169"/>
            </a:xfrm>
            <a:prstGeom prst="homePlate">
              <a:avLst>
                <a:gd name="adj" fmla="val 50000"/>
              </a:avLst>
            </a:prstGeom>
            <a:solidFill>
              <a:schemeClr val="accent3"/>
            </a:solidFill>
            <a:ln w="25400" cap="flat" cmpd="sng">
              <a:solidFill>
                <a:srgbClr val="71884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0C0C0C"/>
                  </a:solidFill>
                  <a:latin typeface="Arial"/>
                  <a:ea typeface="Arial"/>
                  <a:cs typeface="Arial"/>
                  <a:sym typeface="Arial"/>
                </a:rPr>
                <a:t>Analysis of the feasibility of the idea</a:t>
              </a:r>
              <a:endParaRPr sz="2000" b="1" i="0" u="none" strike="noStrike" cap="none">
                <a:solidFill>
                  <a:srgbClr val="0C0C0C"/>
                </a:solidFill>
                <a:latin typeface="Arial"/>
                <a:ea typeface="Arial"/>
                <a:cs typeface="Arial"/>
                <a:sym typeface="Arial"/>
              </a:endParaRPr>
            </a:p>
          </p:txBody>
        </p:sp>
        <p:sp>
          <p:nvSpPr>
            <p:cNvPr id="171" name="Google Shape;171;p4"/>
            <p:cNvSpPr/>
            <p:nvPr/>
          </p:nvSpPr>
          <p:spPr>
            <a:xfrm>
              <a:off x="138881" y="1248792"/>
              <a:ext cx="681135" cy="719873"/>
            </a:xfrm>
            <a:prstGeom prst="ellipse">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rgbClr val="010000"/>
                  </a:solidFill>
                  <a:latin typeface="Calibri"/>
                  <a:ea typeface="Calibri"/>
                  <a:cs typeface="Calibri"/>
                  <a:sym typeface="Calibri"/>
                </a:rPr>
                <a:t>01</a:t>
              </a:r>
              <a:endParaRPr sz="2000" b="1">
                <a:solidFill>
                  <a:srgbClr val="010000"/>
                </a:solidFill>
                <a:latin typeface="Calibri"/>
                <a:ea typeface="Calibri"/>
                <a:cs typeface="Calibri"/>
                <a:sym typeface="Calibri"/>
              </a:endParaRPr>
            </a:p>
          </p:txBody>
        </p:sp>
      </p:grpSp>
      <p:sp>
        <p:nvSpPr>
          <p:cNvPr id="172" name="Google Shape;172;p4"/>
          <p:cNvSpPr/>
          <p:nvPr/>
        </p:nvSpPr>
        <p:spPr>
          <a:xfrm>
            <a:off x="4460228" y="1542439"/>
            <a:ext cx="3383391" cy="958169"/>
          </a:xfrm>
          <a:prstGeom prst="homePlate">
            <a:avLst>
              <a:gd name="adj" fmla="val 50000"/>
            </a:avLst>
          </a:prstGeom>
          <a:solidFill>
            <a:schemeClr val="accent2"/>
          </a:solidFill>
          <a:ln w="25400" cap="flat" cmpd="sng">
            <a:solidFill>
              <a:srgbClr val="8C3A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chemeClr val="dk1"/>
                </a:solidFill>
                <a:latin typeface="Arial"/>
                <a:ea typeface="Arial"/>
                <a:cs typeface="Arial"/>
                <a:sym typeface="Arial"/>
              </a:rPr>
              <a:t>Potential challenges and risks</a:t>
            </a:r>
            <a:endParaRPr/>
          </a:p>
        </p:txBody>
      </p:sp>
      <p:sp>
        <p:nvSpPr>
          <p:cNvPr id="173" name="Google Shape;173;p4"/>
          <p:cNvSpPr/>
          <p:nvPr/>
        </p:nvSpPr>
        <p:spPr>
          <a:xfrm>
            <a:off x="4074934" y="1230451"/>
            <a:ext cx="681135" cy="719873"/>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02</a:t>
            </a:r>
            <a:endParaRPr sz="2000" b="1">
              <a:solidFill>
                <a:schemeClr val="dk1"/>
              </a:solidFill>
              <a:latin typeface="Calibri"/>
              <a:ea typeface="Calibri"/>
              <a:cs typeface="Calibri"/>
              <a:sym typeface="Calibri"/>
            </a:endParaRPr>
          </a:p>
        </p:txBody>
      </p:sp>
      <p:grpSp>
        <p:nvGrpSpPr>
          <p:cNvPr id="174" name="Google Shape;174;p4"/>
          <p:cNvGrpSpPr/>
          <p:nvPr/>
        </p:nvGrpSpPr>
        <p:grpSpPr>
          <a:xfrm>
            <a:off x="8257777" y="1248791"/>
            <a:ext cx="3630747" cy="1242482"/>
            <a:chOff x="7814181" y="1248791"/>
            <a:chExt cx="3630747" cy="1242482"/>
          </a:xfrm>
        </p:grpSpPr>
        <p:sp>
          <p:nvSpPr>
            <p:cNvPr id="175" name="Google Shape;175;p4"/>
            <p:cNvSpPr/>
            <p:nvPr/>
          </p:nvSpPr>
          <p:spPr>
            <a:xfrm>
              <a:off x="8061648" y="1533104"/>
              <a:ext cx="3383280" cy="958169"/>
            </a:xfrm>
            <a:prstGeom prst="homePlate">
              <a:avLst>
                <a:gd name="adj" fmla="val 50000"/>
              </a:avLst>
            </a:prstGeom>
            <a:solidFill>
              <a:schemeClr val="accent3"/>
            </a:solidFill>
            <a:ln w="25400" cap="flat" cmpd="sng">
              <a:solidFill>
                <a:srgbClr val="71884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Strategies for overcoming these challenges</a:t>
              </a:r>
              <a:endParaRPr sz="2000" b="1" i="0" u="none" strike="noStrike" cap="none">
                <a:solidFill>
                  <a:srgbClr val="000000"/>
                </a:solidFill>
                <a:latin typeface="Arial"/>
                <a:ea typeface="Arial"/>
                <a:cs typeface="Arial"/>
                <a:sym typeface="Arial"/>
              </a:endParaRPr>
            </a:p>
          </p:txBody>
        </p:sp>
        <p:sp>
          <p:nvSpPr>
            <p:cNvPr id="176" name="Google Shape;176;p4"/>
            <p:cNvSpPr/>
            <p:nvPr/>
          </p:nvSpPr>
          <p:spPr>
            <a:xfrm>
              <a:off x="7814181" y="1248791"/>
              <a:ext cx="681135" cy="719873"/>
            </a:xfrm>
            <a:prstGeom prst="ellipse">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03</a:t>
              </a:r>
              <a:endParaRPr sz="2000" b="1">
                <a:solidFill>
                  <a:schemeClr val="dk1"/>
                </a:solidFill>
                <a:latin typeface="Calibri"/>
                <a:ea typeface="Calibri"/>
                <a:cs typeface="Calibri"/>
                <a:sym typeface="Calibri"/>
              </a:endParaRPr>
            </a:p>
          </p:txBody>
        </p:sp>
      </p:grpSp>
      <p:grpSp>
        <p:nvGrpSpPr>
          <p:cNvPr id="177" name="Google Shape;177;p4"/>
          <p:cNvGrpSpPr/>
          <p:nvPr/>
        </p:nvGrpSpPr>
        <p:grpSpPr>
          <a:xfrm>
            <a:off x="300772" y="2142575"/>
            <a:ext cx="3560678" cy="4396350"/>
            <a:chOff x="415212" y="2142565"/>
            <a:chExt cx="3446262" cy="4396350"/>
          </a:xfrm>
        </p:grpSpPr>
        <p:cxnSp>
          <p:nvCxnSpPr>
            <p:cNvPr id="178" name="Google Shape;178;p4"/>
            <p:cNvCxnSpPr/>
            <p:nvPr/>
          </p:nvCxnSpPr>
          <p:spPr>
            <a:xfrm>
              <a:off x="415212" y="2644043"/>
              <a:ext cx="2973447" cy="0"/>
            </a:xfrm>
            <a:prstGeom prst="straightConnector1">
              <a:avLst/>
            </a:prstGeom>
            <a:noFill/>
            <a:ln w="25400" cap="flat" cmpd="sng">
              <a:solidFill>
                <a:schemeClr val="accent3"/>
              </a:solidFill>
              <a:prstDash val="solid"/>
              <a:round/>
              <a:headEnd type="none" w="sm" len="sm"/>
              <a:tailEnd type="none" w="sm" len="sm"/>
            </a:ln>
          </p:spPr>
        </p:cxnSp>
        <p:cxnSp>
          <p:nvCxnSpPr>
            <p:cNvPr id="179" name="Google Shape;179;p4"/>
            <p:cNvCxnSpPr/>
            <p:nvPr/>
          </p:nvCxnSpPr>
          <p:spPr>
            <a:xfrm rot="10800000" flipH="1">
              <a:off x="3388659" y="2160494"/>
              <a:ext cx="468381" cy="483140"/>
            </a:xfrm>
            <a:prstGeom prst="straightConnector1">
              <a:avLst/>
            </a:prstGeom>
            <a:noFill/>
            <a:ln w="25400" cap="flat" cmpd="sng">
              <a:solidFill>
                <a:schemeClr val="accent3"/>
              </a:solidFill>
              <a:prstDash val="solid"/>
              <a:round/>
              <a:headEnd type="none" w="sm" len="sm"/>
              <a:tailEnd type="none" w="sm" len="sm"/>
            </a:ln>
          </p:spPr>
        </p:cxnSp>
        <p:cxnSp>
          <p:nvCxnSpPr>
            <p:cNvPr id="180" name="Google Shape;180;p4"/>
            <p:cNvCxnSpPr/>
            <p:nvPr/>
          </p:nvCxnSpPr>
          <p:spPr>
            <a:xfrm>
              <a:off x="415212" y="2644043"/>
              <a:ext cx="0" cy="3894872"/>
            </a:xfrm>
            <a:prstGeom prst="straightConnector1">
              <a:avLst/>
            </a:prstGeom>
            <a:noFill/>
            <a:ln w="25400" cap="flat" cmpd="sng">
              <a:solidFill>
                <a:schemeClr val="accent3"/>
              </a:solidFill>
              <a:prstDash val="solid"/>
              <a:round/>
              <a:headEnd type="none" w="sm" len="sm"/>
              <a:tailEnd type="none" w="sm" len="sm"/>
            </a:ln>
          </p:spPr>
        </p:cxnSp>
        <p:cxnSp>
          <p:nvCxnSpPr>
            <p:cNvPr id="181" name="Google Shape;181;p4"/>
            <p:cNvCxnSpPr/>
            <p:nvPr/>
          </p:nvCxnSpPr>
          <p:spPr>
            <a:xfrm>
              <a:off x="415212" y="6538915"/>
              <a:ext cx="3446262" cy="0"/>
            </a:xfrm>
            <a:prstGeom prst="straightConnector1">
              <a:avLst/>
            </a:prstGeom>
            <a:noFill/>
            <a:ln w="25400" cap="flat" cmpd="sng">
              <a:solidFill>
                <a:schemeClr val="accent3"/>
              </a:solidFill>
              <a:prstDash val="solid"/>
              <a:round/>
              <a:headEnd type="none" w="sm" len="sm"/>
              <a:tailEnd type="none" w="sm" len="sm"/>
            </a:ln>
          </p:spPr>
        </p:cxnSp>
        <p:cxnSp>
          <p:nvCxnSpPr>
            <p:cNvPr id="182" name="Google Shape;182;p4"/>
            <p:cNvCxnSpPr/>
            <p:nvPr/>
          </p:nvCxnSpPr>
          <p:spPr>
            <a:xfrm>
              <a:off x="3861474" y="2142565"/>
              <a:ext cx="0" cy="4396350"/>
            </a:xfrm>
            <a:prstGeom prst="straightConnector1">
              <a:avLst/>
            </a:prstGeom>
            <a:noFill/>
            <a:ln w="25400" cap="flat" cmpd="sng">
              <a:solidFill>
                <a:schemeClr val="accent3"/>
              </a:solidFill>
              <a:prstDash val="solid"/>
              <a:round/>
              <a:headEnd type="none" w="sm" len="sm"/>
              <a:tailEnd type="none" w="sm" len="sm"/>
            </a:ln>
          </p:spPr>
        </p:cxnSp>
      </p:grpSp>
      <p:grpSp>
        <p:nvGrpSpPr>
          <p:cNvPr id="183" name="Google Shape;183;p4"/>
          <p:cNvGrpSpPr/>
          <p:nvPr/>
        </p:nvGrpSpPr>
        <p:grpSpPr>
          <a:xfrm>
            <a:off x="4352404" y="2142575"/>
            <a:ext cx="3554130" cy="4396350"/>
            <a:chOff x="415212" y="2142565"/>
            <a:chExt cx="3446262" cy="4396350"/>
          </a:xfrm>
        </p:grpSpPr>
        <p:cxnSp>
          <p:nvCxnSpPr>
            <p:cNvPr id="184" name="Google Shape;184;p4"/>
            <p:cNvCxnSpPr/>
            <p:nvPr/>
          </p:nvCxnSpPr>
          <p:spPr>
            <a:xfrm>
              <a:off x="415212" y="2644043"/>
              <a:ext cx="2973447" cy="0"/>
            </a:xfrm>
            <a:prstGeom prst="straightConnector1">
              <a:avLst/>
            </a:prstGeom>
            <a:noFill/>
            <a:ln w="25400" cap="flat" cmpd="sng">
              <a:solidFill>
                <a:schemeClr val="accent3"/>
              </a:solidFill>
              <a:prstDash val="solid"/>
              <a:round/>
              <a:headEnd type="none" w="sm" len="sm"/>
              <a:tailEnd type="none" w="sm" len="sm"/>
            </a:ln>
          </p:spPr>
        </p:cxnSp>
        <p:cxnSp>
          <p:nvCxnSpPr>
            <p:cNvPr id="185" name="Google Shape;185;p4"/>
            <p:cNvCxnSpPr/>
            <p:nvPr/>
          </p:nvCxnSpPr>
          <p:spPr>
            <a:xfrm rot="10800000" flipH="1">
              <a:off x="3388659" y="2160494"/>
              <a:ext cx="468381" cy="483140"/>
            </a:xfrm>
            <a:prstGeom prst="straightConnector1">
              <a:avLst/>
            </a:prstGeom>
            <a:noFill/>
            <a:ln w="25400" cap="flat" cmpd="sng">
              <a:solidFill>
                <a:schemeClr val="accent3"/>
              </a:solidFill>
              <a:prstDash val="solid"/>
              <a:round/>
              <a:headEnd type="none" w="sm" len="sm"/>
              <a:tailEnd type="none" w="sm" len="sm"/>
            </a:ln>
          </p:spPr>
        </p:cxnSp>
        <p:cxnSp>
          <p:nvCxnSpPr>
            <p:cNvPr id="186" name="Google Shape;186;p4"/>
            <p:cNvCxnSpPr/>
            <p:nvPr/>
          </p:nvCxnSpPr>
          <p:spPr>
            <a:xfrm>
              <a:off x="415212" y="2644043"/>
              <a:ext cx="0" cy="3894872"/>
            </a:xfrm>
            <a:prstGeom prst="straightConnector1">
              <a:avLst/>
            </a:prstGeom>
            <a:noFill/>
            <a:ln w="25400" cap="flat" cmpd="sng">
              <a:solidFill>
                <a:schemeClr val="accent3"/>
              </a:solidFill>
              <a:prstDash val="solid"/>
              <a:round/>
              <a:headEnd type="none" w="sm" len="sm"/>
              <a:tailEnd type="none" w="sm" len="sm"/>
            </a:ln>
          </p:spPr>
        </p:cxnSp>
        <p:cxnSp>
          <p:nvCxnSpPr>
            <p:cNvPr id="187" name="Google Shape;187;p4"/>
            <p:cNvCxnSpPr/>
            <p:nvPr/>
          </p:nvCxnSpPr>
          <p:spPr>
            <a:xfrm>
              <a:off x="415212" y="6538915"/>
              <a:ext cx="3446262" cy="0"/>
            </a:xfrm>
            <a:prstGeom prst="straightConnector1">
              <a:avLst/>
            </a:prstGeom>
            <a:noFill/>
            <a:ln w="25400" cap="flat" cmpd="sng">
              <a:solidFill>
                <a:schemeClr val="accent3"/>
              </a:solidFill>
              <a:prstDash val="solid"/>
              <a:round/>
              <a:headEnd type="none" w="sm" len="sm"/>
              <a:tailEnd type="none" w="sm" len="sm"/>
            </a:ln>
          </p:spPr>
        </p:cxnSp>
        <p:cxnSp>
          <p:nvCxnSpPr>
            <p:cNvPr id="188" name="Google Shape;188;p4"/>
            <p:cNvCxnSpPr/>
            <p:nvPr/>
          </p:nvCxnSpPr>
          <p:spPr>
            <a:xfrm>
              <a:off x="3861474" y="2142565"/>
              <a:ext cx="0" cy="4396350"/>
            </a:xfrm>
            <a:prstGeom prst="straightConnector1">
              <a:avLst/>
            </a:prstGeom>
            <a:noFill/>
            <a:ln w="25400" cap="flat" cmpd="sng">
              <a:solidFill>
                <a:schemeClr val="accent3"/>
              </a:solidFill>
              <a:prstDash val="solid"/>
              <a:round/>
              <a:headEnd type="none" w="sm" len="sm"/>
              <a:tailEnd type="none" w="sm" len="sm"/>
            </a:ln>
          </p:spPr>
        </p:cxnSp>
      </p:grpSp>
      <p:grpSp>
        <p:nvGrpSpPr>
          <p:cNvPr id="189" name="Google Shape;189;p4"/>
          <p:cNvGrpSpPr/>
          <p:nvPr/>
        </p:nvGrpSpPr>
        <p:grpSpPr>
          <a:xfrm>
            <a:off x="8393154" y="2106475"/>
            <a:ext cx="3554130" cy="4396350"/>
            <a:chOff x="415212" y="2142565"/>
            <a:chExt cx="3446262" cy="4396350"/>
          </a:xfrm>
        </p:grpSpPr>
        <p:cxnSp>
          <p:nvCxnSpPr>
            <p:cNvPr id="190" name="Google Shape;190;p4"/>
            <p:cNvCxnSpPr/>
            <p:nvPr/>
          </p:nvCxnSpPr>
          <p:spPr>
            <a:xfrm>
              <a:off x="415212" y="2644043"/>
              <a:ext cx="2973447" cy="0"/>
            </a:xfrm>
            <a:prstGeom prst="straightConnector1">
              <a:avLst/>
            </a:prstGeom>
            <a:noFill/>
            <a:ln w="25400" cap="flat" cmpd="sng">
              <a:solidFill>
                <a:schemeClr val="accent3"/>
              </a:solidFill>
              <a:prstDash val="solid"/>
              <a:round/>
              <a:headEnd type="none" w="sm" len="sm"/>
              <a:tailEnd type="none" w="sm" len="sm"/>
            </a:ln>
          </p:spPr>
        </p:cxnSp>
        <p:cxnSp>
          <p:nvCxnSpPr>
            <p:cNvPr id="191" name="Google Shape;191;p4"/>
            <p:cNvCxnSpPr/>
            <p:nvPr/>
          </p:nvCxnSpPr>
          <p:spPr>
            <a:xfrm rot="10800000" flipH="1">
              <a:off x="3388659" y="2160494"/>
              <a:ext cx="468381" cy="483140"/>
            </a:xfrm>
            <a:prstGeom prst="straightConnector1">
              <a:avLst/>
            </a:prstGeom>
            <a:noFill/>
            <a:ln w="25400" cap="flat" cmpd="sng">
              <a:solidFill>
                <a:schemeClr val="accent3"/>
              </a:solidFill>
              <a:prstDash val="solid"/>
              <a:round/>
              <a:headEnd type="none" w="sm" len="sm"/>
              <a:tailEnd type="none" w="sm" len="sm"/>
            </a:ln>
          </p:spPr>
        </p:cxnSp>
        <p:cxnSp>
          <p:nvCxnSpPr>
            <p:cNvPr id="192" name="Google Shape;192;p4"/>
            <p:cNvCxnSpPr/>
            <p:nvPr/>
          </p:nvCxnSpPr>
          <p:spPr>
            <a:xfrm>
              <a:off x="415212" y="2644043"/>
              <a:ext cx="0" cy="3894872"/>
            </a:xfrm>
            <a:prstGeom prst="straightConnector1">
              <a:avLst/>
            </a:prstGeom>
            <a:noFill/>
            <a:ln w="25400" cap="flat" cmpd="sng">
              <a:solidFill>
                <a:schemeClr val="accent3"/>
              </a:solidFill>
              <a:prstDash val="solid"/>
              <a:round/>
              <a:headEnd type="none" w="sm" len="sm"/>
              <a:tailEnd type="none" w="sm" len="sm"/>
            </a:ln>
          </p:spPr>
        </p:cxnSp>
        <p:cxnSp>
          <p:nvCxnSpPr>
            <p:cNvPr id="193" name="Google Shape;193;p4"/>
            <p:cNvCxnSpPr/>
            <p:nvPr/>
          </p:nvCxnSpPr>
          <p:spPr>
            <a:xfrm>
              <a:off x="415212" y="6538915"/>
              <a:ext cx="3446262" cy="0"/>
            </a:xfrm>
            <a:prstGeom prst="straightConnector1">
              <a:avLst/>
            </a:prstGeom>
            <a:noFill/>
            <a:ln w="25400" cap="flat" cmpd="sng">
              <a:solidFill>
                <a:schemeClr val="accent3"/>
              </a:solidFill>
              <a:prstDash val="solid"/>
              <a:round/>
              <a:headEnd type="none" w="sm" len="sm"/>
              <a:tailEnd type="none" w="sm" len="sm"/>
            </a:ln>
          </p:spPr>
        </p:cxnSp>
        <p:cxnSp>
          <p:nvCxnSpPr>
            <p:cNvPr id="194" name="Google Shape;194;p4"/>
            <p:cNvCxnSpPr/>
            <p:nvPr/>
          </p:nvCxnSpPr>
          <p:spPr>
            <a:xfrm>
              <a:off x="3861474" y="2142565"/>
              <a:ext cx="0" cy="4396350"/>
            </a:xfrm>
            <a:prstGeom prst="straightConnector1">
              <a:avLst/>
            </a:prstGeom>
            <a:noFill/>
            <a:ln w="25400" cap="flat" cmpd="sng">
              <a:solidFill>
                <a:schemeClr val="accent3"/>
              </a:solidFill>
              <a:prstDash val="solid"/>
              <a:round/>
              <a:headEnd type="none" w="sm" len="sm"/>
              <a:tailEnd type="none" w="sm" len="sm"/>
            </a:ln>
          </p:spPr>
        </p:cxnSp>
      </p:grpSp>
      <p:sp>
        <p:nvSpPr>
          <p:cNvPr id="195" name="Google Shape;195;p4"/>
          <p:cNvSpPr txBox="1"/>
          <p:nvPr/>
        </p:nvSpPr>
        <p:spPr>
          <a:xfrm>
            <a:off x="343314" y="2623951"/>
            <a:ext cx="3560700" cy="3694200"/>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Data Acquisition</a:t>
            </a:r>
            <a:r>
              <a:rPr lang="en-US" sz="1800">
                <a:solidFill>
                  <a:schemeClr val="dk1"/>
                </a:solidFill>
                <a:latin typeface="Calibri"/>
                <a:ea typeface="Calibri"/>
                <a:cs typeface="Calibri"/>
                <a:sym typeface="Calibri"/>
              </a:rPr>
              <a:t>: Feasible but may face legal/privacy restrictions.</a:t>
            </a:r>
            <a:endParaRPr/>
          </a:p>
          <a:p>
            <a:pPr marL="171450" marR="0" lvl="0" indent="-1714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ML Approach</a:t>
            </a:r>
            <a:r>
              <a:rPr lang="en-US" sz="1800">
                <a:solidFill>
                  <a:schemeClr val="dk1"/>
                </a:solidFill>
                <a:latin typeface="Calibri"/>
                <a:ea typeface="Calibri"/>
                <a:cs typeface="Calibri"/>
                <a:sym typeface="Calibri"/>
              </a:rPr>
              <a:t>: Effective algorithms (e.g., Decision Trees, SVM) with up to </a:t>
            </a:r>
            <a:r>
              <a:rPr lang="en-US" sz="1800" b="1">
                <a:solidFill>
                  <a:schemeClr val="dk1"/>
                </a:solidFill>
                <a:latin typeface="Calibri"/>
                <a:ea typeface="Calibri"/>
                <a:cs typeface="Calibri"/>
                <a:sym typeface="Calibri"/>
              </a:rPr>
              <a:t>97% accuracy</a:t>
            </a:r>
            <a:r>
              <a:rPr lang="en-US" sz="1800">
                <a:solidFill>
                  <a:schemeClr val="dk1"/>
                </a:solidFill>
                <a:latin typeface="Calibri"/>
                <a:ea typeface="Calibri"/>
                <a:cs typeface="Calibri"/>
                <a:sym typeface="Calibri"/>
              </a:rPr>
              <a:t>, but requires careful data handling.</a:t>
            </a:r>
            <a:endParaRPr/>
          </a:p>
          <a:p>
            <a:pPr marL="171450" marR="0" lvl="0" indent="-1714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Implementation</a:t>
            </a:r>
            <a:r>
              <a:rPr lang="en-US" sz="1800">
                <a:solidFill>
                  <a:schemeClr val="dk1"/>
                </a:solidFill>
                <a:latin typeface="Calibri"/>
                <a:ea typeface="Calibri"/>
                <a:cs typeface="Calibri"/>
                <a:sym typeface="Calibri"/>
              </a:rPr>
              <a:t>: Achievable with current tools; real-time processing may need optimization.</a:t>
            </a:r>
            <a:endParaRPr/>
          </a:p>
          <a:p>
            <a:pPr marL="171450" marR="0" lvl="0" indent="-171450" algn="l"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Resources</a:t>
            </a:r>
            <a:r>
              <a:rPr lang="en-US" sz="1800">
                <a:solidFill>
                  <a:schemeClr val="dk1"/>
                </a:solidFill>
                <a:latin typeface="Calibri"/>
                <a:ea typeface="Calibri"/>
                <a:cs typeface="Calibri"/>
                <a:sym typeface="Calibri"/>
              </a:rPr>
              <a:t>: Needs AI/ML expertise and computational power.</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4"/>
          <p:cNvSpPr txBox="1"/>
          <p:nvPr/>
        </p:nvSpPr>
        <p:spPr>
          <a:xfrm>
            <a:off x="4376972" y="2661563"/>
            <a:ext cx="3612900" cy="4248300"/>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world of fraud is always changing swiftly. It demands updates to detect methods to keep up with the </a:t>
            </a:r>
            <a:r>
              <a:rPr lang="en-US" sz="1800" b="1">
                <a:solidFill>
                  <a:schemeClr val="dk1"/>
                </a:solidFill>
                <a:latin typeface="Calibri"/>
                <a:ea typeface="Calibri"/>
                <a:cs typeface="Calibri"/>
                <a:sym typeface="Calibri"/>
              </a:rPr>
              <a:t>evolving tactics </a:t>
            </a:r>
            <a:r>
              <a:rPr lang="en-US" sz="1800">
                <a:solidFill>
                  <a:schemeClr val="dk1"/>
                </a:solidFill>
                <a:latin typeface="Calibri"/>
                <a:ea typeface="Calibri"/>
                <a:cs typeface="Calibri"/>
                <a:sym typeface="Calibri"/>
              </a:rPr>
              <a:t>used by fraudsters.</a:t>
            </a:r>
            <a:endParaRPr/>
          </a:p>
          <a:p>
            <a:pPr marL="171450" marR="0" lvl="0" indent="-171450" algn="l"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Privacy concerns </a:t>
            </a:r>
            <a:r>
              <a:rPr lang="en-US" sz="1800">
                <a:solidFill>
                  <a:schemeClr val="dk1"/>
                </a:solidFill>
                <a:latin typeface="Calibri"/>
                <a:ea typeface="Calibri"/>
                <a:cs typeface="Calibri"/>
                <a:sym typeface="Calibri"/>
              </a:rPr>
              <a:t>often arise when collecting data for analysis as it can raise issues related to privacy and necessitate adherence, to data protection laws. </a:t>
            </a:r>
            <a:endParaRPr/>
          </a:p>
          <a:p>
            <a:pPr marL="171450" marR="0" lvl="0" indent="-171450" algn="l"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Unnatural bias</a:t>
            </a:r>
            <a:r>
              <a:rPr lang="en-US" sz="1800">
                <a:solidFill>
                  <a:schemeClr val="dk1"/>
                </a:solidFill>
                <a:latin typeface="Calibri"/>
                <a:ea typeface="Calibri"/>
                <a:cs typeface="Calibri"/>
                <a:sym typeface="Calibri"/>
              </a:rPr>
              <a:t> in dataset </a:t>
            </a:r>
            <a:endParaRPr/>
          </a:p>
          <a:p>
            <a:pPr marL="171450" marR="0" lvl="0" indent="-1714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Social media sites </a:t>
            </a:r>
            <a:r>
              <a:rPr lang="en-US" sz="1800" b="1">
                <a:solidFill>
                  <a:schemeClr val="dk1"/>
                </a:solidFill>
                <a:latin typeface="Calibri"/>
                <a:ea typeface="Calibri"/>
                <a:cs typeface="Calibri"/>
                <a:sym typeface="Calibri"/>
              </a:rPr>
              <a:t>API</a:t>
            </a:r>
            <a:r>
              <a:rPr lang="en-US" sz="1800">
                <a:solidFill>
                  <a:schemeClr val="dk1"/>
                </a:solidFill>
                <a:latin typeface="Calibri"/>
                <a:ea typeface="Calibri"/>
                <a:cs typeface="Calibri"/>
                <a:sym typeface="Calibri"/>
              </a:rPr>
              <a:t> have </a:t>
            </a:r>
            <a:r>
              <a:rPr lang="en-US" sz="1800" b="1">
                <a:solidFill>
                  <a:schemeClr val="dk1"/>
                </a:solidFill>
                <a:latin typeface="Calibri"/>
                <a:ea typeface="Calibri"/>
                <a:cs typeface="Calibri"/>
                <a:sym typeface="Calibri"/>
              </a:rPr>
              <a:t>limited number</a:t>
            </a:r>
            <a:r>
              <a:rPr lang="en-US" sz="1800">
                <a:solidFill>
                  <a:schemeClr val="dk1"/>
                </a:solidFill>
                <a:latin typeface="Calibri"/>
                <a:ea typeface="Calibri"/>
                <a:cs typeface="Calibri"/>
                <a:sym typeface="Calibri"/>
              </a:rPr>
              <a:t> of requests which is a barrier</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4"/>
          <p:cNvSpPr txBox="1"/>
          <p:nvPr/>
        </p:nvSpPr>
        <p:spPr>
          <a:xfrm>
            <a:off x="8442438" y="2624906"/>
            <a:ext cx="3554122" cy="3970318"/>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Adaptive algorithms</a:t>
            </a:r>
            <a:r>
              <a:rPr lang="en-US" sz="1800">
                <a:solidFill>
                  <a:schemeClr val="dk1"/>
                </a:solidFill>
                <a:latin typeface="Calibri"/>
                <a:ea typeface="Calibri"/>
                <a:cs typeface="Calibri"/>
                <a:sym typeface="Calibri"/>
              </a:rPr>
              <a:t>: implement machine-learning models that are capable of evolving to new tactics utilized by fake accounts.</a:t>
            </a:r>
            <a:endParaRPr/>
          </a:p>
          <a:p>
            <a:pPr marL="171450" marR="0" lvl="0" indent="-171450" algn="l"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Data collection</a:t>
            </a:r>
            <a:r>
              <a:rPr lang="en-US" sz="1800">
                <a:solidFill>
                  <a:schemeClr val="dk1"/>
                </a:solidFill>
                <a:latin typeface="Calibri"/>
                <a:ea typeface="Calibri"/>
                <a:cs typeface="Calibri"/>
                <a:sym typeface="Calibri"/>
              </a:rPr>
              <a:t>: the data should be collected with the consent of users and should be in compliance with the laws of data protection.</a:t>
            </a:r>
            <a:endParaRPr/>
          </a:p>
          <a:p>
            <a:pPr marL="171450" marR="0" lvl="0" indent="-1714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 </a:t>
            </a:r>
            <a:r>
              <a:rPr lang="en-US" sz="1800" b="1">
                <a:solidFill>
                  <a:schemeClr val="dk1"/>
                </a:solidFill>
                <a:latin typeface="Calibri"/>
                <a:ea typeface="Calibri"/>
                <a:cs typeface="Calibri"/>
                <a:sym typeface="Calibri"/>
              </a:rPr>
              <a:t>cost sensitive evolutionary algorithm </a:t>
            </a:r>
            <a:r>
              <a:rPr lang="en-US" sz="1800">
                <a:solidFill>
                  <a:schemeClr val="dk1"/>
                </a:solidFill>
                <a:latin typeface="Calibri"/>
                <a:ea typeface="Calibri"/>
                <a:cs typeface="Calibri"/>
                <a:sym typeface="Calibri"/>
              </a:rPr>
              <a:t>is used for the detection of automated accounts</a:t>
            </a:r>
            <a:endParaRPr/>
          </a:p>
          <a:p>
            <a:pPr marL="171450" marR="0" lvl="0" indent="-1714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To </a:t>
            </a:r>
            <a:r>
              <a:rPr lang="en-US" sz="1800" b="1">
                <a:solidFill>
                  <a:schemeClr val="dk1"/>
                </a:solidFill>
                <a:latin typeface="Calibri"/>
                <a:ea typeface="Calibri"/>
                <a:cs typeface="Calibri"/>
                <a:sym typeface="Calibri"/>
              </a:rPr>
              <a:t>buy</a:t>
            </a:r>
            <a:r>
              <a:rPr lang="en-US" sz="1800">
                <a:solidFill>
                  <a:schemeClr val="dk1"/>
                </a:solidFill>
                <a:latin typeface="Calibri"/>
                <a:ea typeface="Calibri"/>
                <a:cs typeface="Calibri"/>
                <a:sym typeface="Calibri"/>
              </a:rPr>
              <a:t> the paid </a:t>
            </a:r>
            <a:r>
              <a:rPr lang="en-US" sz="1800" b="1">
                <a:solidFill>
                  <a:schemeClr val="dk1"/>
                </a:solidFill>
                <a:latin typeface="Calibri"/>
                <a:ea typeface="Calibri"/>
                <a:cs typeface="Calibri"/>
                <a:sym typeface="Calibri"/>
              </a:rPr>
              <a:t>API’S</a:t>
            </a:r>
            <a:r>
              <a:rPr lang="en-US" sz="1800">
                <a:solidFill>
                  <a:schemeClr val="dk1"/>
                </a:solidFill>
                <a:latin typeface="Calibri"/>
                <a:ea typeface="Calibri"/>
                <a:cs typeface="Calibri"/>
                <a:sym typeface="Calibri"/>
              </a:rPr>
              <a:t> with unlimited requests per day</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latin typeface="Times New Roman"/>
                <a:ea typeface="Times New Roman"/>
                <a:cs typeface="Times New Roman"/>
                <a:sym typeface="Times New Roman"/>
              </a:rPr>
              <a:t>IMPACT AND BENEFITS</a:t>
            </a:r>
            <a:endParaRPr/>
          </a:p>
        </p:txBody>
      </p:sp>
      <p:sp>
        <p:nvSpPr>
          <p:cNvPr id="204" name="Google Shape;204;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Oswald"/>
              <a:buNone/>
            </a:pPr>
            <a:fld id="{00000000-1234-1234-1234-123412341234}" type="slidenum">
              <a:rPr lang="en-US" sz="1200" b="1" i="0" u="none" strike="noStrike" cap="none">
                <a:solidFill>
                  <a:srgbClr val="FFFFFF"/>
                </a:solidFill>
                <a:latin typeface="Oswald"/>
                <a:ea typeface="Oswald"/>
                <a:cs typeface="Oswald"/>
                <a:sym typeface="Oswald"/>
              </a:rPr>
              <a:pPr marL="0" marR="0" lvl="0" indent="0" algn="r" rtl="0">
                <a:lnSpc>
                  <a:spcPct val="100000"/>
                </a:lnSpc>
                <a:spcBef>
                  <a:spcPts val="0"/>
                </a:spcBef>
                <a:spcAft>
                  <a:spcPts val="0"/>
                </a:spcAft>
                <a:buClr>
                  <a:srgbClr val="FFFFFF"/>
                </a:buClr>
                <a:buSzPts val="1200"/>
                <a:buFont typeface="Oswald"/>
                <a:buNone/>
              </a:pPr>
              <a:t>5</a:t>
            </a:fld>
            <a:endParaRPr sz="1200" b="1" i="0" u="none" strike="noStrike" cap="none">
              <a:solidFill>
                <a:srgbClr val="FFFFFF"/>
              </a:solidFill>
              <a:latin typeface="Oswald"/>
              <a:ea typeface="Oswald"/>
              <a:cs typeface="Oswald"/>
              <a:sym typeface="Oswald"/>
            </a:endParaRPr>
          </a:p>
        </p:txBody>
      </p:sp>
      <p:sp>
        <p:nvSpPr>
          <p:cNvPr id="205" name="Google Shape;205;p5"/>
          <p:cNvSpPr txBox="1">
            <a:spLocks noGrp="1"/>
          </p:cNvSpPr>
          <p:nvPr>
            <p:ph type="ftr" idx="11"/>
          </p:nvPr>
        </p:nvSpPr>
        <p:spPr>
          <a:xfrm>
            <a:off x="4648200" y="6356353"/>
            <a:ext cx="32040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FFFFFF"/>
                </a:solidFill>
              </a:rPr>
              <a:t>discourages the dissemination of false or misleading information.</a:t>
            </a:r>
            <a:endParaRPr sz="1200" b="0" i="0" u="none" strike="noStrike" cap="none">
              <a:solidFill>
                <a:srgbClr val="FFFFFF"/>
              </a:solidFill>
              <a:latin typeface="Oswald"/>
              <a:ea typeface="Oswald"/>
              <a:cs typeface="Oswald"/>
              <a:sym typeface="Oswald"/>
            </a:endParaRPr>
          </a:p>
        </p:txBody>
      </p:sp>
      <p:pic>
        <p:nvPicPr>
          <p:cNvPr id="206" name="Google Shape;206;p5"/>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07" name="Google Shape;207;p5"/>
          <p:cNvSpPr/>
          <p:nvPr/>
        </p:nvSpPr>
        <p:spPr>
          <a:xfrm>
            <a:off x="0" y="3806083"/>
            <a:ext cx="12192000" cy="245097"/>
          </a:xfrm>
          <a:prstGeom prst="rect">
            <a:avLst/>
          </a:prstGeom>
          <a:solidFill>
            <a:schemeClr val="accent4"/>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2"/>
              </a:solidFill>
              <a:latin typeface="Calibri"/>
              <a:ea typeface="Calibri"/>
              <a:cs typeface="Calibri"/>
              <a:sym typeface="Calibri"/>
            </a:endParaRPr>
          </a:p>
        </p:txBody>
      </p:sp>
      <p:sp>
        <p:nvSpPr>
          <p:cNvPr id="208" name="Google Shape;208;p5"/>
          <p:cNvSpPr/>
          <p:nvPr/>
        </p:nvSpPr>
        <p:spPr>
          <a:xfrm>
            <a:off x="742644" y="3608324"/>
            <a:ext cx="694944" cy="694944"/>
          </a:xfrm>
          <a:prstGeom prst="ellipse">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 name="Google Shape;209;p5"/>
          <p:cNvSpPr/>
          <p:nvPr/>
        </p:nvSpPr>
        <p:spPr>
          <a:xfrm>
            <a:off x="2387265" y="3608324"/>
            <a:ext cx="694944" cy="694944"/>
          </a:xfrm>
          <a:prstGeom prst="ellipse">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 name="Google Shape;210;p5"/>
          <p:cNvSpPr/>
          <p:nvPr/>
        </p:nvSpPr>
        <p:spPr>
          <a:xfrm>
            <a:off x="4031886" y="3608324"/>
            <a:ext cx="694944" cy="694944"/>
          </a:xfrm>
          <a:prstGeom prst="ellipse">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5"/>
          <p:cNvSpPr/>
          <p:nvPr/>
        </p:nvSpPr>
        <p:spPr>
          <a:xfrm>
            <a:off x="5676507" y="3608324"/>
            <a:ext cx="694944" cy="694944"/>
          </a:xfrm>
          <a:prstGeom prst="ellipse">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5"/>
          <p:cNvSpPr/>
          <p:nvPr/>
        </p:nvSpPr>
        <p:spPr>
          <a:xfrm>
            <a:off x="7321128" y="3608324"/>
            <a:ext cx="694944" cy="694944"/>
          </a:xfrm>
          <a:prstGeom prst="ellipse">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5"/>
          <p:cNvSpPr/>
          <p:nvPr/>
        </p:nvSpPr>
        <p:spPr>
          <a:xfrm>
            <a:off x="8965749" y="3608324"/>
            <a:ext cx="694944" cy="694944"/>
          </a:xfrm>
          <a:prstGeom prst="ellipse">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5"/>
          <p:cNvSpPr/>
          <p:nvPr/>
        </p:nvSpPr>
        <p:spPr>
          <a:xfrm>
            <a:off x="10610370" y="3608324"/>
            <a:ext cx="694944" cy="694944"/>
          </a:xfrm>
          <a:prstGeom prst="ellipse">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 name="Google Shape;215;p5"/>
          <p:cNvSpPr/>
          <p:nvPr/>
        </p:nvSpPr>
        <p:spPr>
          <a:xfrm>
            <a:off x="113611" y="1300804"/>
            <a:ext cx="2097052" cy="2100336"/>
          </a:xfrm>
          <a:prstGeom prst="roundRect">
            <a:avLst>
              <a:gd name="adj" fmla="val 16667"/>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Prevents impersonation of military personnel and protects soldiers' identities and privacy</a:t>
            </a:r>
            <a:endParaRPr/>
          </a:p>
        </p:txBody>
      </p:sp>
      <p:sp>
        <p:nvSpPr>
          <p:cNvPr id="216" name="Google Shape;216;p5"/>
          <p:cNvSpPr/>
          <p:nvPr/>
        </p:nvSpPr>
        <p:spPr>
          <a:xfrm>
            <a:off x="1758232" y="4473631"/>
            <a:ext cx="2097052" cy="2100336"/>
          </a:xfrm>
          <a:prstGeom prst="roundRect">
            <a:avLst>
              <a:gd name="adj" fmla="val 16667"/>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Reduces the ability of extremists to incite violence and spread propaganda</a:t>
            </a:r>
            <a:endParaRPr/>
          </a:p>
        </p:txBody>
      </p:sp>
      <p:sp>
        <p:nvSpPr>
          <p:cNvPr id="217" name="Google Shape;217;p5"/>
          <p:cNvSpPr/>
          <p:nvPr/>
        </p:nvSpPr>
        <p:spPr>
          <a:xfrm>
            <a:off x="3419321" y="1300804"/>
            <a:ext cx="2097052" cy="2100336"/>
          </a:xfrm>
          <a:prstGeom prst="roundRect">
            <a:avLst>
              <a:gd name="adj" fmla="val 16667"/>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Stop fake engagement on social media platforms</a:t>
            </a:r>
            <a:endParaRPr sz="1800">
              <a:solidFill>
                <a:schemeClr val="dk1"/>
              </a:solidFill>
              <a:latin typeface="Calibri"/>
              <a:ea typeface="Calibri"/>
              <a:cs typeface="Calibri"/>
              <a:sym typeface="Calibri"/>
            </a:endParaRPr>
          </a:p>
        </p:txBody>
      </p:sp>
      <p:sp>
        <p:nvSpPr>
          <p:cNvPr id="218" name="Google Shape;218;p5"/>
          <p:cNvSpPr/>
          <p:nvPr/>
        </p:nvSpPr>
        <p:spPr>
          <a:xfrm>
            <a:off x="5047474" y="4473631"/>
            <a:ext cx="2097052" cy="2100336"/>
          </a:xfrm>
          <a:prstGeom prst="roundRect">
            <a:avLst>
              <a:gd name="adj" fmla="val 16667"/>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Discourages the dissemination of false or misleading information</a:t>
            </a:r>
            <a:endParaRPr/>
          </a:p>
        </p:txBody>
      </p:sp>
      <p:sp>
        <p:nvSpPr>
          <p:cNvPr id="219" name="Google Shape;219;p5"/>
          <p:cNvSpPr/>
          <p:nvPr/>
        </p:nvSpPr>
        <p:spPr>
          <a:xfrm>
            <a:off x="6692095" y="1300804"/>
            <a:ext cx="2097052" cy="2100336"/>
          </a:xfrm>
          <a:prstGeom prst="roundRect">
            <a:avLst>
              <a:gd name="adj" fmla="val 16667"/>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Enhances the platform’s algorithms for better target audiences</a:t>
            </a:r>
            <a:endParaRPr/>
          </a:p>
        </p:txBody>
      </p:sp>
      <p:sp>
        <p:nvSpPr>
          <p:cNvPr id="220" name="Google Shape;220;p5"/>
          <p:cNvSpPr/>
          <p:nvPr/>
        </p:nvSpPr>
        <p:spPr>
          <a:xfrm>
            <a:off x="8357140" y="4482465"/>
            <a:ext cx="2097052" cy="2100336"/>
          </a:xfrm>
          <a:prstGeom prst="roundRect">
            <a:avLst>
              <a:gd name="adj" fmla="val 16667"/>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Prevent inappropriate tactics being used to artificially grow your social media following</a:t>
            </a:r>
            <a:endParaRPr/>
          </a:p>
        </p:txBody>
      </p:sp>
      <p:sp>
        <p:nvSpPr>
          <p:cNvPr id="221" name="Google Shape;221;p5"/>
          <p:cNvSpPr/>
          <p:nvPr/>
        </p:nvSpPr>
        <p:spPr>
          <a:xfrm>
            <a:off x="9878672" y="1302559"/>
            <a:ext cx="2097052" cy="2100336"/>
          </a:xfrm>
          <a:prstGeom prst="roundRect">
            <a:avLst>
              <a:gd name="adj" fmla="val 16667"/>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Protects against misappropriation of copyrighted material</a:t>
            </a:r>
            <a:endParaRPr sz="1800">
              <a:solidFill>
                <a:schemeClr val="dk1"/>
              </a:solidFill>
              <a:latin typeface="Calibri"/>
              <a:ea typeface="Calibri"/>
              <a:cs typeface="Calibri"/>
              <a:sym typeface="Calibri"/>
            </a:endParaRPr>
          </a:p>
        </p:txBody>
      </p:sp>
      <p:cxnSp>
        <p:nvCxnSpPr>
          <p:cNvPr id="222" name="Google Shape;222;p5"/>
          <p:cNvCxnSpPr/>
          <p:nvPr/>
        </p:nvCxnSpPr>
        <p:spPr>
          <a:xfrm rot="10800000">
            <a:off x="4371859" y="3417362"/>
            <a:ext cx="0" cy="207185"/>
          </a:xfrm>
          <a:prstGeom prst="straightConnector1">
            <a:avLst/>
          </a:prstGeom>
          <a:noFill/>
          <a:ln w="25400" cap="flat" cmpd="sng">
            <a:solidFill>
              <a:srgbClr val="D8D8D8"/>
            </a:solidFill>
            <a:prstDash val="solid"/>
            <a:round/>
            <a:headEnd type="none" w="sm" len="sm"/>
            <a:tailEnd type="none" w="sm" len="sm"/>
          </a:ln>
        </p:spPr>
      </p:cxnSp>
      <p:cxnSp>
        <p:nvCxnSpPr>
          <p:cNvPr id="223" name="Google Shape;223;p5"/>
          <p:cNvCxnSpPr/>
          <p:nvPr/>
        </p:nvCxnSpPr>
        <p:spPr>
          <a:xfrm rot="10800000">
            <a:off x="6096000" y="4277628"/>
            <a:ext cx="0" cy="207185"/>
          </a:xfrm>
          <a:prstGeom prst="straightConnector1">
            <a:avLst/>
          </a:prstGeom>
          <a:noFill/>
          <a:ln w="25400" cap="flat" cmpd="sng">
            <a:solidFill>
              <a:srgbClr val="D8D8D8"/>
            </a:solidFill>
            <a:prstDash val="solid"/>
            <a:round/>
            <a:headEnd type="none" w="sm" len="sm"/>
            <a:tailEnd type="none" w="sm" len="sm"/>
          </a:ln>
        </p:spPr>
      </p:cxnSp>
      <p:cxnSp>
        <p:nvCxnSpPr>
          <p:cNvPr id="224" name="Google Shape;224;p5"/>
          <p:cNvCxnSpPr/>
          <p:nvPr/>
        </p:nvCxnSpPr>
        <p:spPr>
          <a:xfrm rot="10800000">
            <a:off x="2786333" y="4266446"/>
            <a:ext cx="0" cy="207185"/>
          </a:xfrm>
          <a:prstGeom prst="straightConnector1">
            <a:avLst/>
          </a:prstGeom>
          <a:noFill/>
          <a:ln w="25400" cap="flat" cmpd="sng">
            <a:solidFill>
              <a:srgbClr val="D8D8D8"/>
            </a:solidFill>
            <a:prstDash val="solid"/>
            <a:round/>
            <a:headEnd type="none" w="sm" len="sm"/>
            <a:tailEnd type="none" w="sm" len="sm"/>
          </a:ln>
        </p:spPr>
      </p:cxnSp>
      <p:cxnSp>
        <p:nvCxnSpPr>
          <p:cNvPr id="225" name="Google Shape;225;p5"/>
          <p:cNvCxnSpPr/>
          <p:nvPr/>
        </p:nvCxnSpPr>
        <p:spPr>
          <a:xfrm rot="10800000">
            <a:off x="9385242" y="4256346"/>
            <a:ext cx="0" cy="207185"/>
          </a:xfrm>
          <a:prstGeom prst="straightConnector1">
            <a:avLst/>
          </a:prstGeom>
          <a:noFill/>
          <a:ln w="25400" cap="flat" cmpd="sng">
            <a:solidFill>
              <a:srgbClr val="D8D8D8"/>
            </a:solidFill>
            <a:prstDash val="solid"/>
            <a:round/>
            <a:headEnd type="none" w="sm" len="sm"/>
            <a:tailEnd type="none" w="sm" len="sm"/>
          </a:ln>
        </p:spPr>
      </p:cxnSp>
      <p:cxnSp>
        <p:nvCxnSpPr>
          <p:cNvPr id="226" name="Google Shape;226;p5"/>
          <p:cNvCxnSpPr/>
          <p:nvPr/>
        </p:nvCxnSpPr>
        <p:spPr>
          <a:xfrm rot="10800000">
            <a:off x="7740621" y="3402895"/>
            <a:ext cx="0" cy="207185"/>
          </a:xfrm>
          <a:prstGeom prst="straightConnector1">
            <a:avLst/>
          </a:prstGeom>
          <a:noFill/>
          <a:ln w="25400" cap="flat" cmpd="sng">
            <a:solidFill>
              <a:srgbClr val="D8D8D8"/>
            </a:solidFill>
            <a:prstDash val="solid"/>
            <a:round/>
            <a:headEnd type="none" w="sm" len="sm"/>
            <a:tailEnd type="none" w="sm" len="sm"/>
          </a:ln>
        </p:spPr>
      </p:cxnSp>
      <p:cxnSp>
        <p:nvCxnSpPr>
          <p:cNvPr id="227" name="Google Shape;227;p5"/>
          <p:cNvCxnSpPr/>
          <p:nvPr/>
        </p:nvCxnSpPr>
        <p:spPr>
          <a:xfrm rot="10800000">
            <a:off x="11029863" y="3401139"/>
            <a:ext cx="0" cy="207185"/>
          </a:xfrm>
          <a:prstGeom prst="straightConnector1">
            <a:avLst/>
          </a:prstGeom>
          <a:noFill/>
          <a:ln w="25400" cap="flat" cmpd="sng">
            <a:solidFill>
              <a:srgbClr val="D8D8D8"/>
            </a:solidFill>
            <a:prstDash val="solid"/>
            <a:round/>
            <a:headEnd type="none" w="sm" len="sm"/>
            <a:tailEnd type="none" w="sm" len="sm"/>
          </a:ln>
        </p:spPr>
      </p:cxnSp>
      <p:cxnSp>
        <p:nvCxnSpPr>
          <p:cNvPr id="228" name="Google Shape;228;p5"/>
          <p:cNvCxnSpPr/>
          <p:nvPr/>
        </p:nvCxnSpPr>
        <p:spPr>
          <a:xfrm>
            <a:off x="405352" y="1230451"/>
            <a:ext cx="1498862" cy="0"/>
          </a:xfrm>
          <a:prstGeom prst="straightConnector1">
            <a:avLst/>
          </a:prstGeom>
          <a:noFill/>
          <a:ln w="25400" cap="flat" cmpd="sng">
            <a:solidFill>
              <a:schemeClr val="accent2"/>
            </a:solidFill>
            <a:prstDash val="solid"/>
            <a:round/>
            <a:headEnd type="none" w="sm" len="sm"/>
            <a:tailEnd type="none" w="sm" len="sm"/>
          </a:ln>
        </p:spPr>
      </p:cxnSp>
      <p:cxnSp>
        <p:nvCxnSpPr>
          <p:cNvPr id="229" name="Google Shape;229;p5"/>
          <p:cNvCxnSpPr/>
          <p:nvPr/>
        </p:nvCxnSpPr>
        <p:spPr>
          <a:xfrm>
            <a:off x="3718416" y="1230451"/>
            <a:ext cx="1498862" cy="0"/>
          </a:xfrm>
          <a:prstGeom prst="straightConnector1">
            <a:avLst/>
          </a:prstGeom>
          <a:noFill/>
          <a:ln w="25400" cap="flat" cmpd="sng">
            <a:solidFill>
              <a:schemeClr val="accent2"/>
            </a:solidFill>
            <a:prstDash val="solid"/>
            <a:round/>
            <a:headEnd type="none" w="sm" len="sm"/>
            <a:tailEnd type="none" w="sm" len="sm"/>
          </a:ln>
        </p:spPr>
      </p:cxnSp>
      <p:cxnSp>
        <p:nvCxnSpPr>
          <p:cNvPr id="230" name="Google Shape;230;p5"/>
          <p:cNvCxnSpPr/>
          <p:nvPr/>
        </p:nvCxnSpPr>
        <p:spPr>
          <a:xfrm>
            <a:off x="6991190" y="1230451"/>
            <a:ext cx="1498862" cy="0"/>
          </a:xfrm>
          <a:prstGeom prst="straightConnector1">
            <a:avLst/>
          </a:prstGeom>
          <a:noFill/>
          <a:ln w="25400" cap="flat" cmpd="sng">
            <a:solidFill>
              <a:schemeClr val="accent2"/>
            </a:solidFill>
            <a:prstDash val="solid"/>
            <a:round/>
            <a:headEnd type="none" w="sm" len="sm"/>
            <a:tailEnd type="none" w="sm" len="sm"/>
          </a:ln>
        </p:spPr>
      </p:cxnSp>
      <p:cxnSp>
        <p:nvCxnSpPr>
          <p:cNvPr id="231" name="Google Shape;231;p5"/>
          <p:cNvCxnSpPr/>
          <p:nvPr/>
        </p:nvCxnSpPr>
        <p:spPr>
          <a:xfrm>
            <a:off x="10177767" y="1230451"/>
            <a:ext cx="1498862" cy="0"/>
          </a:xfrm>
          <a:prstGeom prst="straightConnector1">
            <a:avLst/>
          </a:prstGeom>
          <a:noFill/>
          <a:ln w="25400" cap="flat" cmpd="sng">
            <a:solidFill>
              <a:schemeClr val="accent2"/>
            </a:solidFill>
            <a:prstDash val="solid"/>
            <a:round/>
            <a:headEnd type="none" w="sm" len="sm"/>
            <a:tailEnd type="none" w="sm" len="sm"/>
          </a:ln>
        </p:spPr>
      </p:cxnSp>
      <p:cxnSp>
        <p:nvCxnSpPr>
          <p:cNvPr id="232" name="Google Shape;232;p5"/>
          <p:cNvCxnSpPr/>
          <p:nvPr/>
        </p:nvCxnSpPr>
        <p:spPr>
          <a:xfrm>
            <a:off x="2069857" y="6652435"/>
            <a:ext cx="1498862" cy="0"/>
          </a:xfrm>
          <a:prstGeom prst="straightConnector1">
            <a:avLst/>
          </a:prstGeom>
          <a:noFill/>
          <a:ln w="25400" cap="flat" cmpd="sng">
            <a:solidFill>
              <a:schemeClr val="accent3"/>
            </a:solidFill>
            <a:prstDash val="solid"/>
            <a:round/>
            <a:headEnd type="none" w="sm" len="sm"/>
            <a:tailEnd type="none" w="sm" len="sm"/>
          </a:ln>
        </p:spPr>
      </p:cxnSp>
      <p:cxnSp>
        <p:nvCxnSpPr>
          <p:cNvPr id="233" name="Google Shape;233;p5"/>
          <p:cNvCxnSpPr/>
          <p:nvPr/>
        </p:nvCxnSpPr>
        <p:spPr>
          <a:xfrm>
            <a:off x="5346569" y="6651117"/>
            <a:ext cx="1498862" cy="0"/>
          </a:xfrm>
          <a:prstGeom prst="straightConnector1">
            <a:avLst/>
          </a:prstGeom>
          <a:noFill/>
          <a:ln w="25400" cap="flat" cmpd="sng">
            <a:solidFill>
              <a:schemeClr val="accent3"/>
            </a:solidFill>
            <a:prstDash val="solid"/>
            <a:round/>
            <a:headEnd type="none" w="sm" len="sm"/>
            <a:tailEnd type="none" w="sm" len="sm"/>
          </a:ln>
        </p:spPr>
      </p:cxnSp>
      <p:cxnSp>
        <p:nvCxnSpPr>
          <p:cNvPr id="234" name="Google Shape;234;p5"/>
          <p:cNvCxnSpPr/>
          <p:nvPr/>
        </p:nvCxnSpPr>
        <p:spPr>
          <a:xfrm>
            <a:off x="8682944" y="6652435"/>
            <a:ext cx="1498862" cy="0"/>
          </a:xfrm>
          <a:prstGeom prst="straightConnector1">
            <a:avLst/>
          </a:prstGeom>
          <a:noFill/>
          <a:ln w="25400" cap="flat" cmpd="sng">
            <a:solidFill>
              <a:schemeClr val="accent3"/>
            </a:solidFill>
            <a:prstDash val="solid"/>
            <a:round/>
            <a:headEnd type="none" w="sm" len="sm"/>
            <a:tailEnd type="none" w="sm" len="sm"/>
          </a:ln>
        </p:spPr>
      </p:cxnSp>
      <p:pic>
        <p:nvPicPr>
          <p:cNvPr id="235" name="Google Shape;235;p5"/>
          <p:cNvPicPr preferRelativeResize="0"/>
          <p:nvPr/>
        </p:nvPicPr>
        <p:blipFill rotWithShape="1">
          <a:blip r:embed="rId4">
            <a:alphaModFix/>
          </a:blip>
          <a:srcRect/>
          <a:stretch/>
        </p:blipFill>
        <p:spPr>
          <a:xfrm>
            <a:off x="609600" y="124547"/>
            <a:ext cx="952073" cy="952073"/>
          </a:xfrm>
          <a:prstGeom prst="ellipse">
            <a:avLst/>
          </a:prstGeom>
          <a:noFill/>
          <a:ln>
            <a:noFill/>
          </a:ln>
        </p:spPr>
      </p:pic>
      <p:pic>
        <p:nvPicPr>
          <p:cNvPr id="236" name="Google Shape;236;p5"/>
          <p:cNvPicPr preferRelativeResize="0"/>
          <p:nvPr/>
        </p:nvPicPr>
        <p:blipFill rotWithShape="1">
          <a:blip r:embed="rId5">
            <a:alphaModFix/>
          </a:blip>
          <a:srcRect/>
          <a:stretch/>
        </p:blipFill>
        <p:spPr>
          <a:xfrm>
            <a:off x="2501590" y="3688154"/>
            <a:ext cx="507670" cy="480951"/>
          </a:xfrm>
          <a:prstGeom prst="rect">
            <a:avLst/>
          </a:prstGeom>
          <a:noFill/>
          <a:ln>
            <a:noFill/>
          </a:ln>
        </p:spPr>
      </p:pic>
      <p:pic>
        <p:nvPicPr>
          <p:cNvPr id="237" name="Google Shape;237;p5"/>
          <p:cNvPicPr preferRelativeResize="0"/>
          <p:nvPr/>
        </p:nvPicPr>
        <p:blipFill rotWithShape="1">
          <a:blip r:embed="rId6">
            <a:alphaModFix/>
          </a:blip>
          <a:srcRect/>
          <a:stretch/>
        </p:blipFill>
        <p:spPr>
          <a:xfrm>
            <a:off x="4088564" y="3633532"/>
            <a:ext cx="566589" cy="590197"/>
          </a:xfrm>
          <a:prstGeom prst="rect">
            <a:avLst/>
          </a:prstGeom>
          <a:noFill/>
          <a:ln>
            <a:noFill/>
          </a:ln>
        </p:spPr>
      </p:pic>
      <p:cxnSp>
        <p:nvCxnSpPr>
          <p:cNvPr id="238" name="Google Shape;238;p5"/>
          <p:cNvCxnSpPr/>
          <p:nvPr/>
        </p:nvCxnSpPr>
        <p:spPr>
          <a:xfrm rot="10800000">
            <a:off x="1071496" y="3417362"/>
            <a:ext cx="0" cy="207185"/>
          </a:xfrm>
          <a:prstGeom prst="straightConnector1">
            <a:avLst/>
          </a:prstGeom>
          <a:noFill/>
          <a:ln w="25400" cap="flat" cmpd="sng">
            <a:solidFill>
              <a:srgbClr val="D8D8D8"/>
            </a:solidFill>
            <a:prstDash val="solid"/>
            <a:round/>
            <a:headEnd type="none" w="sm" len="sm"/>
            <a:tailEnd type="none" w="sm" len="sm"/>
          </a:ln>
        </p:spPr>
      </p:cxnSp>
      <p:pic>
        <p:nvPicPr>
          <p:cNvPr id="239" name="Google Shape;239;p5"/>
          <p:cNvPicPr preferRelativeResize="0"/>
          <p:nvPr/>
        </p:nvPicPr>
        <p:blipFill rotWithShape="1">
          <a:blip r:embed="rId7">
            <a:alphaModFix/>
          </a:blip>
          <a:srcRect/>
          <a:stretch/>
        </p:blipFill>
        <p:spPr>
          <a:xfrm>
            <a:off x="5697788" y="3664295"/>
            <a:ext cx="650526" cy="613106"/>
          </a:xfrm>
          <a:prstGeom prst="rect">
            <a:avLst/>
          </a:prstGeom>
          <a:noFill/>
          <a:ln>
            <a:noFill/>
          </a:ln>
        </p:spPr>
      </p:pic>
      <p:pic>
        <p:nvPicPr>
          <p:cNvPr id="240" name="Google Shape;240;p5"/>
          <p:cNvPicPr preferRelativeResize="0"/>
          <p:nvPr/>
        </p:nvPicPr>
        <p:blipFill rotWithShape="1">
          <a:blip r:embed="rId8">
            <a:alphaModFix/>
          </a:blip>
          <a:srcRect/>
          <a:stretch/>
        </p:blipFill>
        <p:spPr>
          <a:xfrm>
            <a:off x="7327486" y="3740265"/>
            <a:ext cx="694939" cy="401520"/>
          </a:xfrm>
          <a:prstGeom prst="rect">
            <a:avLst/>
          </a:prstGeom>
          <a:noFill/>
          <a:ln>
            <a:noFill/>
          </a:ln>
        </p:spPr>
      </p:pic>
      <p:pic>
        <p:nvPicPr>
          <p:cNvPr id="241" name="Google Shape;241;p5"/>
          <p:cNvPicPr preferRelativeResize="0"/>
          <p:nvPr/>
        </p:nvPicPr>
        <p:blipFill rotWithShape="1">
          <a:blip r:embed="rId9">
            <a:alphaModFix/>
          </a:blip>
          <a:srcRect/>
          <a:stretch/>
        </p:blipFill>
        <p:spPr>
          <a:xfrm>
            <a:off x="9010203" y="3666325"/>
            <a:ext cx="606036" cy="557404"/>
          </a:xfrm>
          <a:prstGeom prst="rect">
            <a:avLst/>
          </a:prstGeom>
          <a:noFill/>
          <a:ln>
            <a:noFill/>
          </a:ln>
        </p:spPr>
      </p:pic>
      <p:pic>
        <p:nvPicPr>
          <p:cNvPr id="242" name="Google Shape;242;p5"/>
          <p:cNvPicPr preferRelativeResize="0"/>
          <p:nvPr/>
        </p:nvPicPr>
        <p:blipFill rotWithShape="1">
          <a:blip r:embed="rId10">
            <a:alphaModFix/>
          </a:blip>
          <a:srcRect/>
          <a:stretch/>
        </p:blipFill>
        <p:spPr>
          <a:xfrm>
            <a:off x="784983" y="3634322"/>
            <a:ext cx="601305" cy="606077"/>
          </a:xfrm>
          <a:prstGeom prst="rect">
            <a:avLst/>
          </a:prstGeom>
          <a:noFill/>
          <a:ln>
            <a:noFill/>
          </a:ln>
        </p:spPr>
      </p:pic>
      <p:pic>
        <p:nvPicPr>
          <p:cNvPr id="243" name="Google Shape;243;p5"/>
          <p:cNvPicPr preferRelativeResize="0"/>
          <p:nvPr/>
        </p:nvPicPr>
        <p:blipFill rotWithShape="1">
          <a:blip r:embed="rId11">
            <a:alphaModFix/>
          </a:blip>
          <a:srcRect/>
          <a:stretch/>
        </p:blipFill>
        <p:spPr>
          <a:xfrm>
            <a:off x="10650708" y="3658580"/>
            <a:ext cx="618535" cy="5818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latin typeface="Times New Roman"/>
                <a:ea typeface="Times New Roman"/>
                <a:cs typeface="Times New Roman"/>
                <a:sym typeface="Times New Roman"/>
              </a:rPr>
              <a:t>RESEARCH  AND REFERENCES</a:t>
            </a:r>
            <a:endParaRPr/>
          </a:p>
        </p:txBody>
      </p:sp>
      <p:sp>
        <p:nvSpPr>
          <p:cNvPr id="250" name="Google Shape;250;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Oswald"/>
              <a:buNone/>
            </a:pPr>
            <a:fld id="{00000000-1234-1234-1234-123412341234}" type="slidenum">
              <a:rPr lang="en-US" sz="1200" b="1" i="0" u="none" strike="noStrike" cap="none">
                <a:solidFill>
                  <a:srgbClr val="FFFFFF"/>
                </a:solidFill>
                <a:latin typeface="Oswald"/>
                <a:ea typeface="Oswald"/>
                <a:cs typeface="Oswald"/>
                <a:sym typeface="Oswald"/>
              </a:rPr>
              <a:pPr marL="0" marR="0" lvl="0" indent="0" algn="r" rtl="0">
                <a:lnSpc>
                  <a:spcPct val="100000"/>
                </a:lnSpc>
                <a:spcBef>
                  <a:spcPts val="0"/>
                </a:spcBef>
                <a:spcAft>
                  <a:spcPts val="0"/>
                </a:spcAft>
                <a:buClr>
                  <a:srgbClr val="FFFFFF"/>
                </a:buClr>
                <a:buSzPts val="1200"/>
                <a:buFont typeface="Oswald"/>
                <a:buNone/>
              </a:pPr>
              <a:t>6</a:t>
            </a:fld>
            <a:endParaRPr sz="1200" b="1" i="0" u="none" strike="noStrike" cap="none">
              <a:solidFill>
                <a:srgbClr val="FFFFFF"/>
              </a:solidFill>
              <a:latin typeface="Oswald"/>
              <a:ea typeface="Oswald"/>
              <a:cs typeface="Oswald"/>
              <a:sym typeface="Oswald"/>
            </a:endParaRPr>
          </a:p>
        </p:txBody>
      </p:sp>
      <p:sp>
        <p:nvSpPr>
          <p:cNvPr id="251" name="Google Shape;251;p6"/>
          <p:cNvSpPr txBox="1">
            <a:spLocks noGrp="1"/>
          </p:cNvSpPr>
          <p:nvPr>
            <p:ph type="ftr" idx="11"/>
          </p:nvPr>
        </p:nvSpPr>
        <p:spPr>
          <a:xfrm>
            <a:off x="4648200" y="6356353"/>
            <a:ext cx="3204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Oswald"/>
              <a:buNone/>
            </a:pPr>
            <a:r>
              <a:rPr lang="en-US" sz="1200" b="0" i="0" u="none" strike="noStrike" cap="none">
                <a:solidFill>
                  <a:srgbClr val="FFFFFF"/>
                </a:solidFill>
                <a:latin typeface="Oswald"/>
                <a:ea typeface="Oswald"/>
                <a:cs typeface="Oswald"/>
                <a:sym typeface="Oswald"/>
              </a:rPr>
              <a:t>@SIH Idea submission- Template</a:t>
            </a:r>
            <a:endParaRPr sz="1200" b="0" i="0" u="none" strike="noStrike" cap="none">
              <a:solidFill>
                <a:srgbClr val="FFFFFF"/>
              </a:solidFill>
              <a:latin typeface="Oswald"/>
              <a:ea typeface="Oswald"/>
              <a:cs typeface="Oswald"/>
              <a:sym typeface="Oswald"/>
            </a:endParaRPr>
          </a:p>
        </p:txBody>
      </p:sp>
      <p:pic>
        <p:nvPicPr>
          <p:cNvPr id="252" name="Google Shape;252;p6"/>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253" name="Google Shape;253;p6"/>
          <p:cNvPicPr preferRelativeResize="0"/>
          <p:nvPr/>
        </p:nvPicPr>
        <p:blipFill rotWithShape="1">
          <a:blip r:embed="rId4">
            <a:alphaModFix/>
          </a:blip>
          <a:srcRect/>
          <a:stretch/>
        </p:blipFill>
        <p:spPr>
          <a:xfrm>
            <a:off x="609600" y="124547"/>
            <a:ext cx="952073" cy="952073"/>
          </a:xfrm>
          <a:prstGeom prst="ellipse">
            <a:avLst/>
          </a:prstGeom>
          <a:noFill/>
          <a:ln>
            <a:noFill/>
          </a:ln>
        </p:spPr>
      </p:pic>
      <p:sp>
        <p:nvSpPr>
          <p:cNvPr id="254" name="Google Shape;254;p6"/>
          <p:cNvSpPr/>
          <p:nvPr/>
        </p:nvSpPr>
        <p:spPr>
          <a:xfrm>
            <a:off x="6692560" y="1267546"/>
            <a:ext cx="4052047" cy="2379626"/>
          </a:xfrm>
          <a:prstGeom prst="roundRect">
            <a:avLst>
              <a:gd name="adj" fmla="val 16667"/>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rPr>
              <a:t>For ML Model:</a:t>
            </a:r>
            <a:endParaRPr sz="1800">
              <a:solidFill>
                <a:schemeClr val="lt1"/>
              </a:solidFill>
            </a:endParaRPr>
          </a:p>
          <a:p>
            <a:pPr marL="0" marR="0" lvl="0" indent="0" algn="l" rtl="0">
              <a:spcBef>
                <a:spcPts val="0"/>
              </a:spcBef>
              <a:spcAft>
                <a:spcPts val="0"/>
              </a:spcAft>
              <a:buNone/>
            </a:pPr>
            <a:r>
              <a:rPr lang="en-US" sz="1800">
                <a:solidFill>
                  <a:schemeClr val="lt1"/>
                </a:solidFill>
              </a:rPr>
              <a:t>https://www.academia.edu/download/88042038/83_25201_EMr_26Oct_6Mar_F.pdf</a:t>
            </a:r>
            <a:endParaRPr sz="1800" b="0" i="0" u="none" strike="noStrike" cap="none">
              <a:solidFill>
                <a:schemeClr val="lt1"/>
              </a:solidFill>
              <a:latin typeface="Arial"/>
              <a:ea typeface="Arial"/>
              <a:cs typeface="Arial"/>
              <a:sym typeface="Arial"/>
            </a:endParaRPr>
          </a:p>
          <a:p>
            <a:pPr marL="342900" marR="0" lvl="0" indent="-228600" algn="just"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 name="Google Shape;255;p6"/>
          <p:cNvSpPr/>
          <p:nvPr/>
        </p:nvSpPr>
        <p:spPr>
          <a:xfrm>
            <a:off x="1327374" y="1267548"/>
            <a:ext cx="3962400" cy="2379624"/>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Research paper by : </a:t>
            </a:r>
            <a:r>
              <a:rPr lang="en-US" sz="1800">
                <a:solidFill>
                  <a:schemeClr val="lt1"/>
                </a:solidFill>
                <a:latin typeface="Arial"/>
                <a:ea typeface="Arial"/>
                <a:cs typeface="Arial"/>
                <a:sym typeface="Arial"/>
              </a:rPr>
              <a:t>S</a:t>
            </a:r>
            <a:r>
              <a:rPr lang="en-US" sz="1800" b="0" i="0" u="none" strike="noStrike" cap="none">
                <a:solidFill>
                  <a:schemeClr val="lt1"/>
                </a:solidFill>
                <a:latin typeface="Arial"/>
                <a:ea typeface="Arial"/>
                <a:cs typeface="Arial"/>
                <a:sym typeface="Arial"/>
              </a:rPr>
              <a:t>ri Lavanya </a:t>
            </a:r>
            <a:r>
              <a:rPr lang="en-US" sz="1800">
                <a:solidFill>
                  <a:schemeClr val="lt1"/>
                </a:solidFill>
                <a:latin typeface="Arial"/>
                <a:ea typeface="Arial"/>
                <a:cs typeface="Arial"/>
                <a:sym typeface="Arial"/>
              </a:rPr>
              <a:t>Sajja</a:t>
            </a:r>
            <a:r>
              <a:rPr lang="en-US" sz="1800" b="0" i="0" u="none" strike="noStrike" cap="none">
                <a:solidFill>
                  <a:schemeClr val="lt1"/>
                </a:solidFill>
                <a:latin typeface="Arial"/>
                <a:ea typeface="Arial"/>
                <a:cs typeface="Arial"/>
                <a:sym typeface="Arial"/>
              </a:rPr>
              <a:t> used for datasets</a:t>
            </a:r>
            <a:r>
              <a:rPr lang="en-US" sz="1800" b="0" i="0" u="none" strike="noStrike" cap="none">
                <a:solidFill>
                  <a:srgbClr val="000000"/>
                </a:solidFill>
                <a:latin typeface="Arial"/>
                <a:ea typeface="Arial"/>
                <a:cs typeface="Arial"/>
                <a:sym typeface="Arial"/>
              </a:rPr>
              <a:t> </a:t>
            </a:r>
            <a:r>
              <a:rPr lang="en-US" sz="1800" b="0" i="0" u="sng" strike="noStrike" cap="none">
                <a:solidFill>
                  <a:schemeClr val="lt1"/>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https://www.researchgate.net/publication/378868478_INSTAGRAM_FAKE_PROFILE_DETECTION_USING_MACHINE_LEARNING</a:t>
            </a:r>
            <a:endParaRPr sz="1800" b="0" i="0" u="none" strike="noStrike" cap="none">
              <a:solidFill>
                <a:schemeClr val="lt1"/>
              </a:solidFill>
              <a:latin typeface="Arial"/>
              <a:ea typeface="Arial"/>
              <a:cs typeface="Arial"/>
              <a:sym typeface="Arial"/>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6"/>
          <p:cNvSpPr/>
          <p:nvPr/>
        </p:nvSpPr>
        <p:spPr>
          <a:xfrm>
            <a:off x="6782207" y="3980706"/>
            <a:ext cx="3962400" cy="2375647"/>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API</a:t>
            </a:r>
            <a:r>
              <a:rPr lang="en-US" sz="1800">
                <a:solidFill>
                  <a:schemeClr val="dk1"/>
                </a:solidFill>
                <a:latin typeface="Calibri"/>
                <a:ea typeface="Calibri"/>
                <a:cs typeface="Calibri"/>
                <a:sym typeface="Calibri"/>
              </a:rPr>
              <a:t> </a:t>
            </a:r>
            <a:r>
              <a:rPr lang="en-US" sz="1800">
                <a:solidFill>
                  <a:schemeClr val="lt1"/>
                </a:solidFill>
                <a:latin typeface="Calibri"/>
                <a:ea typeface="Calibri"/>
                <a:cs typeface="Calibri"/>
                <a:sym typeface="Calibri"/>
              </a:rPr>
              <a:t>references of Instagram (other platform’s are also to be used,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https://developers.facebook.com/products/instagram/apis/</a:t>
            </a:r>
            <a:endParaRPr sz="1800">
              <a:solidFill>
                <a:schemeClr val="lt1"/>
              </a:solidFill>
              <a:latin typeface="Calibri"/>
              <a:ea typeface="Calibri"/>
              <a:cs typeface="Calibri"/>
              <a:sym typeface="Calibri"/>
            </a:endParaRPr>
          </a:p>
        </p:txBody>
      </p:sp>
      <p:sp>
        <p:nvSpPr>
          <p:cNvPr id="257" name="Google Shape;257;p6"/>
          <p:cNvSpPr/>
          <p:nvPr/>
        </p:nvSpPr>
        <p:spPr>
          <a:xfrm>
            <a:off x="1327374" y="3988830"/>
            <a:ext cx="3962400" cy="2359398"/>
          </a:xfrm>
          <a:prstGeom prst="roundRect">
            <a:avLst>
              <a:gd name="adj" fmla="val 16667"/>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0">
                <a:solidFill>
                  <a:schemeClr val="lt1"/>
                </a:solidFill>
                <a:latin typeface="Roboto"/>
                <a:ea typeface="Roboto"/>
                <a:cs typeface="Roboto"/>
                <a:sym typeface="Roboto"/>
              </a:rPr>
              <a:t>Detection of Fake Profiles in Social Media </a:t>
            </a:r>
            <a:r>
              <a:rPr lang="en-US" sz="1800" b="0" i="0">
                <a:solidFill>
                  <a:schemeClr val="lt1"/>
                </a:solidFill>
                <a:latin typeface="Roboto"/>
                <a:ea typeface="Roboto"/>
                <a:cs typeface="Roboto"/>
                <a:sym typeface="Roboto"/>
              </a:rPr>
              <a:t>Aleksei Romanov, Alexander Semenov, Oleksiy Mazhelis and Jari Veijalainen.2017 for </a:t>
            </a:r>
            <a:r>
              <a:rPr lang="en-US" sz="1800">
                <a:solidFill>
                  <a:schemeClr val="lt1"/>
                </a:solidFill>
                <a:latin typeface="Roboto"/>
                <a:ea typeface="Roboto"/>
                <a:cs typeface="Roboto"/>
                <a:sym typeface="Roboto"/>
              </a:rPr>
              <a:t>helping in initial ideas.</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717</Words>
  <PresentationFormat>Custom</PresentationFormat>
  <Paragraphs>95</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Garamond</vt:lpstr>
      <vt:lpstr>Noto Sans Symbols</vt:lpstr>
      <vt:lpstr>Oswald</vt:lpstr>
      <vt:lpstr>Times New Roman</vt:lpstr>
      <vt:lpstr>Roboto</vt:lpstr>
      <vt:lpstr>Office Theme</vt:lpstr>
      <vt:lpstr>SMART INDIA HACKATHON 2024</vt:lpstr>
      <vt:lpstr>Slide 2</vt:lpstr>
      <vt:lpstr>TECHNICAL APPROACH</vt:lpstr>
      <vt:lpstr>FEASIBILITY AND VIABILITY</vt:lpstr>
      <vt:lpstr>IMPACT AND BENEFITS</vt:lpstr>
      <vt:lpstr>RESEARCH  AND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2024</dc:title>
  <dc:creator>Crowdfunder</dc:creator>
  <cp:lastModifiedBy>hp</cp:lastModifiedBy>
  <cp:revision>1</cp:revision>
  <dcterms:created xsi:type="dcterms:W3CDTF">2013-12-12T18:46:50Z</dcterms:created>
  <dcterms:modified xsi:type="dcterms:W3CDTF">2024-09-28T17:59:48Z</dcterms:modified>
</cp:coreProperties>
</file>