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3060700" cy="1803400"/>
  <p:notesSz cx="3060700" cy="180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057525" cy="1800225"/>
          </a:xfrm>
          <a:custGeom>
            <a:avLst/>
            <a:gdLst/>
            <a:ahLst/>
            <a:cxnLst/>
            <a:rect l="l" t="t" r="r" b="b"/>
            <a:pathLst>
              <a:path w="3057525" h="1800225">
                <a:moveTo>
                  <a:pt x="3057524" y="1800224"/>
                </a:moveTo>
                <a:lnTo>
                  <a:pt x="0" y="1800224"/>
                </a:lnTo>
                <a:lnTo>
                  <a:pt x="0" y="0"/>
                </a:lnTo>
                <a:lnTo>
                  <a:pt x="3057524" y="0"/>
                </a:lnTo>
                <a:lnTo>
                  <a:pt x="3057524" y="1800224"/>
                </a:lnTo>
                <a:close/>
              </a:path>
            </a:pathLst>
          </a:custGeom>
          <a:solidFill>
            <a:srgbClr val="ECD0D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9128" y="49520"/>
            <a:ext cx="778396" cy="1904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9520"/>
            <a:ext cx="276224" cy="2762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2963" y="325476"/>
            <a:ext cx="1276349" cy="1276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143" y="321807"/>
            <a:ext cx="1156970" cy="259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B292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9105" y="1009904"/>
            <a:ext cx="2142490" cy="450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B292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B292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53035" y="414782"/>
            <a:ext cx="1331404" cy="1190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576260" y="414782"/>
            <a:ext cx="1331404" cy="1190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B292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057525" cy="1800225"/>
          </a:xfrm>
          <a:custGeom>
            <a:avLst/>
            <a:gdLst/>
            <a:ahLst/>
            <a:cxnLst/>
            <a:rect l="l" t="t" r="r" b="b"/>
            <a:pathLst>
              <a:path w="3057525" h="1800225">
                <a:moveTo>
                  <a:pt x="3057524" y="1800224"/>
                </a:moveTo>
                <a:lnTo>
                  <a:pt x="0" y="1800224"/>
                </a:lnTo>
                <a:lnTo>
                  <a:pt x="0" y="0"/>
                </a:lnTo>
                <a:lnTo>
                  <a:pt x="3057524" y="0"/>
                </a:lnTo>
                <a:lnTo>
                  <a:pt x="3057524" y="1800224"/>
                </a:lnTo>
                <a:close/>
              </a:path>
            </a:pathLst>
          </a:custGeom>
          <a:solidFill>
            <a:srgbClr val="EC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9576" y="145613"/>
            <a:ext cx="1497921" cy="268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B292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035" y="414782"/>
            <a:ext cx="2754630" cy="1190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40638" y="1677162"/>
            <a:ext cx="979424" cy="9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53035" y="1677162"/>
            <a:ext cx="703961" cy="9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2203704" y="1677162"/>
            <a:ext cx="703961" cy="9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10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etbootstrap.com/" TargetMode="External"/><Relationship Id="rId3" Type="http://schemas.openxmlformats.org/officeDocument/2006/relationships/hyperlink" Target="https://www.w3schools.com/" TargetMode="External"/><Relationship Id="rId4" Type="http://schemas.openxmlformats.org/officeDocument/2006/relationships/hyperlink" Target="https://www.djangoproject.com/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3057525" cy="1800225"/>
            <a:chOff x="0" y="0"/>
            <a:chExt cx="3057525" cy="1800225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2340610" cy="1800225"/>
            </a:xfrm>
            <a:custGeom>
              <a:avLst/>
              <a:gdLst/>
              <a:ahLst/>
              <a:cxnLst/>
              <a:rect l="l" t="t" r="r" b="b"/>
              <a:pathLst>
                <a:path w="2340610" h="1800225">
                  <a:moveTo>
                    <a:pt x="0" y="1800224"/>
                  </a:moveTo>
                  <a:lnTo>
                    <a:pt x="2339999" y="1800224"/>
                  </a:lnTo>
                  <a:lnTo>
                    <a:pt x="2339999" y="0"/>
                  </a:lnTo>
                  <a:lnTo>
                    <a:pt x="0" y="0"/>
                  </a:lnTo>
                  <a:lnTo>
                    <a:pt x="0" y="1800224"/>
                  </a:lnTo>
                  <a:close/>
                </a:path>
              </a:pathLst>
            </a:custGeom>
            <a:solidFill>
              <a:srgbClr val="ECD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339999" y="0"/>
              <a:ext cx="717550" cy="1800225"/>
            </a:xfrm>
            <a:custGeom>
              <a:avLst/>
              <a:gdLst/>
              <a:ahLst/>
              <a:cxnLst/>
              <a:rect l="l" t="t" r="r" b="b"/>
              <a:pathLst>
                <a:path w="717550" h="1800225">
                  <a:moveTo>
                    <a:pt x="717524" y="1800224"/>
                  </a:moveTo>
                  <a:lnTo>
                    <a:pt x="0" y="1800224"/>
                  </a:lnTo>
                  <a:lnTo>
                    <a:pt x="0" y="0"/>
                  </a:lnTo>
                  <a:lnTo>
                    <a:pt x="717524" y="0"/>
                  </a:lnTo>
                  <a:lnTo>
                    <a:pt x="717524" y="180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2706" y="324079"/>
              <a:ext cx="1426680" cy="142668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1523" y="36273"/>
              <a:ext cx="847724" cy="21907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273"/>
              <a:ext cx="257174" cy="2571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9576" y="154598"/>
            <a:ext cx="1247775" cy="25907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/>
              <a:t>BlissFull</a:t>
            </a:r>
            <a:r>
              <a:rPr dirty="0" sz="1500" spc="-75"/>
              <a:t> </a:t>
            </a:r>
            <a:r>
              <a:rPr dirty="0" sz="1500" spc="60"/>
              <a:t>Bites</a:t>
            </a:r>
            <a:endParaRPr sz="1500"/>
          </a:p>
        </p:txBody>
      </p:sp>
      <p:sp>
        <p:nvSpPr>
          <p:cNvPr id="9" name="object 9" descr=""/>
          <p:cNvSpPr txBox="1"/>
          <p:nvPr/>
        </p:nvSpPr>
        <p:spPr>
          <a:xfrm>
            <a:off x="15082" y="385104"/>
            <a:ext cx="1557020" cy="1317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889635">
              <a:lnSpc>
                <a:spcPct val="123000"/>
              </a:lnSpc>
              <a:spcBef>
                <a:spcPts val="90"/>
              </a:spcBef>
            </a:pP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N</a:t>
            </a:r>
            <a:r>
              <a:rPr dirty="0" sz="350" spc="2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a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m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e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:</a:t>
            </a:r>
            <a:r>
              <a:rPr dirty="0" sz="350" spc="2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J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a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i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v</a:t>
            </a:r>
            <a:r>
              <a:rPr dirty="0" sz="350" spc="2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a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l</a:t>
            </a:r>
            <a:r>
              <a:rPr dirty="0" sz="350" spc="28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D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a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l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a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spc="-55" b="1">
                <a:solidFill>
                  <a:srgbClr val="2B2926"/>
                </a:solidFill>
                <a:latin typeface="Arial"/>
                <a:cs typeface="Arial"/>
              </a:rPr>
              <a:t>l</a:t>
            </a:r>
            <a:r>
              <a:rPr dirty="0" sz="350" spc="50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R</a:t>
            </a:r>
            <a:r>
              <a:rPr dirty="0" sz="350" spc="2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o</a:t>
            </a:r>
            <a:r>
              <a:rPr dirty="0" sz="350" spc="2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l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l</a:t>
            </a:r>
            <a:r>
              <a:rPr dirty="0" sz="350" spc="27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N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o</a:t>
            </a:r>
            <a:r>
              <a:rPr dirty="0" sz="350" spc="2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:</a:t>
            </a:r>
            <a:r>
              <a:rPr dirty="0" sz="350" spc="27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0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spc="-60" b="1">
                <a:solidFill>
                  <a:srgbClr val="2B2926"/>
                </a:solidFill>
                <a:latin typeface="Arial"/>
                <a:cs typeface="Arial"/>
              </a:rPr>
              <a:t>3</a:t>
            </a:r>
            <a:endParaRPr sz="350">
              <a:latin typeface="Arial"/>
              <a:cs typeface="Arial"/>
            </a:endParaRPr>
          </a:p>
          <a:p>
            <a:pPr marL="12700" marR="415290">
              <a:lnSpc>
                <a:spcPct val="123000"/>
              </a:lnSpc>
            </a:pP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E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n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r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o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l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l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m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e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n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t</a:t>
            </a:r>
            <a:r>
              <a:rPr dirty="0" sz="350" spc="28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N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o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: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2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3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0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0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2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1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7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0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1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2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0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0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0</a:t>
            </a:r>
            <a:r>
              <a:rPr dirty="0" sz="350" spc="3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spc="-70" b="1">
                <a:solidFill>
                  <a:srgbClr val="2B2926"/>
                </a:solidFill>
                <a:latin typeface="Arial"/>
                <a:cs typeface="Arial"/>
              </a:rPr>
              <a:t>6</a:t>
            </a:r>
            <a:r>
              <a:rPr dirty="0" sz="350" spc="50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B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a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t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c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h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: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D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1</a:t>
            </a:r>
            <a:r>
              <a:rPr dirty="0" sz="350" spc="220" b="1">
                <a:solidFill>
                  <a:srgbClr val="2B2926"/>
                </a:solidFill>
                <a:latin typeface="Arial"/>
                <a:cs typeface="Arial"/>
              </a:rPr>
              <a:t> 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B</a:t>
            </a:r>
            <a:r>
              <a:rPr dirty="0" sz="350" spc="3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r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a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n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c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h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: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b="1">
                <a:solidFill>
                  <a:srgbClr val="2B2926"/>
                </a:solidFill>
                <a:latin typeface="Arial"/>
                <a:cs typeface="Arial"/>
              </a:rPr>
              <a:t>C</a:t>
            </a:r>
            <a:r>
              <a:rPr dirty="0" sz="350" spc="3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350" spc="-50" b="1">
                <a:solidFill>
                  <a:srgbClr val="2B2926"/>
                </a:solidFill>
                <a:latin typeface="Arial"/>
                <a:cs typeface="Arial"/>
              </a:rPr>
              <a:t>E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">
              <a:latin typeface="Arial"/>
              <a:cs typeface="Arial"/>
            </a:endParaRPr>
          </a:p>
          <a:p>
            <a:pPr marL="386715" marR="148590">
              <a:lnSpc>
                <a:spcPct val="111100"/>
              </a:lnSpc>
            </a:pP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N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a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m e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: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S h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a h</a:t>
            </a:r>
            <a:r>
              <a:rPr dirty="0" sz="400" spc="22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D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h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r u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v a</a:t>
            </a:r>
            <a:r>
              <a:rPr dirty="0" sz="400" spc="22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J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i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g n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e s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spc="-50" b="1">
                <a:solidFill>
                  <a:srgbClr val="2B2926"/>
                </a:solidFill>
                <a:latin typeface="Arial"/>
                <a:cs typeface="Arial"/>
              </a:rPr>
              <a:t>h</a:t>
            </a:r>
            <a:r>
              <a:rPr dirty="0" sz="400" spc="50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R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o l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l</a:t>
            </a:r>
            <a:r>
              <a:rPr dirty="0" sz="400" spc="22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N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o :</a:t>
            </a:r>
            <a:r>
              <a:rPr dirty="0" sz="400" spc="22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0 </a:t>
            </a:r>
            <a:r>
              <a:rPr dirty="0" sz="400" spc="-50" b="1">
                <a:solidFill>
                  <a:srgbClr val="2B2926"/>
                </a:solidFill>
                <a:latin typeface="Arial"/>
                <a:cs typeface="Arial"/>
              </a:rPr>
              <a:t>8</a:t>
            </a:r>
            <a:endParaRPr sz="400">
              <a:latin typeface="Arial"/>
              <a:cs typeface="Arial"/>
            </a:endParaRPr>
          </a:p>
          <a:p>
            <a:pPr marL="386715" marR="5080">
              <a:lnSpc>
                <a:spcPct val="111100"/>
              </a:lnSpc>
            </a:pP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E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n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r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o l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l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m e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n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t</a:t>
            </a:r>
            <a:r>
              <a:rPr dirty="0" sz="400" spc="22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N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o :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2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3 0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0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2 1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7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0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1 2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0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0 1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spc="-50" b="1">
                <a:solidFill>
                  <a:srgbClr val="2B2926"/>
                </a:solidFill>
                <a:latin typeface="Arial"/>
                <a:cs typeface="Arial"/>
              </a:rPr>
              <a:t>7</a:t>
            </a:r>
            <a:r>
              <a:rPr dirty="0" sz="400" spc="50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B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a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t c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h :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D 1</a:t>
            </a:r>
            <a:r>
              <a:rPr dirty="0" sz="400" spc="45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B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r a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n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c h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: C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spc="-50" b="1">
                <a:solidFill>
                  <a:srgbClr val="2B2926"/>
                </a:solidFill>
                <a:latin typeface="Arial"/>
                <a:cs typeface="Arial"/>
              </a:rPr>
              <a:t>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400">
              <a:latin typeface="Arial"/>
              <a:cs typeface="Arial"/>
            </a:endParaRPr>
          </a:p>
          <a:p>
            <a:pPr marL="12700" marR="912494">
              <a:lnSpc>
                <a:spcPct val="111100"/>
              </a:lnSpc>
            </a:pP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N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a m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e : A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h i r</a:t>
            </a:r>
            <a:r>
              <a:rPr dirty="0" sz="400" spc="22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D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h r u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spc="-50" b="1">
                <a:solidFill>
                  <a:srgbClr val="2B2926"/>
                </a:solidFill>
                <a:latin typeface="Arial"/>
                <a:cs typeface="Arial"/>
              </a:rPr>
              <a:t>v</a:t>
            </a:r>
            <a:r>
              <a:rPr dirty="0" sz="400" spc="50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R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o l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l</a:t>
            </a:r>
            <a:r>
              <a:rPr dirty="0" sz="400" spc="22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N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o :</a:t>
            </a:r>
            <a:r>
              <a:rPr dirty="0" sz="400" spc="22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2 </a:t>
            </a:r>
            <a:r>
              <a:rPr dirty="0" sz="400" spc="-50" b="1">
                <a:solidFill>
                  <a:srgbClr val="2B2926"/>
                </a:solidFill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  <a:p>
            <a:pPr marL="12700" marR="379095">
              <a:lnSpc>
                <a:spcPct val="111100"/>
              </a:lnSpc>
            </a:pP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E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n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r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o l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l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m e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n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t</a:t>
            </a:r>
            <a:r>
              <a:rPr dirty="0" sz="400" spc="22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N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o :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2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3 0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0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2 1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7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0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1 2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0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0 0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spc="-50" b="1">
                <a:solidFill>
                  <a:srgbClr val="2B2926"/>
                </a:solidFill>
                <a:latin typeface="Arial"/>
                <a:cs typeface="Arial"/>
              </a:rPr>
              <a:t>2</a:t>
            </a:r>
            <a:r>
              <a:rPr dirty="0" sz="400" spc="50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B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a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t c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h :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D 1</a:t>
            </a:r>
            <a:r>
              <a:rPr dirty="0" sz="400" spc="45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B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r a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n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c h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: C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spc="-50" b="1">
                <a:solidFill>
                  <a:srgbClr val="2B2926"/>
                </a:solidFill>
                <a:latin typeface="Arial"/>
                <a:cs typeface="Arial"/>
              </a:rPr>
              <a:t>E</a:t>
            </a:r>
            <a:endParaRPr sz="400">
              <a:latin typeface="Arial"/>
              <a:cs typeface="Arial"/>
            </a:endParaRPr>
          </a:p>
          <a:p>
            <a:pPr marL="349885" marR="367665">
              <a:lnSpc>
                <a:spcPct val="111100"/>
              </a:lnSpc>
              <a:spcBef>
                <a:spcPts val="455"/>
              </a:spcBef>
            </a:pP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N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a m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e :</a:t>
            </a:r>
            <a:r>
              <a:rPr dirty="0" sz="400" spc="22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K r i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n a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l</a:t>
            </a:r>
            <a:r>
              <a:rPr dirty="0" sz="400" spc="22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B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e l a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d i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y </a:t>
            </a:r>
            <a:r>
              <a:rPr dirty="0" sz="400" spc="-50" b="1">
                <a:solidFill>
                  <a:srgbClr val="2B2926"/>
                </a:solidFill>
                <a:latin typeface="Arial"/>
                <a:cs typeface="Arial"/>
              </a:rPr>
              <a:t>a</a:t>
            </a:r>
            <a:r>
              <a:rPr dirty="0" sz="400" spc="50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R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o l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l</a:t>
            </a:r>
            <a:r>
              <a:rPr dirty="0" sz="400" spc="22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N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o :</a:t>
            </a:r>
            <a:r>
              <a:rPr dirty="0" sz="400" spc="22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2 </a:t>
            </a:r>
            <a:r>
              <a:rPr dirty="0" sz="400" spc="-50" b="1">
                <a:solidFill>
                  <a:srgbClr val="2B2926"/>
                </a:solidFill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  <a:p>
            <a:pPr marL="349885" marR="41275">
              <a:lnSpc>
                <a:spcPct val="111100"/>
              </a:lnSpc>
            </a:pP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E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n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r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o l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l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m e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n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t</a:t>
            </a:r>
            <a:r>
              <a:rPr dirty="0" sz="400" spc="22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N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o :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2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3 0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0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2 1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7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0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2 2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0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0 0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spc="-50" b="1">
                <a:solidFill>
                  <a:srgbClr val="2B2926"/>
                </a:solidFill>
                <a:latin typeface="Arial"/>
                <a:cs typeface="Arial"/>
              </a:rPr>
              <a:t>1</a:t>
            </a:r>
            <a:r>
              <a:rPr dirty="0" sz="400" spc="50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B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a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t c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h :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D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1</a:t>
            </a:r>
            <a:r>
              <a:rPr dirty="0" sz="400" spc="450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B r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a n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c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h :</a:t>
            </a:r>
            <a:r>
              <a:rPr dirty="0" sz="400" spc="-5" b="1">
                <a:solidFill>
                  <a:srgbClr val="2B2926"/>
                </a:solidFill>
                <a:latin typeface="Arial"/>
                <a:cs typeface="Arial"/>
              </a:rPr>
              <a:t> </a:t>
            </a:r>
            <a:r>
              <a:rPr dirty="0" sz="400" b="1">
                <a:solidFill>
                  <a:srgbClr val="2B2926"/>
                </a:solidFill>
                <a:latin typeface="Arial"/>
                <a:cs typeface="Arial"/>
              </a:rPr>
              <a:t>I </a:t>
            </a:r>
            <a:r>
              <a:rPr dirty="0" sz="400" spc="-50" b="1">
                <a:solidFill>
                  <a:srgbClr val="2B2926"/>
                </a:solidFill>
                <a:latin typeface="Arial"/>
                <a:cs typeface="Arial"/>
              </a:rPr>
              <a:t>T</a:t>
            </a:r>
            <a:endParaRPr sz="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3057525" cy="1800225"/>
          </a:xfrm>
          <a:custGeom>
            <a:avLst/>
            <a:gdLst/>
            <a:ahLst/>
            <a:cxnLst/>
            <a:rect l="l" t="t" r="r" b="b"/>
            <a:pathLst>
              <a:path w="3057525" h="1800225">
                <a:moveTo>
                  <a:pt x="3057524" y="1800224"/>
                </a:moveTo>
                <a:lnTo>
                  <a:pt x="0" y="1800224"/>
                </a:lnTo>
                <a:lnTo>
                  <a:pt x="0" y="0"/>
                </a:lnTo>
                <a:lnTo>
                  <a:pt x="3057524" y="0"/>
                </a:lnTo>
                <a:lnTo>
                  <a:pt x="3057524" y="1800224"/>
                </a:lnTo>
                <a:close/>
              </a:path>
            </a:pathLst>
          </a:custGeom>
          <a:solidFill>
            <a:srgbClr val="ECD0D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213665" y="28606"/>
            <a:ext cx="843915" cy="1620520"/>
            <a:chOff x="2213665" y="28606"/>
            <a:chExt cx="843915" cy="16205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5832" y="237212"/>
              <a:ext cx="691393" cy="69139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5832" y="957573"/>
              <a:ext cx="691393" cy="69139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3665" y="28606"/>
              <a:ext cx="843858" cy="180974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09485" y="367131"/>
            <a:ext cx="2103755" cy="1422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550" spc="30" b="1">
                <a:solidFill>
                  <a:srgbClr val="2B2926"/>
                </a:solidFill>
                <a:latin typeface="Calibri"/>
                <a:cs typeface="Calibri"/>
              </a:rPr>
              <a:t>Idea: </a:t>
            </a:r>
            <a:r>
              <a:rPr dirty="0" sz="550" spc="60">
                <a:solidFill>
                  <a:srgbClr val="2B2926"/>
                </a:solidFill>
                <a:latin typeface="Calibri"/>
                <a:cs typeface="Calibri"/>
              </a:rPr>
              <a:t>An</a:t>
            </a:r>
            <a:r>
              <a:rPr dirty="0" sz="550" spc="1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online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Bakery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shop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that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allows</a:t>
            </a:r>
            <a:r>
              <a:rPr dirty="0" sz="550" spc="1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users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to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check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-25">
                <a:solidFill>
                  <a:srgbClr val="2B2926"/>
                </a:solidFill>
                <a:latin typeface="Calibri"/>
                <a:cs typeface="Calibri"/>
              </a:rPr>
              <a:t>for</a:t>
            </a:r>
            <a:r>
              <a:rPr dirty="0" sz="550" spc="50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various</a:t>
            </a:r>
            <a:r>
              <a:rPr dirty="0" sz="550" spc="4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bakery</a:t>
            </a:r>
            <a:r>
              <a:rPr dirty="0" sz="550" spc="4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products</a:t>
            </a:r>
            <a:r>
              <a:rPr dirty="0" sz="550" spc="4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available</a:t>
            </a:r>
            <a:r>
              <a:rPr dirty="0" sz="550" spc="4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at</a:t>
            </a:r>
            <a:r>
              <a:rPr dirty="0" sz="550" spc="4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the</a:t>
            </a:r>
            <a:r>
              <a:rPr dirty="0" sz="550" spc="4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online</a:t>
            </a:r>
            <a:r>
              <a:rPr dirty="0" sz="550" spc="4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store</a:t>
            </a:r>
            <a:r>
              <a:rPr dirty="0" sz="550" spc="4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-25">
                <a:solidFill>
                  <a:srgbClr val="2B2926"/>
                </a:solidFill>
                <a:latin typeface="Calibri"/>
                <a:cs typeface="Calibri"/>
              </a:rPr>
              <a:t>and</a:t>
            </a:r>
            <a:r>
              <a:rPr dirty="0" sz="550" spc="50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purchase</a:t>
            </a:r>
            <a:r>
              <a:rPr dirty="0" sz="550" spc="2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online.</a:t>
            </a:r>
            <a:r>
              <a:rPr dirty="0" sz="550" spc="2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50">
                <a:solidFill>
                  <a:srgbClr val="2B2926"/>
                </a:solidFill>
                <a:latin typeface="Calibri"/>
                <a:cs typeface="Calibri"/>
              </a:rPr>
              <a:t>The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project</a:t>
            </a:r>
            <a:r>
              <a:rPr dirty="0" sz="550" spc="2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consists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of</a:t>
            </a:r>
            <a:r>
              <a:rPr dirty="0" sz="550" spc="2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list</a:t>
            </a:r>
            <a:r>
              <a:rPr dirty="0" sz="550" spc="2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of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bakery</a:t>
            </a:r>
            <a:r>
              <a:rPr dirty="0" sz="550" spc="2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-10">
                <a:solidFill>
                  <a:srgbClr val="2B2926"/>
                </a:solidFill>
                <a:latin typeface="Calibri"/>
                <a:cs typeface="Calibri"/>
              </a:rPr>
              <a:t>products</a:t>
            </a:r>
            <a:r>
              <a:rPr dirty="0" sz="550" spc="50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displayed</a:t>
            </a:r>
            <a:r>
              <a:rPr dirty="0" sz="550" spc="4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in</a:t>
            </a:r>
            <a:r>
              <a:rPr dirty="0" sz="550" spc="4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various</a:t>
            </a:r>
            <a:r>
              <a:rPr dirty="0" sz="550" spc="4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categories.</a:t>
            </a:r>
            <a:r>
              <a:rPr dirty="0" sz="550" spc="4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50">
                <a:solidFill>
                  <a:srgbClr val="2B2926"/>
                </a:solidFill>
                <a:latin typeface="Calibri"/>
                <a:cs typeface="Calibri"/>
              </a:rPr>
              <a:t>The</a:t>
            </a:r>
            <a:r>
              <a:rPr dirty="0" sz="550" spc="4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user</a:t>
            </a:r>
            <a:r>
              <a:rPr dirty="0" sz="550" spc="4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can</a:t>
            </a:r>
            <a:r>
              <a:rPr dirty="0" sz="550" spc="4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browse</a:t>
            </a:r>
            <a:r>
              <a:rPr dirty="0" sz="550" spc="4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-10">
                <a:solidFill>
                  <a:srgbClr val="2B2926"/>
                </a:solidFill>
                <a:latin typeface="Calibri"/>
                <a:cs typeface="Calibri"/>
              </a:rPr>
              <a:t>through</a:t>
            </a:r>
            <a:r>
              <a:rPr dirty="0" sz="550" spc="50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10">
                <a:solidFill>
                  <a:srgbClr val="2B2926"/>
                </a:solidFill>
                <a:latin typeface="Calibri"/>
                <a:cs typeface="Calibri"/>
              </a:rPr>
              <a:t>these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items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as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per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categories.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If the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user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likes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a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product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he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can </a:t>
            </a:r>
            <a:r>
              <a:rPr dirty="0" sz="550" spc="-25">
                <a:solidFill>
                  <a:srgbClr val="2B2926"/>
                </a:solidFill>
                <a:latin typeface="Calibri"/>
                <a:cs typeface="Calibri"/>
              </a:rPr>
              <a:t>add</a:t>
            </a:r>
            <a:r>
              <a:rPr dirty="0" sz="550" spc="50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it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to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his shopping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cart.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50">
                <a:solidFill>
                  <a:srgbClr val="2B2926"/>
                </a:solidFill>
                <a:latin typeface="Calibri"/>
                <a:cs typeface="Calibri"/>
              </a:rPr>
              <a:t>The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 user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can </a:t>
            </a:r>
            <a:r>
              <a:rPr dirty="0" sz="550" spc="10">
                <a:solidFill>
                  <a:srgbClr val="2B2926"/>
                </a:solidFill>
                <a:latin typeface="Calibri"/>
                <a:cs typeface="Calibri"/>
              </a:rPr>
              <a:t>see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the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10">
                <a:solidFill>
                  <a:srgbClr val="2B2926"/>
                </a:solidFill>
                <a:latin typeface="Calibri"/>
                <a:cs typeface="Calibri"/>
              </a:rPr>
              <a:t>outlets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 of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our </a:t>
            </a:r>
            <a:r>
              <a:rPr dirty="0" sz="550" spc="-10">
                <a:solidFill>
                  <a:srgbClr val="2B2926"/>
                </a:solidFill>
                <a:latin typeface="Calibri"/>
                <a:cs typeface="Calibri"/>
              </a:rPr>
              <a:t>bakery</a:t>
            </a:r>
            <a:r>
              <a:rPr dirty="0" sz="550" spc="50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shop.The</a:t>
            </a:r>
            <a:r>
              <a:rPr dirty="0" sz="550" spc="4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user</a:t>
            </a:r>
            <a:r>
              <a:rPr dirty="0" sz="550" spc="4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can</a:t>
            </a:r>
            <a:r>
              <a:rPr dirty="0" sz="550" spc="5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browser</a:t>
            </a:r>
            <a:r>
              <a:rPr dirty="0" sz="550" spc="4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through</a:t>
            </a:r>
            <a:r>
              <a:rPr dirty="0" sz="550" spc="4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the</a:t>
            </a:r>
            <a:r>
              <a:rPr dirty="0" sz="550" spc="5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franchise</a:t>
            </a:r>
            <a:r>
              <a:rPr dirty="0" sz="550" spc="4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form</a:t>
            </a:r>
            <a:r>
              <a:rPr dirty="0" sz="550" spc="4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to</a:t>
            </a:r>
            <a:r>
              <a:rPr dirty="0" sz="550" spc="5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get</a:t>
            </a:r>
            <a:r>
              <a:rPr dirty="0" sz="550" spc="4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-25">
                <a:solidFill>
                  <a:srgbClr val="2B2926"/>
                </a:solidFill>
                <a:latin typeface="Calibri"/>
                <a:cs typeface="Calibri"/>
              </a:rPr>
              <a:t>the</a:t>
            </a:r>
            <a:r>
              <a:rPr dirty="0" sz="550" spc="50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franchise</a:t>
            </a:r>
            <a:r>
              <a:rPr dirty="0" sz="550" spc="4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of</a:t>
            </a:r>
            <a:r>
              <a:rPr dirty="0" sz="550" spc="4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the</a:t>
            </a:r>
            <a:r>
              <a:rPr dirty="0" sz="550" spc="4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bakery</a:t>
            </a:r>
            <a:r>
              <a:rPr dirty="0" sz="550" spc="5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-20">
                <a:solidFill>
                  <a:srgbClr val="2B2926"/>
                </a:solidFill>
                <a:latin typeface="Calibri"/>
                <a:cs typeface="Calibri"/>
              </a:rPr>
              <a:t>shop</a:t>
            </a:r>
            <a:endParaRPr sz="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550">
              <a:latin typeface="Calibri"/>
              <a:cs typeface="Calibri"/>
            </a:endParaRPr>
          </a:p>
          <a:p>
            <a:pPr marL="12700" marR="71755">
              <a:lnSpc>
                <a:spcPct val="111100"/>
              </a:lnSpc>
            </a:pPr>
            <a:r>
              <a:rPr dirty="0" sz="550" spc="50" b="1">
                <a:solidFill>
                  <a:srgbClr val="2B2926"/>
                </a:solidFill>
                <a:latin typeface="Calibri"/>
                <a:cs typeface="Calibri"/>
              </a:rPr>
              <a:t>Functionality:</a:t>
            </a:r>
            <a:r>
              <a:rPr dirty="0" sz="550" spc="30" b="1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1)The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user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can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10">
                <a:solidFill>
                  <a:srgbClr val="2B2926"/>
                </a:solidFill>
                <a:latin typeface="Calibri"/>
                <a:cs typeface="Calibri"/>
              </a:rPr>
              <a:t>see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through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various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types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-25">
                <a:solidFill>
                  <a:srgbClr val="2B2926"/>
                </a:solidFill>
                <a:latin typeface="Calibri"/>
                <a:cs typeface="Calibri"/>
              </a:rPr>
              <a:t>of</a:t>
            </a:r>
            <a:r>
              <a:rPr dirty="0" sz="550" spc="50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bakery</a:t>
            </a:r>
            <a:r>
              <a:rPr dirty="0" sz="55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products.2)The</a:t>
            </a:r>
            <a:r>
              <a:rPr dirty="0" sz="550" spc="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user</a:t>
            </a:r>
            <a:r>
              <a:rPr dirty="0" sz="550" spc="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can</a:t>
            </a:r>
            <a:r>
              <a:rPr dirty="0" sz="550" spc="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purchase</a:t>
            </a:r>
            <a:r>
              <a:rPr dirty="0" sz="550" spc="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the</a:t>
            </a:r>
            <a:r>
              <a:rPr dirty="0" sz="550" spc="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products</a:t>
            </a:r>
            <a:r>
              <a:rPr dirty="0" sz="550" spc="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from</a:t>
            </a:r>
            <a:r>
              <a:rPr dirty="0" sz="550" spc="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-25">
                <a:solidFill>
                  <a:srgbClr val="2B2926"/>
                </a:solidFill>
                <a:latin typeface="Calibri"/>
                <a:cs typeface="Calibri"/>
              </a:rPr>
              <a:t>the</a:t>
            </a:r>
            <a:r>
              <a:rPr dirty="0" sz="550" spc="50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bakery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shop.</a:t>
            </a:r>
            <a:r>
              <a:rPr dirty="0" sz="550" spc="3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3)The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user</a:t>
            </a:r>
            <a:r>
              <a:rPr dirty="0" sz="550" spc="3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can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get</a:t>
            </a:r>
            <a:r>
              <a:rPr dirty="0" sz="550" spc="3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the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franchise</a:t>
            </a:r>
            <a:r>
              <a:rPr dirty="0" sz="550" spc="3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of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the</a:t>
            </a:r>
            <a:r>
              <a:rPr dirty="0" sz="550" spc="3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-10">
                <a:solidFill>
                  <a:srgbClr val="2B2926"/>
                </a:solidFill>
                <a:latin typeface="Calibri"/>
                <a:cs typeface="Calibri"/>
              </a:rPr>
              <a:t>product</a:t>
            </a:r>
            <a:endParaRPr sz="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550" spc="50" b="1">
                <a:solidFill>
                  <a:srgbClr val="2B2926"/>
                </a:solidFill>
                <a:latin typeface="Calibri"/>
                <a:cs typeface="Calibri"/>
              </a:rPr>
              <a:t>Components</a:t>
            </a:r>
            <a:r>
              <a:rPr dirty="0" sz="550" spc="35" b="1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10" b="1">
                <a:solidFill>
                  <a:srgbClr val="2B2926"/>
                </a:solidFill>
                <a:latin typeface="Calibri"/>
                <a:cs typeface="Calibri"/>
              </a:rPr>
              <a:t>:</a:t>
            </a:r>
            <a:r>
              <a:rPr dirty="0" sz="550" spc="195" b="1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60" b="1">
                <a:solidFill>
                  <a:srgbClr val="2B2926"/>
                </a:solidFill>
                <a:latin typeface="Calibri"/>
                <a:cs typeface="Calibri"/>
              </a:rPr>
              <a:t>Front</a:t>
            </a:r>
            <a:r>
              <a:rPr dirty="0" sz="550" spc="35" b="1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55" b="1">
                <a:solidFill>
                  <a:srgbClr val="2B2926"/>
                </a:solidFill>
                <a:latin typeface="Calibri"/>
                <a:cs typeface="Calibri"/>
              </a:rPr>
              <a:t>End:</a:t>
            </a:r>
            <a:r>
              <a:rPr dirty="0" sz="550" spc="35" b="1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65">
                <a:solidFill>
                  <a:srgbClr val="2B2926"/>
                </a:solidFill>
                <a:latin typeface="Calibri"/>
                <a:cs typeface="Calibri"/>
              </a:rPr>
              <a:t>HTML,</a:t>
            </a:r>
            <a:r>
              <a:rPr dirty="0" sz="550" spc="1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55">
                <a:solidFill>
                  <a:srgbClr val="2B2926"/>
                </a:solidFill>
                <a:latin typeface="Calibri"/>
                <a:cs typeface="Calibri"/>
              </a:rPr>
              <a:t>CSS,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10">
                <a:solidFill>
                  <a:srgbClr val="2B2926"/>
                </a:solidFill>
                <a:latin typeface="Calibri"/>
                <a:cs typeface="Calibri"/>
              </a:rPr>
              <a:t>Bootstrap,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-10">
                <a:solidFill>
                  <a:srgbClr val="2B2926"/>
                </a:solidFill>
                <a:latin typeface="Calibri"/>
                <a:cs typeface="Calibri"/>
              </a:rPr>
              <a:t>Javascript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50" spc="70" b="1">
                <a:solidFill>
                  <a:srgbClr val="2B2926"/>
                </a:solidFill>
                <a:latin typeface="Calibri"/>
                <a:cs typeface="Calibri"/>
              </a:rPr>
              <a:t>Back</a:t>
            </a:r>
            <a:r>
              <a:rPr dirty="0" sz="550" spc="40" b="1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55" b="1">
                <a:solidFill>
                  <a:srgbClr val="2B2926"/>
                </a:solidFill>
                <a:latin typeface="Calibri"/>
                <a:cs typeface="Calibri"/>
              </a:rPr>
              <a:t>End:</a:t>
            </a:r>
            <a:r>
              <a:rPr dirty="0" sz="550" spc="40" b="1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Django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framework</a:t>
            </a:r>
            <a:r>
              <a:rPr dirty="0" sz="550" spc="25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30">
                <a:solidFill>
                  <a:srgbClr val="2B2926"/>
                </a:solidFill>
                <a:latin typeface="Calibri"/>
                <a:cs typeface="Calibri"/>
              </a:rPr>
              <a:t>of</a:t>
            </a:r>
            <a:r>
              <a:rPr dirty="0" sz="550" spc="20">
                <a:solidFill>
                  <a:srgbClr val="2B2926"/>
                </a:solidFill>
                <a:latin typeface="Calibri"/>
                <a:cs typeface="Calibri"/>
              </a:rPr>
              <a:t> </a:t>
            </a:r>
            <a:r>
              <a:rPr dirty="0" sz="550" spc="-10">
                <a:solidFill>
                  <a:srgbClr val="2B2926"/>
                </a:solidFill>
                <a:latin typeface="Calibri"/>
                <a:cs typeface="Calibri"/>
              </a:rPr>
              <a:t>python</a:t>
            </a:r>
            <a:endParaRPr sz="55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8606"/>
            <a:ext cx="247649" cy="2476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4937" y="145613"/>
            <a:ext cx="1432560" cy="2438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30"/>
              <a:t>Project</a:t>
            </a:r>
            <a:r>
              <a:rPr dirty="0" spc="-135"/>
              <a:t> </a:t>
            </a:r>
            <a:r>
              <a:rPr dirty="0" spc="75"/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2994" y="46906"/>
            <a:ext cx="794530" cy="1809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6906"/>
            <a:ext cx="257174" cy="2571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4245" y="498428"/>
            <a:ext cx="2400299" cy="130179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79111" y="246995"/>
            <a:ext cx="1381760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75">
                <a:solidFill>
                  <a:srgbClr val="2B2926"/>
                </a:solidFill>
                <a:latin typeface="Trebuchet MS"/>
                <a:cs typeface="Trebuchet MS"/>
              </a:rPr>
              <a:t>Block</a:t>
            </a:r>
            <a:r>
              <a:rPr dirty="0" sz="1500" spc="-180">
                <a:solidFill>
                  <a:srgbClr val="2B2926"/>
                </a:solidFill>
                <a:latin typeface="Trebuchet MS"/>
                <a:cs typeface="Trebuchet MS"/>
              </a:rPr>
              <a:t> </a:t>
            </a:r>
            <a:r>
              <a:rPr dirty="0" sz="1500" spc="105">
                <a:solidFill>
                  <a:srgbClr val="2B2926"/>
                </a:solidFill>
                <a:latin typeface="Trebuchet MS"/>
                <a:cs typeface="Trebuchet MS"/>
              </a:rPr>
              <a:t>Diagram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125"/>
              <a:t>References</a:t>
            </a:r>
            <a:endParaRPr sz="1500"/>
          </a:p>
        </p:txBody>
      </p:sp>
      <p:sp>
        <p:nvSpPr>
          <p:cNvPr id="3" name="object 3" descr=""/>
          <p:cNvSpPr txBox="1"/>
          <p:nvPr/>
        </p:nvSpPr>
        <p:spPr>
          <a:xfrm>
            <a:off x="80838" y="602521"/>
            <a:ext cx="1581150" cy="438784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32715" indent="-120014">
              <a:lnSpc>
                <a:spcPct val="100000"/>
              </a:lnSpc>
              <a:spcBef>
                <a:spcPts val="220"/>
              </a:spcBef>
              <a:buAutoNum type="arabicParenR"/>
              <a:tabLst>
                <a:tab pos="132715" algn="l"/>
              </a:tabLst>
            </a:pPr>
            <a:r>
              <a:rPr dirty="0" u="sng" sz="800" spc="-10">
                <a:solidFill>
                  <a:srgbClr val="2B2926"/>
                </a:solidFill>
                <a:uFill>
                  <a:solidFill>
                    <a:srgbClr val="2B2926"/>
                  </a:solidFill>
                </a:uFill>
                <a:latin typeface="Arial MT"/>
                <a:cs typeface="Arial MT"/>
                <a:hlinkClick r:id="rId2"/>
              </a:rPr>
              <a:t>https://getbootstrap.com/</a:t>
            </a:r>
            <a:endParaRPr sz="800">
              <a:latin typeface="Arial MT"/>
              <a:cs typeface="Arial MT"/>
            </a:endParaRPr>
          </a:p>
          <a:p>
            <a:pPr marL="132715" indent="-120014">
              <a:lnSpc>
                <a:spcPct val="100000"/>
              </a:lnSpc>
              <a:spcBef>
                <a:spcPts val="125"/>
              </a:spcBef>
              <a:buAutoNum type="arabicParenR"/>
              <a:tabLst>
                <a:tab pos="132715" algn="l"/>
              </a:tabLst>
            </a:pPr>
            <a:r>
              <a:rPr dirty="0" u="sng" sz="800" spc="-10">
                <a:solidFill>
                  <a:srgbClr val="2B2926"/>
                </a:solidFill>
                <a:uFill>
                  <a:solidFill>
                    <a:srgbClr val="2B2926"/>
                  </a:solidFill>
                </a:uFill>
                <a:latin typeface="Arial MT"/>
                <a:cs typeface="Arial MT"/>
                <a:hlinkClick r:id="rId3"/>
              </a:rPr>
              <a:t>https://www.w3schools.com/</a:t>
            </a:r>
            <a:endParaRPr sz="800">
              <a:latin typeface="Arial MT"/>
              <a:cs typeface="Arial MT"/>
            </a:endParaRPr>
          </a:p>
          <a:p>
            <a:pPr marL="132715" indent="-120014">
              <a:lnSpc>
                <a:spcPct val="100000"/>
              </a:lnSpc>
              <a:spcBef>
                <a:spcPts val="125"/>
              </a:spcBef>
              <a:buAutoNum type="arabicParenR"/>
              <a:tabLst>
                <a:tab pos="132715" algn="l"/>
              </a:tabLst>
            </a:pPr>
            <a:r>
              <a:rPr dirty="0" u="sng" sz="800" spc="-10">
                <a:solidFill>
                  <a:srgbClr val="2B2926"/>
                </a:solidFill>
                <a:uFill>
                  <a:solidFill>
                    <a:srgbClr val="2B2926"/>
                  </a:solidFill>
                </a:uFill>
                <a:latin typeface="Arial MT"/>
                <a:cs typeface="Arial MT"/>
                <a:hlinkClick r:id="rId4"/>
              </a:rPr>
              <a:t>https://www.djangoproject.com/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542" y="195851"/>
            <a:ext cx="742566" cy="55224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453319" y="0"/>
            <a:ext cx="1604645" cy="1800225"/>
            <a:chOff x="1453319" y="0"/>
            <a:chExt cx="1604645" cy="1800225"/>
          </a:xfrm>
        </p:grpSpPr>
        <p:sp>
          <p:nvSpPr>
            <p:cNvPr id="4" name="object 4" descr=""/>
            <p:cNvSpPr/>
            <p:nvPr/>
          </p:nvSpPr>
          <p:spPr>
            <a:xfrm>
              <a:off x="2339999" y="0"/>
              <a:ext cx="717550" cy="1800225"/>
            </a:xfrm>
            <a:custGeom>
              <a:avLst/>
              <a:gdLst/>
              <a:ahLst/>
              <a:cxnLst/>
              <a:rect l="l" t="t" r="r" b="b"/>
              <a:pathLst>
                <a:path w="717550" h="1800225">
                  <a:moveTo>
                    <a:pt x="717524" y="1800224"/>
                  </a:moveTo>
                  <a:lnTo>
                    <a:pt x="0" y="1800224"/>
                  </a:lnTo>
                  <a:lnTo>
                    <a:pt x="0" y="0"/>
                  </a:lnTo>
                  <a:lnTo>
                    <a:pt x="717524" y="0"/>
                  </a:lnTo>
                  <a:lnTo>
                    <a:pt x="717524" y="1800224"/>
                  </a:lnTo>
                  <a:close/>
                </a:path>
              </a:pathLst>
            </a:custGeom>
            <a:solidFill>
              <a:srgbClr val="2B292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3319" y="186659"/>
              <a:ext cx="1426680" cy="142668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301458" y="747213"/>
            <a:ext cx="834390" cy="734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6845" marR="5080" indent="-144780">
              <a:lnSpc>
                <a:spcPct val="116199"/>
              </a:lnSpc>
              <a:spcBef>
                <a:spcPts val="95"/>
              </a:spcBef>
            </a:pPr>
            <a:r>
              <a:rPr dirty="0" sz="2000" spc="265">
                <a:solidFill>
                  <a:srgbClr val="2B2926"/>
                </a:solidFill>
                <a:latin typeface="Calibri"/>
                <a:cs typeface="Calibri"/>
              </a:rPr>
              <a:t>Thank </a:t>
            </a:r>
            <a:r>
              <a:rPr dirty="0" sz="2000" spc="310">
                <a:solidFill>
                  <a:srgbClr val="2B2926"/>
                </a:solidFill>
                <a:latin typeface="Calibri"/>
                <a:cs typeface="Calibri"/>
              </a:rPr>
              <a:t>You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B292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Dhruva Shah</dc:creator>
  <cp:keywords>DAGBImTBFi8,BAGBIqGO5Rg</cp:keywords>
  <dc:title>Pink Bakery Business Card</dc:title>
  <dcterms:created xsi:type="dcterms:W3CDTF">2024-04-01T04:12:12Z</dcterms:created>
  <dcterms:modified xsi:type="dcterms:W3CDTF">2024-04-01T04:12:12Z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2024-04-01T00:00:00Z</vt:filetime>
  </property>
  <property fmtid="{D5CDD505-2E9C-101B-9397-08002B2CF9AE}" pid="5" name="Producer">
    <vt:lpwstr>Canva</vt:lpwstr>
  </property>
</Properties>
</file>