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0" r:id="rId4"/>
  </p:sldMasterIdLst>
  <p:notesMasterIdLst>
    <p:notesMasterId r:id="rId26"/>
  </p:notesMasterIdLst>
  <p:sldIdLst>
    <p:sldId id="292" r:id="rId5"/>
    <p:sldId id="309" r:id="rId6"/>
    <p:sldId id="310" r:id="rId7"/>
    <p:sldId id="311" r:id="rId8"/>
    <p:sldId id="312" r:id="rId9"/>
    <p:sldId id="313" r:id="rId10"/>
    <p:sldId id="317" r:id="rId11"/>
    <p:sldId id="314" r:id="rId12"/>
    <p:sldId id="319" r:id="rId13"/>
    <p:sldId id="320" r:id="rId14"/>
    <p:sldId id="321" r:id="rId15"/>
    <p:sldId id="322" r:id="rId16"/>
    <p:sldId id="324" r:id="rId17"/>
    <p:sldId id="323" r:id="rId18"/>
    <p:sldId id="325" r:id="rId19"/>
    <p:sldId id="326" r:id="rId20"/>
    <p:sldId id="327" r:id="rId21"/>
    <p:sldId id="328" r:id="rId22"/>
    <p:sldId id="316" r:id="rId23"/>
    <p:sldId id="318" r:id="rId24"/>
    <p:sldId id="31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050" autoAdjust="0"/>
  </p:normalViewPr>
  <p:slideViewPr>
    <p:cSldViewPr snapToGrid="0">
      <p:cViewPr varScale="1">
        <p:scale>
          <a:sx n="73" d="100"/>
          <a:sy n="73" d="100"/>
        </p:scale>
        <p:origin x="10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23054F-1690-4D50-88EB-DE9DEBF1B27F}" type="datetimeFigureOut">
              <a:rPr lang="en-IN" smtClean="0"/>
              <a:t>20-08-2021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00E9E-1E9E-4BAC-88B9-A3282CD9B9B5}" type="slidenum">
              <a:rPr lang="en-IN" smtClean="0"/>
              <a:t>‹#›</a:t>
            </a:fld>
            <a:endParaRPr lang="en-IN"/>
          </a:p>
        </p:txBody>
      </p:sp>
    </p:spTree>
    <p:extLst>
      <p:ext uri="{BB962C8B-B14F-4D97-AF65-F5344CB8AC3E}">
        <p14:creationId xmlns:p14="http://schemas.microsoft.com/office/powerpoint/2010/main" val="1557938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6900E9E-1E9E-4BAC-88B9-A3282CD9B9B5}" type="slidenum">
              <a:rPr lang="en-IN" smtClean="0"/>
              <a:t>9</a:t>
            </a:fld>
            <a:endParaRPr lang="en-IN"/>
          </a:p>
        </p:txBody>
      </p:sp>
    </p:spTree>
    <p:extLst>
      <p:ext uri="{BB962C8B-B14F-4D97-AF65-F5344CB8AC3E}">
        <p14:creationId xmlns:p14="http://schemas.microsoft.com/office/powerpoint/2010/main" val="3828370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6900E9E-1E9E-4BAC-88B9-A3282CD9B9B5}" type="slidenum">
              <a:rPr lang="en-IN" smtClean="0"/>
              <a:t>18</a:t>
            </a:fld>
            <a:endParaRPr lang="en-IN"/>
          </a:p>
        </p:txBody>
      </p:sp>
    </p:spTree>
    <p:extLst>
      <p:ext uri="{BB962C8B-B14F-4D97-AF65-F5344CB8AC3E}">
        <p14:creationId xmlns:p14="http://schemas.microsoft.com/office/powerpoint/2010/main" val="1918998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auto">
              <a:buFont typeface="Arial" panose="020B0604020202020204" pitchFamily="34" charset="0"/>
              <a:buChar char="•"/>
            </a:pPr>
            <a:r>
              <a:rPr lang="en-US" b="0" i="0" dirty="0">
                <a:effectLst/>
                <a:latin typeface="Source Serif Pro" panose="02040603050405020204" pitchFamily="18" charset="0"/>
              </a:rPr>
              <a:t>M(4) - Must have to meet the business needs.</a:t>
            </a:r>
          </a:p>
          <a:p>
            <a:pPr algn="l" fontAlgn="auto">
              <a:buFont typeface="Arial" panose="020B0604020202020204" pitchFamily="34" charset="0"/>
              <a:buChar char="•"/>
            </a:pPr>
            <a:r>
              <a:rPr lang="en-US" b="0" i="0" dirty="0">
                <a:effectLst/>
                <a:latin typeface="Source Serif Pro" panose="02040603050405020204" pitchFamily="18" charset="0"/>
              </a:rPr>
              <a:t>S(3) - Should have, but project success does not rely on it.</a:t>
            </a:r>
          </a:p>
          <a:p>
            <a:pPr algn="l" fontAlgn="auto">
              <a:buFont typeface="Arial" panose="020B0604020202020204" pitchFamily="34" charset="0"/>
              <a:buChar char="•"/>
            </a:pPr>
            <a:r>
              <a:rPr lang="en-US" b="0" i="0" dirty="0">
                <a:effectLst/>
                <a:latin typeface="Source Serif Pro" panose="02040603050405020204" pitchFamily="18" charset="0"/>
              </a:rPr>
              <a:t>C(2) - Could have if it does not affect anything else on the project.</a:t>
            </a:r>
          </a:p>
          <a:p>
            <a:pPr algn="l" fontAlgn="auto">
              <a:buFont typeface="Arial" panose="020B0604020202020204" pitchFamily="34" charset="0"/>
              <a:buChar char="•"/>
            </a:pPr>
            <a:r>
              <a:rPr lang="en-US" b="0" i="0" dirty="0">
                <a:effectLst/>
                <a:latin typeface="Source Serif Pro" panose="02040603050405020204" pitchFamily="18" charset="0"/>
              </a:rPr>
              <a:t>W(1) - Would like to have later, but delivery won't be this time.</a:t>
            </a:r>
          </a:p>
          <a:p>
            <a:endParaRPr lang="en-IN" dirty="0"/>
          </a:p>
        </p:txBody>
      </p:sp>
      <p:sp>
        <p:nvSpPr>
          <p:cNvPr id="4" name="Slide Number Placeholder 3"/>
          <p:cNvSpPr>
            <a:spLocks noGrp="1"/>
          </p:cNvSpPr>
          <p:nvPr>
            <p:ph type="sldNum" sz="quarter" idx="5"/>
          </p:nvPr>
        </p:nvSpPr>
        <p:spPr/>
        <p:txBody>
          <a:bodyPr/>
          <a:lstStyle/>
          <a:p>
            <a:fld id="{B6900E9E-1E9E-4BAC-88B9-A3282CD9B9B5}" type="slidenum">
              <a:rPr lang="en-IN" smtClean="0"/>
              <a:t>19</a:t>
            </a:fld>
            <a:endParaRPr lang="en-IN"/>
          </a:p>
        </p:txBody>
      </p:sp>
    </p:spTree>
    <p:extLst>
      <p:ext uri="{BB962C8B-B14F-4D97-AF65-F5344CB8AC3E}">
        <p14:creationId xmlns:p14="http://schemas.microsoft.com/office/powerpoint/2010/main" val="2910410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1. Here, Average of all the scores from requirements has been taken and subtracted from gap.</a:t>
            </a:r>
          </a:p>
        </p:txBody>
      </p:sp>
      <p:sp>
        <p:nvSpPr>
          <p:cNvPr id="4" name="Slide Number Placeholder 3"/>
          <p:cNvSpPr>
            <a:spLocks noGrp="1"/>
          </p:cNvSpPr>
          <p:nvPr>
            <p:ph type="sldNum" sz="quarter" idx="5"/>
          </p:nvPr>
        </p:nvSpPr>
        <p:spPr/>
        <p:txBody>
          <a:bodyPr/>
          <a:lstStyle/>
          <a:p>
            <a:fld id="{B6900E9E-1E9E-4BAC-88B9-A3282CD9B9B5}" type="slidenum">
              <a:rPr lang="en-IN" smtClean="0"/>
              <a:t>20</a:t>
            </a:fld>
            <a:endParaRPr lang="en-IN"/>
          </a:p>
        </p:txBody>
      </p:sp>
    </p:spTree>
    <p:extLst>
      <p:ext uri="{BB962C8B-B14F-4D97-AF65-F5344CB8AC3E}">
        <p14:creationId xmlns:p14="http://schemas.microsoft.com/office/powerpoint/2010/main" val="4293196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6900E9E-1E9E-4BAC-88B9-A3282CD9B9B5}" type="slidenum">
              <a:rPr lang="en-IN" smtClean="0"/>
              <a:t>10</a:t>
            </a:fld>
            <a:endParaRPr lang="en-IN"/>
          </a:p>
        </p:txBody>
      </p:sp>
    </p:spTree>
    <p:extLst>
      <p:ext uri="{BB962C8B-B14F-4D97-AF65-F5344CB8AC3E}">
        <p14:creationId xmlns:p14="http://schemas.microsoft.com/office/powerpoint/2010/main" val="2753288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6900E9E-1E9E-4BAC-88B9-A3282CD9B9B5}" type="slidenum">
              <a:rPr lang="en-IN" smtClean="0"/>
              <a:t>11</a:t>
            </a:fld>
            <a:endParaRPr lang="en-IN"/>
          </a:p>
        </p:txBody>
      </p:sp>
    </p:spTree>
    <p:extLst>
      <p:ext uri="{BB962C8B-B14F-4D97-AF65-F5344CB8AC3E}">
        <p14:creationId xmlns:p14="http://schemas.microsoft.com/office/powerpoint/2010/main" val="811696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6900E9E-1E9E-4BAC-88B9-A3282CD9B9B5}" type="slidenum">
              <a:rPr lang="en-IN" smtClean="0"/>
              <a:t>12</a:t>
            </a:fld>
            <a:endParaRPr lang="en-IN"/>
          </a:p>
        </p:txBody>
      </p:sp>
    </p:spTree>
    <p:extLst>
      <p:ext uri="{BB962C8B-B14F-4D97-AF65-F5344CB8AC3E}">
        <p14:creationId xmlns:p14="http://schemas.microsoft.com/office/powerpoint/2010/main" val="219478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6900E9E-1E9E-4BAC-88B9-A3282CD9B9B5}" type="slidenum">
              <a:rPr lang="en-IN" smtClean="0"/>
              <a:t>13</a:t>
            </a:fld>
            <a:endParaRPr lang="en-IN"/>
          </a:p>
        </p:txBody>
      </p:sp>
    </p:spTree>
    <p:extLst>
      <p:ext uri="{BB962C8B-B14F-4D97-AF65-F5344CB8AC3E}">
        <p14:creationId xmlns:p14="http://schemas.microsoft.com/office/powerpoint/2010/main" val="1598496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6900E9E-1E9E-4BAC-88B9-A3282CD9B9B5}" type="slidenum">
              <a:rPr lang="en-IN" smtClean="0"/>
              <a:t>14</a:t>
            </a:fld>
            <a:endParaRPr lang="en-IN"/>
          </a:p>
        </p:txBody>
      </p:sp>
    </p:spTree>
    <p:extLst>
      <p:ext uri="{BB962C8B-B14F-4D97-AF65-F5344CB8AC3E}">
        <p14:creationId xmlns:p14="http://schemas.microsoft.com/office/powerpoint/2010/main" val="2997679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6900E9E-1E9E-4BAC-88B9-A3282CD9B9B5}" type="slidenum">
              <a:rPr lang="en-IN" smtClean="0"/>
              <a:t>15</a:t>
            </a:fld>
            <a:endParaRPr lang="en-IN"/>
          </a:p>
        </p:txBody>
      </p:sp>
    </p:spTree>
    <p:extLst>
      <p:ext uri="{BB962C8B-B14F-4D97-AF65-F5344CB8AC3E}">
        <p14:creationId xmlns:p14="http://schemas.microsoft.com/office/powerpoint/2010/main" val="2417699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6900E9E-1E9E-4BAC-88B9-A3282CD9B9B5}" type="slidenum">
              <a:rPr lang="en-IN" smtClean="0"/>
              <a:t>16</a:t>
            </a:fld>
            <a:endParaRPr lang="en-IN"/>
          </a:p>
        </p:txBody>
      </p:sp>
    </p:spTree>
    <p:extLst>
      <p:ext uri="{BB962C8B-B14F-4D97-AF65-F5344CB8AC3E}">
        <p14:creationId xmlns:p14="http://schemas.microsoft.com/office/powerpoint/2010/main" val="4271537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6900E9E-1E9E-4BAC-88B9-A3282CD9B9B5}" type="slidenum">
              <a:rPr lang="en-IN" smtClean="0"/>
              <a:t>17</a:t>
            </a:fld>
            <a:endParaRPr lang="en-IN"/>
          </a:p>
        </p:txBody>
      </p:sp>
    </p:spTree>
    <p:extLst>
      <p:ext uri="{BB962C8B-B14F-4D97-AF65-F5344CB8AC3E}">
        <p14:creationId xmlns:p14="http://schemas.microsoft.com/office/powerpoint/2010/main" val="2401116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10D664-BC8B-4FC8-A42F-02D6516136A9}" type="datetime1">
              <a:rPr lang="en-US" smtClean="0"/>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95517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D04F7D-497C-4F26-AD46-90CC6EE5CF7A}" type="datetime1">
              <a:rPr lang="en-US" smtClean="0"/>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757870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0B0E07-7E4E-4BB2-BB5E-F6D87E73CEB1}" type="datetime1">
              <a:rPr lang="en-US" smtClean="0"/>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865476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A21BA7-7BC2-4E04-B853-3F2371F3693F}" type="datetime1">
              <a:rPr lang="en-US" smtClean="0"/>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pic>
        <p:nvPicPr>
          <p:cNvPr id="7" name="Picture 6" descr="A picture containing logo&#10;&#10;Description automatically generated">
            <a:extLst>
              <a:ext uri="{FF2B5EF4-FFF2-40B4-BE49-F238E27FC236}">
                <a16:creationId xmlns:a16="http://schemas.microsoft.com/office/drawing/2014/main" id="{F84AA0AC-5357-4DF0-A432-675227B799D4}"/>
              </a:ext>
            </a:extLst>
          </p:cNvPr>
          <p:cNvPicPr>
            <a:picLocks noChangeAspect="1"/>
          </p:cNvPicPr>
          <p:nvPr userDrawn="1"/>
        </p:nvPicPr>
        <p:blipFill>
          <a:blip r:embed="rId2"/>
          <a:stretch>
            <a:fillRect/>
          </a:stretch>
        </p:blipFill>
        <p:spPr>
          <a:xfrm>
            <a:off x="9667782" y="355944"/>
            <a:ext cx="2149876" cy="573300"/>
          </a:xfrm>
          <a:prstGeom prst="rect">
            <a:avLst/>
          </a:prstGeom>
        </p:spPr>
      </p:pic>
    </p:spTree>
    <p:extLst>
      <p:ext uri="{BB962C8B-B14F-4D97-AF65-F5344CB8AC3E}">
        <p14:creationId xmlns:p14="http://schemas.microsoft.com/office/powerpoint/2010/main" val="34820018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0C1681-85CC-46EE-9497-073BE712BD5D}" type="datetime1">
              <a:rPr lang="en-US" smtClean="0"/>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8994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F6DA84-BC51-4561-AFD1-9597CCC7138E}" type="datetime1">
              <a:rPr lang="en-US" smtClean="0"/>
              <a:t>8/20/2021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857956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32B8C9-5CE3-4148-9823-FE70F8073D67}" type="datetime1">
              <a:rPr lang="en-US" smtClean="0"/>
              <a:t>8/20/2021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1010594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04ECA5-9CC0-4B39-8609-4B96E6EA25D9}" type="datetime1">
              <a:rPr lang="en-US" smtClean="0"/>
              <a:t>8/20/2021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247835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C9EA531-0D3A-4C65-A3CF-981CE3D44837}" type="datetime1">
              <a:rPr lang="en-US" smtClean="0"/>
              <a:t>8/20/2021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548954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10B35E6-A611-460B-AB86-FDBD833B5A4B}" type="datetime1">
              <a:rPr lang="en-US" smtClean="0"/>
              <a:t>8/20/2021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3171729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33126C-79F1-4B96-B141-ACCA4A211E64}" type="datetime1">
              <a:rPr lang="en-US" smtClean="0"/>
              <a:t>8/20/2021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37294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5279998-E854-4645-9D7D-5E2E96F3DDF3}" type="datetime1">
              <a:rPr lang="en-US" smtClean="0"/>
              <a:t>8/20/2021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B7E4EF-A1BD-40F4-AB7B-04F084DD991D}"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232383"/>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ata.world/rajanand/suicides-in-indi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2">
            <a:duotone>
              <a:schemeClr val="bg2">
                <a:shade val="45000"/>
                <a:satMod val="135000"/>
              </a:schemeClr>
              <a:prstClr val="white"/>
            </a:duotone>
            <a:alphaModFix amt="35000"/>
          </a:blip>
          <a:srcRect t="3846"/>
          <a:stretch/>
        </p:blipFill>
        <p:spPr>
          <a:xfrm>
            <a:off x="21" y="10"/>
            <a:ext cx="12191979" cy="6857990"/>
          </a:xfrm>
          <a:prstGeom prst="rect">
            <a:avLst/>
          </a:prstGeom>
        </p:spPr>
      </p:pic>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097280" y="758952"/>
            <a:ext cx="10058400" cy="3566160"/>
          </a:xfrm>
        </p:spPr>
        <p:txBody>
          <a:bodyPr>
            <a:normAutofit/>
          </a:bodyPr>
          <a:lstStyle/>
          <a:p>
            <a:r>
              <a:rPr lang="en-US" dirty="0"/>
              <a:t>Final Group Project – BDAT 1004 </a:t>
            </a:r>
            <a:br>
              <a:rPr lang="en-US" dirty="0"/>
            </a:br>
            <a:r>
              <a:rPr lang="en-US" dirty="0"/>
              <a:t>Data Programming</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116218" y="4749069"/>
            <a:ext cx="10058400" cy="1143000"/>
          </a:xfrm>
        </p:spPr>
        <p:txBody>
          <a:bodyPr>
            <a:normAutofit/>
          </a:bodyPr>
          <a:lstStyle/>
          <a:p>
            <a:pPr>
              <a:spcAft>
                <a:spcPts val="600"/>
              </a:spcAft>
            </a:pPr>
            <a:r>
              <a:rPr lang="en-US" b="1" dirty="0">
                <a:solidFill>
                  <a:schemeClr val="tx1">
                    <a:lumMod val="85000"/>
                    <a:lumOff val="15000"/>
                  </a:schemeClr>
                </a:solidFill>
              </a:rPr>
              <a:t>Group -6 </a:t>
            </a:r>
            <a:r>
              <a:rPr lang="en-US" dirty="0">
                <a:solidFill>
                  <a:schemeClr val="tx1">
                    <a:lumMod val="85000"/>
                    <a:lumOff val="15000"/>
                  </a:schemeClr>
                </a:solidFill>
              </a:rPr>
              <a:t>– Jaivardhan Singh | Muzammil Abbas </a:t>
            </a:r>
            <a:r>
              <a:rPr lang="en-US" dirty="0" err="1">
                <a:solidFill>
                  <a:schemeClr val="tx1">
                    <a:lumMod val="85000"/>
                    <a:lumOff val="15000"/>
                  </a:schemeClr>
                </a:solidFill>
              </a:rPr>
              <a:t>Anajwala</a:t>
            </a:r>
            <a:r>
              <a:rPr lang="en-US" dirty="0">
                <a:solidFill>
                  <a:schemeClr val="tx1">
                    <a:lumMod val="85000"/>
                    <a:lumOff val="15000"/>
                  </a:schemeClr>
                </a:solidFill>
              </a:rPr>
              <a:t> | </a:t>
            </a:r>
            <a:r>
              <a:rPr lang="en-US" dirty="0" err="1">
                <a:solidFill>
                  <a:schemeClr val="tx1">
                    <a:lumMod val="85000"/>
                    <a:lumOff val="15000"/>
                  </a:schemeClr>
                </a:solidFill>
              </a:rPr>
              <a:t>Barkha</a:t>
            </a:r>
            <a:r>
              <a:rPr lang="en-US" dirty="0">
                <a:solidFill>
                  <a:schemeClr val="tx1">
                    <a:lumMod val="85000"/>
                    <a:lumOff val="15000"/>
                  </a:schemeClr>
                </a:solidFill>
              </a:rPr>
              <a:t> Maheshbhai Patel</a:t>
            </a:r>
          </a:p>
        </p:txBody>
      </p:sp>
      <p:cxnSp>
        <p:nvCxnSpPr>
          <p:cNvPr id="9" name="Straight Connector 8">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520829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p:txBody>
          <a:bodyPr>
            <a:normAutofit/>
          </a:bodyPr>
          <a:lstStyle/>
          <a:p>
            <a:pPr algn="ctr"/>
            <a:r>
              <a:rPr lang="en-US" dirty="0"/>
              <a:t>Process Functioning</a:t>
            </a:r>
          </a:p>
        </p:txBody>
      </p:sp>
      <p:sp>
        <p:nvSpPr>
          <p:cNvPr id="3" name="Slide Number Placeholder 2">
            <a:extLst>
              <a:ext uri="{FF2B5EF4-FFF2-40B4-BE49-F238E27FC236}">
                <a16:creationId xmlns:a16="http://schemas.microsoft.com/office/drawing/2014/main" id="{0254C8D9-9E88-43CF-8F6B-8C96DC670DF0}"/>
              </a:ext>
            </a:extLst>
          </p:cNvPr>
          <p:cNvSpPr>
            <a:spLocks noGrp="1"/>
          </p:cNvSpPr>
          <p:nvPr>
            <p:ph type="sldNum" sz="quarter" idx="12"/>
          </p:nvPr>
        </p:nvSpPr>
        <p:spPr/>
        <p:txBody>
          <a:bodyPr/>
          <a:lstStyle/>
          <a:p>
            <a:fld id="{34B7E4EF-A1BD-40F4-AB7B-04F084DD991D}" type="slidenum">
              <a:rPr lang="en-US" smtClean="0"/>
              <a:t>10</a:t>
            </a:fld>
            <a:endParaRPr lang="en-US" dirty="0"/>
          </a:p>
        </p:txBody>
      </p:sp>
      <p:sp>
        <p:nvSpPr>
          <p:cNvPr id="6" name="Content Placeholder 5">
            <a:extLst>
              <a:ext uri="{FF2B5EF4-FFF2-40B4-BE49-F238E27FC236}">
                <a16:creationId xmlns:a16="http://schemas.microsoft.com/office/drawing/2014/main" id="{81A82C4E-AFC2-45B0-B460-EA953F484770}"/>
              </a:ext>
            </a:extLst>
          </p:cNvPr>
          <p:cNvSpPr>
            <a:spLocks noGrp="1"/>
          </p:cNvSpPr>
          <p:nvPr>
            <p:ph idx="1"/>
          </p:nvPr>
        </p:nvSpPr>
        <p:spPr>
          <a:xfrm>
            <a:off x="1097280" y="1845734"/>
            <a:ext cx="10058400" cy="566032"/>
          </a:xfrm>
        </p:spPr>
        <p:txBody>
          <a:bodyPr>
            <a:normAutofit fontScale="92500" lnSpcReduction="10000"/>
          </a:bodyPr>
          <a:lstStyle/>
          <a:p>
            <a:pPr fontAlgn="auto">
              <a:buFont typeface="Wingdings" panose="05000000000000000000" pitchFamily="2" charset="2"/>
              <a:buChar char="§"/>
            </a:pPr>
            <a:r>
              <a:rPr lang="en-US" dirty="0">
                <a:latin typeface="Inter"/>
              </a:rPr>
              <a:t>Creating a database in Google Cloud Platform and assignment public network authorization for API programming</a:t>
            </a:r>
          </a:p>
        </p:txBody>
      </p:sp>
      <p:pic>
        <p:nvPicPr>
          <p:cNvPr id="5" name="Picture 4">
            <a:extLst>
              <a:ext uri="{FF2B5EF4-FFF2-40B4-BE49-F238E27FC236}">
                <a16:creationId xmlns:a16="http://schemas.microsoft.com/office/drawing/2014/main" id="{C207DDCF-9F65-43DC-9081-500E416182FB}"/>
              </a:ext>
            </a:extLst>
          </p:cNvPr>
          <p:cNvPicPr>
            <a:picLocks noChangeAspect="1"/>
          </p:cNvPicPr>
          <p:nvPr/>
        </p:nvPicPr>
        <p:blipFill>
          <a:blip r:embed="rId3"/>
          <a:srcRect/>
          <a:stretch/>
        </p:blipFill>
        <p:spPr>
          <a:xfrm>
            <a:off x="1323251" y="2411766"/>
            <a:ext cx="7132320" cy="3903556"/>
          </a:xfrm>
          <a:prstGeom prst="rect">
            <a:avLst/>
          </a:prstGeom>
        </p:spPr>
      </p:pic>
      <p:sp>
        <p:nvSpPr>
          <p:cNvPr id="7" name="Content Placeholder 5">
            <a:extLst>
              <a:ext uri="{FF2B5EF4-FFF2-40B4-BE49-F238E27FC236}">
                <a16:creationId xmlns:a16="http://schemas.microsoft.com/office/drawing/2014/main" id="{2A9C76AD-C145-4E76-A9C6-226F7393931C}"/>
              </a:ext>
            </a:extLst>
          </p:cNvPr>
          <p:cNvSpPr txBox="1">
            <a:spLocks/>
          </p:cNvSpPr>
          <p:nvPr/>
        </p:nvSpPr>
        <p:spPr>
          <a:xfrm>
            <a:off x="8891753" y="2411766"/>
            <a:ext cx="2263927" cy="310943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latin typeface="Inter"/>
              </a:rPr>
              <a:t>Data has been successfully transferred to a place in cloud storage and has been set for further manipulation.</a:t>
            </a:r>
          </a:p>
        </p:txBody>
      </p:sp>
    </p:spTree>
    <p:extLst>
      <p:ext uri="{BB962C8B-B14F-4D97-AF65-F5344CB8AC3E}">
        <p14:creationId xmlns:p14="http://schemas.microsoft.com/office/powerpoint/2010/main" val="10308555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p:txBody>
          <a:bodyPr>
            <a:normAutofit/>
          </a:bodyPr>
          <a:lstStyle/>
          <a:p>
            <a:pPr algn="ctr"/>
            <a:r>
              <a:rPr lang="en-US" dirty="0"/>
              <a:t>Process Functioning</a:t>
            </a:r>
          </a:p>
        </p:txBody>
      </p:sp>
      <p:sp>
        <p:nvSpPr>
          <p:cNvPr id="3" name="Slide Number Placeholder 2">
            <a:extLst>
              <a:ext uri="{FF2B5EF4-FFF2-40B4-BE49-F238E27FC236}">
                <a16:creationId xmlns:a16="http://schemas.microsoft.com/office/drawing/2014/main" id="{0254C8D9-9E88-43CF-8F6B-8C96DC670DF0}"/>
              </a:ext>
            </a:extLst>
          </p:cNvPr>
          <p:cNvSpPr>
            <a:spLocks noGrp="1"/>
          </p:cNvSpPr>
          <p:nvPr>
            <p:ph type="sldNum" sz="quarter" idx="12"/>
          </p:nvPr>
        </p:nvSpPr>
        <p:spPr/>
        <p:txBody>
          <a:bodyPr/>
          <a:lstStyle/>
          <a:p>
            <a:fld id="{34B7E4EF-A1BD-40F4-AB7B-04F084DD991D}" type="slidenum">
              <a:rPr lang="en-US" smtClean="0"/>
              <a:t>11</a:t>
            </a:fld>
            <a:endParaRPr lang="en-US" dirty="0"/>
          </a:p>
        </p:txBody>
      </p:sp>
      <p:sp>
        <p:nvSpPr>
          <p:cNvPr id="6" name="Content Placeholder 5">
            <a:extLst>
              <a:ext uri="{FF2B5EF4-FFF2-40B4-BE49-F238E27FC236}">
                <a16:creationId xmlns:a16="http://schemas.microsoft.com/office/drawing/2014/main" id="{81A82C4E-AFC2-45B0-B460-EA953F484770}"/>
              </a:ext>
            </a:extLst>
          </p:cNvPr>
          <p:cNvSpPr>
            <a:spLocks noGrp="1"/>
          </p:cNvSpPr>
          <p:nvPr>
            <p:ph idx="1"/>
          </p:nvPr>
        </p:nvSpPr>
        <p:spPr>
          <a:xfrm>
            <a:off x="1097280" y="1845734"/>
            <a:ext cx="10058400" cy="566032"/>
          </a:xfrm>
        </p:spPr>
        <p:txBody>
          <a:bodyPr>
            <a:normAutofit fontScale="92500" lnSpcReduction="10000"/>
          </a:bodyPr>
          <a:lstStyle/>
          <a:p>
            <a:pPr fontAlgn="auto">
              <a:buFont typeface="Wingdings" panose="05000000000000000000" pitchFamily="2" charset="2"/>
              <a:buChar char="§"/>
            </a:pPr>
            <a:r>
              <a:rPr lang="en-US" dirty="0">
                <a:latin typeface="Inter"/>
              </a:rPr>
              <a:t>Using </a:t>
            </a:r>
            <a:r>
              <a:rPr lang="en-US" dirty="0" err="1">
                <a:latin typeface="Inter"/>
              </a:rPr>
              <a:t>CloudSQL</a:t>
            </a:r>
            <a:r>
              <a:rPr lang="en-US" dirty="0">
                <a:latin typeface="Inter"/>
              </a:rPr>
              <a:t>, data has been processed and we have tried to run queries to find the knowledge about data</a:t>
            </a:r>
          </a:p>
        </p:txBody>
      </p:sp>
      <p:pic>
        <p:nvPicPr>
          <p:cNvPr id="5" name="Picture 4">
            <a:extLst>
              <a:ext uri="{FF2B5EF4-FFF2-40B4-BE49-F238E27FC236}">
                <a16:creationId xmlns:a16="http://schemas.microsoft.com/office/drawing/2014/main" id="{C207DDCF-9F65-43DC-9081-500E416182FB}"/>
              </a:ext>
            </a:extLst>
          </p:cNvPr>
          <p:cNvPicPr>
            <a:picLocks noChangeAspect="1"/>
          </p:cNvPicPr>
          <p:nvPr/>
        </p:nvPicPr>
        <p:blipFill>
          <a:blip r:embed="rId3"/>
          <a:srcRect/>
          <a:stretch/>
        </p:blipFill>
        <p:spPr>
          <a:xfrm>
            <a:off x="1419583" y="2411766"/>
            <a:ext cx="6939655" cy="3903556"/>
          </a:xfrm>
          <a:prstGeom prst="rect">
            <a:avLst/>
          </a:prstGeom>
        </p:spPr>
      </p:pic>
      <p:sp>
        <p:nvSpPr>
          <p:cNvPr id="7" name="Content Placeholder 5">
            <a:extLst>
              <a:ext uri="{FF2B5EF4-FFF2-40B4-BE49-F238E27FC236}">
                <a16:creationId xmlns:a16="http://schemas.microsoft.com/office/drawing/2014/main" id="{2A9C76AD-C145-4E76-A9C6-226F7393931C}"/>
              </a:ext>
            </a:extLst>
          </p:cNvPr>
          <p:cNvSpPr txBox="1">
            <a:spLocks/>
          </p:cNvSpPr>
          <p:nvPr/>
        </p:nvSpPr>
        <p:spPr>
          <a:xfrm>
            <a:off x="8891753" y="2411766"/>
            <a:ext cx="2263927" cy="310943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latin typeface="Inter"/>
              </a:rPr>
              <a:t>Questions that the team thought would be okay to answered were fetched through different SQL queries.</a:t>
            </a:r>
          </a:p>
        </p:txBody>
      </p:sp>
    </p:spTree>
    <p:extLst>
      <p:ext uri="{BB962C8B-B14F-4D97-AF65-F5344CB8AC3E}">
        <p14:creationId xmlns:p14="http://schemas.microsoft.com/office/powerpoint/2010/main" val="2664478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p:txBody>
          <a:bodyPr>
            <a:normAutofit/>
          </a:bodyPr>
          <a:lstStyle/>
          <a:p>
            <a:pPr algn="ctr"/>
            <a:r>
              <a:rPr lang="en-US" dirty="0"/>
              <a:t>Process Functioning</a:t>
            </a:r>
          </a:p>
        </p:txBody>
      </p:sp>
      <p:sp>
        <p:nvSpPr>
          <p:cNvPr id="3" name="Slide Number Placeholder 2">
            <a:extLst>
              <a:ext uri="{FF2B5EF4-FFF2-40B4-BE49-F238E27FC236}">
                <a16:creationId xmlns:a16="http://schemas.microsoft.com/office/drawing/2014/main" id="{0254C8D9-9E88-43CF-8F6B-8C96DC670DF0}"/>
              </a:ext>
            </a:extLst>
          </p:cNvPr>
          <p:cNvSpPr>
            <a:spLocks noGrp="1"/>
          </p:cNvSpPr>
          <p:nvPr>
            <p:ph type="sldNum" sz="quarter" idx="12"/>
          </p:nvPr>
        </p:nvSpPr>
        <p:spPr/>
        <p:txBody>
          <a:bodyPr/>
          <a:lstStyle/>
          <a:p>
            <a:fld id="{34B7E4EF-A1BD-40F4-AB7B-04F084DD991D}" type="slidenum">
              <a:rPr lang="en-US" smtClean="0"/>
              <a:t>12</a:t>
            </a:fld>
            <a:endParaRPr lang="en-US" dirty="0"/>
          </a:p>
        </p:txBody>
      </p:sp>
      <p:sp>
        <p:nvSpPr>
          <p:cNvPr id="6" name="Content Placeholder 5">
            <a:extLst>
              <a:ext uri="{FF2B5EF4-FFF2-40B4-BE49-F238E27FC236}">
                <a16:creationId xmlns:a16="http://schemas.microsoft.com/office/drawing/2014/main" id="{81A82C4E-AFC2-45B0-B460-EA953F484770}"/>
              </a:ext>
            </a:extLst>
          </p:cNvPr>
          <p:cNvSpPr>
            <a:spLocks noGrp="1"/>
          </p:cNvSpPr>
          <p:nvPr>
            <p:ph idx="1"/>
          </p:nvPr>
        </p:nvSpPr>
        <p:spPr>
          <a:xfrm>
            <a:off x="1097280" y="1845734"/>
            <a:ext cx="10058400" cy="566032"/>
          </a:xfrm>
        </p:spPr>
        <p:txBody>
          <a:bodyPr>
            <a:normAutofit/>
          </a:bodyPr>
          <a:lstStyle/>
          <a:p>
            <a:pPr fontAlgn="auto">
              <a:buFont typeface="Wingdings" panose="05000000000000000000" pitchFamily="2" charset="2"/>
              <a:buChar char="§"/>
            </a:pPr>
            <a:r>
              <a:rPr lang="en-US" dirty="0">
                <a:latin typeface="Inter"/>
              </a:rPr>
              <a:t>Using Python, a pseudo-batch process has been created to sync with data every 24-hour.</a:t>
            </a:r>
          </a:p>
        </p:txBody>
      </p:sp>
      <p:pic>
        <p:nvPicPr>
          <p:cNvPr id="5" name="Picture 4">
            <a:extLst>
              <a:ext uri="{FF2B5EF4-FFF2-40B4-BE49-F238E27FC236}">
                <a16:creationId xmlns:a16="http://schemas.microsoft.com/office/drawing/2014/main" id="{C207DDCF-9F65-43DC-9081-500E416182FB}"/>
              </a:ext>
            </a:extLst>
          </p:cNvPr>
          <p:cNvPicPr>
            <a:picLocks noChangeAspect="1"/>
          </p:cNvPicPr>
          <p:nvPr/>
        </p:nvPicPr>
        <p:blipFill>
          <a:blip r:embed="rId3"/>
          <a:srcRect/>
          <a:stretch/>
        </p:blipFill>
        <p:spPr>
          <a:xfrm>
            <a:off x="1419583" y="2411766"/>
            <a:ext cx="6939655" cy="3903555"/>
          </a:xfrm>
          <a:prstGeom prst="rect">
            <a:avLst/>
          </a:prstGeom>
        </p:spPr>
      </p:pic>
      <p:sp>
        <p:nvSpPr>
          <p:cNvPr id="7" name="Content Placeholder 5">
            <a:extLst>
              <a:ext uri="{FF2B5EF4-FFF2-40B4-BE49-F238E27FC236}">
                <a16:creationId xmlns:a16="http://schemas.microsoft.com/office/drawing/2014/main" id="{2A9C76AD-C145-4E76-A9C6-226F7393931C}"/>
              </a:ext>
            </a:extLst>
          </p:cNvPr>
          <p:cNvSpPr txBox="1">
            <a:spLocks/>
          </p:cNvSpPr>
          <p:nvPr/>
        </p:nvSpPr>
        <p:spPr>
          <a:xfrm>
            <a:off x="8891753" y="2411766"/>
            <a:ext cx="2263927" cy="310943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latin typeface="Inter"/>
              </a:rPr>
              <a:t>Several kinds of data requires query to be fetched every minutes and seconds, making the process lengthy</a:t>
            </a:r>
          </a:p>
        </p:txBody>
      </p:sp>
    </p:spTree>
    <p:extLst>
      <p:ext uri="{BB962C8B-B14F-4D97-AF65-F5344CB8AC3E}">
        <p14:creationId xmlns:p14="http://schemas.microsoft.com/office/powerpoint/2010/main" val="35487435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p:txBody>
          <a:bodyPr>
            <a:normAutofit/>
          </a:bodyPr>
          <a:lstStyle/>
          <a:p>
            <a:pPr algn="ctr"/>
            <a:r>
              <a:rPr lang="en-US" dirty="0"/>
              <a:t>Process Functioning</a:t>
            </a:r>
          </a:p>
        </p:txBody>
      </p:sp>
      <p:sp>
        <p:nvSpPr>
          <p:cNvPr id="3" name="Slide Number Placeholder 2">
            <a:extLst>
              <a:ext uri="{FF2B5EF4-FFF2-40B4-BE49-F238E27FC236}">
                <a16:creationId xmlns:a16="http://schemas.microsoft.com/office/drawing/2014/main" id="{0254C8D9-9E88-43CF-8F6B-8C96DC670DF0}"/>
              </a:ext>
            </a:extLst>
          </p:cNvPr>
          <p:cNvSpPr>
            <a:spLocks noGrp="1"/>
          </p:cNvSpPr>
          <p:nvPr>
            <p:ph type="sldNum" sz="quarter" idx="12"/>
          </p:nvPr>
        </p:nvSpPr>
        <p:spPr/>
        <p:txBody>
          <a:bodyPr/>
          <a:lstStyle/>
          <a:p>
            <a:fld id="{34B7E4EF-A1BD-40F4-AB7B-04F084DD991D}" type="slidenum">
              <a:rPr lang="en-US" smtClean="0"/>
              <a:t>13</a:t>
            </a:fld>
            <a:endParaRPr lang="en-US" dirty="0"/>
          </a:p>
        </p:txBody>
      </p:sp>
      <p:sp>
        <p:nvSpPr>
          <p:cNvPr id="6" name="Content Placeholder 5">
            <a:extLst>
              <a:ext uri="{FF2B5EF4-FFF2-40B4-BE49-F238E27FC236}">
                <a16:creationId xmlns:a16="http://schemas.microsoft.com/office/drawing/2014/main" id="{81A82C4E-AFC2-45B0-B460-EA953F484770}"/>
              </a:ext>
            </a:extLst>
          </p:cNvPr>
          <p:cNvSpPr>
            <a:spLocks noGrp="1"/>
          </p:cNvSpPr>
          <p:nvPr>
            <p:ph idx="1"/>
          </p:nvPr>
        </p:nvSpPr>
        <p:spPr>
          <a:xfrm>
            <a:off x="1097280" y="1845734"/>
            <a:ext cx="10058400" cy="566032"/>
          </a:xfrm>
        </p:spPr>
        <p:txBody>
          <a:bodyPr>
            <a:normAutofit/>
          </a:bodyPr>
          <a:lstStyle/>
          <a:p>
            <a:pPr fontAlgn="auto">
              <a:buFont typeface="Wingdings" panose="05000000000000000000" pitchFamily="2" charset="2"/>
              <a:buChar char="§"/>
            </a:pPr>
            <a:r>
              <a:rPr lang="en-US" dirty="0">
                <a:latin typeface="Inter"/>
              </a:rPr>
              <a:t>After 24-hour Process of synchronizing </a:t>
            </a:r>
          </a:p>
        </p:txBody>
      </p:sp>
      <p:pic>
        <p:nvPicPr>
          <p:cNvPr id="5" name="Picture 4">
            <a:extLst>
              <a:ext uri="{FF2B5EF4-FFF2-40B4-BE49-F238E27FC236}">
                <a16:creationId xmlns:a16="http://schemas.microsoft.com/office/drawing/2014/main" id="{C207DDCF-9F65-43DC-9081-500E416182FB}"/>
              </a:ext>
            </a:extLst>
          </p:cNvPr>
          <p:cNvPicPr>
            <a:picLocks noChangeAspect="1"/>
          </p:cNvPicPr>
          <p:nvPr/>
        </p:nvPicPr>
        <p:blipFill>
          <a:blip r:embed="rId3"/>
          <a:srcRect/>
          <a:stretch/>
        </p:blipFill>
        <p:spPr>
          <a:xfrm>
            <a:off x="1419583" y="2411766"/>
            <a:ext cx="6939655" cy="3903555"/>
          </a:xfrm>
          <a:prstGeom prst="rect">
            <a:avLst/>
          </a:prstGeom>
        </p:spPr>
      </p:pic>
      <p:sp>
        <p:nvSpPr>
          <p:cNvPr id="7" name="Content Placeholder 5">
            <a:extLst>
              <a:ext uri="{FF2B5EF4-FFF2-40B4-BE49-F238E27FC236}">
                <a16:creationId xmlns:a16="http://schemas.microsoft.com/office/drawing/2014/main" id="{2A9C76AD-C145-4E76-A9C6-226F7393931C}"/>
              </a:ext>
            </a:extLst>
          </p:cNvPr>
          <p:cNvSpPr txBox="1">
            <a:spLocks/>
          </p:cNvSpPr>
          <p:nvPr/>
        </p:nvSpPr>
        <p:spPr>
          <a:xfrm>
            <a:off x="8891753" y="2411766"/>
            <a:ext cx="2263927" cy="310943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latin typeface="Inter"/>
              </a:rPr>
              <a:t>Several kinds of data requires query to be fetched every minutes and seconds, making the process lengthy</a:t>
            </a:r>
          </a:p>
        </p:txBody>
      </p:sp>
    </p:spTree>
    <p:extLst>
      <p:ext uri="{BB962C8B-B14F-4D97-AF65-F5344CB8AC3E}">
        <p14:creationId xmlns:p14="http://schemas.microsoft.com/office/powerpoint/2010/main" val="37299134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p:txBody>
          <a:bodyPr>
            <a:normAutofit/>
          </a:bodyPr>
          <a:lstStyle/>
          <a:p>
            <a:pPr algn="ctr"/>
            <a:r>
              <a:rPr lang="en-US" dirty="0"/>
              <a:t>Process Functioning</a:t>
            </a:r>
          </a:p>
        </p:txBody>
      </p:sp>
      <p:sp>
        <p:nvSpPr>
          <p:cNvPr id="3" name="Slide Number Placeholder 2">
            <a:extLst>
              <a:ext uri="{FF2B5EF4-FFF2-40B4-BE49-F238E27FC236}">
                <a16:creationId xmlns:a16="http://schemas.microsoft.com/office/drawing/2014/main" id="{0254C8D9-9E88-43CF-8F6B-8C96DC670DF0}"/>
              </a:ext>
            </a:extLst>
          </p:cNvPr>
          <p:cNvSpPr>
            <a:spLocks noGrp="1"/>
          </p:cNvSpPr>
          <p:nvPr>
            <p:ph type="sldNum" sz="quarter" idx="12"/>
          </p:nvPr>
        </p:nvSpPr>
        <p:spPr/>
        <p:txBody>
          <a:bodyPr/>
          <a:lstStyle/>
          <a:p>
            <a:fld id="{34B7E4EF-A1BD-40F4-AB7B-04F084DD991D}" type="slidenum">
              <a:rPr lang="en-US" smtClean="0"/>
              <a:t>14</a:t>
            </a:fld>
            <a:endParaRPr lang="en-US" dirty="0"/>
          </a:p>
        </p:txBody>
      </p:sp>
      <p:sp>
        <p:nvSpPr>
          <p:cNvPr id="6" name="Content Placeholder 5">
            <a:extLst>
              <a:ext uri="{FF2B5EF4-FFF2-40B4-BE49-F238E27FC236}">
                <a16:creationId xmlns:a16="http://schemas.microsoft.com/office/drawing/2014/main" id="{81A82C4E-AFC2-45B0-B460-EA953F484770}"/>
              </a:ext>
            </a:extLst>
          </p:cNvPr>
          <p:cNvSpPr>
            <a:spLocks noGrp="1"/>
          </p:cNvSpPr>
          <p:nvPr>
            <p:ph idx="1"/>
          </p:nvPr>
        </p:nvSpPr>
        <p:spPr>
          <a:xfrm>
            <a:off x="1097280" y="1845734"/>
            <a:ext cx="10058400" cy="566032"/>
          </a:xfrm>
        </p:spPr>
        <p:txBody>
          <a:bodyPr>
            <a:normAutofit/>
          </a:bodyPr>
          <a:lstStyle/>
          <a:p>
            <a:pPr fontAlgn="auto">
              <a:buFont typeface="Wingdings" panose="05000000000000000000" pitchFamily="2" charset="2"/>
              <a:buChar char="§"/>
            </a:pPr>
            <a:r>
              <a:rPr lang="en-US" dirty="0">
                <a:latin typeface="Inter"/>
              </a:rPr>
              <a:t>Using Django, every ounce of data has been reflecting to the framework application</a:t>
            </a:r>
          </a:p>
        </p:txBody>
      </p:sp>
      <p:pic>
        <p:nvPicPr>
          <p:cNvPr id="5" name="Picture 4">
            <a:extLst>
              <a:ext uri="{FF2B5EF4-FFF2-40B4-BE49-F238E27FC236}">
                <a16:creationId xmlns:a16="http://schemas.microsoft.com/office/drawing/2014/main" id="{C207DDCF-9F65-43DC-9081-500E416182FB}"/>
              </a:ext>
            </a:extLst>
          </p:cNvPr>
          <p:cNvPicPr>
            <a:picLocks noChangeAspect="1"/>
          </p:cNvPicPr>
          <p:nvPr/>
        </p:nvPicPr>
        <p:blipFill>
          <a:blip r:embed="rId3"/>
          <a:srcRect/>
          <a:stretch/>
        </p:blipFill>
        <p:spPr>
          <a:xfrm>
            <a:off x="1419583" y="2411766"/>
            <a:ext cx="6939655" cy="3903555"/>
          </a:xfrm>
          <a:prstGeom prst="rect">
            <a:avLst/>
          </a:prstGeom>
        </p:spPr>
      </p:pic>
      <p:sp>
        <p:nvSpPr>
          <p:cNvPr id="7" name="Content Placeholder 5">
            <a:extLst>
              <a:ext uri="{FF2B5EF4-FFF2-40B4-BE49-F238E27FC236}">
                <a16:creationId xmlns:a16="http://schemas.microsoft.com/office/drawing/2014/main" id="{2A9C76AD-C145-4E76-A9C6-226F7393931C}"/>
              </a:ext>
            </a:extLst>
          </p:cNvPr>
          <p:cNvSpPr txBox="1">
            <a:spLocks/>
          </p:cNvSpPr>
          <p:nvPr/>
        </p:nvSpPr>
        <p:spPr>
          <a:xfrm>
            <a:off x="8891753" y="2411766"/>
            <a:ext cx="2263927" cy="310943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latin typeface="Inter"/>
              </a:rPr>
              <a:t>Django has back-end python programming, which makes the continuous deployment of the project easy and understandable.</a:t>
            </a:r>
          </a:p>
        </p:txBody>
      </p:sp>
    </p:spTree>
    <p:extLst>
      <p:ext uri="{BB962C8B-B14F-4D97-AF65-F5344CB8AC3E}">
        <p14:creationId xmlns:p14="http://schemas.microsoft.com/office/powerpoint/2010/main" val="1313021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p:txBody>
          <a:bodyPr>
            <a:normAutofit/>
          </a:bodyPr>
          <a:lstStyle/>
          <a:p>
            <a:pPr algn="ctr"/>
            <a:r>
              <a:rPr lang="en-US" dirty="0"/>
              <a:t>Process Functioning</a:t>
            </a:r>
          </a:p>
        </p:txBody>
      </p:sp>
      <p:sp>
        <p:nvSpPr>
          <p:cNvPr id="3" name="Slide Number Placeholder 2">
            <a:extLst>
              <a:ext uri="{FF2B5EF4-FFF2-40B4-BE49-F238E27FC236}">
                <a16:creationId xmlns:a16="http://schemas.microsoft.com/office/drawing/2014/main" id="{0254C8D9-9E88-43CF-8F6B-8C96DC670DF0}"/>
              </a:ext>
            </a:extLst>
          </p:cNvPr>
          <p:cNvSpPr>
            <a:spLocks noGrp="1"/>
          </p:cNvSpPr>
          <p:nvPr>
            <p:ph type="sldNum" sz="quarter" idx="12"/>
          </p:nvPr>
        </p:nvSpPr>
        <p:spPr/>
        <p:txBody>
          <a:bodyPr/>
          <a:lstStyle/>
          <a:p>
            <a:fld id="{34B7E4EF-A1BD-40F4-AB7B-04F084DD991D}" type="slidenum">
              <a:rPr lang="en-US" smtClean="0"/>
              <a:t>15</a:t>
            </a:fld>
            <a:endParaRPr lang="en-US" dirty="0"/>
          </a:p>
        </p:txBody>
      </p:sp>
      <p:sp>
        <p:nvSpPr>
          <p:cNvPr id="6" name="Content Placeholder 5">
            <a:extLst>
              <a:ext uri="{FF2B5EF4-FFF2-40B4-BE49-F238E27FC236}">
                <a16:creationId xmlns:a16="http://schemas.microsoft.com/office/drawing/2014/main" id="{81A82C4E-AFC2-45B0-B460-EA953F484770}"/>
              </a:ext>
            </a:extLst>
          </p:cNvPr>
          <p:cNvSpPr>
            <a:spLocks noGrp="1"/>
          </p:cNvSpPr>
          <p:nvPr>
            <p:ph idx="1"/>
          </p:nvPr>
        </p:nvSpPr>
        <p:spPr>
          <a:xfrm>
            <a:off x="1097280" y="1845734"/>
            <a:ext cx="10058400" cy="566032"/>
          </a:xfrm>
        </p:spPr>
        <p:txBody>
          <a:bodyPr>
            <a:normAutofit/>
          </a:bodyPr>
          <a:lstStyle/>
          <a:p>
            <a:pPr fontAlgn="auto">
              <a:buFont typeface="Wingdings" panose="05000000000000000000" pitchFamily="2" charset="2"/>
              <a:buChar char="§"/>
            </a:pPr>
            <a:r>
              <a:rPr lang="en-US" dirty="0">
                <a:latin typeface="Inter"/>
              </a:rPr>
              <a:t>Created an API, which served the purpose of syncing with the data</a:t>
            </a:r>
          </a:p>
        </p:txBody>
      </p:sp>
      <p:pic>
        <p:nvPicPr>
          <p:cNvPr id="5" name="Picture 4">
            <a:extLst>
              <a:ext uri="{FF2B5EF4-FFF2-40B4-BE49-F238E27FC236}">
                <a16:creationId xmlns:a16="http://schemas.microsoft.com/office/drawing/2014/main" id="{C207DDCF-9F65-43DC-9081-500E416182FB}"/>
              </a:ext>
            </a:extLst>
          </p:cNvPr>
          <p:cNvPicPr>
            <a:picLocks noChangeAspect="1"/>
          </p:cNvPicPr>
          <p:nvPr/>
        </p:nvPicPr>
        <p:blipFill>
          <a:blip r:embed="rId3"/>
          <a:srcRect/>
          <a:stretch/>
        </p:blipFill>
        <p:spPr>
          <a:xfrm>
            <a:off x="1419584" y="2411766"/>
            <a:ext cx="6939653" cy="3903555"/>
          </a:xfrm>
          <a:prstGeom prst="rect">
            <a:avLst/>
          </a:prstGeom>
        </p:spPr>
      </p:pic>
      <p:sp>
        <p:nvSpPr>
          <p:cNvPr id="7" name="Content Placeholder 5">
            <a:extLst>
              <a:ext uri="{FF2B5EF4-FFF2-40B4-BE49-F238E27FC236}">
                <a16:creationId xmlns:a16="http://schemas.microsoft.com/office/drawing/2014/main" id="{2A9C76AD-C145-4E76-A9C6-226F7393931C}"/>
              </a:ext>
            </a:extLst>
          </p:cNvPr>
          <p:cNvSpPr txBox="1">
            <a:spLocks/>
          </p:cNvSpPr>
          <p:nvPr/>
        </p:nvSpPr>
        <p:spPr>
          <a:xfrm>
            <a:off x="8891753" y="2411766"/>
            <a:ext cx="2263927" cy="310943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latin typeface="Inter"/>
              </a:rPr>
              <a:t>API has its advantage of being highly secured  in terms of transferring data from one place to another.</a:t>
            </a:r>
          </a:p>
        </p:txBody>
      </p:sp>
    </p:spTree>
    <p:extLst>
      <p:ext uri="{BB962C8B-B14F-4D97-AF65-F5344CB8AC3E}">
        <p14:creationId xmlns:p14="http://schemas.microsoft.com/office/powerpoint/2010/main" val="18243785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p:txBody>
          <a:bodyPr>
            <a:normAutofit/>
          </a:bodyPr>
          <a:lstStyle/>
          <a:p>
            <a:pPr algn="ctr"/>
            <a:r>
              <a:rPr lang="en-US" dirty="0"/>
              <a:t>Results</a:t>
            </a:r>
          </a:p>
        </p:txBody>
      </p:sp>
      <p:sp>
        <p:nvSpPr>
          <p:cNvPr id="3" name="Slide Number Placeholder 2">
            <a:extLst>
              <a:ext uri="{FF2B5EF4-FFF2-40B4-BE49-F238E27FC236}">
                <a16:creationId xmlns:a16="http://schemas.microsoft.com/office/drawing/2014/main" id="{0254C8D9-9E88-43CF-8F6B-8C96DC670DF0}"/>
              </a:ext>
            </a:extLst>
          </p:cNvPr>
          <p:cNvSpPr>
            <a:spLocks noGrp="1"/>
          </p:cNvSpPr>
          <p:nvPr>
            <p:ph type="sldNum" sz="quarter" idx="12"/>
          </p:nvPr>
        </p:nvSpPr>
        <p:spPr/>
        <p:txBody>
          <a:bodyPr/>
          <a:lstStyle/>
          <a:p>
            <a:fld id="{34B7E4EF-A1BD-40F4-AB7B-04F084DD991D}" type="slidenum">
              <a:rPr lang="en-US" smtClean="0"/>
              <a:t>16</a:t>
            </a:fld>
            <a:endParaRPr lang="en-US" dirty="0"/>
          </a:p>
        </p:txBody>
      </p:sp>
      <p:sp>
        <p:nvSpPr>
          <p:cNvPr id="6" name="Content Placeholder 5">
            <a:extLst>
              <a:ext uri="{FF2B5EF4-FFF2-40B4-BE49-F238E27FC236}">
                <a16:creationId xmlns:a16="http://schemas.microsoft.com/office/drawing/2014/main" id="{81A82C4E-AFC2-45B0-B460-EA953F484770}"/>
              </a:ext>
            </a:extLst>
          </p:cNvPr>
          <p:cNvSpPr>
            <a:spLocks noGrp="1"/>
          </p:cNvSpPr>
          <p:nvPr>
            <p:ph idx="1"/>
          </p:nvPr>
        </p:nvSpPr>
        <p:spPr>
          <a:xfrm>
            <a:off x="1097280" y="1845734"/>
            <a:ext cx="10058400" cy="566032"/>
          </a:xfrm>
        </p:spPr>
        <p:txBody>
          <a:bodyPr>
            <a:normAutofit/>
          </a:bodyPr>
          <a:lstStyle/>
          <a:p>
            <a:pPr fontAlgn="auto">
              <a:buFont typeface="Wingdings" panose="05000000000000000000" pitchFamily="2" charset="2"/>
              <a:buChar char="§"/>
            </a:pPr>
            <a:r>
              <a:rPr lang="en-US" dirty="0">
                <a:latin typeface="Inter"/>
              </a:rPr>
              <a:t>First Analysis of question. Gender wise total cases</a:t>
            </a:r>
          </a:p>
        </p:txBody>
      </p:sp>
      <p:pic>
        <p:nvPicPr>
          <p:cNvPr id="8" name="Picture 7" descr="Chart, pie chart&#10;&#10;Description automatically generated">
            <a:extLst>
              <a:ext uri="{FF2B5EF4-FFF2-40B4-BE49-F238E27FC236}">
                <a16:creationId xmlns:a16="http://schemas.microsoft.com/office/drawing/2014/main" id="{C2C25946-DEFD-4A6A-A18C-07D6348B2864}"/>
              </a:ext>
            </a:extLst>
          </p:cNvPr>
          <p:cNvPicPr>
            <a:picLocks noChangeAspect="1"/>
          </p:cNvPicPr>
          <p:nvPr/>
        </p:nvPicPr>
        <p:blipFill>
          <a:blip r:embed="rId3"/>
          <a:stretch>
            <a:fillRect/>
          </a:stretch>
        </p:blipFill>
        <p:spPr>
          <a:xfrm>
            <a:off x="1036320" y="2251991"/>
            <a:ext cx="9148204" cy="3746930"/>
          </a:xfrm>
          <a:prstGeom prst="rect">
            <a:avLst/>
          </a:prstGeom>
        </p:spPr>
      </p:pic>
    </p:spTree>
    <p:extLst>
      <p:ext uri="{BB962C8B-B14F-4D97-AF65-F5344CB8AC3E}">
        <p14:creationId xmlns:p14="http://schemas.microsoft.com/office/powerpoint/2010/main" val="19162889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p:txBody>
          <a:bodyPr>
            <a:normAutofit/>
          </a:bodyPr>
          <a:lstStyle/>
          <a:p>
            <a:pPr algn="ctr"/>
            <a:r>
              <a:rPr lang="en-US" dirty="0"/>
              <a:t>Results</a:t>
            </a:r>
          </a:p>
        </p:txBody>
      </p:sp>
      <p:sp>
        <p:nvSpPr>
          <p:cNvPr id="3" name="Slide Number Placeholder 2">
            <a:extLst>
              <a:ext uri="{FF2B5EF4-FFF2-40B4-BE49-F238E27FC236}">
                <a16:creationId xmlns:a16="http://schemas.microsoft.com/office/drawing/2014/main" id="{0254C8D9-9E88-43CF-8F6B-8C96DC670DF0}"/>
              </a:ext>
            </a:extLst>
          </p:cNvPr>
          <p:cNvSpPr>
            <a:spLocks noGrp="1"/>
          </p:cNvSpPr>
          <p:nvPr>
            <p:ph type="sldNum" sz="quarter" idx="12"/>
          </p:nvPr>
        </p:nvSpPr>
        <p:spPr/>
        <p:txBody>
          <a:bodyPr/>
          <a:lstStyle/>
          <a:p>
            <a:fld id="{34B7E4EF-A1BD-40F4-AB7B-04F084DD991D}" type="slidenum">
              <a:rPr lang="en-US" smtClean="0"/>
              <a:t>17</a:t>
            </a:fld>
            <a:endParaRPr lang="en-US" dirty="0"/>
          </a:p>
        </p:txBody>
      </p:sp>
      <p:sp>
        <p:nvSpPr>
          <p:cNvPr id="6" name="Content Placeholder 5">
            <a:extLst>
              <a:ext uri="{FF2B5EF4-FFF2-40B4-BE49-F238E27FC236}">
                <a16:creationId xmlns:a16="http://schemas.microsoft.com/office/drawing/2014/main" id="{81A82C4E-AFC2-45B0-B460-EA953F484770}"/>
              </a:ext>
            </a:extLst>
          </p:cNvPr>
          <p:cNvSpPr>
            <a:spLocks noGrp="1"/>
          </p:cNvSpPr>
          <p:nvPr>
            <p:ph idx="1"/>
          </p:nvPr>
        </p:nvSpPr>
        <p:spPr>
          <a:xfrm>
            <a:off x="1097280" y="1845734"/>
            <a:ext cx="10058400" cy="566032"/>
          </a:xfrm>
        </p:spPr>
        <p:txBody>
          <a:bodyPr>
            <a:normAutofit/>
          </a:bodyPr>
          <a:lstStyle/>
          <a:p>
            <a:pPr fontAlgn="auto">
              <a:buFont typeface="Wingdings" panose="05000000000000000000" pitchFamily="2" charset="2"/>
              <a:buChar char="§"/>
            </a:pPr>
            <a:r>
              <a:rPr lang="en-US" dirty="0">
                <a:latin typeface="Inter"/>
              </a:rPr>
              <a:t>Second Analysis of question. Category wise total cases</a:t>
            </a:r>
          </a:p>
        </p:txBody>
      </p:sp>
      <p:pic>
        <p:nvPicPr>
          <p:cNvPr id="8" name="Picture 7">
            <a:extLst>
              <a:ext uri="{FF2B5EF4-FFF2-40B4-BE49-F238E27FC236}">
                <a16:creationId xmlns:a16="http://schemas.microsoft.com/office/drawing/2014/main" id="{C2C25946-DEFD-4A6A-A18C-07D6348B2864}"/>
              </a:ext>
            </a:extLst>
          </p:cNvPr>
          <p:cNvPicPr>
            <a:picLocks noChangeAspect="1"/>
          </p:cNvPicPr>
          <p:nvPr/>
        </p:nvPicPr>
        <p:blipFill>
          <a:blip r:embed="rId3"/>
          <a:srcRect/>
          <a:stretch/>
        </p:blipFill>
        <p:spPr>
          <a:xfrm>
            <a:off x="1036320" y="2935835"/>
            <a:ext cx="10556590" cy="2745529"/>
          </a:xfrm>
          <a:prstGeom prst="rect">
            <a:avLst/>
          </a:prstGeom>
        </p:spPr>
      </p:pic>
    </p:spTree>
    <p:extLst>
      <p:ext uri="{BB962C8B-B14F-4D97-AF65-F5344CB8AC3E}">
        <p14:creationId xmlns:p14="http://schemas.microsoft.com/office/powerpoint/2010/main" val="10384903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p:txBody>
          <a:bodyPr>
            <a:normAutofit/>
          </a:bodyPr>
          <a:lstStyle/>
          <a:p>
            <a:pPr algn="ctr"/>
            <a:r>
              <a:rPr lang="en-US" dirty="0"/>
              <a:t>Results</a:t>
            </a:r>
          </a:p>
        </p:txBody>
      </p:sp>
      <p:sp>
        <p:nvSpPr>
          <p:cNvPr id="3" name="Slide Number Placeholder 2">
            <a:extLst>
              <a:ext uri="{FF2B5EF4-FFF2-40B4-BE49-F238E27FC236}">
                <a16:creationId xmlns:a16="http://schemas.microsoft.com/office/drawing/2014/main" id="{0254C8D9-9E88-43CF-8F6B-8C96DC670DF0}"/>
              </a:ext>
            </a:extLst>
          </p:cNvPr>
          <p:cNvSpPr>
            <a:spLocks noGrp="1"/>
          </p:cNvSpPr>
          <p:nvPr>
            <p:ph type="sldNum" sz="quarter" idx="12"/>
          </p:nvPr>
        </p:nvSpPr>
        <p:spPr/>
        <p:txBody>
          <a:bodyPr/>
          <a:lstStyle/>
          <a:p>
            <a:fld id="{34B7E4EF-A1BD-40F4-AB7B-04F084DD991D}" type="slidenum">
              <a:rPr lang="en-US" smtClean="0"/>
              <a:t>18</a:t>
            </a:fld>
            <a:endParaRPr lang="en-US" dirty="0"/>
          </a:p>
        </p:txBody>
      </p:sp>
      <p:sp>
        <p:nvSpPr>
          <p:cNvPr id="6" name="Content Placeholder 5">
            <a:extLst>
              <a:ext uri="{FF2B5EF4-FFF2-40B4-BE49-F238E27FC236}">
                <a16:creationId xmlns:a16="http://schemas.microsoft.com/office/drawing/2014/main" id="{81A82C4E-AFC2-45B0-B460-EA953F484770}"/>
              </a:ext>
            </a:extLst>
          </p:cNvPr>
          <p:cNvSpPr>
            <a:spLocks noGrp="1"/>
          </p:cNvSpPr>
          <p:nvPr>
            <p:ph idx="1"/>
          </p:nvPr>
        </p:nvSpPr>
        <p:spPr>
          <a:xfrm>
            <a:off x="1097280" y="1845734"/>
            <a:ext cx="10058400" cy="566032"/>
          </a:xfrm>
        </p:spPr>
        <p:txBody>
          <a:bodyPr>
            <a:normAutofit/>
          </a:bodyPr>
          <a:lstStyle/>
          <a:p>
            <a:pPr fontAlgn="auto">
              <a:buFont typeface="Wingdings" panose="05000000000000000000" pitchFamily="2" charset="2"/>
              <a:buChar char="§"/>
            </a:pPr>
            <a:r>
              <a:rPr lang="en-US" dirty="0">
                <a:latin typeface="Inter"/>
              </a:rPr>
              <a:t>Third Analysis of question. State wise total cases</a:t>
            </a:r>
          </a:p>
        </p:txBody>
      </p:sp>
      <p:pic>
        <p:nvPicPr>
          <p:cNvPr id="8" name="Picture 7">
            <a:extLst>
              <a:ext uri="{FF2B5EF4-FFF2-40B4-BE49-F238E27FC236}">
                <a16:creationId xmlns:a16="http://schemas.microsoft.com/office/drawing/2014/main" id="{C2C25946-DEFD-4A6A-A18C-07D6348B2864}"/>
              </a:ext>
            </a:extLst>
          </p:cNvPr>
          <p:cNvPicPr>
            <a:picLocks noChangeAspect="1"/>
          </p:cNvPicPr>
          <p:nvPr/>
        </p:nvPicPr>
        <p:blipFill>
          <a:blip r:embed="rId3"/>
          <a:srcRect/>
          <a:stretch/>
        </p:blipFill>
        <p:spPr>
          <a:xfrm>
            <a:off x="1097280" y="2606567"/>
            <a:ext cx="9720572" cy="3074798"/>
          </a:xfrm>
          <a:prstGeom prst="rect">
            <a:avLst/>
          </a:prstGeom>
        </p:spPr>
      </p:pic>
    </p:spTree>
    <p:extLst>
      <p:ext uri="{BB962C8B-B14F-4D97-AF65-F5344CB8AC3E}">
        <p14:creationId xmlns:p14="http://schemas.microsoft.com/office/powerpoint/2010/main" val="30270616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p:txBody>
          <a:bodyPr>
            <a:normAutofit/>
          </a:bodyPr>
          <a:lstStyle/>
          <a:p>
            <a:pPr algn="ctr"/>
            <a:r>
              <a:rPr lang="en-US" dirty="0"/>
              <a:t>Fit-Gap Analysis</a:t>
            </a:r>
          </a:p>
        </p:txBody>
      </p:sp>
      <p:sp>
        <p:nvSpPr>
          <p:cNvPr id="3" name="Slide Number Placeholder 2">
            <a:extLst>
              <a:ext uri="{FF2B5EF4-FFF2-40B4-BE49-F238E27FC236}">
                <a16:creationId xmlns:a16="http://schemas.microsoft.com/office/drawing/2014/main" id="{0254C8D9-9E88-43CF-8F6B-8C96DC670DF0}"/>
              </a:ext>
            </a:extLst>
          </p:cNvPr>
          <p:cNvSpPr>
            <a:spLocks noGrp="1"/>
          </p:cNvSpPr>
          <p:nvPr>
            <p:ph type="sldNum" sz="quarter" idx="12"/>
          </p:nvPr>
        </p:nvSpPr>
        <p:spPr/>
        <p:txBody>
          <a:bodyPr/>
          <a:lstStyle/>
          <a:p>
            <a:fld id="{34B7E4EF-A1BD-40F4-AB7B-04F084DD991D}" type="slidenum">
              <a:rPr lang="en-US" smtClean="0"/>
              <a:t>19</a:t>
            </a:fld>
            <a:endParaRPr lang="en-US" dirty="0"/>
          </a:p>
        </p:txBody>
      </p:sp>
      <p:sp>
        <p:nvSpPr>
          <p:cNvPr id="6" name="Content Placeholder 5">
            <a:extLst>
              <a:ext uri="{FF2B5EF4-FFF2-40B4-BE49-F238E27FC236}">
                <a16:creationId xmlns:a16="http://schemas.microsoft.com/office/drawing/2014/main" id="{81A82C4E-AFC2-45B0-B460-EA953F484770}"/>
              </a:ext>
            </a:extLst>
          </p:cNvPr>
          <p:cNvSpPr>
            <a:spLocks noGrp="1"/>
          </p:cNvSpPr>
          <p:nvPr>
            <p:ph idx="1"/>
          </p:nvPr>
        </p:nvSpPr>
        <p:spPr>
          <a:xfrm>
            <a:off x="1097280" y="1845734"/>
            <a:ext cx="10058400" cy="4235470"/>
          </a:xfrm>
        </p:spPr>
        <p:txBody>
          <a:bodyPr>
            <a:normAutofit fontScale="92500" lnSpcReduction="20000"/>
          </a:bodyPr>
          <a:lstStyle/>
          <a:p>
            <a:pPr fontAlgn="auto">
              <a:buFont typeface="Wingdings" panose="05000000000000000000" pitchFamily="2" charset="2"/>
              <a:buChar char="§"/>
            </a:pPr>
            <a:r>
              <a:rPr lang="en-US" sz="2100" b="1" dirty="0">
                <a:latin typeface="Inter"/>
              </a:rPr>
              <a:t>Created by </a:t>
            </a:r>
            <a:r>
              <a:rPr lang="en-US" sz="2100" dirty="0">
                <a:latin typeface="Inter"/>
              </a:rPr>
              <a:t>- Business Analyst</a:t>
            </a:r>
          </a:p>
          <a:p>
            <a:pPr fontAlgn="auto">
              <a:buFont typeface="Wingdings" panose="05000000000000000000" pitchFamily="2" charset="2"/>
              <a:buChar char="§"/>
            </a:pPr>
            <a:r>
              <a:rPr lang="en-US" sz="2100" b="1" dirty="0">
                <a:latin typeface="Inter"/>
              </a:rPr>
              <a:t>Reviewed by </a:t>
            </a:r>
            <a:r>
              <a:rPr lang="en-US" sz="2100" dirty="0">
                <a:latin typeface="Inter"/>
              </a:rPr>
              <a:t>- Project Manager</a:t>
            </a:r>
          </a:p>
          <a:p>
            <a:pPr algn="l" fontAlgn="auto">
              <a:buFont typeface="Wingdings" panose="05000000000000000000" pitchFamily="2" charset="2"/>
              <a:buChar char="§"/>
            </a:pPr>
            <a:r>
              <a:rPr lang="en-US" b="1" i="0" dirty="0">
                <a:effectLst/>
                <a:latin typeface="Inter"/>
              </a:rPr>
              <a:t>Determining the feasibility of requirements. (Feature List)</a:t>
            </a:r>
          </a:p>
          <a:p>
            <a:pPr>
              <a:buFont typeface="Wingdings" panose="05000000000000000000" pitchFamily="2" charset="2"/>
              <a:buChar char="§"/>
            </a:pPr>
            <a:r>
              <a:rPr lang="en-US" dirty="0">
                <a:latin typeface="Inter"/>
              </a:rPr>
              <a:t>The requirements of this project is as follows- </a:t>
            </a:r>
          </a:p>
          <a:p>
            <a:pPr marL="0" indent="0">
              <a:buNone/>
            </a:pPr>
            <a:r>
              <a:rPr lang="en-US" dirty="0">
                <a:latin typeface="Inter"/>
              </a:rPr>
              <a:t>	a. The acquisition of a data source from a remote source (URL) (M4)</a:t>
            </a:r>
          </a:p>
          <a:p>
            <a:pPr marL="0" indent="0">
              <a:buNone/>
            </a:pPr>
            <a:r>
              <a:rPr lang="en-US" dirty="0">
                <a:latin typeface="Inter"/>
              </a:rPr>
              <a:t>	b. Acquire data and store into a cloud database. (M4)</a:t>
            </a:r>
          </a:p>
          <a:p>
            <a:pPr marL="0" indent="0">
              <a:buNone/>
            </a:pPr>
            <a:r>
              <a:rPr lang="en-US" dirty="0">
                <a:latin typeface="Inter"/>
              </a:rPr>
              <a:t>	c. Run a pseudo-batch process that runs every 24-hours to acquire data and store in this database. (M4)</a:t>
            </a:r>
          </a:p>
          <a:p>
            <a:pPr marL="0" indent="0">
              <a:buNone/>
            </a:pPr>
            <a:r>
              <a:rPr lang="en-US" dirty="0">
                <a:latin typeface="Inter"/>
              </a:rPr>
              <a:t>	d. Portraying the results into website using web application framework. (M4)</a:t>
            </a:r>
          </a:p>
          <a:p>
            <a:pPr marL="0" indent="0">
              <a:buNone/>
            </a:pPr>
            <a:r>
              <a:rPr lang="en-US" dirty="0">
                <a:latin typeface="Inter"/>
              </a:rPr>
              <a:t>	e. Creating charts using different charting techniques into the dashboard. (M4)</a:t>
            </a:r>
          </a:p>
          <a:p>
            <a:pPr marL="0" indent="0">
              <a:buNone/>
            </a:pPr>
            <a:r>
              <a:rPr lang="en-US" dirty="0">
                <a:latin typeface="Inter"/>
              </a:rPr>
              <a:t>	f. API that serves from LIVE database. (S3)</a:t>
            </a:r>
          </a:p>
        </p:txBody>
      </p:sp>
    </p:spTree>
    <p:extLst>
      <p:ext uri="{BB962C8B-B14F-4D97-AF65-F5344CB8AC3E}">
        <p14:creationId xmlns:p14="http://schemas.microsoft.com/office/powerpoint/2010/main" val="22073575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p:txBody>
          <a:bodyPr>
            <a:normAutofit/>
          </a:bodyPr>
          <a:lstStyle/>
          <a:p>
            <a:pPr algn="ctr"/>
            <a:r>
              <a:rPr lang="en-US" dirty="0"/>
              <a:t>Project Summary</a:t>
            </a:r>
          </a:p>
        </p:txBody>
      </p:sp>
      <p:sp>
        <p:nvSpPr>
          <p:cNvPr id="3" name="Slide Number Placeholder 2">
            <a:extLst>
              <a:ext uri="{FF2B5EF4-FFF2-40B4-BE49-F238E27FC236}">
                <a16:creationId xmlns:a16="http://schemas.microsoft.com/office/drawing/2014/main" id="{0254C8D9-9E88-43CF-8F6B-8C96DC670DF0}"/>
              </a:ext>
            </a:extLst>
          </p:cNvPr>
          <p:cNvSpPr>
            <a:spLocks noGrp="1"/>
          </p:cNvSpPr>
          <p:nvPr>
            <p:ph type="sldNum" sz="quarter" idx="12"/>
          </p:nvPr>
        </p:nvSpPr>
        <p:spPr/>
        <p:txBody>
          <a:bodyPr/>
          <a:lstStyle/>
          <a:p>
            <a:fld id="{34B7E4EF-A1BD-40F4-AB7B-04F084DD991D}" type="slidenum">
              <a:rPr lang="en-US" smtClean="0"/>
              <a:t>2</a:t>
            </a:fld>
            <a:endParaRPr lang="en-US" dirty="0"/>
          </a:p>
        </p:txBody>
      </p:sp>
      <p:sp>
        <p:nvSpPr>
          <p:cNvPr id="6" name="Content Placeholder 5">
            <a:extLst>
              <a:ext uri="{FF2B5EF4-FFF2-40B4-BE49-F238E27FC236}">
                <a16:creationId xmlns:a16="http://schemas.microsoft.com/office/drawing/2014/main" id="{81A82C4E-AFC2-45B0-B460-EA953F484770}"/>
              </a:ext>
            </a:extLst>
          </p:cNvPr>
          <p:cNvSpPr>
            <a:spLocks noGrp="1"/>
          </p:cNvSpPr>
          <p:nvPr>
            <p:ph idx="1"/>
          </p:nvPr>
        </p:nvSpPr>
        <p:spPr/>
        <p:txBody>
          <a:bodyPr/>
          <a:lstStyle/>
          <a:p>
            <a:pPr>
              <a:buFont typeface="Wingdings" panose="05000000000000000000" pitchFamily="2" charset="2"/>
              <a:buChar char="§"/>
            </a:pPr>
            <a:r>
              <a:rPr lang="en-IN" dirty="0"/>
              <a:t>This project will demonstrate the use of Web Application and other important aspects of high level python programming, data analysis tools, charting techniques, and use of frameworks like Django along with the implementation of API and Cloud Database.</a:t>
            </a:r>
          </a:p>
          <a:p>
            <a:pPr>
              <a:buFont typeface="Wingdings" panose="05000000000000000000" pitchFamily="2" charset="2"/>
              <a:buChar char="§"/>
            </a:pPr>
            <a:r>
              <a:rPr lang="en-IN" dirty="0"/>
              <a:t>This project has entirely done under the group and no data has been transferred to any other third party.</a:t>
            </a:r>
          </a:p>
          <a:p>
            <a:pPr>
              <a:buFont typeface="Wingdings" panose="05000000000000000000" pitchFamily="2" charset="2"/>
              <a:buChar char="§"/>
            </a:pPr>
            <a:r>
              <a:rPr lang="en-IN" dirty="0"/>
              <a:t>The dataset chosen in this program is from the following source - </a:t>
            </a:r>
            <a:r>
              <a:rPr lang="en-IN" dirty="0">
                <a:hlinkClick r:id="rId2"/>
              </a:rPr>
              <a:t>https://data.world/rajanand/suicides-in-india</a:t>
            </a:r>
            <a:r>
              <a:rPr lang="en-IN" dirty="0"/>
              <a:t> </a:t>
            </a:r>
          </a:p>
          <a:p>
            <a:pPr>
              <a:buFont typeface="Wingdings" panose="05000000000000000000" pitchFamily="2" charset="2"/>
              <a:buChar char="§"/>
            </a:pPr>
            <a:r>
              <a:rPr lang="en-IN" dirty="0"/>
              <a:t>Different tools and programming languages are used to fetch the data from the website and add to the cloud</a:t>
            </a:r>
          </a:p>
        </p:txBody>
      </p:sp>
    </p:spTree>
    <p:extLst>
      <p:ext uri="{BB962C8B-B14F-4D97-AF65-F5344CB8AC3E}">
        <p14:creationId xmlns:p14="http://schemas.microsoft.com/office/powerpoint/2010/main" val="38337735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p:txBody>
          <a:bodyPr>
            <a:normAutofit/>
          </a:bodyPr>
          <a:lstStyle/>
          <a:p>
            <a:pPr algn="ctr"/>
            <a:r>
              <a:rPr lang="en-US" dirty="0"/>
              <a:t>Fit-Gap Analysis</a:t>
            </a:r>
          </a:p>
        </p:txBody>
      </p:sp>
      <p:sp>
        <p:nvSpPr>
          <p:cNvPr id="3" name="Slide Number Placeholder 2">
            <a:extLst>
              <a:ext uri="{FF2B5EF4-FFF2-40B4-BE49-F238E27FC236}">
                <a16:creationId xmlns:a16="http://schemas.microsoft.com/office/drawing/2014/main" id="{0254C8D9-9E88-43CF-8F6B-8C96DC670DF0}"/>
              </a:ext>
            </a:extLst>
          </p:cNvPr>
          <p:cNvSpPr>
            <a:spLocks noGrp="1"/>
          </p:cNvSpPr>
          <p:nvPr>
            <p:ph type="sldNum" sz="quarter" idx="12"/>
          </p:nvPr>
        </p:nvSpPr>
        <p:spPr/>
        <p:txBody>
          <a:bodyPr/>
          <a:lstStyle/>
          <a:p>
            <a:fld id="{34B7E4EF-A1BD-40F4-AB7B-04F084DD991D}" type="slidenum">
              <a:rPr lang="en-US" smtClean="0"/>
              <a:t>20</a:t>
            </a:fld>
            <a:endParaRPr lang="en-US" dirty="0"/>
          </a:p>
        </p:txBody>
      </p:sp>
      <p:sp>
        <p:nvSpPr>
          <p:cNvPr id="6" name="Content Placeholder 5">
            <a:extLst>
              <a:ext uri="{FF2B5EF4-FFF2-40B4-BE49-F238E27FC236}">
                <a16:creationId xmlns:a16="http://schemas.microsoft.com/office/drawing/2014/main" id="{81A82C4E-AFC2-45B0-B460-EA953F484770}"/>
              </a:ext>
            </a:extLst>
          </p:cNvPr>
          <p:cNvSpPr>
            <a:spLocks noGrp="1"/>
          </p:cNvSpPr>
          <p:nvPr>
            <p:ph idx="1"/>
          </p:nvPr>
        </p:nvSpPr>
        <p:spPr>
          <a:xfrm>
            <a:off x="1097280" y="1845734"/>
            <a:ext cx="10058400" cy="4235470"/>
          </a:xfrm>
        </p:spPr>
        <p:txBody>
          <a:bodyPr>
            <a:normAutofit/>
          </a:bodyPr>
          <a:lstStyle/>
          <a:p>
            <a:pPr>
              <a:buFont typeface="Wingdings" panose="05000000000000000000" pitchFamily="2" charset="2"/>
              <a:buChar char="§"/>
            </a:pPr>
            <a:r>
              <a:rPr lang="en-US" b="1" i="0" dirty="0">
                <a:effectLst/>
                <a:latin typeface="Inter"/>
              </a:rPr>
              <a:t>Evaluating existing first-party apps for use.</a:t>
            </a:r>
          </a:p>
          <a:p>
            <a:pPr marL="0" indent="0">
              <a:buNone/>
            </a:pPr>
            <a:r>
              <a:rPr lang="en-US" dirty="0">
                <a:latin typeface="Inter"/>
              </a:rPr>
              <a:t>All the tools and technology along with programming languages used in this project has been mentioned from slide 5-7. Please refer to them.</a:t>
            </a:r>
          </a:p>
          <a:p>
            <a:pPr>
              <a:buFont typeface="Wingdings" panose="05000000000000000000" pitchFamily="2" charset="2"/>
              <a:buChar char="§"/>
            </a:pPr>
            <a:r>
              <a:rPr lang="en-US" b="1" dirty="0">
                <a:latin typeface="Inter"/>
              </a:rPr>
              <a:t>Gap List –</a:t>
            </a:r>
          </a:p>
          <a:p>
            <a:pPr marL="0" indent="0">
              <a:buNone/>
            </a:pPr>
            <a:r>
              <a:rPr lang="en-US" b="1" dirty="0">
                <a:latin typeface="Inter"/>
              </a:rPr>
              <a:t>	</a:t>
            </a:r>
            <a:r>
              <a:rPr lang="en-US" dirty="0">
                <a:latin typeface="Inter"/>
              </a:rPr>
              <a:t>a. Dashboard techniques (M4)</a:t>
            </a:r>
          </a:p>
          <a:p>
            <a:pPr marL="0" indent="0">
              <a:buNone/>
            </a:pPr>
            <a:r>
              <a:rPr lang="en-US" dirty="0">
                <a:latin typeface="Inter"/>
              </a:rPr>
              <a:t>	b. API fetching data (C2)</a:t>
            </a:r>
          </a:p>
          <a:p>
            <a:pPr>
              <a:buFont typeface="Wingdings" panose="05000000000000000000" pitchFamily="2" charset="2"/>
              <a:buChar char="§"/>
            </a:pPr>
            <a:r>
              <a:rPr lang="en-US" b="1" dirty="0">
                <a:latin typeface="Inter"/>
              </a:rPr>
              <a:t>GAP Score:-</a:t>
            </a:r>
          </a:p>
          <a:p>
            <a:pPr marL="0" indent="0">
              <a:buNone/>
            </a:pPr>
            <a:r>
              <a:rPr lang="en-US" dirty="0">
                <a:latin typeface="Inter"/>
              </a:rPr>
              <a:t>Average scores from requirements – Average scores from gaps</a:t>
            </a:r>
            <a:r>
              <a:rPr lang="en-US" baseline="30000" dirty="0">
                <a:latin typeface="Inter"/>
              </a:rPr>
              <a:t>1</a:t>
            </a:r>
          </a:p>
          <a:p>
            <a:pPr marL="0" indent="0">
              <a:buNone/>
            </a:pPr>
            <a:r>
              <a:rPr lang="en-US" dirty="0">
                <a:latin typeface="Inter"/>
              </a:rPr>
              <a:t>Score :-  3.83 – 3 = 0.83</a:t>
            </a:r>
          </a:p>
        </p:txBody>
      </p:sp>
    </p:spTree>
    <p:extLst>
      <p:ext uri="{BB962C8B-B14F-4D97-AF65-F5344CB8AC3E}">
        <p14:creationId xmlns:p14="http://schemas.microsoft.com/office/powerpoint/2010/main" val="16491490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2057400"/>
            <a:ext cx="10058400" cy="2743200"/>
          </a:xfrm>
        </p:spPr>
        <p:txBody>
          <a:bodyPr>
            <a:normAutofit/>
          </a:bodyPr>
          <a:lstStyle/>
          <a:p>
            <a:pPr algn="ctr"/>
            <a:r>
              <a:rPr lang="en-US" sz="5400" dirty="0"/>
              <a:t>Thank you!!!</a:t>
            </a:r>
            <a:br>
              <a:rPr lang="en-US" sz="5400" dirty="0"/>
            </a:br>
            <a:br>
              <a:rPr lang="en-US" sz="5400" dirty="0"/>
            </a:br>
            <a:r>
              <a:rPr lang="en-US" sz="5400" dirty="0"/>
              <a:t>Questions?</a:t>
            </a:r>
          </a:p>
        </p:txBody>
      </p:sp>
      <p:sp>
        <p:nvSpPr>
          <p:cNvPr id="3" name="Slide Number Placeholder 2">
            <a:extLst>
              <a:ext uri="{FF2B5EF4-FFF2-40B4-BE49-F238E27FC236}">
                <a16:creationId xmlns:a16="http://schemas.microsoft.com/office/drawing/2014/main" id="{0254C8D9-9E88-43CF-8F6B-8C96DC670DF0}"/>
              </a:ext>
            </a:extLst>
          </p:cNvPr>
          <p:cNvSpPr>
            <a:spLocks noGrp="1"/>
          </p:cNvSpPr>
          <p:nvPr>
            <p:ph type="sldNum" sz="quarter" idx="12"/>
          </p:nvPr>
        </p:nvSpPr>
        <p:spPr/>
        <p:txBody>
          <a:bodyPr/>
          <a:lstStyle/>
          <a:p>
            <a:fld id="{34B7E4EF-A1BD-40F4-AB7B-04F084DD991D}" type="slidenum">
              <a:rPr lang="en-US" smtClean="0"/>
              <a:t>21</a:t>
            </a:fld>
            <a:endParaRPr lang="en-US" dirty="0"/>
          </a:p>
        </p:txBody>
      </p:sp>
    </p:spTree>
    <p:extLst>
      <p:ext uri="{BB962C8B-B14F-4D97-AF65-F5344CB8AC3E}">
        <p14:creationId xmlns:p14="http://schemas.microsoft.com/office/powerpoint/2010/main" val="26279202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p:txBody>
          <a:bodyPr>
            <a:normAutofit/>
          </a:bodyPr>
          <a:lstStyle/>
          <a:p>
            <a:pPr algn="ctr"/>
            <a:r>
              <a:rPr lang="en-US" dirty="0"/>
              <a:t>Project Summary</a:t>
            </a:r>
          </a:p>
        </p:txBody>
      </p:sp>
      <p:sp>
        <p:nvSpPr>
          <p:cNvPr id="3" name="Slide Number Placeholder 2">
            <a:extLst>
              <a:ext uri="{FF2B5EF4-FFF2-40B4-BE49-F238E27FC236}">
                <a16:creationId xmlns:a16="http://schemas.microsoft.com/office/drawing/2014/main" id="{0254C8D9-9E88-43CF-8F6B-8C96DC670DF0}"/>
              </a:ext>
            </a:extLst>
          </p:cNvPr>
          <p:cNvSpPr>
            <a:spLocks noGrp="1"/>
          </p:cNvSpPr>
          <p:nvPr>
            <p:ph type="sldNum" sz="quarter" idx="12"/>
          </p:nvPr>
        </p:nvSpPr>
        <p:spPr/>
        <p:txBody>
          <a:bodyPr/>
          <a:lstStyle/>
          <a:p>
            <a:fld id="{34B7E4EF-A1BD-40F4-AB7B-04F084DD991D}" type="slidenum">
              <a:rPr lang="en-US" smtClean="0"/>
              <a:t>3</a:t>
            </a:fld>
            <a:endParaRPr lang="en-US" dirty="0"/>
          </a:p>
        </p:txBody>
      </p:sp>
      <p:sp>
        <p:nvSpPr>
          <p:cNvPr id="6" name="Content Placeholder 5">
            <a:extLst>
              <a:ext uri="{FF2B5EF4-FFF2-40B4-BE49-F238E27FC236}">
                <a16:creationId xmlns:a16="http://schemas.microsoft.com/office/drawing/2014/main" id="{81A82C4E-AFC2-45B0-B460-EA953F484770}"/>
              </a:ext>
            </a:extLst>
          </p:cNvPr>
          <p:cNvSpPr>
            <a:spLocks noGrp="1"/>
          </p:cNvSpPr>
          <p:nvPr>
            <p:ph idx="1"/>
          </p:nvPr>
        </p:nvSpPr>
        <p:spPr>
          <a:xfrm>
            <a:off x="1097280" y="1845734"/>
            <a:ext cx="10058400" cy="4235470"/>
          </a:xfrm>
        </p:spPr>
        <p:txBody>
          <a:bodyPr>
            <a:normAutofit lnSpcReduction="10000"/>
          </a:bodyPr>
          <a:lstStyle/>
          <a:p>
            <a:pPr>
              <a:buFont typeface="Wingdings" panose="05000000000000000000" pitchFamily="2" charset="2"/>
              <a:buChar char="§"/>
            </a:pPr>
            <a:r>
              <a:rPr lang="en-IN" dirty="0"/>
              <a:t>The first task that has been done in the project is to automatically take the data from the given URL.</a:t>
            </a:r>
          </a:p>
          <a:p>
            <a:pPr>
              <a:buFont typeface="Wingdings" panose="05000000000000000000" pitchFamily="2" charset="2"/>
              <a:buChar char="§"/>
            </a:pPr>
            <a:r>
              <a:rPr lang="en-IN" dirty="0"/>
              <a:t>The characteristics of the dataset are as follows</a:t>
            </a:r>
          </a:p>
          <a:p>
            <a:r>
              <a:rPr lang="en-US" b="0" i="0" dirty="0">
                <a:effectLst/>
                <a:latin typeface="Inter"/>
              </a:rPr>
              <a:t>This dataset contains yearly suicide details of all states/u.t of India by various parameters from 2001-2012.The parameters are as follows:-</a:t>
            </a:r>
          </a:p>
          <a:p>
            <a:pPr marL="342900" indent="-342900">
              <a:buFont typeface="+mj-lt"/>
              <a:buAutoNum type="arabicPeriod"/>
            </a:pPr>
            <a:r>
              <a:rPr lang="en-US" b="0" i="0" dirty="0">
                <a:effectLst/>
                <a:latin typeface="Inter"/>
              </a:rPr>
              <a:t>Gender - Sex of the person</a:t>
            </a:r>
          </a:p>
          <a:p>
            <a:pPr marL="342900" indent="-342900">
              <a:buFont typeface="+mj-lt"/>
              <a:buAutoNum type="arabicPeriod"/>
            </a:pPr>
            <a:r>
              <a:rPr lang="en-US" b="0" i="0" dirty="0">
                <a:effectLst/>
                <a:latin typeface="Inter"/>
              </a:rPr>
              <a:t>Age Group – from 0 to 100</a:t>
            </a:r>
          </a:p>
          <a:p>
            <a:pPr marL="342900" indent="-342900">
              <a:buFont typeface="+mj-lt"/>
              <a:buAutoNum type="arabicPeriod"/>
            </a:pPr>
            <a:r>
              <a:rPr lang="en-US" b="0" i="0" dirty="0">
                <a:effectLst/>
                <a:latin typeface="Inter"/>
              </a:rPr>
              <a:t>Total - Count</a:t>
            </a:r>
          </a:p>
          <a:p>
            <a:pPr marL="342900" indent="-342900">
              <a:buFont typeface="+mj-lt"/>
              <a:buAutoNum type="arabicPeriod"/>
            </a:pPr>
            <a:r>
              <a:rPr lang="en-US" b="0" i="0" dirty="0">
                <a:effectLst/>
                <a:latin typeface="Inter"/>
              </a:rPr>
              <a:t>Type Code - It mainly shows the status which is categorized as Social, Educational, Professional, Social.</a:t>
            </a:r>
          </a:p>
          <a:p>
            <a:pPr marL="342900" indent="-342900">
              <a:buFont typeface="+mj-lt"/>
              <a:buAutoNum type="arabicPeriod"/>
            </a:pPr>
            <a:r>
              <a:rPr lang="en-US" b="0" i="0" dirty="0">
                <a:effectLst/>
                <a:latin typeface="Inter"/>
              </a:rPr>
              <a:t>Type - It further categorize the Type code that is the causes</a:t>
            </a:r>
            <a:endParaRPr lang="en-US" dirty="0">
              <a:latin typeface="Inter"/>
            </a:endParaRPr>
          </a:p>
          <a:p>
            <a:pPr>
              <a:buFont typeface="Wingdings" panose="05000000000000000000" pitchFamily="2" charset="2"/>
              <a:buChar char="§"/>
            </a:pPr>
            <a:endParaRPr lang="en-IN" dirty="0"/>
          </a:p>
        </p:txBody>
      </p:sp>
    </p:spTree>
    <p:extLst>
      <p:ext uri="{BB962C8B-B14F-4D97-AF65-F5344CB8AC3E}">
        <p14:creationId xmlns:p14="http://schemas.microsoft.com/office/powerpoint/2010/main" val="32757210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p:txBody>
          <a:bodyPr>
            <a:normAutofit/>
          </a:bodyPr>
          <a:lstStyle/>
          <a:p>
            <a:pPr algn="ctr"/>
            <a:r>
              <a:rPr lang="en-US" dirty="0"/>
              <a:t>Project Summary</a:t>
            </a:r>
          </a:p>
        </p:txBody>
      </p:sp>
      <p:sp>
        <p:nvSpPr>
          <p:cNvPr id="3" name="Slide Number Placeholder 2">
            <a:extLst>
              <a:ext uri="{FF2B5EF4-FFF2-40B4-BE49-F238E27FC236}">
                <a16:creationId xmlns:a16="http://schemas.microsoft.com/office/drawing/2014/main" id="{0254C8D9-9E88-43CF-8F6B-8C96DC670DF0}"/>
              </a:ext>
            </a:extLst>
          </p:cNvPr>
          <p:cNvSpPr>
            <a:spLocks noGrp="1"/>
          </p:cNvSpPr>
          <p:nvPr>
            <p:ph type="sldNum" sz="quarter" idx="12"/>
          </p:nvPr>
        </p:nvSpPr>
        <p:spPr/>
        <p:txBody>
          <a:bodyPr/>
          <a:lstStyle/>
          <a:p>
            <a:fld id="{34B7E4EF-A1BD-40F4-AB7B-04F084DD991D}" type="slidenum">
              <a:rPr lang="en-US" smtClean="0"/>
              <a:t>4</a:t>
            </a:fld>
            <a:endParaRPr lang="en-US" dirty="0"/>
          </a:p>
        </p:txBody>
      </p:sp>
      <p:sp>
        <p:nvSpPr>
          <p:cNvPr id="6" name="Content Placeholder 5">
            <a:extLst>
              <a:ext uri="{FF2B5EF4-FFF2-40B4-BE49-F238E27FC236}">
                <a16:creationId xmlns:a16="http://schemas.microsoft.com/office/drawing/2014/main" id="{81A82C4E-AFC2-45B0-B460-EA953F484770}"/>
              </a:ext>
            </a:extLst>
          </p:cNvPr>
          <p:cNvSpPr>
            <a:spLocks noGrp="1"/>
          </p:cNvSpPr>
          <p:nvPr>
            <p:ph idx="1"/>
          </p:nvPr>
        </p:nvSpPr>
        <p:spPr>
          <a:xfrm>
            <a:off x="1097280" y="1845734"/>
            <a:ext cx="10058400" cy="4235470"/>
          </a:xfrm>
        </p:spPr>
        <p:txBody>
          <a:bodyPr>
            <a:normAutofit/>
          </a:bodyPr>
          <a:lstStyle/>
          <a:p>
            <a:pPr marL="0" indent="0">
              <a:buNone/>
            </a:pPr>
            <a:r>
              <a:rPr lang="en-US" b="0" i="0" dirty="0">
                <a:effectLst/>
                <a:latin typeface="Inter"/>
              </a:rPr>
              <a:t>This dataset contains total of 23517 rows excluding headings.</a:t>
            </a:r>
          </a:p>
          <a:p>
            <a:pPr marL="0" indent="0">
              <a:buNone/>
            </a:pPr>
            <a:r>
              <a:rPr lang="en-US" dirty="0">
                <a:latin typeface="Inter"/>
              </a:rPr>
              <a:t>Details of Data type:-</a:t>
            </a:r>
          </a:p>
          <a:p>
            <a:pPr marL="749808" lvl="1" indent="-457200">
              <a:buFont typeface="+mj-lt"/>
              <a:buAutoNum type="alphaLcParenR"/>
            </a:pPr>
            <a:r>
              <a:rPr lang="en-US" b="0" i="0" dirty="0">
                <a:effectLst/>
                <a:latin typeface="Inter"/>
              </a:rPr>
              <a:t>	a. State – varchar</a:t>
            </a:r>
          </a:p>
          <a:p>
            <a:pPr marL="749808" lvl="1" indent="-457200">
              <a:buFont typeface="+mj-lt"/>
              <a:buAutoNum type="alphaLcParenR"/>
            </a:pPr>
            <a:r>
              <a:rPr lang="en-US" dirty="0">
                <a:latin typeface="Inter"/>
              </a:rPr>
              <a:t>	b. Year – date (initially was varchar, when cleaned, converted to date)</a:t>
            </a:r>
          </a:p>
          <a:p>
            <a:pPr marL="749808" lvl="1" indent="-457200">
              <a:buFont typeface="+mj-lt"/>
              <a:buAutoNum type="alphaLcParenR"/>
            </a:pPr>
            <a:r>
              <a:rPr lang="en-US" b="0" i="0" dirty="0">
                <a:effectLst/>
                <a:latin typeface="Inter"/>
              </a:rPr>
              <a:t>	c. </a:t>
            </a:r>
            <a:r>
              <a:rPr lang="en-US" b="0" i="0" dirty="0" err="1">
                <a:effectLst/>
                <a:latin typeface="Inter"/>
              </a:rPr>
              <a:t>Type_code</a:t>
            </a:r>
            <a:r>
              <a:rPr lang="en-US" dirty="0">
                <a:latin typeface="Inter"/>
              </a:rPr>
              <a:t> – varchar</a:t>
            </a:r>
          </a:p>
          <a:p>
            <a:pPr marL="749808" lvl="1" indent="-457200">
              <a:buFont typeface="+mj-lt"/>
              <a:buAutoNum type="alphaLcParenR"/>
            </a:pPr>
            <a:r>
              <a:rPr lang="en-US" b="0" i="0" dirty="0">
                <a:effectLst/>
                <a:latin typeface="Inter"/>
              </a:rPr>
              <a:t>	d. Gender – varchar</a:t>
            </a:r>
          </a:p>
          <a:p>
            <a:pPr marL="749808" lvl="1" indent="-457200">
              <a:buFont typeface="+mj-lt"/>
              <a:buAutoNum type="alphaLcParenR"/>
            </a:pPr>
            <a:r>
              <a:rPr lang="en-US" dirty="0">
                <a:latin typeface="Inter"/>
              </a:rPr>
              <a:t>	e. Type – varchar</a:t>
            </a:r>
          </a:p>
          <a:p>
            <a:pPr marL="749808" lvl="1" indent="-457200">
              <a:buFont typeface="+mj-lt"/>
              <a:buAutoNum type="alphaLcParenR"/>
            </a:pPr>
            <a:r>
              <a:rPr lang="en-US" b="0" i="0" dirty="0">
                <a:effectLst/>
                <a:latin typeface="Inter"/>
              </a:rPr>
              <a:t>	f. </a:t>
            </a:r>
            <a:r>
              <a:rPr lang="en-US" b="0" i="0" dirty="0" err="1">
                <a:effectLst/>
                <a:latin typeface="Inter"/>
              </a:rPr>
              <a:t>Age</a:t>
            </a:r>
            <a:r>
              <a:rPr lang="en-US" dirty="0" err="1">
                <a:latin typeface="Inter"/>
              </a:rPr>
              <a:t>_group</a:t>
            </a:r>
            <a:r>
              <a:rPr lang="en-US" dirty="0">
                <a:latin typeface="Inter"/>
              </a:rPr>
              <a:t> – int</a:t>
            </a:r>
          </a:p>
          <a:p>
            <a:pPr marL="749808" lvl="1" indent="-457200">
              <a:buFont typeface="+mj-lt"/>
              <a:buAutoNum type="alphaLcParenR"/>
            </a:pPr>
            <a:r>
              <a:rPr lang="en-US" b="0" i="0" dirty="0">
                <a:effectLst/>
                <a:latin typeface="Inter"/>
              </a:rPr>
              <a:t>	g. Total – int (</a:t>
            </a:r>
            <a:r>
              <a:rPr lang="en-US" dirty="0">
                <a:latin typeface="Inter"/>
              </a:rPr>
              <a:t>initially was varchar, when cleaned, converted to int)</a:t>
            </a:r>
          </a:p>
          <a:p>
            <a:pPr marL="0" indent="0">
              <a:buNone/>
            </a:pPr>
            <a:r>
              <a:rPr lang="en-US" dirty="0">
                <a:latin typeface="Inter"/>
              </a:rPr>
              <a:t>The dataset had no null values.</a:t>
            </a:r>
          </a:p>
          <a:p>
            <a:pPr marL="0" indent="0">
              <a:buNone/>
            </a:pPr>
            <a:endParaRPr lang="en-IN" dirty="0"/>
          </a:p>
        </p:txBody>
      </p:sp>
    </p:spTree>
    <p:extLst>
      <p:ext uri="{BB962C8B-B14F-4D97-AF65-F5344CB8AC3E}">
        <p14:creationId xmlns:p14="http://schemas.microsoft.com/office/powerpoint/2010/main" val="659639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p:txBody>
          <a:bodyPr>
            <a:normAutofit/>
          </a:bodyPr>
          <a:lstStyle/>
          <a:p>
            <a:pPr algn="ctr"/>
            <a:r>
              <a:rPr lang="en-US" dirty="0"/>
              <a:t>Tools &amp; Languages Used</a:t>
            </a:r>
          </a:p>
        </p:txBody>
      </p:sp>
      <p:sp>
        <p:nvSpPr>
          <p:cNvPr id="3" name="Slide Number Placeholder 2">
            <a:extLst>
              <a:ext uri="{FF2B5EF4-FFF2-40B4-BE49-F238E27FC236}">
                <a16:creationId xmlns:a16="http://schemas.microsoft.com/office/drawing/2014/main" id="{0254C8D9-9E88-43CF-8F6B-8C96DC670DF0}"/>
              </a:ext>
            </a:extLst>
          </p:cNvPr>
          <p:cNvSpPr>
            <a:spLocks noGrp="1"/>
          </p:cNvSpPr>
          <p:nvPr>
            <p:ph type="sldNum" sz="quarter" idx="12"/>
          </p:nvPr>
        </p:nvSpPr>
        <p:spPr/>
        <p:txBody>
          <a:bodyPr/>
          <a:lstStyle/>
          <a:p>
            <a:fld id="{34B7E4EF-A1BD-40F4-AB7B-04F084DD991D}" type="slidenum">
              <a:rPr lang="en-US" smtClean="0"/>
              <a:t>5</a:t>
            </a:fld>
            <a:endParaRPr lang="en-US" dirty="0"/>
          </a:p>
        </p:txBody>
      </p:sp>
      <p:sp>
        <p:nvSpPr>
          <p:cNvPr id="6" name="Content Placeholder 5">
            <a:extLst>
              <a:ext uri="{FF2B5EF4-FFF2-40B4-BE49-F238E27FC236}">
                <a16:creationId xmlns:a16="http://schemas.microsoft.com/office/drawing/2014/main" id="{81A82C4E-AFC2-45B0-B460-EA953F484770}"/>
              </a:ext>
            </a:extLst>
          </p:cNvPr>
          <p:cNvSpPr>
            <a:spLocks noGrp="1"/>
          </p:cNvSpPr>
          <p:nvPr>
            <p:ph idx="1"/>
          </p:nvPr>
        </p:nvSpPr>
        <p:spPr>
          <a:xfrm>
            <a:off x="1097280" y="1845734"/>
            <a:ext cx="8489420" cy="4023360"/>
          </a:xfrm>
        </p:spPr>
        <p:txBody>
          <a:bodyPr/>
          <a:lstStyle/>
          <a:p>
            <a:pPr marL="0" indent="0">
              <a:buNone/>
            </a:pPr>
            <a:r>
              <a:rPr lang="en-US" dirty="0"/>
              <a:t>1. JavaScript :- </a:t>
            </a:r>
          </a:p>
          <a:p>
            <a:pPr marL="0" indent="0">
              <a:buNone/>
            </a:pPr>
            <a:r>
              <a:rPr lang="en-US" dirty="0"/>
              <a:t>JavaScript, often abbreviated as JS, is a programming language that conforms to the ECMAScript specification. JavaScript is high-level, often just-in-time compiled, and multi-paradigm. It has curly-bracket syntax, dynamic typing, prototype-based object-orientation, and first-class functions.</a:t>
            </a:r>
            <a:endParaRPr lang="en-IN" dirty="0"/>
          </a:p>
          <a:p>
            <a:pPr marL="0" indent="0">
              <a:buNone/>
            </a:pPr>
            <a:r>
              <a:rPr lang="en-US" dirty="0"/>
              <a:t>2. Python :-</a:t>
            </a:r>
          </a:p>
          <a:p>
            <a:pPr marL="0" indent="0">
              <a:buNone/>
            </a:pPr>
            <a:r>
              <a:rPr lang="en-US" dirty="0"/>
              <a:t>Python is a programming language with essential libraries and packages for data science, including Pandas and NumPy. In the analysis process, we will use Python for web scraping from Twitter. We have selected Python because it is universally accepted for data analytics with ample documentation to support any issues.</a:t>
            </a:r>
          </a:p>
        </p:txBody>
      </p:sp>
      <p:pic>
        <p:nvPicPr>
          <p:cNvPr id="4" name="Picture 3">
            <a:extLst>
              <a:ext uri="{FF2B5EF4-FFF2-40B4-BE49-F238E27FC236}">
                <a16:creationId xmlns:a16="http://schemas.microsoft.com/office/drawing/2014/main" id="{64CB02E6-CD90-411A-88E8-F6001EEA9FC7}"/>
              </a:ext>
            </a:extLst>
          </p:cNvPr>
          <p:cNvPicPr>
            <a:picLocks noChangeAspect="1"/>
          </p:cNvPicPr>
          <p:nvPr/>
        </p:nvPicPr>
        <p:blipFill>
          <a:blip r:embed="rId2"/>
          <a:stretch>
            <a:fillRect/>
          </a:stretch>
        </p:blipFill>
        <p:spPr>
          <a:xfrm>
            <a:off x="9704923" y="1978243"/>
            <a:ext cx="1450757" cy="1450757"/>
          </a:xfrm>
          <a:prstGeom prst="rect">
            <a:avLst/>
          </a:prstGeom>
        </p:spPr>
      </p:pic>
      <p:pic>
        <p:nvPicPr>
          <p:cNvPr id="5" name="Picture 4">
            <a:extLst>
              <a:ext uri="{FF2B5EF4-FFF2-40B4-BE49-F238E27FC236}">
                <a16:creationId xmlns:a16="http://schemas.microsoft.com/office/drawing/2014/main" id="{171B2FE6-7AA6-406D-AE2A-CDFA50B328D3}"/>
              </a:ext>
            </a:extLst>
          </p:cNvPr>
          <p:cNvPicPr>
            <a:picLocks noChangeAspect="1"/>
          </p:cNvPicPr>
          <p:nvPr/>
        </p:nvPicPr>
        <p:blipFill>
          <a:blip r:embed="rId3"/>
          <a:stretch>
            <a:fillRect/>
          </a:stretch>
        </p:blipFill>
        <p:spPr>
          <a:xfrm>
            <a:off x="9780233" y="4050947"/>
            <a:ext cx="1181914" cy="1181914"/>
          </a:xfrm>
          <a:prstGeom prst="rect">
            <a:avLst/>
          </a:prstGeom>
        </p:spPr>
      </p:pic>
    </p:spTree>
    <p:extLst>
      <p:ext uri="{BB962C8B-B14F-4D97-AF65-F5344CB8AC3E}">
        <p14:creationId xmlns:p14="http://schemas.microsoft.com/office/powerpoint/2010/main" val="36543293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p:txBody>
          <a:bodyPr>
            <a:normAutofit/>
          </a:bodyPr>
          <a:lstStyle/>
          <a:p>
            <a:pPr algn="ctr"/>
            <a:r>
              <a:rPr lang="en-US" dirty="0"/>
              <a:t>Tools &amp; Languages Used</a:t>
            </a:r>
          </a:p>
        </p:txBody>
      </p:sp>
      <p:sp>
        <p:nvSpPr>
          <p:cNvPr id="3" name="Slide Number Placeholder 2">
            <a:extLst>
              <a:ext uri="{FF2B5EF4-FFF2-40B4-BE49-F238E27FC236}">
                <a16:creationId xmlns:a16="http://schemas.microsoft.com/office/drawing/2014/main" id="{0254C8D9-9E88-43CF-8F6B-8C96DC670DF0}"/>
              </a:ext>
            </a:extLst>
          </p:cNvPr>
          <p:cNvSpPr>
            <a:spLocks noGrp="1"/>
          </p:cNvSpPr>
          <p:nvPr>
            <p:ph type="sldNum" sz="quarter" idx="12"/>
          </p:nvPr>
        </p:nvSpPr>
        <p:spPr/>
        <p:txBody>
          <a:bodyPr/>
          <a:lstStyle/>
          <a:p>
            <a:fld id="{34B7E4EF-A1BD-40F4-AB7B-04F084DD991D}" type="slidenum">
              <a:rPr lang="en-US" smtClean="0"/>
              <a:t>6</a:t>
            </a:fld>
            <a:endParaRPr lang="en-US" dirty="0"/>
          </a:p>
        </p:txBody>
      </p:sp>
      <p:sp>
        <p:nvSpPr>
          <p:cNvPr id="6" name="Content Placeholder 5">
            <a:extLst>
              <a:ext uri="{FF2B5EF4-FFF2-40B4-BE49-F238E27FC236}">
                <a16:creationId xmlns:a16="http://schemas.microsoft.com/office/drawing/2014/main" id="{81A82C4E-AFC2-45B0-B460-EA953F484770}"/>
              </a:ext>
            </a:extLst>
          </p:cNvPr>
          <p:cNvSpPr>
            <a:spLocks noGrp="1"/>
          </p:cNvSpPr>
          <p:nvPr>
            <p:ph idx="1"/>
          </p:nvPr>
        </p:nvSpPr>
        <p:spPr>
          <a:xfrm>
            <a:off x="1097280" y="1845734"/>
            <a:ext cx="8489420" cy="4023360"/>
          </a:xfrm>
        </p:spPr>
        <p:txBody>
          <a:bodyPr/>
          <a:lstStyle/>
          <a:p>
            <a:pPr marL="0" indent="0">
              <a:buNone/>
            </a:pPr>
            <a:r>
              <a:rPr lang="en-US" dirty="0"/>
              <a:t>4. Django:-</a:t>
            </a:r>
          </a:p>
          <a:p>
            <a:pPr marL="0" indent="0">
              <a:buNone/>
            </a:pPr>
            <a:r>
              <a:rPr lang="en-US" dirty="0"/>
              <a:t>Django is a high-level Python web framework that encourages rapid development and clean, pragmatic design. Built by experienced developers, it takes care of much of the hassle of web development, so you can focus on writing your app without needing to reinvent the wheel. It’s free and open source.2. Python :-</a:t>
            </a:r>
          </a:p>
          <a:p>
            <a:pPr marL="0" indent="0">
              <a:buNone/>
            </a:pPr>
            <a:r>
              <a:rPr lang="en-US" dirty="0"/>
              <a:t>5. Google Cloud Platform:-</a:t>
            </a:r>
          </a:p>
          <a:p>
            <a:pPr marL="0" indent="0">
              <a:buNone/>
            </a:pPr>
            <a:r>
              <a:rPr lang="en-US" dirty="0"/>
              <a:t>Google Cloud Platform (GCP), offered by Google, is a suite of cloud computing services that runs on the same infrastructure that Google uses internally for its end-user products, such as Google Search, Gmail, file storage, and YouTube. Alongside a set of management tools, it provides a series of modular cloud services including computing, data storage, data analytics and machine learning.</a:t>
            </a:r>
          </a:p>
        </p:txBody>
      </p:sp>
      <p:pic>
        <p:nvPicPr>
          <p:cNvPr id="4" name="Picture 3">
            <a:extLst>
              <a:ext uri="{FF2B5EF4-FFF2-40B4-BE49-F238E27FC236}">
                <a16:creationId xmlns:a16="http://schemas.microsoft.com/office/drawing/2014/main" id="{64CB02E6-CD90-411A-88E8-F6001EEA9FC7}"/>
              </a:ext>
            </a:extLst>
          </p:cNvPr>
          <p:cNvPicPr>
            <a:picLocks noChangeAspect="1"/>
          </p:cNvPicPr>
          <p:nvPr/>
        </p:nvPicPr>
        <p:blipFill>
          <a:blip r:embed="rId2"/>
          <a:srcRect/>
          <a:stretch/>
        </p:blipFill>
        <p:spPr>
          <a:xfrm>
            <a:off x="9771980" y="2382786"/>
            <a:ext cx="1568980" cy="543583"/>
          </a:xfrm>
          <a:prstGeom prst="rect">
            <a:avLst/>
          </a:prstGeom>
        </p:spPr>
      </p:pic>
      <p:pic>
        <p:nvPicPr>
          <p:cNvPr id="5" name="Picture 4">
            <a:extLst>
              <a:ext uri="{FF2B5EF4-FFF2-40B4-BE49-F238E27FC236}">
                <a16:creationId xmlns:a16="http://schemas.microsoft.com/office/drawing/2014/main" id="{171B2FE6-7AA6-406D-AE2A-CDFA50B328D3}"/>
              </a:ext>
            </a:extLst>
          </p:cNvPr>
          <p:cNvPicPr>
            <a:picLocks noChangeAspect="1"/>
          </p:cNvPicPr>
          <p:nvPr/>
        </p:nvPicPr>
        <p:blipFill>
          <a:blip r:embed="rId3"/>
          <a:srcRect/>
          <a:stretch/>
        </p:blipFill>
        <p:spPr>
          <a:xfrm>
            <a:off x="9586700" y="4007005"/>
            <a:ext cx="2356438" cy="365125"/>
          </a:xfrm>
          <a:prstGeom prst="rect">
            <a:avLst/>
          </a:prstGeom>
        </p:spPr>
      </p:pic>
    </p:spTree>
    <p:extLst>
      <p:ext uri="{BB962C8B-B14F-4D97-AF65-F5344CB8AC3E}">
        <p14:creationId xmlns:p14="http://schemas.microsoft.com/office/powerpoint/2010/main" val="21693474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p:txBody>
          <a:bodyPr>
            <a:normAutofit/>
          </a:bodyPr>
          <a:lstStyle/>
          <a:p>
            <a:pPr algn="ctr"/>
            <a:r>
              <a:rPr lang="en-US" dirty="0"/>
              <a:t>Tools &amp; Languages Used</a:t>
            </a:r>
          </a:p>
        </p:txBody>
      </p:sp>
      <p:sp>
        <p:nvSpPr>
          <p:cNvPr id="3" name="Slide Number Placeholder 2">
            <a:extLst>
              <a:ext uri="{FF2B5EF4-FFF2-40B4-BE49-F238E27FC236}">
                <a16:creationId xmlns:a16="http://schemas.microsoft.com/office/drawing/2014/main" id="{0254C8D9-9E88-43CF-8F6B-8C96DC670DF0}"/>
              </a:ext>
            </a:extLst>
          </p:cNvPr>
          <p:cNvSpPr>
            <a:spLocks noGrp="1"/>
          </p:cNvSpPr>
          <p:nvPr>
            <p:ph type="sldNum" sz="quarter" idx="12"/>
          </p:nvPr>
        </p:nvSpPr>
        <p:spPr/>
        <p:txBody>
          <a:bodyPr/>
          <a:lstStyle/>
          <a:p>
            <a:fld id="{34B7E4EF-A1BD-40F4-AB7B-04F084DD991D}" type="slidenum">
              <a:rPr lang="en-US" smtClean="0"/>
              <a:t>7</a:t>
            </a:fld>
            <a:endParaRPr lang="en-US" dirty="0"/>
          </a:p>
        </p:txBody>
      </p:sp>
      <p:sp>
        <p:nvSpPr>
          <p:cNvPr id="6" name="Content Placeholder 5">
            <a:extLst>
              <a:ext uri="{FF2B5EF4-FFF2-40B4-BE49-F238E27FC236}">
                <a16:creationId xmlns:a16="http://schemas.microsoft.com/office/drawing/2014/main" id="{81A82C4E-AFC2-45B0-B460-EA953F484770}"/>
              </a:ext>
            </a:extLst>
          </p:cNvPr>
          <p:cNvSpPr>
            <a:spLocks noGrp="1"/>
          </p:cNvSpPr>
          <p:nvPr>
            <p:ph idx="1"/>
          </p:nvPr>
        </p:nvSpPr>
        <p:spPr>
          <a:xfrm>
            <a:off x="1097280" y="1845734"/>
            <a:ext cx="8489420" cy="4023360"/>
          </a:xfrm>
        </p:spPr>
        <p:txBody>
          <a:bodyPr/>
          <a:lstStyle/>
          <a:p>
            <a:pPr marL="0" indent="0">
              <a:buNone/>
            </a:pPr>
            <a:r>
              <a:rPr lang="en-US" dirty="0"/>
              <a:t>4. Google Cloud SQL:-</a:t>
            </a:r>
          </a:p>
          <a:p>
            <a:pPr marL="0" indent="0">
              <a:buNone/>
            </a:pPr>
            <a:r>
              <a:rPr lang="en-US" dirty="0"/>
              <a:t>Cloud SQL provides a cloud-based alternative to local MySQL, PostgreSQL, and SQL Server databases. Cloud SQL also lets you create and delete databases and database users, but it isn't a database administration tool. There are many database administration tools you can choose from, depending on your database engine.</a:t>
            </a:r>
          </a:p>
          <a:p>
            <a:pPr marL="0" indent="0">
              <a:buNone/>
            </a:pPr>
            <a:r>
              <a:rPr lang="en-US" dirty="0"/>
              <a:t>5. Google Charts:-</a:t>
            </a:r>
          </a:p>
          <a:p>
            <a:pPr marL="0" indent="0">
              <a:buNone/>
            </a:pPr>
            <a:r>
              <a:rPr lang="en-US" dirty="0"/>
              <a:t>Google Charts is an interactive Web service that creates graphical charts from user-supplied information. The user supplies data and a formatting specification expressed in JavaScript embedded in a Web page; in response the service sends an image of the chart.</a:t>
            </a:r>
          </a:p>
        </p:txBody>
      </p:sp>
      <p:pic>
        <p:nvPicPr>
          <p:cNvPr id="4" name="Picture 3">
            <a:extLst>
              <a:ext uri="{FF2B5EF4-FFF2-40B4-BE49-F238E27FC236}">
                <a16:creationId xmlns:a16="http://schemas.microsoft.com/office/drawing/2014/main" id="{64CB02E6-CD90-411A-88E8-F6001EEA9FC7}"/>
              </a:ext>
            </a:extLst>
          </p:cNvPr>
          <p:cNvPicPr>
            <a:picLocks noChangeAspect="1"/>
          </p:cNvPicPr>
          <p:nvPr/>
        </p:nvPicPr>
        <p:blipFill>
          <a:blip r:embed="rId2"/>
          <a:srcRect/>
          <a:stretch/>
        </p:blipFill>
        <p:spPr>
          <a:xfrm>
            <a:off x="9793273" y="2249621"/>
            <a:ext cx="1301447" cy="1301447"/>
          </a:xfrm>
          <a:prstGeom prst="rect">
            <a:avLst/>
          </a:prstGeom>
        </p:spPr>
      </p:pic>
      <p:pic>
        <p:nvPicPr>
          <p:cNvPr id="7" name="Picture 6">
            <a:extLst>
              <a:ext uri="{FF2B5EF4-FFF2-40B4-BE49-F238E27FC236}">
                <a16:creationId xmlns:a16="http://schemas.microsoft.com/office/drawing/2014/main" id="{23F48DE9-CA73-46B5-B534-9626271A1151}"/>
              </a:ext>
            </a:extLst>
          </p:cNvPr>
          <p:cNvPicPr>
            <a:picLocks noChangeAspect="1"/>
          </p:cNvPicPr>
          <p:nvPr/>
        </p:nvPicPr>
        <p:blipFill>
          <a:blip r:embed="rId3"/>
          <a:srcRect/>
          <a:stretch/>
        </p:blipFill>
        <p:spPr>
          <a:xfrm>
            <a:off x="9793273" y="4063329"/>
            <a:ext cx="1298561" cy="1298561"/>
          </a:xfrm>
          <a:prstGeom prst="rect">
            <a:avLst/>
          </a:prstGeom>
        </p:spPr>
      </p:pic>
    </p:spTree>
    <p:extLst>
      <p:ext uri="{BB962C8B-B14F-4D97-AF65-F5344CB8AC3E}">
        <p14:creationId xmlns:p14="http://schemas.microsoft.com/office/powerpoint/2010/main" val="22894599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p:txBody>
          <a:bodyPr>
            <a:normAutofit/>
          </a:bodyPr>
          <a:lstStyle/>
          <a:p>
            <a:pPr algn="ctr"/>
            <a:r>
              <a:rPr lang="en-US" dirty="0"/>
              <a:t>Team Information</a:t>
            </a:r>
          </a:p>
        </p:txBody>
      </p:sp>
      <p:sp>
        <p:nvSpPr>
          <p:cNvPr id="3" name="Slide Number Placeholder 2">
            <a:extLst>
              <a:ext uri="{FF2B5EF4-FFF2-40B4-BE49-F238E27FC236}">
                <a16:creationId xmlns:a16="http://schemas.microsoft.com/office/drawing/2014/main" id="{0254C8D9-9E88-43CF-8F6B-8C96DC670DF0}"/>
              </a:ext>
            </a:extLst>
          </p:cNvPr>
          <p:cNvSpPr>
            <a:spLocks noGrp="1"/>
          </p:cNvSpPr>
          <p:nvPr>
            <p:ph type="sldNum" sz="quarter" idx="12"/>
          </p:nvPr>
        </p:nvSpPr>
        <p:spPr/>
        <p:txBody>
          <a:bodyPr/>
          <a:lstStyle/>
          <a:p>
            <a:fld id="{34B7E4EF-A1BD-40F4-AB7B-04F084DD991D}" type="slidenum">
              <a:rPr lang="en-US" smtClean="0"/>
              <a:t>8</a:t>
            </a:fld>
            <a:endParaRPr lang="en-US" dirty="0"/>
          </a:p>
        </p:txBody>
      </p:sp>
      <p:sp>
        <p:nvSpPr>
          <p:cNvPr id="6" name="Content Placeholder 5">
            <a:extLst>
              <a:ext uri="{FF2B5EF4-FFF2-40B4-BE49-F238E27FC236}">
                <a16:creationId xmlns:a16="http://schemas.microsoft.com/office/drawing/2014/main" id="{81A82C4E-AFC2-45B0-B460-EA953F484770}"/>
              </a:ext>
            </a:extLst>
          </p:cNvPr>
          <p:cNvSpPr>
            <a:spLocks noGrp="1"/>
          </p:cNvSpPr>
          <p:nvPr>
            <p:ph idx="1"/>
          </p:nvPr>
        </p:nvSpPr>
        <p:spPr>
          <a:xfrm>
            <a:off x="1097280" y="1845734"/>
            <a:ext cx="10058400" cy="4235470"/>
          </a:xfrm>
        </p:spPr>
        <p:txBody>
          <a:bodyPr>
            <a:normAutofit/>
          </a:bodyPr>
          <a:lstStyle/>
          <a:p>
            <a:pPr marL="0" indent="0">
              <a:buNone/>
            </a:pPr>
            <a:r>
              <a:rPr lang="en-US" b="1" i="0" dirty="0">
                <a:effectLst/>
                <a:latin typeface="Inter"/>
              </a:rPr>
              <a:t>Member – 1 - </a:t>
            </a:r>
            <a:r>
              <a:rPr lang="en-US" b="1" dirty="0">
                <a:latin typeface="Inter"/>
              </a:rPr>
              <a:t>Jaivardhan Singh</a:t>
            </a:r>
          </a:p>
          <a:p>
            <a:pPr marL="0" indent="0">
              <a:buNone/>
            </a:pPr>
            <a:r>
              <a:rPr lang="en-US" dirty="0">
                <a:latin typeface="Inter"/>
              </a:rPr>
              <a:t>Roles &amp; Responsibilities :- Project Manager &amp; Business Analyst - Manage the deliverables of the project, works with Business Analyst to build the documentation for proposal.</a:t>
            </a:r>
          </a:p>
          <a:p>
            <a:pPr marL="0" indent="0">
              <a:buNone/>
            </a:pPr>
            <a:r>
              <a:rPr lang="en-US" b="1" dirty="0">
                <a:latin typeface="Inter"/>
              </a:rPr>
              <a:t>Member – 2 - Muzammil Abbas </a:t>
            </a:r>
            <a:r>
              <a:rPr lang="en-US" b="1" dirty="0" err="1">
                <a:latin typeface="Inter"/>
              </a:rPr>
              <a:t>Anajwala</a:t>
            </a:r>
            <a:endParaRPr lang="en-US" b="1" dirty="0">
              <a:latin typeface="Inter"/>
            </a:endParaRPr>
          </a:p>
          <a:p>
            <a:pPr marL="0" indent="0">
              <a:buNone/>
            </a:pPr>
            <a:r>
              <a:rPr lang="en-US" dirty="0">
                <a:latin typeface="Inter"/>
              </a:rPr>
              <a:t>Roles &amp; Responsibilities :- Develop the software front and back end</a:t>
            </a:r>
          </a:p>
          <a:p>
            <a:pPr marL="0" indent="0">
              <a:buNone/>
            </a:pPr>
            <a:r>
              <a:rPr lang="en-US" b="1" dirty="0">
                <a:latin typeface="Inter"/>
              </a:rPr>
              <a:t>Member -3 - </a:t>
            </a:r>
            <a:r>
              <a:rPr lang="en-US" b="1" dirty="0" err="1">
                <a:latin typeface="Inter"/>
              </a:rPr>
              <a:t>Barkha</a:t>
            </a:r>
            <a:r>
              <a:rPr lang="en-US" b="1" dirty="0">
                <a:latin typeface="Inter"/>
              </a:rPr>
              <a:t> Maheshbhai Patel</a:t>
            </a:r>
          </a:p>
          <a:p>
            <a:pPr marL="0" indent="0">
              <a:buNone/>
            </a:pPr>
            <a:r>
              <a:rPr lang="en-US" dirty="0">
                <a:latin typeface="Inter"/>
              </a:rPr>
              <a:t>Roles &amp; Responsibilities :- Acquire data, build data models and database if needed</a:t>
            </a:r>
          </a:p>
          <a:p>
            <a:pPr marL="0" indent="0">
              <a:buNone/>
            </a:pPr>
            <a:endParaRPr lang="en-US" dirty="0">
              <a:latin typeface="Inter"/>
            </a:endParaRPr>
          </a:p>
          <a:p>
            <a:pPr marL="0" indent="0">
              <a:buNone/>
            </a:pPr>
            <a:endParaRPr lang="en-IN" dirty="0"/>
          </a:p>
        </p:txBody>
      </p:sp>
    </p:spTree>
    <p:extLst>
      <p:ext uri="{BB962C8B-B14F-4D97-AF65-F5344CB8AC3E}">
        <p14:creationId xmlns:p14="http://schemas.microsoft.com/office/powerpoint/2010/main" val="25371957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p:txBody>
          <a:bodyPr>
            <a:normAutofit/>
          </a:bodyPr>
          <a:lstStyle/>
          <a:p>
            <a:pPr algn="ctr"/>
            <a:r>
              <a:rPr lang="en-US" dirty="0"/>
              <a:t>Process Functioning</a:t>
            </a:r>
          </a:p>
        </p:txBody>
      </p:sp>
      <p:sp>
        <p:nvSpPr>
          <p:cNvPr id="3" name="Slide Number Placeholder 2">
            <a:extLst>
              <a:ext uri="{FF2B5EF4-FFF2-40B4-BE49-F238E27FC236}">
                <a16:creationId xmlns:a16="http://schemas.microsoft.com/office/drawing/2014/main" id="{0254C8D9-9E88-43CF-8F6B-8C96DC670DF0}"/>
              </a:ext>
            </a:extLst>
          </p:cNvPr>
          <p:cNvSpPr>
            <a:spLocks noGrp="1"/>
          </p:cNvSpPr>
          <p:nvPr>
            <p:ph type="sldNum" sz="quarter" idx="12"/>
          </p:nvPr>
        </p:nvSpPr>
        <p:spPr/>
        <p:txBody>
          <a:bodyPr/>
          <a:lstStyle/>
          <a:p>
            <a:fld id="{34B7E4EF-A1BD-40F4-AB7B-04F084DD991D}" type="slidenum">
              <a:rPr lang="en-US" smtClean="0"/>
              <a:t>9</a:t>
            </a:fld>
            <a:endParaRPr lang="en-US" dirty="0"/>
          </a:p>
        </p:txBody>
      </p:sp>
      <p:sp>
        <p:nvSpPr>
          <p:cNvPr id="6" name="Content Placeholder 5">
            <a:extLst>
              <a:ext uri="{FF2B5EF4-FFF2-40B4-BE49-F238E27FC236}">
                <a16:creationId xmlns:a16="http://schemas.microsoft.com/office/drawing/2014/main" id="{81A82C4E-AFC2-45B0-B460-EA953F484770}"/>
              </a:ext>
            </a:extLst>
          </p:cNvPr>
          <p:cNvSpPr>
            <a:spLocks noGrp="1"/>
          </p:cNvSpPr>
          <p:nvPr>
            <p:ph idx="1"/>
          </p:nvPr>
        </p:nvSpPr>
        <p:spPr>
          <a:xfrm>
            <a:off x="1097280" y="1845734"/>
            <a:ext cx="10058400" cy="457658"/>
          </a:xfrm>
        </p:spPr>
        <p:txBody>
          <a:bodyPr>
            <a:normAutofit/>
          </a:bodyPr>
          <a:lstStyle/>
          <a:p>
            <a:pPr fontAlgn="auto">
              <a:buFont typeface="Wingdings" panose="05000000000000000000" pitchFamily="2" charset="2"/>
              <a:buChar char="§"/>
            </a:pPr>
            <a:r>
              <a:rPr lang="en-US" dirty="0">
                <a:latin typeface="Inter"/>
              </a:rPr>
              <a:t>Fetching Data from the URL. All the coding has been done in python in back-end.</a:t>
            </a:r>
          </a:p>
        </p:txBody>
      </p:sp>
      <p:pic>
        <p:nvPicPr>
          <p:cNvPr id="5" name="Picture 4" descr="Graphical user interface&#10;&#10;Description automatically generated">
            <a:extLst>
              <a:ext uri="{FF2B5EF4-FFF2-40B4-BE49-F238E27FC236}">
                <a16:creationId xmlns:a16="http://schemas.microsoft.com/office/drawing/2014/main" id="{C207DDCF-9F65-43DC-9081-500E416182FB}"/>
              </a:ext>
            </a:extLst>
          </p:cNvPr>
          <p:cNvPicPr>
            <a:picLocks noChangeAspect="1"/>
          </p:cNvPicPr>
          <p:nvPr/>
        </p:nvPicPr>
        <p:blipFill>
          <a:blip r:embed="rId3"/>
          <a:stretch>
            <a:fillRect/>
          </a:stretch>
        </p:blipFill>
        <p:spPr>
          <a:xfrm>
            <a:off x="1097279" y="2303392"/>
            <a:ext cx="7584265" cy="4011930"/>
          </a:xfrm>
          <a:prstGeom prst="rect">
            <a:avLst/>
          </a:prstGeom>
        </p:spPr>
      </p:pic>
      <p:sp>
        <p:nvSpPr>
          <p:cNvPr id="7" name="Content Placeholder 5">
            <a:extLst>
              <a:ext uri="{FF2B5EF4-FFF2-40B4-BE49-F238E27FC236}">
                <a16:creationId xmlns:a16="http://schemas.microsoft.com/office/drawing/2014/main" id="{2A9C76AD-C145-4E76-A9C6-226F7393931C}"/>
              </a:ext>
            </a:extLst>
          </p:cNvPr>
          <p:cNvSpPr txBox="1">
            <a:spLocks/>
          </p:cNvSpPr>
          <p:nvPr/>
        </p:nvSpPr>
        <p:spPr>
          <a:xfrm>
            <a:off x="8891752" y="2303391"/>
            <a:ext cx="2263927" cy="310943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latin typeface="Inter"/>
              </a:rPr>
              <a:t>Use of </a:t>
            </a:r>
            <a:r>
              <a:rPr lang="en-US" dirty="0" err="1">
                <a:latin typeface="Inter"/>
              </a:rPr>
              <a:t>data.world</a:t>
            </a:r>
            <a:r>
              <a:rPr lang="en-US" dirty="0">
                <a:latin typeface="Inter"/>
              </a:rPr>
              <a:t> library in the python to fetch the data from the URL and stored it into an array and entered the Database, if the data is not available it will insert automatically.</a:t>
            </a:r>
          </a:p>
        </p:txBody>
      </p:sp>
    </p:spTree>
    <p:extLst>
      <p:ext uri="{BB962C8B-B14F-4D97-AF65-F5344CB8AC3E}">
        <p14:creationId xmlns:p14="http://schemas.microsoft.com/office/powerpoint/2010/main" val="7725900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2.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126</TotalTime>
  <Words>1390</Words>
  <Application>Microsoft Office PowerPoint</Application>
  <PresentationFormat>Widescreen</PresentationFormat>
  <Paragraphs>134</Paragraphs>
  <Slides>21</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Inter</vt:lpstr>
      <vt:lpstr>Source Serif Pro</vt:lpstr>
      <vt:lpstr>Wingdings</vt:lpstr>
      <vt:lpstr>Retrospect</vt:lpstr>
      <vt:lpstr>Final Group Project – BDAT 1004  Data Programming</vt:lpstr>
      <vt:lpstr>Project Summary</vt:lpstr>
      <vt:lpstr>Project Summary</vt:lpstr>
      <vt:lpstr>Project Summary</vt:lpstr>
      <vt:lpstr>Tools &amp; Languages Used</vt:lpstr>
      <vt:lpstr>Tools &amp; Languages Used</vt:lpstr>
      <vt:lpstr>Tools &amp; Languages Used</vt:lpstr>
      <vt:lpstr>Team Information</vt:lpstr>
      <vt:lpstr>Process Functioning</vt:lpstr>
      <vt:lpstr>Process Functioning</vt:lpstr>
      <vt:lpstr>Process Functioning</vt:lpstr>
      <vt:lpstr>Process Functioning</vt:lpstr>
      <vt:lpstr>Process Functioning</vt:lpstr>
      <vt:lpstr>Process Functioning</vt:lpstr>
      <vt:lpstr>Process Functioning</vt:lpstr>
      <vt:lpstr>Results</vt:lpstr>
      <vt:lpstr>Results</vt:lpstr>
      <vt:lpstr>Results</vt:lpstr>
      <vt:lpstr>Fit-Gap Analysis</vt:lpstr>
      <vt:lpstr>Fit-Gap Analysis</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Group Project – BDAT 1004  Data Programming</dc:title>
  <dc:creator>Jaivardhan Singh</dc:creator>
  <cp:lastModifiedBy>Jaivardhan Singh</cp:lastModifiedBy>
  <cp:revision>14</cp:revision>
  <dcterms:created xsi:type="dcterms:W3CDTF">2021-08-20T01:23:19Z</dcterms:created>
  <dcterms:modified xsi:type="dcterms:W3CDTF">2021-08-20T03:29:40Z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