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67" r:id="rId11"/>
    <p:sldId id="2146847062" r:id="rId12"/>
    <p:sldId id="2146847063" r:id="rId13"/>
    <p:sldId id="2146847065" r:id="rId14"/>
    <p:sldId id="2146847066" r:id="rId15"/>
    <p:sldId id="2146847064" r:id="rId16"/>
    <p:sldId id="2146847067"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tx2">
                    <a:lumMod val="75000"/>
                  </a:schemeClr>
                </a:solidFill>
              </a:rPr>
              <a:t>Power System Fault Detection and Classification using machine learning</a:t>
            </a:r>
            <a:endParaRPr lang="en-US" b="1" dirty="0">
              <a:solidFill>
                <a:schemeClr val="tx2">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JAIVARDHAN – RSD College – Computer Applications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B2243-4FDF-5682-40AD-6A527935AAA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BE9DA7-4965-FC85-F404-4FF0E794998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232A466-FB09-DCA9-3F52-ED458380DFEA}"/>
              </a:ext>
            </a:extLst>
          </p:cNvPr>
          <p:cNvPicPr>
            <a:picLocks noGrp="1" noChangeAspect="1"/>
          </p:cNvPicPr>
          <p:nvPr>
            <p:ph idx="1"/>
          </p:nvPr>
        </p:nvPicPr>
        <p:blipFill>
          <a:blip r:embed="rId2"/>
          <a:stretch>
            <a:fillRect/>
          </a:stretch>
        </p:blipFill>
        <p:spPr>
          <a:xfrm>
            <a:off x="581025" y="1733168"/>
            <a:ext cx="11029950" cy="3810764"/>
          </a:xfrm>
        </p:spPr>
      </p:pic>
    </p:spTree>
    <p:extLst>
      <p:ext uri="{BB962C8B-B14F-4D97-AF65-F5344CB8AC3E}">
        <p14:creationId xmlns:p14="http://schemas.microsoft.com/office/powerpoint/2010/main" val="2950968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577DB-DCD9-331B-1582-710EB02B1A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48C9EC-333E-2EC5-8418-2AADC424D10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03E52D2-2491-586B-8428-186DEA3060C3}"/>
              </a:ext>
            </a:extLst>
          </p:cNvPr>
          <p:cNvPicPr>
            <a:picLocks noGrp="1" noChangeAspect="1"/>
          </p:cNvPicPr>
          <p:nvPr>
            <p:ph idx="1"/>
          </p:nvPr>
        </p:nvPicPr>
        <p:blipFill>
          <a:blip r:embed="rId2"/>
          <a:stretch>
            <a:fillRect/>
          </a:stretch>
        </p:blipFill>
        <p:spPr>
          <a:xfrm>
            <a:off x="581025" y="2466007"/>
            <a:ext cx="11029950" cy="2345085"/>
          </a:xfrm>
        </p:spPr>
      </p:pic>
    </p:spTree>
    <p:extLst>
      <p:ext uri="{BB962C8B-B14F-4D97-AF65-F5344CB8AC3E}">
        <p14:creationId xmlns:p14="http://schemas.microsoft.com/office/powerpoint/2010/main" val="1757531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16572-5857-866F-85A7-28DE2FCD8AA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F6426D5-7D84-D348-6D07-94906F8FD1C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761E563-C711-4F2F-B336-1F5966F7EC3C}"/>
              </a:ext>
            </a:extLst>
          </p:cNvPr>
          <p:cNvPicPr>
            <a:picLocks noGrp="1" noChangeAspect="1"/>
          </p:cNvPicPr>
          <p:nvPr>
            <p:ph idx="1"/>
          </p:nvPr>
        </p:nvPicPr>
        <p:blipFill>
          <a:blip r:embed="rId2"/>
          <a:stretch>
            <a:fillRect/>
          </a:stretch>
        </p:blipFill>
        <p:spPr>
          <a:xfrm>
            <a:off x="1263760" y="1482244"/>
            <a:ext cx="9664480" cy="4673600"/>
          </a:xfrm>
        </p:spPr>
      </p:pic>
    </p:spTree>
    <p:extLst>
      <p:ext uri="{BB962C8B-B14F-4D97-AF65-F5344CB8AC3E}">
        <p14:creationId xmlns:p14="http://schemas.microsoft.com/office/powerpoint/2010/main" val="191231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8A149-B8EF-ADAD-08D1-8B653C2F71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3B17A2-F3B3-073A-4EC9-3CF01BB69B3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544465F-18E2-7A10-CB1C-460C90FBF6EF}"/>
              </a:ext>
            </a:extLst>
          </p:cNvPr>
          <p:cNvPicPr>
            <a:picLocks noGrp="1" noChangeAspect="1"/>
          </p:cNvPicPr>
          <p:nvPr>
            <p:ph idx="1"/>
          </p:nvPr>
        </p:nvPicPr>
        <p:blipFill>
          <a:blip r:embed="rId2"/>
          <a:stretch>
            <a:fillRect/>
          </a:stretch>
        </p:blipFill>
        <p:spPr>
          <a:xfrm>
            <a:off x="1263760" y="1482244"/>
            <a:ext cx="9664480" cy="4673600"/>
          </a:xfrm>
        </p:spPr>
      </p:pic>
    </p:spTree>
    <p:extLst>
      <p:ext uri="{BB962C8B-B14F-4D97-AF65-F5344CB8AC3E}">
        <p14:creationId xmlns:p14="http://schemas.microsoft.com/office/powerpoint/2010/main" val="213696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1800" dirty="0">
                <a:solidFill>
                  <a:srgbClr val="0F0F0F"/>
                </a:solidFill>
                <a:ea typeface="+mn-lt"/>
                <a:cs typeface="+mn-lt"/>
              </a:rPr>
              <a:t>This project successfully demonstrates the use of machine learning for accurate fault detection and classification in power distribution systems. Leveraging IBM Watson Studio’s Auto AI, the model efficiently identified normal and faulty conditions—including line-to-ground, line-to-line, and three-phase faults—using electrical measurement data. The automated approach proved effective in reducing development time while achieving high accuracy. Deploying the model on IBM Cloud enabled real-time fault detection, contributing to faster response and improved grid reliability. Some challenges were encountered during data preprocessing, feature selection, and managing cloud-based resources. However, Watson Studio’s tools helped address these issues efficiently. Overall, the model plays a vital role in enhancing the stability and safety of the power grid, demonstrating the value of AI in modern energy infrastructure.</a:t>
            </a:r>
            <a:endParaRPr lang="en-IN" sz="18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47122"/>
            <a:ext cx="11029615" cy="4673324"/>
          </a:xfrm>
        </p:spPr>
        <p:txBody>
          <a:bodyPr>
            <a:normAutofit/>
          </a:bodyPr>
          <a:lstStyle/>
          <a:p>
            <a:pPr marL="305435" indent="-305435"/>
            <a:r>
              <a:rPr lang="en-US" sz="1800" b="1" dirty="0"/>
              <a:t>Additional Data Sources</a:t>
            </a:r>
          </a:p>
          <a:p>
            <a:pPr marL="0" indent="0">
              <a:buNone/>
            </a:pPr>
            <a:r>
              <a:rPr lang="en-US" sz="1800" dirty="0"/>
              <a:t>        Incorporate real-time sensor data, smart meters, and weather information to enhance prediction accuracy.</a:t>
            </a:r>
          </a:p>
          <a:p>
            <a:pPr marL="305435" indent="-305435"/>
            <a:r>
              <a:rPr lang="en-US" sz="1800" b="1" dirty="0"/>
              <a:t>Algorithm Optimization</a:t>
            </a:r>
          </a:p>
          <a:p>
            <a:pPr marL="0" indent="0">
              <a:buNone/>
            </a:pPr>
            <a:r>
              <a:rPr lang="en-US" sz="1800" dirty="0"/>
              <a:t>        Use advanced ML techniques like deep learning or ensemble methods for better fault classification.</a:t>
            </a:r>
          </a:p>
          <a:p>
            <a:pPr marL="305435" indent="-305435"/>
            <a:r>
              <a:rPr lang="en-US" sz="1800" b="1" dirty="0"/>
              <a:t>Geographical Expansion</a:t>
            </a:r>
          </a:p>
          <a:p>
            <a:pPr marL="0" indent="0">
              <a:buNone/>
            </a:pPr>
            <a:r>
              <a:rPr lang="en-US" sz="1800" dirty="0"/>
              <a:t>        Scale the system to cover multiple cities or regions with varied grid conditions.</a:t>
            </a:r>
          </a:p>
          <a:p>
            <a:pPr marL="305435" indent="-305435"/>
            <a:r>
              <a:rPr lang="en-US" sz="1800" b="1" dirty="0"/>
              <a:t>Edge Computing Integration</a:t>
            </a:r>
          </a:p>
          <a:p>
            <a:pPr marL="0" indent="0">
              <a:buNone/>
            </a:pPr>
            <a:r>
              <a:rPr lang="en-US" sz="1800" dirty="0"/>
              <a:t>        Deploy models on edge devices for faster, on-site fault detection with minimal latency.</a:t>
            </a:r>
          </a:p>
          <a:p>
            <a:pPr marL="305435" indent="-305435"/>
            <a:r>
              <a:rPr lang="en-US" sz="1800" b="1" dirty="0"/>
              <a:t>Advanced ML Integration</a:t>
            </a:r>
          </a:p>
          <a:p>
            <a:pPr marL="0" indent="0">
              <a:buNone/>
            </a:pPr>
            <a:r>
              <a:rPr lang="en-US" sz="1800" dirty="0"/>
              <a:t>        Explore transfer learning or federated learning to improve adaptability and data privacy.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1800" b="1" dirty="0"/>
              <a:t>IBM Cloud Docs – Auto AI Overview and Usage Guide</a:t>
            </a:r>
          </a:p>
          <a:p>
            <a:pPr marL="305435" indent="-305435"/>
            <a:r>
              <a:rPr lang="en-US" sz="1800" b="1" dirty="0"/>
              <a:t>IBM Watson Studio – Getting Started with Watson Studio</a:t>
            </a:r>
          </a:p>
          <a:p>
            <a:pPr marL="305435" indent="-305435"/>
            <a:r>
              <a:rPr lang="en-US" sz="1800" b="1" dirty="0"/>
              <a:t>Scikit-learn – Machine Learning in Python</a:t>
            </a:r>
          </a:p>
          <a:p>
            <a:pPr marL="305435" indent="-305435"/>
            <a:r>
              <a:rPr lang="en-US" sz="1800" b="1" dirty="0"/>
              <a:t>IBM Developer – Building and Deploying ML Models on IBM Cloud</a:t>
            </a:r>
            <a:endParaRPr lang="en-IN" sz="1800" b="1"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30159D67-1400-1ABF-B930-34C53777B735}"/>
              </a:ext>
            </a:extLst>
          </p:cNvPr>
          <p:cNvPicPr>
            <a:picLocks noGrp="1" noChangeAspect="1"/>
          </p:cNvPicPr>
          <p:nvPr>
            <p:ph idx="1"/>
          </p:nvPr>
        </p:nvPicPr>
        <p:blipFill>
          <a:blip r:embed="rId2"/>
          <a:stretch>
            <a:fillRect/>
          </a:stretch>
        </p:blipFill>
        <p:spPr>
          <a:xfrm>
            <a:off x="3071906" y="1584555"/>
            <a:ext cx="6048188" cy="467360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E709FF0-F6D6-A84F-53CA-412597BFBEDA}"/>
              </a:ext>
            </a:extLst>
          </p:cNvPr>
          <p:cNvPicPr>
            <a:picLocks noGrp="1" noChangeAspect="1"/>
          </p:cNvPicPr>
          <p:nvPr>
            <p:ph idx="1"/>
          </p:nvPr>
        </p:nvPicPr>
        <p:blipFill>
          <a:blip r:embed="rId2"/>
          <a:stretch>
            <a:fillRect/>
          </a:stretch>
        </p:blipFill>
        <p:spPr>
          <a:xfrm>
            <a:off x="3071906" y="1482244"/>
            <a:ext cx="6048188" cy="4673600"/>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2ABF66E-026A-EDF4-6292-47E23C5F6403}"/>
              </a:ext>
            </a:extLst>
          </p:cNvPr>
          <p:cNvPicPr>
            <a:picLocks noGrp="1" noChangeAspect="1"/>
          </p:cNvPicPr>
          <p:nvPr>
            <p:ph idx="1"/>
          </p:nvPr>
        </p:nvPicPr>
        <p:blipFill>
          <a:blip r:embed="rId2"/>
          <a:stretch>
            <a:fillRect/>
          </a:stretch>
        </p:blipFill>
        <p:spPr>
          <a:xfrm>
            <a:off x="2379619" y="2154265"/>
            <a:ext cx="7432762" cy="9618869"/>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86214"/>
            <a:ext cx="11029615" cy="4673324"/>
          </a:xfrm>
        </p:spPr>
        <p:txBody>
          <a:bodyPr>
            <a:normAutofit/>
          </a:bodyPr>
          <a:lstStyle/>
          <a:p>
            <a:pPr marL="0" indent="0">
              <a:buNone/>
            </a:pPr>
            <a:r>
              <a:rPr lang="en-US" sz="18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dirty="0">
                <a:ea typeface="+mn-lt"/>
                <a:cs typeface="+mn-lt"/>
              </a:rPr>
              <a:t>The proposed system aims to address the challenge of accurately detecting and classifying faults in a power distribution system using machine learning. The objective is to enable rapid identification of fault types to support grid stability and minimize downtime. The solution was implemented using IBM Cloud’s Watson Studio and leverages automated machine learning features</a:t>
            </a:r>
            <a:r>
              <a:rPr lang="en-IN" sz="1200" b="1" dirty="0">
                <a:latin typeface="Calibri"/>
                <a:ea typeface="+mn-lt"/>
                <a:cs typeface="+mn-lt"/>
              </a:rPr>
              <a:t>. </a:t>
            </a:r>
            <a:endParaRPr lang="en-IN" sz="1200" b="1" dirty="0">
              <a:latin typeface="Calibri"/>
              <a:cs typeface="Calibri"/>
            </a:endParaRPr>
          </a:p>
          <a:p>
            <a:pPr marL="305435" indent="-305435"/>
            <a:r>
              <a:rPr lang="en-IN" sz="1200" dirty="0">
                <a:latin typeface="+mj-lt"/>
                <a:ea typeface="+mn-lt"/>
                <a:cs typeface="+mn-lt"/>
              </a:rPr>
              <a:t>Data Collection:</a:t>
            </a:r>
            <a:endParaRPr lang="en-IN" sz="1200" dirty="0">
              <a:latin typeface="+mj-lt"/>
              <a:cs typeface="Calibri"/>
            </a:endParaRPr>
          </a:p>
          <a:p>
            <a:pPr marL="629920" lvl="1" indent="-305435"/>
            <a:r>
              <a:rPr lang="en-IN" sz="1200" dirty="0">
                <a:ea typeface="+mn-lt"/>
                <a:cs typeface="+mn-lt"/>
              </a:rPr>
              <a:t>Gather historical and simulated electrical measurement data, including voltage and current phasors under both normal and faulty operating conditions</a:t>
            </a:r>
            <a:r>
              <a:rPr lang="en-IN" sz="1200" b="1" dirty="0">
                <a:latin typeface="Calibri"/>
                <a:ea typeface="+mn-lt"/>
                <a:cs typeface="+mn-lt"/>
              </a:rPr>
              <a:t>.</a:t>
            </a:r>
            <a:endParaRPr lang="en-IN" sz="1200" b="1" dirty="0">
              <a:latin typeface="Calibri"/>
              <a:cs typeface="Calibri"/>
            </a:endParaRPr>
          </a:p>
          <a:p>
            <a:pPr marL="305435" indent="-305435"/>
            <a:r>
              <a:rPr lang="en-IN" sz="1200" dirty="0">
                <a:latin typeface="+mj-lt"/>
                <a:ea typeface="+mn-lt"/>
                <a:cs typeface="+mn-lt"/>
              </a:rPr>
              <a:t>Data Preprocessing:</a:t>
            </a:r>
            <a:endParaRPr lang="en-IN" sz="1200" dirty="0">
              <a:latin typeface="+mj-lt"/>
              <a:cs typeface="Calibri"/>
            </a:endParaRPr>
          </a:p>
          <a:p>
            <a:pPr marL="629920" lvl="1" indent="-305435"/>
            <a:r>
              <a:rPr lang="en-IN" sz="1200" dirty="0">
                <a:ea typeface="+mn-lt"/>
                <a:cs typeface="+mn-lt"/>
              </a:rPr>
              <a:t>Clean and preprocess the collected data to handle missing values, outliers, and inconsistencies.</a:t>
            </a:r>
            <a:endParaRPr lang="en-IN" sz="1200" dirty="0">
              <a:cs typeface="Calibri"/>
            </a:endParaRPr>
          </a:p>
          <a:p>
            <a:pPr marL="629920" lvl="1" indent="-305435"/>
            <a:r>
              <a:rPr lang="en-IN" sz="1200" dirty="0">
                <a:ea typeface="+mn-lt"/>
                <a:cs typeface="+mn-lt"/>
              </a:rPr>
              <a:t>Normalize and standardize features such as voltage magnitude, current phasors and power angle. Label the data.</a:t>
            </a:r>
            <a:endParaRPr lang="en-IN" sz="1200" dirty="0">
              <a:cs typeface="Calibri"/>
            </a:endParaRPr>
          </a:p>
          <a:p>
            <a:pPr marL="305435" indent="-305435"/>
            <a:r>
              <a:rPr lang="en-IN" sz="1200" dirty="0">
                <a:latin typeface="+mj-lt"/>
                <a:ea typeface="+mn-lt"/>
                <a:cs typeface="+mn-lt"/>
              </a:rPr>
              <a:t>Machine Learning Model Development</a:t>
            </a:r>
            <a:endParaRPr lang="en-IN" sz="1200" dirty="0">
              <a:latin typeface="+mj-lt"/>
              <a:cs typeface="Calibri"/>
            </a:endParaRPr>
          </a:p>
          <a:p>
            <a:pPr marL="629920" lvl="1" indent="-305435"/>
            <a:r>
              <a:rPr lang="en-IN" sz="1200" dirty="0">
                <a:ea typeface="+mn-lt"/>
                <a:cs typeface="+mn-lt"/>
              </a:rPr>
              <a:t>Use IBM Watson Studio’s </a:t>
            </a:r>
            <a:r>
              <a:rPr lang="en-IN" sz="1200" dirty="0" err="1">
                <a:ea typeface="+mn-lt"/>
                <a:cs typeface="+mn-lt"/>
              </a:rPr>
              <a:t>AutoAI</a:t>
            </a:r>
            <a:r>
              <a:rPr lang="en-IN" sz="1200" dirty="0">
                <a:ea typeface="+mn-lt"/>
                <a:cs typeface="+mn-lt"/>
              </a:rPr>
              <a:t> capability to automatically select and train optimal classification algorithms.</a:t>
            </a:r>
          </a:p>
          <a:p>
            <a:pPr marL="629920" lvl="1" indent="-305435"/>
            <a:r>
              <a:rPr lang="en-IN" sz="1200" dirty="0">
                <a:ea typeface="+mn-lt"/>
                <a:cs typeface="+mn-lt"/>
              </a:rPr>
              <a:t>Evaluate multiple models based on performance metrics</a:t>
            </a:r>
            <a:r>
              <a:rPr lang="en-IN" sz="1200" b="1" dirty="0">
                <a:ea typeface="+mn-lt"/>
                <a:cs typeface="+mn-lt"/>
              </a:rPr>
              <a:t>.</a:t>
            </a:r>
            <a:endParaRPr lang="en-IN" sz="1200" b="1" dirty="0">
              <a:cs typeface="Calibri"/>
            </a:endParaRPr>
          </a:p>
          <a:p>
            <a:pPr marL="305435" indent="-305435"/>
            <a:r>
              <a:rPr lang="en-IN" sz="1200" dirty="0">
                <a:latin typeface="+mj-lt"/>
                <a:ea typeface="+mn-lt"/>
                <a:cs typeface="+mn-lt"/>
              </a:rPr>
              <a:t>Deployment:</a:t>
            </a:r>
            <a:endParaRPr lang="en-IN" sz="1200" dirty="0">
              <a:latin typeface="+mj-lt"/>
              <a:cs typeface="Calibri"/>
            </a:endParaRPr>
          </a:p>
          <a:p>
            <a:pPr marL="629920" lvl="1" indent="-305435"/>
            <a:r>
              <a:rPr lang="en-IN" sz="1200" dirty="0">
                <a:ea typeface="+mn-lt"/>
                <a:cs typeface="+mn-lt"/>
              </a:rPr>
              <a:t>Develop the trained model as a REST API endpoint on IBM Cloud.</a:t>
            </a:r>
          </a:p>
          <a:p>
            <a:pPr marL="629920" lvl="1" indent="-305435"/>
            <a:r>
              <a:rPr lang="en-IN" sz="1200" dirty="0">
                <a:ea typeface="+mn-lt"/>
                <a:cs typeface="+mn-lt"/>
              </a:rPr>
              <a:t>Integrate the endpoint with applications for real-time or batch fault detection</a:t>
            </a:r>
            <a:r>
              <a:rPr lang="en-IN" sz="1200" b="1" dirty="0">
                <a:ea typeface="+mn-lt"/>
                <a:cs typeface="+mn-lt"/>
              </a:rPr>
              <a:t>.</a:t>
            </a:r>
            <a:endParaRPr lang="en-IN" sz="1200" b="1" dirty="0">
              <a:cs typeface="Calibri"/>
            </a:endParaRPr>
          </a:p>
          <a:p>
            <a:pPr marL="305435" indent="-305435"/>
            <a:r>
              <a:rPr lang="en-IN" sz="1200" dirty="0">
                <a:latin typeface="+mj-lt"/>
                <a:ea typeface="+mn-lt"/>
                <a:cs typeface="+mn-lt"/>
              </a:rPr>
              <a:t>Evaluation:</a:t>
            </a:r>
            <a:endParaRPr lang="en-IN" sz="1200" dirty="0">
              <a:latin typeface="+mj-lt"/>
              <a:cs typeface="Calibri"/>
            </a:endParaRPr>
          </a:p>
          <a:p>
            <a:pPr marL="629920" lvl="1" indent="-305435"/>
            <a:r>
              <a:rPr lang="en-IN" sz="1200" dirty="0">
                <a:ea typeface="+mn-lt"/>
                <a:cs typeface="+mn-lt"/>
              </a:rPr>
              <a:t>Assess model accuracy, precision, recall and F!-score using confusion matrix and cross validation.</a:t>
            </a:r>
          </a:p>
          <a:p>
            <a:pPr marL="629920" lvl="1" indent="-305435"/>
            <a:r>
              <a:rPr lang="en-IN" sz="1200" dirty="0">
                <a:ea typeface="+mn-lt"/>
                <a:cs typeface="+mn-lt"/>
              </a:rPr>
              <a:t>Select the best performing model for deployment</a:t>
            </a:r>
            <a:r>
              <a:rPr lang="en-IN" sz="1200" dirty="0">
                <a:latin typeface="Calibri"/>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t>The goal of this project is to detect and classify different types of electrical faults in a power distribution system using machine learning. The strategy involves automating model development using IBM Watson Studio's Auto AI feature, ensuring high accuracy with minimal manual intervention</a:t>
            </a:r>
            <a:r>
              <a:rPr lang="en-US" sz="1800" dirty="0"/>
              <a:t>.</a:t>
            </a:r>
          </a:p>
          <a:p>
            <a:pPr marL="0" indent="0">
              <a:buNone/>
            </a:pPr>
            <a:endParaRPr lang="en-US" sz="1800" dirty="0"/>
          </a:p>
          <a:p>
            <a:pPr marL="305435" indent="-305435"/>
            <a:r>
              <a:rPr lang="en-IN" sz="1800" dirty="0">
                <a:solidFill>
                  <a:srgbClr val="0F0F0F"/>
                </a:solidFill>
                <a:latin typeface="+mj-lt"/>
              </a:rPr>
              <a:t>System requirements :</a:t>
            </a:r>
          </a:p>
          <a:p>
            <a:pPr marL="0" indent="0">
              <a:buNone/>
            </a:pPr>
            <a:r>
              <a:rPr lang="en-IN" sz="1800" b="1" dirty="0">
                <a:solidFill>
                  <a:srgbClr val="0F0F0F"/>
                </a:solidFill>
              </a:rPr>
              <a:t>   </a:t>
            </a:r>
            <a:r>
              <a:rPr lang="en-IN" sz="1800" dirty="0">
                <a:solidFill>
                  <a:srgbClr val="0F0F0F"/>
                </a:solidFill>
              </a:rPr>
              <a:t> 1. IBM Cloud account with access to Watson Studio.</a:t>
            </a:r>
          </a:p>
          <a:p>
            <a:pPr marL="0" indent="0">
              <a:buNone/>
            </a:pPr>
            <a:r>
              <a:rPr lang="en-IN" sz="1800" dirty="0">
                <a:solidFill>
                  <a:srgbClr val="0F0F0F"/>
                </a:solidFill>
              </a:rPr>
              <a:t>    2. Dataset containing voltage and current phasor measurements under normal and faulty conditions.</a:t>
            </a:r>
          </a:p>
          <a:p>
            <a:pPr marL="305435" indent="-305435"/>
            <a:r>
              <a:rPr lang="en-IN" sz="1800" dirty="0">
                <a:solidFill>
                  <a:srgbClr val="0F0F0F"/>
                </a:solidFill>
                <a:latin typeface="+mj-lt"/>
              </a:rPr>
              <a:t>Library required to build the model</a:t>
            </a:r>
          </a:p>
          <a:p>
            <a:pPr marL="0" indent="0">
              <a:buNone/>
            </a:pPr>
            <a:r>
              <a:rPr lang="en-IN" sz="1800" b="1" dirty="0">
                <a:solidFill>
                  <a:srgbClr val="0F0F0F"/>
                </a:solidFill>
              </a:rPr>
              <a:t>     </a:t>
            </a:r>
            <a:r>
              <a:rPr lang="en-IN" sz="1800" dirty="0">
                <a:solidFill>
                  <a:srgbClr val="0F0F0F"/>
                </a:solidFill>
              </a:rPr>
              <a:t>1. </a:t>
            </a:r>
            <a:r>
              <a:rPr lang="en-US" sz="1800" dirty="0" err="1">
                <a:solidFill>
                  <a:srgbClr val="0F0F0F"/>
                </a:solidFill>
              </a:rPr>
              <a:t>AutoAI</a:t>
            </a:r>
            <a:r>
              <a:rPr lang="en-US" sz="1800" dirty="0">
                <a:solidFill>
                  <a:srgbClr val="0F0F0F"/>
                </a:solidFill>
              </a:rPr>
              <a:t> (IBM Watson Studio) – for automated model building and optimization.</a:t>
            </a:r>
          </a:p>
          <a:p>
            <a:pPr marL="0" indent="0">
              <a:buNone/>
            </a:pPr>
            <a:r>
              <a:rPr lang="en-US" sz="1800" dirty="0">
                <a:solidFill>
                  <a:srgbClr val="0F0F0F"/>
                </a:solidFill>
              </a:rPr>
              <a:t>     2. Watson Machine Learning Service – for deployment and API generation</a:t>
            </a:r>
            <a:r>
              <a:rPr lang="en-US" sz="1800" b="1" dirty="0">
                <a:solidFill>
                  <a:srgbClr val="0F0F0F"/>
                </a:solidFill>
              </a:rPr>
              <a:t>.</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sz="1400" dirty="0"/>
          </a:p>
          <a:p>
            <a:pPr marL="305435" indent="-305435"/>
            <a:r>
              <a:rPr lang="en-IN" sz="1800" b="1" dirty="0">
                <a:ea typeface="+mn-lt"/>
                <a:cs typeface="+mn-lt"/>
              </a:rPr>
              <a:t>Algorithm Selection</a:t>
            </a:r>
          </a:p>
          <a:p>
            <a:pPr marL="0" indent="0">
              <a:buNone/>
            </a:pPr>
            <a:r>
              <a:rPr lang="en-IN" sz="1800" b="1" dirty="0">
                <a:ea typeface="+mn-lt"/>
                <a:cs typeface="+mn-lt"/>
              </a:rPr>
              <a:t>        </a:t>
            </a:r>
            <a:r>
              <a:rPr lang="en-IN" sz="1800" dirty="0">
                <a:ea typeface="+mn-lt"/>
                <a:cs typeface="+mn-lt"/>
              </a:rPr>
              <a:t>Random Forest Classifier (or SVM based on performance)</a:t>
            </a:r>
            <a:endParaRPr lang="en-IN" sz="1800" dirty="0"/>
          </a:p>
          <a:p>
            <a:pPr marL="305435" indent="-305435"/>
            <a:r>
              <a:rPr lang="en-IN" sz="1800" b="1" dirty="0">
                <a:ea typeface="+mn-lt"/>
                <a:cs typeface="+mn-lt"/>
              </a:rPr>
              <a:t>Data Input:</a:t>
            </a:r>
          </a:p>
          <a:p>
            <a:pPr marL="0" indent="0">
              <a:buNone/>
            </a:pPr>
            <a:r>
              <a:rPr lang="en-IN" sz="1800" b="1" dirty="0">
                <a:ea typeface="+mn-lt"/>
                <a:cs typeface="+mn-lt"/>
              </a:rPr>
              <a:t>         </a:t>
            </a:r>
            <a:r>
              <a:rPr lang="en-IN" sz="1800" dirty="0">
                <a:ea typeface="+mn-lt"/>
                <a:cs typeface="+mn-lt"/>
              </a:rPr>
              <a:t>Voltage, current and phasor measurements from dataset.</a:t>
            </a:r>
            <a:endParaRPr lang="en-IN" sz="1800" dirty="0"/>
          </a:p>
          <a:p>
            <a:pPr marL="305435" indent="-305435"/>
            <a:r>
              <a:rPr lang="en-IN" sz="1800" b="1" dirty="0">
                <a:ea typeface="+mn-lt"/>
                <a:cs typeface="+mn-lt"/>
              </a:rPr>
              <a:t>Training Process:</a:t>
            </a:r>
            <a:endParaRPr lang="en-IN" sz="1800" dirty="0"/>
          </a:p>
          <a:p>
            <a:pPr marL="324485" lvl="1" indent="0">
              <a:buNone/>
            </a:pPr>
            <a:r>
              <a:rPr lang="en-IN" sz="1800" dirty="0">
                <a:ea typeface="+mn-lt"/>
                <a:cs typeface="+mn-lt"/>
              </a:rPr>
              <a:t>    Supervised learning using labelled fault types.</a:t>
            </a:r>
            <a:endParaRPr lang="en-IN" sz="1800" dirty="0"/>
          </a:p>
          <a:p>
            <a:pPr marL="305435" indent="-305435"/>
            <a:r>
              <a:rPr lang="en-IN" sz="1800" b="1" dirty="0">
                <a:ea typeface="+mn-lt"/>
                <a:cs typeface="+mn-lt"/>
              </a:rPr>
              <a:t>Prediction Process:</a:t>
            </a:r>
            <a:endParaRPr lang="en-IN" sz="1800" dirty="0"/>
          </a:p>
          <a:p>
            <a:pPr marL="324485" lvl="1" indent="0">
              <a:buNone/>
            </a:pPr>
            <a:r>
              <a:rPr lang="en-IN" sz="1800" dirty="0">
                <a:ea typeface="+mn-lt"/>
                <a:cs typeface="+mn-lt"/>
              </a:rPr>
              <a:t>    Model deployed on IBM Watson Studio with API endpoints for real time predictions.  </a:t>
            </a:r>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F1FD178-A36F-355C-5325-BE0CF6CB38F7}"/>
              </a:ext>
            </a:extLst>
          </p:cNvPr>
          <p:cNvPicPr>
            <a:picLocks noGrp="1" noChangeAspect="1"/>
          </p:cNvPicPr>
          <p:nvPr>
            <p:ph idx="1"/>
          </p:nvPr>
        </p:nvPicPr>
        <p:blipFill>
          <a:blip r:embed="rId2"/>
          <a:stretch>
            <a:fillRect/>
          </a:stretch>
        </p:blipFill>
        <p:spPr>
          <a:xfrm>
            <a:off x="1258547" y="1482244"/>
            <a:ext cx="9674906"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356C2-416D-AFCD-4773-B5193FB4D56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917C966-EFA8-A4F4-CD0F-C8AC87FFEFC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613F3FF5-14CE-BA50-E636-7376181413F8}"/>
              </a:ext>
            </a:extLst>
          </p:cNvPr>
          <p:cNvPicPr>
            <a:picLocks noGrp="1" noChangeAspect="1"/>
          </p:cNvPicPr>
          <p:nvPr>
            <p:ph idx="1"/>
          </p:nvPr>
        </p:nvPicPr>
        <p:blipFill>
          <a:blip r:embed="rId2"/>
          <a:stretch>
            <a:fillRect/>
          </a:stretch>
        </p:blipFill>
        <p:spPr>
          <a:xfrm>
            <a:off x="1258547" y="1482244"/>
            <a:ext cx="9674906" cy="4673600"/>
          </a:xfrm>
        </p:spPr>
      </p:pic>
    </p:spTree>
    <p:extLst>
      <p:ext uri="{BB962C8B-B14F-4D97-AF65-F5344CB8AC3E}">
        <p14:creationId xmlns:p14="http://schemas.microsoft.com/office/powerpoint/2010/main" val="379271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1E6AC-8C9A-3DD8-BAD3-33A725DEB4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DA13333-B931-3AED-8CA0-418B44676AA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6EE5E29-BCAA-B706-FAC1-45A4F391F021}"/>
              </a:ext>
            </a:extLst>
          </p:cNvPr>
          <p:cNvPicPr>
            <a:picLocks noGrp="1" noChangeAspect="1"/>
          </p:cNvPicPr>
          <p:nvPr>
            <p:ph idx="1"/>
          </p:nvPr>
        </p:nvPicPr>
        <p:blipFill>
          <a:blip r:embed="rId2"/>
          <a:stretch>
            <a:fillRect/>
          </a:stretch>
        </p:blipFill>
        <p:spPr>
          <a:xfrm>
            <a:off x="581025" y="1776276"/>
            <a:ext cx="11029950" cy="3724547"/>
          </a:xfrm>
        </p:spPr>
      </p:pic>
    </p:spTree>
    <p:extLst>
      <p:ext uri="{BB962C8B-B14F-4D97-AF65-F5344CB8AC3E}">
        <p14:creationId xmlns:p14="http://schemas.microsoft.com/office/powerpoint/2010/main" val="34698860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104</TotalTime>
  <Words>789</Words>
  <Application>Microsoft Office PowerPoint</Application>
  <PresentationFormat>Widescreen</PresentationFormat>
  <Paragraphs>81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manu rishi</cp:lastModifiedBy>
  <cp:revision>25</cp:revision>
  <dcterms:created xsi:type="dcterms:W3CDTF">2021-05-26T16:50:10Z</dcterms:created>
  <dcterms:modified xsi:type="dcterms:W3CDTF">2025-08-02T20:31:46Z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