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Nunito" panose="020B060402020202020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8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02423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224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b8cde79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b8cde79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640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b8cde798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b8cde798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36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b8cde798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b8cde798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47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b8cde798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b8cde798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842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b8cde798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b8cde798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78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AWT PRACTICALS</a:t>
            </a:r>
            <a:endParaRPr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934500" y="180575"/>
            <a:ext cx="727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190" b="1" dirty="0">
                <a:solidFill>
                  <a:srgbClr val="FF0000"/>
                </a:solidFill>
              </a:rPr>
              <a:t>1.</a:t>
            </a:r>
            <a:r>
              <a:rPr lang="en" sz="1829" dirty="0"/>
              <a:t>   	</a:t>
            </a:r>
            <a:r>
              <a:rPr lang="en" sz="2190" dirty="0"/>
              <a:t>Building a Simple Web Server in Node.js</a:t>
            </a:r>
            <a:endParaRPr sz="219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372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753275"/>
            <a:ext cx="8520600" cy="4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666666"/>
                </a:solidFill>
                <a:highlight>
                  <a:srgbClr val="FFFFFF"/>
                </a:highlight>
              </a:rPr>
              <a:t>A </a:t>
            </a:r>
            <a:r>
              <a:rPr lang="en" sz="1350" b="1" dirty="0">
                <a:solidFill>
                  <a:srgbClr val="1155CC"/>
                </a:solidFill>
                <a:highlight>
                  <a:srgbClr val="FFFFFF"/>
                </a:highlight>
              </a:rPr>
              <a:t>web server</a:t>
            </a:r>
            <a:r>
              <a:rPr lang="en" sz="1350" dirty="0">
                <a:solidFill>
                  <a:srgbClr val="1155CC"/>
                </a:solidFill>
                <a:highlight>
                  <a:srgbClr val="FFFFFF"/>
                </a:highlight>
              </a:rPr>
              <a:t> </a:t>
            </a:r>
            <a:r>
              <a:rPr lang="en" sz="1350" dirty="0">
                <a:solidFill>
                  <a:srgbClr val="666666"/>
                </a:solidFill>
                <a:highlight>
                  <a:srgbClr val="FFFFFF"/>
                </a:highlight>
              </a:rPr>
              <a:t>is used to respond to </a:t>
            </a:r>
            <a:r>
              <a:rPr lang="en" sz="1350" b="1" dirty="0">
                <a:solidFill>
                  <a:srgbClr val="0000FF"/>
                </a:solidFill>
                <a:highlight>
                  <a:srgbClr val="FFFFFF"/>
                </a:highlight>
              </a:rPr>
              <a:t>client requests</a:t>
            </a:r>
            <a:r>
              <a:rPr lang="en" sz="1350" b="1" dirty="0">
                <a:solidFill>
                  <a:srgbClr val="666666"/>
                </a:solidFill>
                <a:highlight>
                  <a:srgbClr val="FFFFFF"/>
                </a:highlight>
              </a:rPr>
              <a:t> </a:t>
            </a:r>
            <a:r>
              <a:rPr lang="en" sz="1350" dirty="0">
                <a:solidFill>
                  <a:srgbClr val="666666"/>
                </a:solidFill>
                <a:highlight>
                  <a:srgbClr val="FFFFFF"/>
                </a:highlight>
              </a:rPr>
              <a:t>made over the World Wide Web. The main job of a web server is to </a:t>
            </a:r>
            <a:r>
              <a:rPr lang="en" sz="1350" b="1" dirty="0">
                <a:solidFill>
                  <a:srgbClr val="0000FF"/>
                </a:solidFill>
                <a:highlight>
                  <a:srgbClr val="FFFFFF"/>
                </a:highlight>
              </a:rPr>
              <a:t>display website content </a:t>
            </a:r>
            <a:r>
              <a:rPr lang="en" sz="1350" dirty="0">
                <a:solidFill>
                  <a:srgbClr val="666666"/>
                </a:solidFill>
                <a:highlight>
                  <a:srgbClr val="FFFFFF"/>
                </a:highlight>
              </a:rPr>
              <a:t>through storing, processing and delivering web pages to users.</a:t>
            </a:r>
            <a:endParaRPr sz="135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 b="1" dirty="0">
                <a:solidFill>
                  <a:srgbClr val="0000FF"/>
                </a:solidFill>
                <a:highlight>
                  <a:srgbClr val="FFFFFF"/>
                </a:highlight>
              </a:rPr>
              <a:t>Why node.js?</a:t>
            </a:r>
            <a:endParaRPr sz="135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333333"/>
                </a:solidFill>
                <a:highlight>
                  <a:srgbClr val="FFFFFF"/>
                </a:highlight>
              </a:rPr>
              <a:t>Node.js is an open-source and cross-platform </a:t>
            </a:r>
            <a:r>
              <a:rPr lang="en" sz="1500" b="1" dirty="0">
                <a:solidFill>
                  <a:srgbClr val="0000FF"/>
                </a:solidFill>
                <a:highlight>
                  <a:srgbClr val="FFFFFF"/>
                </a:highlight>
              </a:rPr>
              <a:t>JavaScript runtime </a:t>
            </a:r>
            <a:r>
              <a:rPr lang="en" sz="15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envir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nment</a:t>
            </a:r>
            <a:r>
              <a:rPr lang="en" sz="1500" b="1" dirty="0">
                <a:solidFill>
                  <a:srgbClr val="0000FF"/>
                </a:solidFill>
                <a:highlight>
                  <a:srgbClr val="FFFFFF"/>
                </a:highlight>
              </a:rPr>
              <a:t>.</a:t>
            </a:r>
            <a:endParaRPr sz="15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333333"/>
                </a:solidFill>
                <a:highlight>
                  <a:srgbClr val="FFFFFF"/>
                </a:highlight>
              </a:rPr>
              <a:t>Node.js runs the </a:t>
            </a:r>
            <a:r>
              <a:rPr lang="en" sz="1500" b="1" dirty="0">
                <a:solidFill>
                  <a:srgbClr val="0000FF"/>
                </a:solidFill>
                <a:highlight>
                  <a:srgbClr val="FFFFFF"/>
                </a:highlight>
              </a:rPr>
              <a:t>V8 JavaScript engine</a:t>
            </a:r>
            <a:r>
              <a:rPr lang="en" sz="15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5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333333"/>
                </a:solidFill>
                <a:highlight>
                  <a:srgbClr val="FFFFFF"/>
                </a:highlight>
              </a:rPr>
              <a:t>A Node.js app runs in a </a:t>
            </a:r>
            <a:r>
              <a:rPr lang="en" sz="1500" b="1" dirty="0">
                <a:solidFill>
                  <a:srgbClr val="0000FF"/>
                </a:solidFill>
                <a:highlight>
                  <a:srgbClr val="FFFFFF"/>
                </a:highlight>
              </a:rPr>
              <a:t>single process,</a:t>
            </a:r>
            <a:r>
              <a:rPr lang="en" sz="1500" dirty="0">
                <a:solidFill>
                  <a:srgbClr val="333333"/>
                </a:solidFill>
                <a:highlight>
                  <a:srgbClr val="FFFFFF"/>
                </a:highlight>
              </a:rPr>
              <a:t> without creating a new thread for every request, making </a:t>
            </a:r>
            <a:r>
              <a:rPr lang="en" sz="1500" b="1" dirty="0">
                <a:solidFill>
                  <a:srgbClr val="0000FF"/>
                </a:solidFill>
                <a:highlight>
                  <a:srgbClr val="FFFFFF"/>
                </a:highlight>
              </a:rPr>
              <a:t>blocking behavior</a:t>
            </a:r>
            <a:r>
              <a:rPr lang="en" sz="1500" dirty="0">
                <a:solidFill>
                  <a:srgbClr val="333333"/>
                </a:solidFill>
                <a:highlight>
                  <a:srgbClr val="FFFFFF"/>
                </a:highlight>
              </a:rPr>
              <a:t> the exception rather than the norm.</a:t>
            </a:r>
            <a:endParaRPr sz="15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333333"/>
                </a:solidFill>
                <a:highlight>
                  <a:srgbClr val="FFFFFF"/>
                </a:highlight>
              </a:rPr>
              <a:t>This allows Node.js to handle </a:t>
            </a:r>
            <a:r>
              <a:rPr lang="en" sz="1500" b="1" dirty="0">
                <a:solidFill>
                  <a:srgbClr val="0000FF"/>
                </a:solidFill>
                <a:highlight>
                  <a:srgbClr val="FFFFFF"/>
                </a:highlight>
              </a:rPr>
              <a:t>thousands of concurrent connections </a:t>
            </a:r>
            <a:r>
              <a:rPr lang="en" sz="1500" dirty="0">
                <a:solidFill>
                  <a:srgbClr val="333333"/>
                </a:solidFill>
                <a:highlight>
                  <a:srgbClr val="FFFFFF"/>
                </a:highlight>
              </a:rPr>
              <a:t>with a single server without introducing the burden of managing thread concurrency, which could be a significant source of bugs.</a:t>
            </a:r>
            <a:endParaRPr sz="15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dirty="0">
                <a:solidFill>
                  <a:srgbClr val="333333"/>
                </a:solidFill>
                <a:highlight>
                  <a:srgbClr val="FFFFFF"/>
                </a:highlight>
              </a:rPr>
              <a:t>Node.js allows frontend developers that write JavaScript for the browser to be able to write the </a:t>
            </a:r>
            <a:r>
              <a:rPr lang="en" sz="1500" b="1" dirty="0">
                <a:solidFill>
                  <a:srgbClr val="0000FF"/>
                </a:solidFill>
                <a:highlight>
                  <a:srgbClr val="FFFFFF"/>
                </a:highlight>
              </a:rPr>
              <a:t>server-side code in addition to the client-side code </a:t>
            </a:r>
            <a:r>
              <a:rPr lang="en" sz="1500" dirty="0">
                <a:solidFill>
                  <a:srgbClr val="333333"/>
                </a:solidFill>
                <a:highlight>
                  <a:srgbClr val="FFFFFF"/>
                </a:highlight>
              </a:rPr>
              <a:t>without the need to learn a completely different language.</a:t>
            </a:r>
            <a:endParaRPr sz="15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There are mainly two ways for creating Web Servers Using Node.JS as follows.</a:t>
            </a:r>
            <a:endParaRPr sz="1600" b="1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685800" lvl="0" indent="-330200" algn="l" rtl="0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Nunito"/>
              <a:buAutoNum type="arabicPeriod"/>
            </a:pPr>
            <a:r>
              <a:rPr lang="en" sz="1600" b="1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Using </a:t>
            </a:r>
            <a:r>
              <a:rPr lang="en" sz="1600" b="1">
                <a:solidFill>
                  <a:srgbClr val="1155CC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http inbuilt module</a:t>
            </a:r>
            <a:endParaRPr sz="1600" b="1">
              <a:solidFill>
                <a:srgbClr val="1155CC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6858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Nunito"/>
              <a:buAutoNum type="arabicPeriod"/>
            </a:pPr>
            <a:r>
              <a:rPr lang="en" sz="1600" b="1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Using express</a:t>
            </a:r>
            <a:r>
              <a:rPr lang="en" sz="1600" b="1">
                <a:solidFill>
                  <a:srgbClr val="1155CC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third party module</a:t>
            </a:r>
            <a:endParaRPr sz="1600" b="1">
              <a:solidFill>
                <a:srgbClr val="1155CC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800"/>
              </a:spcBef>
              <a:spcAft>
                <a:spcPts val="1200"/>
              </a:spcAft>
              <a:buNone/>
            </a:pPr>
            <a:endParaRPr sz="21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214481" y="186440"/>
            <a:ext cx="8520600" cy="34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dirty="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Importing the http module</a:t>
            </a:r>
            <a:endParaRPr sz="1250" dirty="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 sz="12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" sz="12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"http"</a:t>
            </a:r>
            <a:r>
              <a:rPr lang="en" sz="12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dirty="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Creating server</a:t>
            </a:r>
            <a:endParaRPr sz="1250" dirty="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" sz="12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 sz="12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createServer</a:t>
            </a:r>
            <a:r>
              <a:rPr lang="en" sz="12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2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12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2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2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dirty="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Sending the response</a:t>
            </a:r>
            <a:endParaRPr sz="1250" dirty="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2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" sz="12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"This is the response from the server"</a:t>
            </a:r>
            <a:r>
              <a:rPr lang="en" sz="12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2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12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dirty="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Server listening to port </a:t>
            </a:r>
            <a:r>
              <a:rPr lang="en" sz="1250" dirty="0" smtClean="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endParaRPr sz="1250" dirty="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dirty="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" sz="12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en" sz="12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250" dirty="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lang="en" sz="12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), () </a:t>
            </a:r>
            <a:r>
              <a:rPr lang="en" sz="1250" dirty="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2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"Server is ok"</a:t>
            </a:r>
            <a:r>
              <a:rPr lang="en" sz="12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 dirty="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"someone is here"</a:t>
            </a:r>
            <a:r>
              <a:rPr lang="en" sz="12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Importing the http module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"http"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"fs"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Creating server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createServer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now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NEW RQUEST</a:t>
            </a:r>
            <a:r>
              <a:rPr lang="en" sz="105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appendFile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"log.txt"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,(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Sending the response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"This is the response from the server"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(); })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Server listening to port 3000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), ()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"Server is ok"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3400" y="185850"/>
            <a:ext cx="8520600" cy="47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056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Importing the http module</a:t>
            </a:r>
            <a:endParaRPr sz="1056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056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6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6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6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6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"http"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6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056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6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fs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6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6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6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"fs"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6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056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Creating server</a:t>
            </a:r>
            <a:endParaRPr sz="1056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056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6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6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6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6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createServer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056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6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6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6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056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6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6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6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 sz="1056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6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056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6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now</a:t>
            </a:r>
            <a:r>
              <a:rPr lang="en" sz="1056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6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6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6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6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1056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6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056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6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NEW RQUEST</a:t>
            </a:r>
            <a:r>
              <a:rPr lang="en" sz="1056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6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056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056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fs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6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appendFile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6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"log.txt"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6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,(</a:t>
            </a:r>
            <a:r>
              <a:rPr lang="en" sz="1056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6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6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6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6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6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6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6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6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6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56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6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6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"HomePage"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6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6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056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6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6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'/about'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56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6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6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"myself krishna brahmbhatt"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6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6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056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6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56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6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6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 page not found"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6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6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6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Sending the response</a:t>
            </a:r>
            <a:endParaRPr sz="1056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6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})</a:t>
            </a:r>
            <a:endParaRPr sz="1056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56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endParaRPr sz="1056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056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Server listening to port 3000</a:t>
            </a:r>
            <a:endParaRPr sz="1056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056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6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056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), () </a:t>
            </a:r>
            <a:r>
              <a:rPr lang="en" sz="1056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6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6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6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6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"Server is ok"</a:t>
            </a: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6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05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56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endParaRPr sz="1056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endParaRPr sz="1525"/>
          </a:p>
        </p:txBody>
      </p:sp>
      <p:sp>
        <p:nvSpPr>
          <p:cNvPr id="84" name="Google Shape;84;p18"/>
          <p:cNvSpPr txBox="1"/>
          <p:nvPr/>
        </p:nvSpPr>
        <p:spPr>
          <a:xfrm>
            <a:off x="5780900" y="798900"/>
            <a:ext cx="2635500" cy="11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</a:rPr>
              <a:t>SWITCH-CASE</a:t>
            </a:r>
            <a:endParaRPr sz="25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express = require('express')</a:t>
            </a:r>
          </a:p>
          <a:p>
            <a:pPr marL="114300" indent="0">
              <a:buNone/>
            </a:pP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app = express()</a:t>
            </a:r>
          </a:p>
          <a:p>
            <a:pPr marL="114300" indent="0">
              <a:buNone/>
            </a:pP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port = 3000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app.get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('/', (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req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, res) =&gt; {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res.send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('Hello World!')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})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</a:p>
          <a:p>
            <a:pPr marL="114300" indent="0">
              <a:buNone/>
            </a:pP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app.listen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(port, () =&gt; {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  console.log(`Example app listening on port ${port}`)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})</a:t>
            </a: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946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489</Words>
  <Application>Microsoft Office PowerPoint</Application>
  <PresentationFormat>On-screen Show (16:9)</PresentationFormat>
  <Paragraphs>79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Courier New</vt:lpstr>
      <vt:lpstr>Arial</vt:lpstr>
      <vt:lpstr>Nunito</vt:lpstr>
      <vt:lpstr>Consolas</vt:lpstr>
      <vt:lpstr>Simple Light</vt:lpstr>
      <vt:lpstr>AWT PRACTICALS</vt:lpstr>
      <vt:lpstr>1.    Building a Simple Web Server in Node.js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AWT PRACTICALS</dc:title>
  <cp:lastModifiedBy>Krishna Brahmbhatt</cp:lastModifiedBy>
  <cp:revision>7</cp:revision>
  <dcterms:modified xsi:type="dcterms:W3CDTF">2024-01-08T11:42:24Z</dcterms:modified>
</cp:coreProperties>
</file>