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DEE0-45CF-435F-A0C4-8D7324773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F64D15-4EA1-406E-BB4A-58F0FCCAE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1E7D1B-1D19-4E3C-8CE7-ABF40C726BB1}"/>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5" name="Footer Placeholder 4">
            <a:extLst>
              <a:ext uri="{FF2B5EF4-FFF2-40B4-BE49-F238E27FC236}">
                <a16:creationId xmlns:a16="http://schemas.microsoft.com/office/drawing/2014/main" id="{6B9EE77E-74EB-4227-929B-E8F7A10B7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0F300-B4EE-458E-AA59-FFDCA2AEF0DD}"/>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27774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93E-B819-4ECD-8F1F-BABFE4B19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6A13B6-1FEC-4C14-9735-26000941D1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53731-7CBD-4EDF-8BF9-36411871F3C3}"/>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5" name="Footer Placeholder 4">
            <a:extLst>
              <a:ext uri="{FF2B5EF4-FFF2-40B4-BE49-F238E27FC236}">
                <a16:creationId xmlns:a16="http://schemas.microsoft.com/office/drawing/2014/main" id="{F36240E6-9F08-45E6-8220-42E300858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8077A-ECCF-4413-A74E-7C193B5CF4E8}"/>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1386168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E63D0-D628-4F7A-8D64-F221E1CF78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D5EBE7-0F7E-4747-A4B8-6D5687C95F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D470A-F55B-4DF2-9070-0750574F5881}"/>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5" name="Footer Placeholder 4">
            <a:extLst>
              <a:ext uri="{FF2B5EF4-FFF2-40B4-BE49-F238E27FC236}">
                <a16:creationId xmlns:a16="http://schemas.microsoft.com/office/drawing/2014/main" id="{98BB4C6E-27E7-4087-BEC7-4594A6A7B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5F6FF-91F1-4987-BC1E-5EC7D0E12C16}"/>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1486376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C24A-FE0B-42BB-B114-4922C37946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447E49-980B-421C-9EFB-6305E2541F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B7799C-2A98-460F-807F-4C4B6FA98F0E}"/>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5" name="Footer Placeholder 4">
            <a:extLst>
              <a:ext uri="{FF2B5EF4-FFF2-40B4-BE49-F238E27FC236}">
                <a16:creationId xmlns:a16="http://schemas.microsoft.com/office/drawing/2014/main" id="{DEDB6AAA-DF2E-447A-A8D4-139A73D25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E57E7-762C-41C9-91DE-5B33835E8151}"/>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170487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4E84-68E6-41B6-BD28-0F77B65F47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B096BB-2BED-43F4-B565-E15E83DC77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D5C405-DF32-4137-87BE-0A99D515AE2C}"/>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5" name="Footer Placeholder 4">
            <a:extLst>
              <a:ext uri="{FF2B5EF4-FFF2-40B4-BE49-F238E27FC236}">
                <a16:creationId xmlns:a16="http://schemas.microsoft.com/office/drawing/2014/main" id="{5895DBD0-273B-4916-9E4E-C0CC99132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1D50C-0E9A-4407-AD1F-EF91AD49A1B8}"/>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15778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C353-2CCF-4B2C-BC58-5D18A8B91F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30B605-0CF8-4E61-A69D-34A403A4BF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94F023-423A-466F-8AF1-525640D73B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4BD381-CBD1-45FD-9221-46EA72A71532}"/>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6" name="Footer Placeholder 5">
            <a:extLst>
              <a:ext uri="{FF2B5EF4-FFF2-40B4-BE49-F238E27FC236}">
                <a16:creationId xmlns:a16="http://schemas.microsoft.com/office/drawing/2014/main" id="{0BD18B2F-2751-4540-892C-DD1416FEA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736E27-EE1D-4E6E-BE6F-3C3998050A63}"/>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327151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F9D9-456A-4DBC-9421-A6425963A9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92AD6F-15A6-4EFC-AF69-A32F83847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0BDA7B-0407-4554-A42B-EB0BF565A5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6A7D31-764A-48DC-93C8-0B24761D1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06A65CC-1C14-4661-B50D-DE8514B4CE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EDE7E9-D693-4047-91FA-4069DF8F791E}"/>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8" name="Footer Placeholder 7">
            <a:extLst>
              <a:ext uri="{FF2B5EF4-FFF2-40B4-BE49-F238E27FC236}">
                <a16:creationId xmlns:a16="http://schemas.microsoft.com/office/drawing/2014/main" id="{A2D0393C-A98D-4FE6-9D08-ABC48AA3C5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E1B6B2-4DC3-4352-859A-6F29A047B9CB}"/>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337627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C408-1512-424C-B505-2C43F8780E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B645C7-DA17-4EFC-83DE-E491DB465976}"/>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4" name="Footer Placeholder 3">
            <a:extLst>
              <a:ext uri="{FF2B5EF4-FFF2-40B4-BE49-F238E27FC236}">
                <a16:creationId xmlns:a16="http://schemas.microsoft.com/office/drawing/2014/main" id="{2A3ECCF1-9D08-4A60-9694-01A20642B4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F2023B-C143-48A2-B3D3-A0DE856C5F74}"/>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397061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BA16DC-D6A9-4F6C-B804-581D0956B489}"/>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3" name="Footer Placeholder 2">
            <a:extLst>
              <a:ext uri="{FF2B5EF4-FFF2-40B4-BE49-F238E27FC236}">
                <a16:creationId xmlns:a16="http://schemas.microsoft.com/office/drawing/2014/main" id="{0A6D0C90-7D86-438F-A534-BE0A60F266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F7FC58-757B-4D39-9353-208A53298FF5}"/>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31575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4EA2-4C1E-4F2D-905F-D11851FC82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B80D22-0269-4277-A2DF-8E02AB5FE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C275B4-F758-4007-8487-8268F59A8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3876E1-DC5D-4A8F-A8DE-95284A55C032}"/>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6" name="Footer Placeholder 5">
            <a:extLst>
              <a:ext uri="{FF2B5EF4-FFF2-40B4-BE49-F238E27FC236}">
                <a16:creationId xmlns:a16="http://schemas.microsoft.com/office/drawing/2014/main" id="{5B125B22-4DF6-4F18-B3CE-3B0EC93AB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BAAE2-42F7-4CA8-94DD-5485165E2CC0}"/>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240711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72E9-B67B-45BE-9A89-036F31E0BC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81C36A-D9ED-43AE-9F39-41681346E2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2E8C3E-9AB1-4CD6-8C84-06CC8AB80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2ABA96-889C-40F2-87EC-BE4CE0CA9F17}"/>
              </a:ext>
            </a:extLst>
          </p:cNvPr>
          <p:cNvSpPr>
            <a:spLocks noGrp="1"/>
          </p:cNvSpPr>
          <p:nvPr>
            <p:ph type="dt" sz="half" idx="10"/>
          </p:nvPr>
        </p:nvSpPr>
        <p:spPr/>
        <p:txBody>
          <a:bodyPr/>
          <a:lstStyle/>
          <a:p>
            <a:fld id="{274909C0-5740-45AC-BAE0-125CCC121810}" type="datetimeFigureOut">
              <a:rPr lang="en-US" smtClean="0"/>
              <a:t>4/30/2020</a:t>
            </a:fld>
            <a:endParaRPr lang="en-US"/>
          </a:p>
        </p:txBody>
      </p:sp>
      <p:sp>
        <p:nvSpPr>
          <p:cNvPr id="6" name="Footer Placeholder 5">
            <a:extLst>
              <a:ext uri="{FF2B5EF4-FFF2-40B4-BE49-F238E27FC236}">
                <a16:creationId xmlns:a16="http://schemas.microsoft.com/office/drawing/2014/main" id="{449F0D4A-EEAF-44D0-B441-958BE7697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9BD559-37DC-4E75-8ADA-20C319969FC4}"/>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412174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D443E-325C-4653-9C2D-9B148CE0CF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A15EFC-937B-4BB6-9DE7-4941FD4C70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09DDA-5470-4B80-86E1-6C6B487D9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909C0-5740-45AC-BAE0-125CCC121810}" type="datetimeFigureOut">
              <a:rPr lang="en-US" smtClean="0"/>
              <a:t>4/30/2020</a:t>
            </a:fld>
            <a:endParaRPr lang="en-US"/>
          </a:p>
        </p:txBody>
      </p:sp>
      <p:sp>
        <p:nvSpPr>
          <p:cNvPr id="5" name="Footer Placeholder 4">
            <a:extLst>
              <a:ext uri="{FF2B5EF4-FFF2-40B4-BE49-F238E27FC236}">
                <a16:creationId xmlns:a16="http://schemas.microsoft.com/office/drawing/2014/main" id="{170724DF-4873-4221-8975-F58AB36786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052B1D-EBC3-4392-BF12-6A6959F8F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B6F2E-4578-4D6A-8D96-DB26991EBC0D}" type="slidenum">
              <a:rPr lang="en-US" smtClean="0"/>
              <a:t>‹#›</a:t>
            </a:fld>
            <a:endParaRPr lang="en-US"/>
          </a:p>
        </p:txBody>
      </p:sp>
    </p:spTree>
    <p:extLst>
      <p:ext uri="{BB962C8B-B14F-4D97-AF65-F5344CB8AC3E}">
        <p14:creationId xmlns:p14="http://schemas.microsoft.com/office/powerpoint/2010/main" val="3591609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C391D57-B9D5-4318-9B5A-8322C7401BC8}"/>
              </a:ext>
            </a:extLst>
          </p:cNvPr>
          <p:cNvGrpSpPr/>
          <p:nvPr/>
        </p:nvGrpSpPr>
        <p:grpSpPr>
          <a:xfrm>
            <a:off x="8489696" y="1301142"/>
            <a:ext cx="3303054" cy="4255715"/>
            <a:chOff x="0" y="0"/>
            <a:chExt cx="3314394" cy="4239840"/>
          </a:xfrm>
        </p:grpSpPr>
        <p:grpSp>
          <p:nvGrpSpPr>
            <p:cNvPr id="5" name="Group 4">
              <a:extLst>
                <a:ext uri="{FF2B5EF4-FFF2-40B4-BE49-F238E27FC236}">
                  <a16:creationId xmlns:a16="http://schemas.microsoft.com/office/drawing/2014/main" id="{B0ED13E8-5182-4506-9E7B-F91C0D30C44B}"/>
                </a:ext>
              </a:extLst>
            </p:cNvPr>
            <p:cNvGrpSpPr/>
            <p:nvPr/>
          </p:nvGrpSpPr>
          <p:grpSpPr>
            <a:xfrm>
              <a:off x="0" y="0"/>
              <a:ext cx="3314394" cy="4239840"/>
              <a:chOff x="0" y="0"/>
              <a:chExt cx="3340099" cy="4391027"/>
            </a:xfrm>
          </p:grpSpPr>
          <p:grpSp>
            <p:nvGrpSpPr>
              <p:cNvPr id="7" name="Group 6">
                <a:extLst>
                  <a:ext uri="{FF2B5EF4-FFF2-40B4-BE49-F238E27FC236}">
                    <a16:creationId xmlns:a16="http://schemas.microsoft.com/office/drawing/2014/main" id="{0590D8A0-60CB-49D7-8ADE-0C7AC5F98ADA}"/>
                  </a:ext>
                </a:extLst>
              </p:cNvPr>
              <p:cNvGrpSpPr/>
              <p:nvPr/>
            </p:nvGrpSpPr>
            <p:grpSpPr>
              <a:xfrm>
                <a:off x="6350" y="416243"/>
                <a:ext cx="917575" cy="620395"/>
                <a:chOff x="6350" y="416243"/>
                <a:chExt cx="917575" cy="620395"/>
              </a:xfrm>
            </p:grpSpPr>
            <p:sp>
              <p:nvSpPr>
                <p:cNvPr id="34" name="Arrow: Right 33">
                  <a:extLst>
                    <a:ext uri="{FF2B5EF4-FFF2-40B4-BE49-F238E27FC236}">
                      <a16:creationId xmlns:a16="http://schemas.microsoft.com/office/drawing/2014/main" id="{A47345F1-FA8E-40FE-88F0-C1DC446FD116}"/>
                    </a:ext>
                  </a:extLst>
                </p:cNvPr>
                <p:cNvSpPr/>
                <p:nvPr/>
              </p:nvSpPr>
              <p:spPr>
                <a:xfrm>
                  <a:off x="376238" y="416243"/>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5" name="Arrow: Right 34">
                  <a:extLst>
                    <a:ext uri="{FF2B5EF4-FFF2-40B4-BE49-F238E27FC236}">
                      <a16:creationId xmlns:a16="http://schemas.microsoft.com/office/drawing/2014/main" id="{C73AA111-E028-4C3C-B408-932263415634}"/>
                    </a:ext>
                  </a:extLst>
                </p:cNvPr>
                <p:cNvSpPr/>
                <p:nvPr/>
              </p:nvSpPr>
              <p:spPr>
                <a:xfrm>
                  <a:off x="376238" y="703581"/>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6" name="Arrow: Right 35">
                  <a:extLst>
                    <a:ext uri="{FF2B5EF4-FFF2-40B4-BE49-F238E27FC236}">
                      <a16:creationId xmlns:a16="http://schemas.microsoft.com/office/drawing/2014/main" id="{38AD05AE-9DA5-4E2B-8F73-22BF6F023429}"/>
                    </a:ext>
                  </a:extLst>
                </p:cNvPr>
                <p:cNvSpPr/>
                <p:nvPr/>
              </p:nvSpPr>
              <p:spPr>
                <a:xfrm>
                  <a:off x="376238" y="990919"/>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7" name="TextBox 21">
                  <a:extLst>
                    <a:ext uri="{FF2B5EF4-FFF2-40B4-BE49-F238E27FC236}">
                      <a16:creationId xmlns:a16="http://schemas.microsoft.com/office/drawing/2014/main" id="{37017026-5870-4AE4-A0A2-FAA30B21B0F9}"/>
                    </a:ext>
                  </a:extLst>
                </p:cNvPr>
                <p:cNvSpPr txBox="1"/>
                <p:nvPr/>
              </p:nvSpPr>
              <p:spPr>
                <a:xfrm>
                  <a:off x="6350" y="571501"/>
                  <a:ext cx="327025" cy="247649"/>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i="1">
                      <a:latin typeface="Times New Roman" panose="02020603050405020304" pitchFamily="18" charset="0"/>
                      <a:cs typeface="Times New Roman" panose="02020603050405020304" pitchFamily="18" charset="0"/>
                    </a:rPr>
                    <a:t>U</a:t>
                  </a:r>
                  <a:endParaRPr lang="en-US" sz="1500" b="1">
                    <a:latin typeface="Times New Roman" panose="02020603050405020304" pitchFamily="18" charset="0"/>
                    <a:cs typeface="Times New Roman" panose="02020603050405020304" pitchFamily="18" charset="0"/>
                  </a:endParaRPr>
                </a:p>
                <a:p>
                  <a:endParaRPr lang="en-US" sz="1100"/>
                </a:p>
              </p:txBody>
            </p:sp>
          </p:grpSp>
          <p:grpSp>
            <p:nvGrpSpPr>
              <p:cNvPr id="8" name="Group 7">
                <a:extLst>
                  <a:ext uri="{FF2B5EF4-FFF2-40B4-BE49-F238E27FC236}">
                    <a16:creationId xmlns:a16="http://schemas.microsoft.com/office/drawing/2014/main" id="{5DC1EC3B-B0E9-441D-8EAF-3589AB8C4482}"/>
                  </a:ext>
                </a:extLst>
              </p:cNvPr>
              <p:cNvGrpSpPr/>
              <p:nvPr/>
            </p:nvGrpSpPr>
            <p:grpSpPr>
              <a:xfrm>
                <a:off x="0" y="1902143"/>
                <a:ext cx="917575" cy="620395"/>
                <a:chOff x="0" y="1902143"/>
                <a:chExt cx="917575" cy="620395"/>
              </a:xfrm>
            </p:grpSpPr>
            <p:sp>
              <p:nvSpPr>
                <p:cNvPr id="30" name="Arrow: Right 29">
                  <a:extLst>
                    <a:ext uri="{FF2B5EF4-FFF2-40B4-BE49-F238E27FC236}">
                      <a16:creationId xmlns:a16="http://schemas.microsoft.com/office/drawing/2014/main" id="{B4006342-9056-4F9D-AAA3-0790935178F3}"/>
                    </a:ext>
                  </a:extLst>
                </p:cNvPr>
                <p:cNvSpPr/>
                <p:nvPr/>
              </p:nvSpPr>
              <p:spPr>
                <a:xfrm>
                  <a:off x="369888" y="1902143"/>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1" name="Arrow: Right 30">
                  <a:extLst>
                    <a:ext uri="{FF2B5EF4-FFF2-40B4-BE49-F238E27FC236}">
                      <a16:creationId xmlns:a16="http://schemas.microsoft.com/office/drawing/2014/main" id="{A1420345-9009-4C49-A289-9333B3D4FA3F}"/>
                    </a:ext>
                  </a:extLst>
                </p:cNvPr>
                <p:cNvSpPr/>
                <p:nvPr/>
              </p:nvSpPr>
              <p:spPr>
                <a:xfrm>
                  <a:off x="369888" y="2189481"/>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2" name="Arrow: Right 31">
                  <a:extLst>
                    <a:ext uri="{FF2B5EF4-FFF2-40B4-BE49-F238E27FC236}">
                      <a16:creationId xmlns:a16="http://schemas.microsoft.com/office/drawing/2014/main" id="{EE1BCA1F-D6C1-4D35-8D2E-42B904BED9B3}"/>
                    </a:ext>
                  </a:extLst>
                </p:cNvPr>
                <p:cNvSpPr/>
                <p:nvPr/>
              </p:nvSpPr>
              <p:spPr>
                <a:xfrm>
                  <a:off x="369888" y="2476819"/>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3" name="TextBox 27">
                  <a:extLst>
                    <a:ext uri="{FF2B5EF4-FFF2-40B4-BE49-F238E27FC236}">
                      <a16:creationId xmlns:a16="http://schemas.microsoft.com/office/drawing/2014/main" id="{94045BE3-694A-406C-A97E-CCF114E87DA5}"/>
                    </a:ext>
                  </a:extLst>
                </p:cNvPr>
                <p:cNvSpPr txBox="1"/>
                <p:nvPr/>
              </p:nvSpPr>
              <p:spPr>
                <a:xfrm>
                  <a:off x="0" y="2057401"/>
                  <a:ext cx="327025" cy="247649"/>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i="1">
                      <a:latin typeface="Times New Roman" panose="02020603050405020304" pitchFamily="18" charset="0"/>
                      <a:cs typeface="Times New Roman" panose="02020603050405020304" pitchFamily="18" charset="0"/>
                    </a:rPr>
                    <a:t>U</a:t>
                  </a:r>
                  <a:endParaRPr lang="en-US" sz="1500" b="1">
                    <a:latin typeface="Times New Roman" panose="02020603050405020304" pitchFamily="18" charset="0"/>
                    <a:cs typeface="Times New Roman" panose="02020603050405020304" pitchFamily="18" charset="0"/>
                  </a:endParaRPr>
                </a:p>
                <a:p>
                  <a:endParaRPr lang="en-US" sz="1100"/>
                </a:p>
              </p:txBody>
            </p:sp>
          </p:grpSp>
          <p:grpSp>
            <p:nvGrpSpPr>
              <p:cNvPr id="9" name="Group 8">
                <a:extLst>
                  <a:ext uri="{FF2B5EF4-FFF2-40B4-BE49-F238E27FC236}">
                    <a16:creationId xmlns:a16="http://schemas.microsoft.com/office/drawing/2014/main" id="{5F139212-9678-473B-AF39-0C6DF9B111BF}"/>
                  </a:ext>
                </a:extLst>
              </p:cNvPr>
              <p:cNvGrpSpPr/>
              <p:nvPr/>
            </p:nvGrpSpPr>
            <p:grpSpPr>
              <a:xfrm>
                <a:off x="25400" y="3419793"/>
                <a:ext cx="917575" cy="620395"/>
                <a:chOff x="25400" y="3419793"/>
                <a:chExt cx="917575" cy="620395"/>
              </a:xfrm>
            </p:grpSpPr>
            <p:sp>
              <p:nvSpPr>
                <p:cNvPr id="26" name="Arrow: Right 25">
                  <a:extLst>
                    <a:ext uri="{FF2B5EF4-FFF2-40B4-BE49-F238E27FC236}">
                      <a16:creationId xmlns:a16="http://schemas.microsoft.com/office/drawing/2014/main" id="{BE071183-352C-486D-A093-4C8D6A722103}"/>
                    </a:ext>
                  </a:extLst>
                </p:cNvPr>
                <p:cNvSpPr/>
                <p:nvPr/>
              </p:nvSpPr>
              <p:spPr>
                <a:xfrm>
                  <a:off x="395288" y="3419793"/>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7" name="Arrow: Right 26">
                  <a:extLst>
                    <a:ext uri="{FF2B5EF4-FFF2-40B4-BE49-F238E27FC236}">
                      <a16:creationId xmlns:a16="http://schemas.microsoft.com/office/drawing/2014/main" id="{F36C86A1-1948-48E2-A694-61C844C0FC31}"/>
                    </a:ext>
                  </a:extLst>
                </p:cNvPr>
                <p:cNvSpPr/>
                <p:nvPr/>
              </p:nvSpPr>
              <p:spPr>
                <a:xfrm>
                  <a:off x="395288" y="3707131"/>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8" name="Arrow: Right 27">
                  <a:extLst>
                    <a:ext uri="{FF2B5EF4-FFF2-40B4-BE49-F238E27FC236}">
                      <a16:creationId xmlns:a16="http://schemas.microsoft.com/office/drawing/2014/main" id="{9E50D116-7FC3-4DF4-9D57-95823E91998F}"/>
                    </a:ext>
                  </a:extLst>
                </p:cNvPr>
                <p:cNvSpPr/>
                <p:nvPr/>
              </p:nvSpPr>
              <p:spPr>
                <a:xfrm>
                  <a:off x="395288" y="3994469"/>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9" name="TextBox 32">
                  <a:extLst>
                    <a:ext uri="{FF2B5EF4-FFF2-40B4-BE49-F238E27FC236}">
                      <a16:creationId xmlns:a16="http://schemas.microsoft.com/office/drawing/2014/main" id="{2FAF12AF-C30B-44B0-83F3-7BCA3E5937BE}"/>
                    </a:ext>
                  </a:extLst>
                </p:cNvPr>
                <p:cNvSpPr txBox="1"/>
                <p:nvPr/>
              </p:nvSpPr>
              <p:spPr>
                <a:xfrm>
                  <a:off x="25400" y="3575051"/>
                  <a:ext cx="327025" cy="247649"/>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i="1">
                      <a:latin typeface="Times New Roman" panose="02020603050405020304" pitchFamily="18" charset="0"/>
                      <a:cs typeface="Times New Roman" panose="02020603050405020304" pitchFamily="18" charset="0"/>
                    </a:rPr>
                    <a:t>U</a:t>
                  </a:r>
                  <a:endParaRPr lang="en-US" sz="1500" b="1">
                    <a:latin typeface="Times New Roman" panose="02020603050405020304" pitchFamily="18" charset="0"/>
                    <a:cs typeface="Times New Roman" panose="02020603050405020304" pitchFamily="18" charset="0"/>
                  </a:endParaRPr>
                </a:p>
                <a:p>
                  <a:endParaRPr lang="en-US" sz="1100"/>
                </a:p>
              </p:txBody>
            </p:sp>
          </p:grpSp>
          <p:grpSp>
            <p:nvGrpSpPr>
              <p:cNvPr id="10" name="Group 9">
                <a:extLst>
                  <a:ext uri="{FF2B5EF4-FFF2-40B4-BE49-F238E27FC236}">
                    <a16:creationId xmlns:a16="http://schemas.microsoft.com/office/drawing/2014/main" id="{0FFE26C0-F75A-4EB2-B51E-E18C9A8BAA8E}"/>
                  </a:ext>
                </a:extLst>
              </p:cNvPr>
              <p:cNvGrpSpPr/>
              <p:nvPr/>
            </p:nvGrpSpPr>
            <p:grpSpPr>
              <a:xfrm>
                <a:off x="927099" y="0"/>
                <a:ext cx="2413000" cy="4391027"/>
                <a:chOff x="927099" y="0"/>
                <a:chExt cx="2413000" cy="4391027"/>
              </a:xfrm>
            </p:grpSpPr>
            <p:grpSp>
              <p:nvGrpSpPr>
                <p:cNvPr id="11" name="Group 10">
                  <a:extLst>
                    <a:ext uri="{FF2B5EF4-FFF2-40B4-BE49-F238E27FC236}">
                      <a16:creationId xmlns:a16="http://schemas.microsoft.com/office/drawing/2014/main" id="{A82220F7-5BD1-4898-82F1-27CCA33C306C}"/>
                    </a:ext>
                  </a:extLst>
                </p:cNvPr>
                <p:cNvGrpSpPr/>
                <p:nvPr/>
              </p:nvGrpSpPr>
              <p:grpSpPr>
                <a:xfrm>
                  <a:off x="927099" y="0"/>
                  <a:ext cx="2413000" cy="4391027"/>
                  <a:chOff x="927099" y="0"/>
                  <a:chExt cx="2413000" cy="4391027"/>
                </a:xfrm>
              </p:grpSpPr>
              <p:grpSp>
                <p:nvGrpSpPr>
                  <p:cNvPr id="13" name="Group 12">
                    <a:extLst>
                      <a:ext uri="{FF2B5EF4-FFF2-40B4-BE49-F238E27FC236}">
                        <a16:creationId xmlns:a16="http://schemas.microsoft.com/office/drawing/2014/main" id="{31003B53-C6E5-48CA-82C7-40D5E295E6D7}"/>
                      </a:ext>
                    </a:extLst>
                  </p:cNvPr>
                  <p:cNvGrpSpPr/>
                  <p:nvPr/>
                </p:nvGrpSpPr>
                <p:grpSpPr>
                  <a:xfrm>
                    <a:off x="927099" y="0"/>
                    <a:ext cx="2413000" cy="4391027"/>
                    <a:chOff x="927099" y="0"/>
                    <a:chExt cx="2413000" cy="4391027"/>
                  </a:xfrm>
                </p:grpSpPr>
                <p:grpSp>
                  <p:nvGrpSpPr>
                    <p:cNvPr id="17" name="Group 16">
                      <a:extLst>
                        <a:ext uri="{FF2B5EF4-FFF2-40B4-BE49-F238E27FC236}">
                          <a16:creationId xmlns:a16="http://schemas.microsoft.com/office/drawing/2014/main" id="{84592888-090F-4477-8804-CC5AA4B96B43}"/>
                        </a:ext>
                      </a:extLst>
                    </p:cNvPr>
                    <p:cNvGrpSpPr/>
                    <p:nvPr/>
                  </p:nvGrpSpPr>
                  <p:grpSpPr>
                    <a:xfrm>
                      <a:off x="927099" y="0"/>
                      <a:ext cx="2413000" cy="4391027"/>
                      <a:chOff x="927099" y="0"/>
                      <a:chExt cx="2413000" cy="4391027"/>
                    </a:xfrm>
                  </p:grpSpPr>
                  <p:grpSp>
                    <p:nvGrpSpPr>
                      <p:cNvPr id="19" name="Group 18">
                        <a:extLst>
                          <a:ext uri="{FF2B5EF4-FFF2-40B4-BE49-F238E27FC236}">
                            <a16:creationId xmlns:a16="http://schemas.microsoft.com/office/drawing/2014/main" id="{2578E026-E098-48F6-93F1-3E6B68BCB076}"/>
                          </a:ext>
                        </a:extLst>
                      </p:cNvPr>
                      <p:cNvGrpSpPr/>
                      <p:nvPr/>
                    </p:nvGrpSpPr>
                    <p:grpSpPr>
                      <a:xfrm>
                        <a:off x="927099" y="0"/>
                        <a:ext cx="2413000" cy="3086544"/>
                        <a:chOff x="927099" y="0"/>
                        <a:chExt cx="2406650" cy="3113532"/>
                      </a:xfrm>
                    </p:grpSpPr>
                    <p:grpSp>
                      <p:nvGrpSpPr>
                        <p:cNvPr id="21" name="Group 20">
                          <a:extLst>
                            <a:ext uri="{FF2B5EF4-FFF2-40B4-BE49-F238E27FC236}">
                              <a16:creationId xmlns:a16="http://schemas.microsoft.com/office/drawing/2014/main" id="{DA44D996-DE19-4497-A98D-E87670BDEE32}"/>
                            </a:ext>
                          </a:extLst>
                        </p:cNvPr>
                        <p:cNvGrpSpPr/>
                        <p:nvPr/>
                      </p:nvGrpSpPr>
                      <p:grpSpPr>
                        <a:xfrm>
                          <a:off x="927099" y="0"/>
                          <a:ext cx="2406650" cy="3113532"/>
                          <a:chOff x="927099" y="0"/>
                          <a:chExt cx="2406650" cy="3113532"/>
                        </a:xfrm>
                      </p:grpSpPr>
                      <p:pic>
                        <p:nvPicPr>
                          <p:cNvPr id="24" name="Picture 23">
                            <a:extLst>
                              <a:ext uri="{FF2B5EF4-FFF2-40B4-BE49-F238E27FC236}">
                                <a16:creationId xmlns:a16="http://schemas.microsoft.com/office/drawing/2014/main" id="{D38E4253-019F-40BD-A522-3FA81E32C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49" y="0"/>
                            <a:ext cx="2400300" cy="31135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2DC651C2-7121-459D-8333-35F9DCB7011E}"/>
                              </a:ext>
                            </a:extLst>
                          </p:cNvPr>
                          <p:cNvSpPr/>
                          <p:nvPr/>
                        </p:nvSpPr>
                        <p:spPr>
                          <a:xfrm>
                            <a:off x="927099" y="292101"/>
                            <a:ext cx="755650" cy="273050"/>
                          </a:xfrm>
                          <a:prstGeom prst="rect">
                            <a:avLst/>
                          </a:prstGeom>
                          <a:solidFill>
                            <a:sysClr val="window" lastClr="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22" name="Rectangle 21">
                          <a:extLst>
                            <a:ext uri="{FF2B5EF4-FFF2-40B4-BE49-F238E27FC236}">
                              <a16:creationId xmlns:a16="http://schemas.microsoft.com/office/drawing/2014/main" id="{B63F7C11-561E-4FB5-BD1F-C1299AEAA274}"/>
                            </a:ext>
                          </a:extLst>
                        </p:cNvPr>
                        <p:cNvSpPr/>
                        <p:nvPr/>
                      </p:nvSpPr>
                      <p:spPr>
                        <a:xfrm>
                          <a:off x="1758949" y="1409701"/>
                          <a:ext cx="762000" cy="171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3" name="Rectangle 22">
                          <a:extLst>
                            <a:ext uri="{FF2B5EF4-FFF2-40B4-BE49-F238E27FC236}">
                              <a16:creationId xmlns:a16="http://schemas.microsoft.com/office/drawing/2014/main" id="{52284687-A14E-44BE-B6C8-24B05DA79A13}"/>
                            </a:ext>
                          </a:extLst>
                        </p:cNvPr>
                        <p:cNvSpPr/>
                        <p:nvPr/>
                      </p:nvSpPr>
                      <p:spPr>
                        <a:xfrm>
                          <a:off x="1822449" y="2921001"/>
                          <a:ext cx="762000" cy="171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pic>
                    <p:nvPicPr>
                      <p:cNvPr id="20" name="Picture 19">
                        <a:extLst>
                          <a:ext uri="{FF2B5EF4-FFF2-40B4-BE49-F238E27FC236}">
                            <a16:creationId xmlns:a16="http://schemas.microsoft.com/office/drawing/2014/main" id="{EC9F74FF-83E7-497D-A54C-37EC0BD31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11" y="3025775"/>
                        <a:ext cx="2203103" cy="1365252"/>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Freeform: Shape 17">
                      <a:extLst>
                        <a:ext uri="{FF2B5EF4-FFF2-40B4-BE49-F238E27FC236}">
                          <a16:creationId xmlns:a16="http://schemas.microsoft.com/office/drawing/2014/main" id="{4625F0D6-186F-4919-A024-AF536EC4F867}"/>
                        </a:ext>
                      </a:extLst>
                    </p:cNvPr>
                    <p:cNvSpPr/>
                    <p:nvPr/>
                  </p:nvSpPr>
                  <p:spPr>
                    <a:xfrm>
                      <a:off x="1714497" y="3049582"/>
                      <a:ext cx="879652" cy="254765"/>
                    </a:xfrm>
                    <a:custGeom>
                      <a:avLst/>
                      <a:gdLst>
                        <a:gd name="connsiteX0" fmla="*/ 785815 w 879652"/>
                        <a:gd name="connsiteY0" fmla="*/ 230194 h 254765"/>
                        <a:gd name="connsiteX1" fmla="*/ 2 w 879652"/>
                        <a:gd name="connsiteY1" fmla="*/ 222257 h 254765"/>
                        <a:gd name="connsiteX2" fmla="*/ 777877 w 879652"/>
                        <a:gd name="connsiteY2" fmla="*/ 7 h 254765"/>
                        <a:gd name="connsiteX3" fmla="*/ 785815 w 879652"/>
                        <a:gd name="connsiteY3" fmla="*/ 230194 h 254765"/>
                      </a:gdLst>
                      <a:ahLst/>
                      <a:cxnLst>
                        <a:cxn ang="0">
                          <a:pos x="connsiteX0" y="connsiteY0"/>
                        </a:cxn>
                        <a:cxn ang="0">
                          <a:pos x="connsiteX1" y="connsiteY1"/>
                        </a:cxn>
                        <a:cxn ang="0">
                          <a:pos x="connsiteX2" y="connsiteY2"/>
                        </a:cxn>
                        <a:cxn ang="0">
                          <a:pos x="connsiteX3" y="connsiteY3"/>
                        </a:cxn>
                      </a:cxnLst>
                      <a:rect l="l" t="t" r="r" b="b"/>
                      <a:pathLst>
                        <a:path w="879652" h="254765">
                          <a:moveTo>
                            <a:pt x="785815" y="230194"/>
                          </a:moveTo>
                          <a:cubicBezTo>
                            <a:pt x="656169" y="267236"/>
                            <a:pt x="1325" y="260622"/>
                            <a:pt x="2" y="222257"/>
                          </a:cubicBezTo>
                          <a:cubicBezTo>
                            <a:pt x="-1321" y="183892"/>
                            <a:pt x="646908" y="-1316"/>
                            <a:pt x="777877" y="7"/>
                          </a:cubicBezTo>
                          <a:cubicBezTo>
                            <a:pt x="908846" y="1330"/>
                            <a:pt x="915461" y="193152"/>
                            <a:pt x="785815" y="23019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14" name="TextBox 14">
                    <a:extLst>
                      <a:ext uri="{FF2B5EF4-FFF2-40B4-BE49-F238E27FC236}">
                        <a16:creationId xmlns:a16="http://schemas.microsoft.com/office/drawing/2014/main" id="{11614822-B95C-458B-B4B1-00895E158F29}"/>
                      </a:ext>
                    </a:extLst>
                  </p:cNvPr>
                  <p:cNvSpPr txBox="1"/>
                  <p:nvPr/>
                </p:nvSpPr>
                <p:spPr>
                  <a:xfrm>
                    <a:off x="971548" y="104776"/>
                    <a:ext cx="754063" cy="301624"/>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a:latin typeface="Times New Roman" panose="02020603050405020304" pitchFamily="18" charset="0"/>
                        <a:cs typeface="Times New Roman" panose="02020603050405020304" pitchFamily="18" charset="0"/>
                      </a:rPr>
                      <a:t>Test A</a:t>
                    </a:r>
                  </a:p>
                  <a:p>
                    <a:endParaRPr lang="en-US" sz="1100"/>
                  </a:p>
                </p:txBody>
              </p:sp>
              <p:sp>
                <p:nvSpPr>
                  <p:cNvPr id="15" name="TextBox 16">
                    <a:extLst>
                      <a:ext uri="{FF2B5EF4-FFF2-40B4-BE49-F238E27FC236}">
                        <a16:creationId xmlns:a16="http://schemas.microsoft.com/office/drawing/2014/main" id="{9B744B75-F18E-4888-B1FF-55E9CF55CFB9}"/>
                      </a:ext>
                    </a:extLst>
                  </p:cNvPr>
                  <p:cNvSpPr txBox="1"/>
                  <p:nvPr/>
                </p:nvSpPr>
                <p:spPr>
                  <a:xfrm>
                    <a:off x="971548" y="2973388"/>
                    <a:ext cx="754063" cy="301624"/>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a:latin typeface="Times New Roman" panose="02020603050405020304" pitchFamily="18" charset="0"/>
                        <a:cs typeface="Times New Roman" panose="02020603050405020304" pitchFamily="18" charset="0"/>
                      </a:rPr>
                      <a:t>Test C</a:t>
                    </a:r>
                  </a:p>
                  <a:p>
                    <a:endParaRPr lang="en-US" sz="1100"/>
                  </a:p>
                </p:txBody>
              </p:sp>
              <p:sp>
                <p:nvSpPr>
                  <p:cNvPr id="16" name="TextBox 15">
                    <a:extLst>
                      <a:ext uri="{FF2B5EF4-FFF2-40B4-BE49-F238E27FC236}">
                        <a16:creationId xmlns:a16="http://schemas.microsoft.com/office/drawing/2014/main" id="{53ACAEC9-AF30-49C2-AC2A-EAA87F1AF89C}"/>
                      </a:ext>
                    </a:extLst>
                  </p:cNvPr>
                  <p:cNvSpPr txBox="1"/>
                  <p:nvPr/>
                </p:nvSpPr>
                <p:spPr>
                  <a:xfrm>
                    <a:off x="971548" y="1590676"/>
                    <a:ext cx="754063" cy="301624"/>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a:latin typeface="Times New Roman" panose="02020603050405020304" pitchFamily="18" charset="0"/>
                        <a:cs typeface="Times New Roman" panose="02020603050405020304" pitchFamily="18" charset="0"/>
                      </a:rPr>
                      <a:t>Test B</a:t>
                    </a:r>
                  </a:p>
                  <a:p>
                    <a:endParaRPr lang="en-US" sz="1100"/>
                  </a:p>
                </p:txBody>
              </p:sp>
            </p:grpSp>
            <p:sp>
              <p:nvSpPr>
                <p:cNvPr id="12" name="Rectangle 11">
                  <a:extLst>
                    <a:ext uri="{FF2B5EF4-FFF2-40B4-BE49-F238E27FC236}">
                      <a16:creationId xmlns:a16="http://schemas.microsoft.com/office/drawing/2014/main" id="{9D2D7822-4135-488C-9208-3876FD3447A1}"/>
                    </a:ext>
                  </a:extLst>
                </p:cNvPr>
                <p:cNvSpPr/>
                <p:nvPr/>
              </p:nvSpPr>
              <p:spPr>
                <a:xfrm>
                  <a:off x="3071812" y="80963"/>
                  <a:ext cx="206376" cy="130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grpSp>
        <p:sp>
          <p:nvSpPr>
            <p:cNvPr id="6" name="Freeform: Shape 5">
              <a:extLst>
                <a:ext uri="{FF2B5EF4-FFF2-40B4-BE49-F238E27FC236}">
                  <a16:creationId xmlns:a16="http://schemas.microsoft.com/office/drawing/2014/main" id="{1E58E73A-1337-48FE-9B25-23D4C97C705F}"/>
                </a:ext>
              </a:extLst>
            </p:cNvPr>
            <p:cNvSpPr/>
            <p:nvPr/>
          </p:nvSpPr>
          <p:spPr>
            <a:xfrm rot="10627291">
              <a:off x="1740193" y="1580129"/>
              <a:ext cx="794784" cy="230631"/>
            </a:xfrm>
            <a:custGeom>
              <a:avLst/>
              <a:gdLst>
                <a:gd name="connsiteX0" fmla="*/ 744004 w 812601"/>
                <a:gd name="connsiteY0" fmla="*/ 192914 h 210113"/>
                <a:gd name="connsiteX1" fmla="*/ 147 w 812601"/>
                <a:gd name="connsiteY1" fmla="*/ 192914 h 210113"/>
                <a:gd name="connsiteX2" fmla="*/ 680504 w 812601"/>
                <a:gd name="connsiteY2" fmla="*/ 120343 h 210113"/>
                <a:gd name="connsiteX3" fmla="*/ 771218 w 812601"/>
                <a:gd name="connsiteY3" fmla="*/ 2414 h 210113"/>
                <a:gd name="connsiteX4" fmla="*/ 744004 w 812601"/>
                <a:gd name="connsiteY4" fmla="*/ 192914 h 210113"/>
                <a:gd name="connsiteX0" fmla="*/ 558530 w 785949"/>
                <a:gd name="connsiteY0" fmla="*/ 196966 h 212675"/>
                <a:gd name="connsiteX1" fmla="*/ 673 w 785949"/>
                <a:gd name="connsiteY1" fmla="*/ 191665 h 212675"/>
                <a:gd name="connsiteX2" fmla="*/ 681030 w 785949"/>
                <a:gd name="connsiteY2" fmla="*/ 119094 h 212675"/>
                <a:gd name="connsiteX3" fmla="*/ 771744 w 785949"/>
                <a:gd name="connsiteY3" fmla="*/ 1165 h 212675"/>
                <a:gd name="connsiteX4" fmla="*/ 558530 w 785949"/>
                <a:gd name="connsiteY4" fmla="*/ 196966 h 212675"/>
                <a:gd name="connsiteX0" fmla="*/ 560788 w 779755"/>
                <a:gd name="connsiteY0" fmla="*/ 205369 h 224881"/>
                <a:gd name="connsiteX1" fmla="*/ 2931 w 779755"/>
                <a:gd name="connsiteY1" fmla="*/ 200068 h 224881"/>
                <a:gd name="connsiteX2" fmla="*/ 359825 w 779755"/>
                <a:gd name="connsiteY2" fmla="*/ 47825 h 224881"/>
                <a:gd name="connsiteX3" fmla="*/ 774002 w 779755"/>
                <a:gd name="connsiteY3" fmla="*/ 9568 h 224881"/>
                <a:gd name="connsiteX4" fmla="*/ 560788 w 779755"/>
                <a:gd name="connsiteY4" fmla="*/ 205369 h 224881"/>
                <a:gd name="connsiteX0" fmla="*/ 285204 w 772040"/>
                <a:gd name="connsiteY0" fmla="*/ 195908 h 218877"/>
                <a:gd name="connsiteX1" fmla="*/ 613 w 772040"/>
                <a:gd name="connsiteY1" fmla="*/ 199444 h 218877"/>
                <a:gd name="connsiteX2" fmla="*/ 357507 w 772040"/>
                <a:gd name="connsiteY2" fmla="*/ 47201 h 218877"/>
                <a:gd name="connsiteX3" fmla="*/ 771684 w 772040"/>
                <a:gd name="connsiteY3" fmla="*/ 8944 h 218877"/>
                <a:gd name="connsiteX4" fmla="*/ 285204 w 772040"/>
                <a:gd name="connsiteY4" fmla="*/ 195908 h 218877"/>
                <a:gd name="connsiteX0" fmla="*/ 284900 w 771485"/>
                <a:gd name="connsiteY0" fmla="*/ 208808 h 234022"/>
                <a:gd name="connsiteX1" fmla="*/ 309 w 771485"/>
                <a:gd name="connsiteY1" fmla="*/ 212344 h 234022"/>
                <a:gd name="connsiteX2" fmla="*/ 241666 w 771485"/>
                <a:gd name="connsiteY2" fmla="*/ 25024 h 234022"/>
                <a:gd name="connsiteX3" fmla="*/ 771380 w 771485"/>
                <a:gd name="connsiteY3" fmla="*/ 21844 h 234022"/>
                <a:gd name="connsiteX4" fmla="*/ 284900 w 771485"/>
                <a:gd name="connsiteY4" fmla="*/ 208808 h 234022"/>
                <a:gd name="connsiteX0" fmla="*/ 217927 w 771219"/>
                <a:gd name="connsiteY0" fmla="*/ 174098 h 219727"/>
                <a:gd name="connsiteX1" fmla="*/ 120 w 771219"/>
                <a:gd name="connsiteY1" fmla="*/ 210264 h 219727"/>
                <a:gd name="connsiteX2" fmla="*/ 241477 w 771219"/>
                <a:gd name="connsiteY2" fmla="*/ 22944 h 219727"/>
                <a:gd name="connsiteX3" fmla="*/ 771191 w 771219"/>
                <a:gd name="connsiteY3" fmla="*/ 19764 h 219727"/>
                <a:gd name="connsiteX4" fmla="*/ 217927 w 771219"/>
                <a:gd name="connsiteY4" fmla="*/ 174098 h 219727"/>
                <a:gd name="connsiteX0" fmla="*/ 217950 w 771242"/>
                <a:gd name="connsiteY0" fmla="*/ 174098 h 227165"/>
                <a:gd name="connsiteX1" fmla="*/ 143 w 771242"/>
                <a:gd name="connsiteY1" fmla="*/ 210264 h 227165"/>
                <a:gd name="connsiteX2" fmla="*/ 241500 w 771242"/>
                <a:gd name="connsiteY2" fmla="*/ 22944 h 227165"/>
                <a:gd name="connsiteX3" fmla="*/ 771214 w 771242"/>
                <a:gd name="connsiteY3" fmla="*/ 19764 h 227165"/>
                <a:gd name="connsiteX4" fmla="*/ 217950 w 771242"/>
                <a:gd name="connsiteY4" fmla="*/ 174098 h 227165"/>
                <a:gd name="connsiteX0" fmla="*/ 233275 w 786567"/>
                <a:gd name="connsiteY0" fmla="*/ 174098 h 231908"/>
                <a:gd name="connsiteX1" fmla="*/ 105 w 786567"/>
                <a:gd name="connsiteY1" fmla="*/ 224132 h 231908"/>
                <a:gd name="connsiteX2" fmla="*/ 256825 w 786567"/>
                <a:gd name="connsiteY2" fmla="*/ 22944 h 231908"/>
                <a:gd name="connsiteX3" fmla="*/ 786539 w 786567"/>
                <a:gd name="connsiteY3" fmla="*/ 19764 h 231908"/>
                <a:gd name="connsiteX4" fmla="*/ 233275 w 786567"/>
                <a:gd name="connsiteY4" fmla="*/ 174098 h 231908"/>
                <a:gd name="connsiteX0" fmla="*/ 381107 w 789329"/>
                <a:gd name="connsiteY0" fmla="*/ 83809 h 219972"/>
                <a:gd name="connsiteX1" fmla="*/ 1893 w 789329"/>
                <a:gd name="connsiteY1" fmla="*/ 219223 h 219972"/>
                <a:gd name="connsiteX2" fmla="*/ 258613 w 789329"/>
                <a:gd name="connsiteY2" fmla="*/ 18035 h 219972"/>
                <a:gd name="connsiteX3" fmla="*/ 788327 w 789329"/>
                <a:gd name="connsiteY3" fmla="*/ 14855 h 219972"/>
                <a:gd name="connsiteX4" fmla="*/ 381107 w 789329"/>
                <a:gd name="connsiteY4" fmla="*/ 83809 h 219972"/>
                <a:gd name="connsiteX0" fmla="*/ 387726 w 797666"/>
                <a:gd name="connsiteY0" fmla="*/ 94146 h 230630"/>
                <a:gd name="connsiteX1" fmla="*/ 8512 w 797666"/>
                <a:gd name="connsiteY1" fmla="*/ 229560 h 230630"/>
                <a:gd name="connsiteX2" fmla="*/ 177965 w 797666"/>
                <a:gd name="connsiteY2" fmla="*/ 14233 h 230630"/>
                <a:gd name="connsiteX3" fmla="*/ 794946 w 797666"/>
                <a:gd name="connsiteY3" fmla="*/ 25192 h 230630"/>
                <a:gd name="connsiteX4" fmla="*/ 387726 w 797666"/>
                <a:gd name="connsiteY4" fmla="*/ 94146 h 230630"/>
                <a:gd name="connsiteX0" fmla="*/ 384844 w 794784"/>
                <a:gd name="connsiteY0" fmla="*/ 94146 h 230630"/>
                <a:gd name="connsiteX1" fmla="*/ 5630 w 794784"/>
                <a:gd name="connsiteY1" fmla="*/ 229560 h 230630"/>
                <a:gd name="connsiteX2" fmla="*/ 175083 w 794784"/>
                <a:gd name="connsiteY2" fmla="*/ 14233 h 230630"/>
                <a:gd name="connsiteX3" fmla="*/ 792064 w 794784"/>
                <a:gd name="connsiteY3" fmla="*/ 25192 h 230630"/>
                <a:gd name="connsiteX4" fmla="*/ 384844 w 794784"/>
                <a:gd name="connsiteY4" fmla="*/ 94146 h 230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84" h="230630">
                  <a:moveTo>
                    <a:pt x="384844" y="94146"/>
                  </a:moveTo>
                  <a:cubicBezTo>
                    <a:pt x="253772" y="128207"/>
                    <a:pt x="40590" y="242879"/>
                    <a:pt x="5630" y="229560"/>
                  </a:cubicBezTo>
                  <a:cubicBezTo>
                    <a:pt x="-29330" y="216241"/>
                    <a:pt x="107254" y="102703"/>
                    <a:pt x="175083" y="14233"/>
                  </a:cubicBezTo>
                  <a:cubicBezTo>
                    <a:pt x="303595" y="-17517"/>
                    <a:pt x="757104" y="11873"/>
                    <a:pt x="792064" y="25192"/>
                  </a:cubicBezTo>
                  <a:cubicBezTo>
                    <a:pt x="827024" y="38511"/>
                    <a:pt x="515916" y="60085"/>
                    <a:pt x="384844" y="94146"/>
                  </a:cubicBezTo>
                  <a:close/>
                </a:path>
              </a:pathLst>
            </a:cu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38" name="TextBox 37">
            <a:extLst>
              <a:ext uri="{FF2B5EF4-FFF2-40B4-BE49-F238E27FC236}">
                <a16:creationId xmlns:a16="http://schemas.microsoft.com/office/drawing/2014/main" id="{7EB5A212-9387-4044-8733-E4C1F3F098E5}"/>
              </a:ext>
            </a:extLst>
          </p:cNvPr>
          <p:cNvSpPr txBox="1"/>
          <p:nvPr/>
        </p:nvSpPr>
        <p:spPr>
          <a:xfrm>
            <a:off x="596347" y="566531"/>
            <a:ext cx="7870895" cy="600164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Drag Force and Pump Selection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work at </a:t>
            </a:r>
            <a:r>
              <a:rPr lang="en-US" sz="2000" dirty="0" err="1">
                <a:latin typeface="Times New Roman" panose="02020603050405020304" pitchFamily="18" charset="0"/>
                <a:cs typeface="Times New Roman" panose="02020603050405020304" pitchFamily="18" charset="0"/>
              </a:rPr>
              <a:t>Diamler</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are tasked by your project manager to get a comparison on some new </a:t>
            </a:r>
          </a:p>
          <a:p>
            <a:r>
              <a:rPr lang="en-US" sz="2000" dirty="0">
                <a:latin typeface="Times New Roman" panose="02020603050405020304" pitchFamily="18" charset="0"/>
                <a:cs typeface="Times New Roman" panose="02020603050405020304" pitchFamily="18" charset="0"/>
              </a:rPr>
              <a:t>designs for </a:t>
            </a:r>
            <a:r>
              <a:rPr lang="en-US" sz="2000" dirty="0" err="1">
                <a:latin typeface="Times New Roman" panose="02020603050405020304" pitchFamily="18" charset="0"/>
                <a:cs typeface="Times New Roman" panose="02020603050405020304" pitchFamily="18" charset="0"/>
              </a:rPr>
              <a:t>Diamler</a:t>
            </a:r>
            <a:r>
              <a:rPr lang="en-US" sz="2000" dirty="0">
                <a:latin typeface="Times New Roman" panose="02020603050405020304" pitchFamily="18" charset="0"/>
                <a:cs typeface="Times New Roman" panose="02020603050405020304" pitchFamily="18" charset="0"/>
              </a:rPr>
              <a:t> trucks that have arrived from R&amp;D. Then determine the best pump combination to achieve this fuel delivery. </a:t>
            </a:r>
          </a:p>
          <a:p>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Part 1 (Drag and Power)</a:t>
            </a:r>
          </a:p>
          <a:p>
            <a:r>
              <a:rPr lang="en-US" sz="2000" dirty="0">
                <a:latin typeface="Times New Roman" panose="02020603050405020304" pitchFamily="18" charset="0"/>
                <a:cs typeface="Times New Roman" panose="02020603050405020304" pitchFamily="18" charset="0"/>
              </a:rPr>
              <a:t>You are given experimental data on the drag coefficients of each design. Your job is to get the drag coefficients and calculate power values, savings, and metrics of comparisons. More is described in the emails sent by the project manager.</a:t>
            </a:r>
          </a:p>
          <a:p>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Part 2 (Pump Selection)</a:t>
            </a:r>
          </a:p>
          <a:p>
            <a:r>
              <a:rPr lang="en-US" sz="2000" dirty="0">
                <a:latin typeface="Times New Roman" panose="02020603050405020304" pitchFamily="18" charset="0"/>
                <a:cs typeface="Times New Roman" panose="02020603050405020304" pitchFamily="18" charset="0"/>
              </a:rPr>
              <a:t>With the givens power requirement now move into sizing an optimum fuel pump. You are given pump performance data, efficiency data, combustion data and more. Remember you want to get the operating point as close as you can to the BEP of the pump. Use your imagination as to how to do this. </a:t>
            </a:r>
          </a:p>
        </p:txBody>
      </p:sp>
    </p:spTree>
    <p:extLst>
      <p:ext uri="{BB962C8B-B14F-4D97-AF65-F5344CB8AC3E}">
        <p14:creationId xmlns:p14="http://schemas.microsoft.com/office/powerpoint/2010/main" val="415731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a:extLst>
              <a:ext uri="{FF2B5EF4-FFF2-40B4-BE49-F238E27FC236}">
                <a16:creationId xmlns:a16="http://schemas.microsoft.com/office/drawing/2014/main" id="{56777696-BB4F-4DBD-AA13-BA0B5A7518C8}"/>
              </a:ext>
            </a:extLst>
          </p:cNvPr>
          <p:cNvSpPr txBox="1">
            <a:spLocks noGrp="1"/>
          </p:cNvSpPr>
          <p:nvPr>
            <p:ph type="title"/>
          </p:nvPr>
        </p:nvSpPr>
        <p:spPr>
          <a:xfrm>
            <a:off x="7523921" y="583786"/>
            <a:ext cx="4137991" cy="3699979"/>
          </a:xfrm>
          <a:prstGeom prst="rect">
            <a:avLst/>
          </a:prstGeom>
          <a:solidFill>
            <a:schemeClr val="accent4">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dirty="0">
                <a:latin typeface="Courier New" panose="02070309020205020404" pitchFamily="49" charset="0"/>
                <a:cs typeface="Courier New" panose="02070309020205020404" pitchFamily="49" charset="0"/>
              </a:rPr>
              <a:t>Power</a:t>
            </a:r>
            <a:r>
              <a:rPr lang="en-US" sz="1400" baseline="0" dirty="0">
                <a:latin typeface="Courier New" panose="02070309020205020404" pitchFamily="49" charset="0"/>
                <a:cs typeface="Courier New" panose="02070309020205020404" pitchFamily="49" charset="0"/>
              </a:rPr>
              <a:t> Train Team, </a:t>
            </a:r>
          </a:p>
          <a:p>
            <a:endParaRPr lang="en-US" sz="1400" baseline="0" dirty="0">
              <a:latin typeface="Courier New" panose="02070309020205020404" pitchFamily="49" charset="0"/>
              <a:cs typeface="Courier New" panose="02070309020205020404" pitchFamily="49" charset="0"/>
            </a:endParaRPr>
          </a:p>
          <a:p>
            <a:r>
              <a:rPr lang="en-US" sz="1400" baseline="0" dirty="0">
                <a:latin typeface="Courier New" panose="02070309020205020404" pitchFamily="49" charset="0"/>
                <a:cs typeface="Courier New" panose="02070309020205020404" pitchFamily="49" charset="0"/>
              </a:rPr>
              <a:t>They don't report performance in terms of a head. You can get the density from Combustion or estimate it. Let's just go [SI] for the analysis. We can switch to </a:t>
            </a:r>
            <a:r>
              <a:rPr lang="en-US" sz="1400" baseline="0" dirty="0" err="1">
                <a:latin typeface="Courier New" panose="02070309020205020404" pitchFamily="49" charset="0"/>
                <a:cs typeface="Courier New" panose="02070309020205020404" pitchFamily="49" charset="0"/>
              </a:rPr>
              <a:t>barlycorn</a:t>
            </a:r>
            <a:r>
              <a:rPr lang="en-US" sz="1400" baseline="0" dirty="0">
                <a:latin typeface="Courier New" panose="02070309020205020404" pitchFamily="49" charset="0"/>
                <a:cs typeface="Courier New" panose="02070309020205020404" pitchFamily="49" charset="0"/>
              </a:rPr>
              <a:t> units at the end when we go to pitch. </a:t>
            </a:r>
          </a:p>
          <a:p>
            <a:endParaRPr lang="en-US" sz="1400" baseline="0" dirty="0">
              <a:latin typeface="Courier New" panose="02070309020205020404" pitchFamily="49" charset="0"/>
              <a:cs typeface="Courier New" panose="02070309020205020404" pitchFamily="49" charset="0"/>
            </a:endParaRPr>
          </a:p>
          <a:p>
            <a:r>
              <a:rPr lang="en-US" sz="1400" baseline="0" dirty="0">
                <a:latin typeface="Courier New" panose="02070309020205020404" pitchFamily="49" charset="0"/>
                <a:cs typeface="Courier New" panose="02070309020205020404" pitchFamily="49" charset="0"/>
              </a:rPr>
              <a:t>You'll probably have to combine two of these pumps. Just add the performance curves. For the efficiency curves combine them using a geometric mean. </a:t>
            </a:r>
          </a:p>
          <a:p>
            <a:endParaRPr lang="en-US" sz="1400" baseline="0" dirty="0">
              <a:latin typeface="Courier New" panose="02070309020205020404" pitchFamily="49" charset="0"/>
              <a:cs typeface="Courier New" panose="02070309020205020404" pitchFamily="49" charset="0"/>
            </a:endParaRPr>
          </a:p>
          <a:p>
            <a:r>
              <a:rPr lang="en-US" sz="1400" baseline="0" dirty="0">
                <a:latin typeface="Courier New" panose="02070309020205020404" pitchFamily="49" charset="0"/>
                <a:cs typeface="Courier New" panose="02070309020205020404" pitchFamily="49" charset="0"/>
              </a:rPr>
              <a:t>Project Manager,</a:t>
            </a:r>
          </a:p>
          <a:p>
            <a:r>
              <a:rPr lang="en-US" sz="1400" baseline="0" dirty="0">
                <a:latin typeface="Courier New" panose="02070309020205020404" pitchFamily="49" charset="0"/>
                <a:cs typeface="Courier New" panose="02070309020205020404" pitchFamily="49" charset="0"/>
              </a:rPr>
              <a:t>Sam Shaw Mohler</a:t>
            </a:r>
          </a:p>
        </p:txBody>
      </p:sp>
      <p:sp>
        <p:nvSpPr>
          <p:cNvPr id="5" name="TextBox 4">
            <a:extLst>
              <a:ext uri="{FF2B5EF4-FFF2-40B4-BE49-F238E27FC236}">
                <a16:creationId xmlns:a16="http://schemas.microsoft.com/office/drawing/2014/main" id="{2FA5BE1A-3D16-42F6-86C9-D851477E3FD7}"/>
              </a:ext>
            </a:extLst>
          </p:cNvPr>
          <p:cNvSpPr txBox="1"/>
          <p:nvPr/>
        </p:nvSpPr>
        <p:spPr>
          <a:xfrm>
            <a:off x="530088" y="583786"/>
            <a:ext cx="6569766" cy="606319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Team Emails</a:t>
            </a:r>
            <a:endParaRPr lang="en-US" sz="20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 this project the requirements will have to understood from </a:t>
            </a:r>
          </a:p>
          <a:p>
            <a:r>
              <a:rPr lang="en-US" sz="1400" dirty="0">
                <a:latin typeface="Times New Roman" panose="02020603050405020304" pitchFamily="18" charset="0"/>
                <a:cs typeface="Times New Roman" panose="02020603050405020304" pitchFamily="18" charset="0"/>
              </a:rPr>
              <a:t>a series of internal emails at Daimler. An example of these emails is given on the right. They are included in the spreadsheet for the project.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There are 3 characters in this game.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Project Manager (Me..?)</a:t>
            </a:r>
          </a:p>
          <a:p>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Caleb Turner (Team Lead for Engine Systems)</a:t>
            </a:r>
          </a:p>
          <a:p>
            <a:r>
              <a:rPr lang="en-US" sz="1400" dirty="0">
                <a:latin typeface="Times New Roman" panose="02020603050405020304" pitchFamily="18" charset="0"/>
                <a:cs typeface="Times New Roman" panose="02020603050405020304" pitchFamily="18" charset="0"/>
              </a:rPr>
              <a:t>	A former marine and a hell of an engineer. He cut his teeth in the air-force as  	a flight mechanic for apache helicopters before college and then work. He 	thinks out of the box and has come up with a series of notes describing a 	new method of pump selection given combustion data.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Karl Cardin (Team Lead for Combustion) </a:t>
            </a:r>
          </a:p>
          <a:p>
            <a:r>
              <a:rPr lang="en-US" sz="1400" dirty="0">
                <a:latin typeface="Times New Roman" panose="02020603050405020304" pitchFamily="18" charset="0"/>
                <a:cs typeface="Times New Roman" panose="02020603050405020304" pitchFamily="18" charset="0"/>
              </a:rPr>
              <a:t>	Swedish by descent and learned chem </a:t>
            </a:r>
            <a:r>
              <a:rPr lang="en-US" sz="1400" dirty="0" err="1">
                <a:latin typeface="Times New Roman" panose="02020603050405020304" pitchFamily="18" charset="0"/>
                <a:cs typeface="Times New Roman" panose="02020603050405020304" pitchFamily="18" charset="0"/>
              </a:rPr>
              <a:t>eng.</a:t>
            </a:r>
            <a:r>
              <a:rPr lang="en-US" sz="1400" dirty="0">
                <a:latin typeface="Times New Roman" panose="02020603050405020304" pitchFamily="18" charset="0"/>
                <a:cs typeface="Times New Roman" panose="02020603050405020304" pitchFamily="18" charset="0"/>
              </a:rPr>
              <a:t> at Stanford, not the most vocal 	engineer. He has developed fuel additives that have increased yields twice in 	his career. He is a great resource for properties of the fuel and measurement 	methods.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NOTE: I was going to make fake emails so these characters could act like NPCs in video games or D&amp;D campaigns….but I decided to drop that idea and just get it done. I also didn’t know if it was worth it to go through all that that cause some may not want to treat this like a video game. There is even a “cheat-code” I worked into this game. I realized part way through all this maybe is not fair cause some people don’t like video games so what’s left is just the story. </a:t>
            </a:r>
          </a:p>
        </p:txBody>
      </p:sp>
    </p:spTree>
    <p:extLst>
      <p:ext uri="{BB962C8B-B14F-4D97-AF65-F5344CB8AC3E}">
        <p14:creationId xmlns:p14="http://schemas.microsoft.com/office/powerpoint/2010/main" val="225209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32BC3D87-55C1-46C6-A4AB-A8EF2DAC0ABE}"/>
              </a:ext>
            </a:extLst>
          </p:cNvPr>
          <p:cNvSpPr txBox="1"/>
          <p:nvPr/>
        </p:nvSpPr>
        <p:spPr>
          <a:xfrm>
            <a:off x="470452" y="428178"/>
            <a:ext cx="5155096" cy="6001643"/>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What To Turn In </a:t>
            </a:r>
          </a:p>
          <a:p>
            <a:endParaRPr lang="en-US" sz="2400" b="1" dirty="0">
              <a:latin typeface="Times New Roman" panose="02020603050405020304" pitchFamily="18" charset="0"/>
              <a:cs typeface="Times New Roman" panose="02020603050405020304" pitchFamily="18" charset="0"/>
            </a:endParaRPr>
          </a:p>
          <a:p>
            <a:pPr marL="457200" indent="-457200">
              <a:buAutoNum type="arabicParenR"/>
            </a:pPr>
            <a:r>
              <a:rPr lang="en-US" sz="2000" b="1" dirty="0">
                <a:latin typeface="Times New Roman" panose="02020603050405020304" pitchFamily="18" charset="0"/>
                <a:cs typeface="Times New Roman" panose="02020603050405020304" pitchFamily="18" charset="0"/>
              </a:rPr>
              <a:t>I want the documents asked for in the emails. All conclusions can be </a:t>
            </a:r>
            <a:r>
              <a:rPr lang="en-US" sz="2000" b="1" i="1" dirty="0">
                <a:latin typeface="Times New Roman" panose="02020603050405020304" pitchFamily="18" charset="0"/>
                <a:cs typeface="Times New Roman" panose="02020603050405020304" pitchFamily="18" charset="0"/>
              </a:rPr>
              <a:t>shown</a:t>
            </a:r>
            <a:r>
              <a:rPr lang="en-US" sz="2000" b="1" dirty="0">
                <a:latin typeface="Times New Roman" panose="02020603050405020304" pitchFamily="18" charset="0"/>
                <a:cs typeface="Times New Roman" panose="02020603050405020304" pitchFamily="18" charset="0"/>
              </a:rPr>
              <a:t> using plots. Defend your reasoning using math, scaling, etc. </a:t>
            </a:r>
          </a:p>
          <a:p>
            <a:endParaRPr lang="en-US" sz="2000" b="1" dirty="0">
              <a:latin typeface="Times New Roman" panose="02020603050405020304" pitchFamily="18" charset="0"/>
              <a:cs typeface="Times New Roman" panose="02020603050405020304" pitchFamily="18" charset="0"/>
            </a:endParaRPr>
          </a:p>
          <a:p>
            <a:r>
              <a:rPr lang="en-US" sz="1600" b="1" u="sng" dirty="0">
                <a:latin typeface="Times New Roman" panose="02020603050405020304" pitchFamily="18" charset="0"/>
                <a:cs typeface="Times New Roman" panose="02020603050405020304" pitchFamily="18" charset="0"/>
              </a:rPr>
              <a:t>Single Submission</a:t>
            </a:r>
            <a:r>
              <a:rPr lang="en-US" sz="1600" b="1" dirty="0">
                <a:latin typeface="Times New Roman" panose="02020603050405020304" pitchFamily="18" charset="0"/>
                <a:cs typeface="Times New Roman" panose="02020603050405020304" pitchFamily="18" charset="0"/>
              </a:rPr>
              <a:t>: Recorded PowerPoint w/Slides OR Written Report Paper. </a:t>
            </a:r>
          </a:p>
          <a:p>
            <a:endParaRPr lang="en-US" sz="1600" b="1" dirty="0">
              <a:latin typeface="Times New Roman" panose="02020603050405020304" pitchFamily="18" charset="0"/>
              <a:cs typeface="Times New Roman" panose="02020603050405020304" pitchFamily="18" charset="0"/>
            </a:endParaRPr>
          </a:p>
          <a:p>
            <a:r>
              <a:rPr lang="en-US" sz="1600" b="1" u="sng" dirty="0">
                <a:latin typeface="Times New Roman" panose="02020603050405020304" pitchFamily="18" charset="0"/>
                <a:cs typeface="Times New Roman" panose="02020603050405020304" pitchFamily="18" charset="0"/>
              </a:rPr>
              <a:t>Group Submission</a:t>
            </a:r>
            <a:r>
              <a:rPr lang="en-US" sz="1600" b="1" dirty="0">
                <a:latin typeface="Times New Roman" panose="02020603050405020304" pitchFamily="18" charset="0"/>
                <a:cs typeface="Times New Roman" panose="02020603050405020304" pitchFamily="18" charset="0"/>
              </a:rPr>
              <a:t>: Recorded Power Point AND Paper.</a:t>
            </a:r>
          </a:p>
          <a:p>
            <a:r>
              <a:rPr lang="en-US" sz="1600" b="1" dirty="0">
                <a:latin typeface="Times New Roman" panose="02020603050405020304" pitchFamily="18" charset="0"/>
                <a:cs typeface="Times New Roman" panose="02020603050405020304" pitchFamily="18" charset="0"/>
              </a:rPr>
              <a:t>Your </a:t>
            </a:r>
            <a:r>
              <a:rPr lang="en-US" sz="1600" b="1" u="sng" dirty="0">
                <a:latin typeface="Times New Roman" panose="02020603050405020304" pitchFamily="18" charset="0"/>
                <a:cs typeface="Times New Roman" panose="02020603050405020304" pitchFamily="18" charset="0"/>
              </a:rPr>
              <a:t>scribes</a:t>
            </a:r>
            <a:r>
              <a:rPr lang="en-US" sz="1600" b="1" dirty="0">
                <a:latin typeface="Times New Roman" panose="02020603050405020304" pitchFamily="18" charset="0"/>
                <a:cs typeface="Times New Roman" panose="02020603050405020304" pitchFamily="18" charset="0"/>
              </a:rPr>
              <a:t> have an extra role as well! They have to document the project and turn in the </a:t>
            </a:r>
            <a:r>
              <a:rPr lang="en-US" sz="1600" b="1" i="1" dirty="0">
                <a:latin typeface="Times New Roman" panose="02020603050405020304" pitchFamily="18" charset="0"/>
                <a:cs typeface="Times New Roman" panose="02020603050405020304" pitchFamily="18" charset="0"/>
              </a:rPr>
              <a:t>project diary</a:t>
            </a:r>
            <a:r>
              <a:rPr lang="en-US" sz="1600" b="1" dirty="0">
                <a:latin typeface="Times New Roman" panose="02020603050405020304" pitchFamily="18" charset="0"/>
                <a:cs typeface="Times New Roman" panose="02020603050405020304" pitchFamily="18" charset="0"/>
              </a:rPr>
              <a:t> at the end. </a:t>
            </a:r>
          </a:p>
          <a:p>
            <a:endParaRPr lang="en-US" sz="24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Your excel sheet any analysis was done on. Include charts/graphs/curves that prove your conclusions. You are provided a 4 page excel sheet but just submit a single sheet combining all your analysis. I also want all your slides.</a:t>
            </a:r>
          </a:p>
        </p:txBody>
      </p:sp>
      <p:sp>
        <p:nvSpPr>
          <p:cNvPr id="20" name="TextBox 19">
            <a:extLst>
              <a:ext uri="{FF2B5EF4-FFF2-40B4-BE49-F238E27FC236}">
                <a16:creationId xmlns:a16="http://schemas.microsoft.com/office/drawing/2014/main" id="{C2A99986-B0D3-4251-871D-D67F04FF2688}"/>
              </a:ext>
            </a:extLst>
          </p:cNvPr>
          <p:cNvSpPr txBox="1"/>
          <p:nvPr/>
        </p:nvSpPr>
        <p:spPr>
          <a:xfrm>
            <a:off x="6566452" y="428178"/>
            <a:ext cx="5155096" cy="4154984"/>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Grading</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Grading will basically be the exact same as project one. You will be graded on the clarity of your results. In an applied setting you have to prove to me beyond a reasonable doubt you’re analysis is correct. We are essentially lawyers of physics…</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5C9571E-6C9B-4849-B4D8-D7DD41E6D1D0}"/>
              </a:ext>
            </a:extLst>
          </p:cNvPr>
          <p:cNvSpPr txBox="1"/>
          <p:nvPr/>
        </p:nvSpPr>
        <p:spPr>
          <a:xfrm>
            <a:off x="6566452" y="3925957"/>
            <a:ext cx="4399722" cy="2062103"/>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Due Date</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June 8</a:t>
            </a:r>
            <a:r>
              <a:rPr lang="en-US" sz="2400" b="1" baseline="30000" dirty="0">
                <a:latin typeface="Times New Roman" panose="02020603050405020304" pitchFamily="18" charset="0"/>
                <a:cs typeface="Times New Roman" panose="02020603050405020304" pitchFamily="18" charset="0"/>
              </a:rPr>
              <a:t>th</a:t>
            </a:r>
          </a:p>
          <a:p>
            <a:endParaRPr lang="en-US" sz="2400" b="1" baseline="30000" dirty="0">
              <a:latin typeface="Times New Roman" panose="02020603050405020304" pitchFamily="18" charset="0"/>
              <a:cs typeface="Times New Roman" panose="02020603050405020304" pitchFamily="18" charset="0"/>
            </a:endParaRPr>
          </a:p>
          <a:p>
            <a:r>
              <a:rPr lang="en-US" sz="2400" b="1" baseline="30000" dirty="0">
                <a:latin typeface="Times New Roman" panose="02020603050405020304" pitchFamily="18" charset="0"/>
                <a:cs typeface="Times New Roman" panose="02020603050405020304" pitchFamily="18" charset="0"/>
              </a:rPr>
              <a:t>2 Points Extra Credit Every Day Early</a:t>
            </a:r>
          </a:p>
          <a:p>
            <a:r>
              <a:rPr lang="en-US" sz="2400" b="1" baseline="30000" dirty="0">
                <a:latin typeface="Times New Roman" panose="02020603050405020304" pitchFamily="18" charset="0"/>
                <a:cs typeface="Times New Roman" panose="02020603050405020304" pitchFamily="18" charset="0"/>
              </a:rPr>
              <a:t>2 Points Docked Everyday Late.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72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7E1F6-73FF-43E3-9B9D-CCC22AB2C17F}"/>
              </a:ext>
            </a:extLst>
          </p:cNvPr>
          <p:cNvSpPr>
            <a:spLocks noGrp="1"/>
          </p:cNvSpPr>
          <p:nvPr>
            <p:ph idx="1"/>
          </p:nvPr>
        </p:nvSpPr>
        <p:spPr>
          <a:xfrm>
            <a:off x="838200" y="188842"/>
            <a:ext cx="10515600" cy="6370983"/>
          </a:xfrm>
        </p:spPr>
        <p:txBody>
          <a:bodyPr>
            <a:normAutofit/>
          </a:bodyPr>
          <a:lstStyle/>
          <a:p>
            <a:r>
              <a:rPr lang="en-US" dirty="0"/>
              <a:t>A Grade Student Does…</a:t>
            </a:r>
          </a:p>
          <a:p>
            <a:pPr lvl="1"/>
            <a:r>
              <a:rPr lang="en-US" dirty="0"/>
              <a:t>You deliver all the information asked for in the vague emails. This demonstrates you have the ability to not be a useless engineer if a problem isn’t stated in perfectly defined textbook academic fantasy land terms.</a:t>
            </a:r>
          </a:p>
          <a:p>
            <a:pPr lvl="1"/>
            <a:r>
              <a:rPr lang="en-US" dirty="0"/>
              <a:t>Your plots are easy to understand and clear conclusions can be drawn from them. </a:t>
            </a:r>
          </a:p>
          <a:p>
            <a:pPr lvl="1"/>
            <a:r>
              <a:rPr lang="en-US" dirty="0"/>
              <a:t>Your presentation/written report gives sound reasons for the design choice you recommend.</a:t>
            </a:r>
          </a:p>
          <a:p>
            <a:pPr lvl="1"/>
            <a:r>
              <a:rPr lang="en-US" dirty="0"/>
              <a:t>You’ve found a way to tie </a:t>
            </a:r>
            <a:r>
              <a:rPr lang="en-US" i="1" dirty="0"/>
              <a:t>every</a:t>
            </a:r>
            <a:r>
              <a:rPr lang="en-US" dirty="0"/>
              <a:t> metric back to a cost savings. Money is all anyone cares about.</a:t>
            </a:r>
          </a:p>
          <a:p>
            <a:pPr lvl="1"/>
            <a:r>
              <a:rPr lang="en-US" dirty="0"/>
              <a:t>You found the best operating point that considers combustion efficiency AND pump efficiency. </a:t>
            </a:r>
          </a:p>
          <a:p>
            <a:pPr lvl="1"/>
            <a:r>
              <a:rPr lang="en-US" dirty="0"/>
              <a:t>You include </a:t>
            </a:r>
            <a:r>
              <a:rPr lang="en-US" i="1" dirty="0"/>
              <a:t>some</a:t>
            </a:r>
            <a:r>
              <a:rPr lang="en-US" dirty="0"/>
              <a:t> statistics in your analysis since everything is coming from raw data for this project.</a:t>
            </a:r>
            <a:r>
              <a:rPr lang="en-US" sz="1400" dirty="0"/>
              <a:t> Nothing super fancy, just basic stuff.</a:t>
            </a:r>
          </a:p>
          <a:p>
            <a:pPr lvl="1"/>
            <a:r>
              <a:rPr lang="en-US" dirty="0"/>
              <a:t>You </a:t>
            </a:r>
            <a:r>
              <a:rPr lang="en-US" i="1" dirty="0"/>
              <a:t>mathematically</a:t>
            </a:r>
            <a:r>
              <a:rPr lang="en-US" dirty="0"/>
              <a:t> optimize instead of </a:t>
            </a:r>
            <a:r>
              <a:rPr lang="en-US" i="1" dirty="0"/>
              <a:t>heuristically</a:t>
            </a:r>
            <a:r>
              <a:rPr lang="en-US" dirty="0"/>
              <a:t> optimize (A+) </a:t>
            </a:r>
            <a:r>
              <a:rPr lang="en-US" sz="1400" dirty="0"/>
              <a:t>this means I’m okay if you just guess and check but that above and beyond gets the gold.</a:t>
            </a:r>
            <a:endParaRPr lang="en-US" dirty="0"/>
          </a:p>
          <a:p>
            <a:pPr lvl="1"/>
            <a:r>
              <a:rPr lang="en-US" dirty="0"/>
              <a:t>You answer the secret question hidden within the emails (A+) </a:t>
            </a:r>
            <a:r>
              <a:rPr lang="en-US" sz="1200" dirty="0"/>
              <a:t>I really took a lot of inspiration from video games…for this one.</a:t>
            </a:r>
            <a:endParaRPr lang="en-US" dirty="0"/>
          </a:p>
          <a:p>
            <a:pPr lvl="1"/>
            <a:endParaRPr lang="en-US" dirty="0"/>
          </a:p>
        </p:txBody>
      </p:sp>
    </p:spTree>
    <p:extLst>
      <p:ext uri="{BB962C8B-B14F-4D97-AF65-F5344CB8AC3E}">
        <p14:creationId xmlns:p14="http://schemas.microsoft.com/office/powerpoint/2010/main" val="6313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3452-D90B-49BD-8607-36E69B87BAEB}"/>
              </a:ext>
            </a:extLst>
          </p:cNvPr>
          <p:cNvSpPr>
            <a:spLocks noGrp="1"/>
          </p:cNvSpPr>
          <p:nvPr>
            <p:ph type="title"/>
          </p:nvPr>
        </p:nvSpPr>
        <p:spPr>
          <a:xfrm>
            <a:off x="838200" y="365126"/>
            <a:ext cx="10515600" cy="519458"/>
          </a:xfrm>
        </p:spPr>
        <p:txBody>
          <a:bodyPr>
            <a:normAutofit fontScale="90000"/>
          </a:bodyPr>
          <a:lstStyle/>
          <a:p>
            <a:r>
              <a:rPr lang="en-US" dirty="0"/>
              <a:t>Group Submissions</a:t>
            </a:r>
          </a:p>
        </p:txBody>
      </p:sp>
      <p:sp>
        <p:nvSpPr>
          <p:cNvPr id="3" name="Content Placeholder 2">
            <a:extLst>
              <a:ext uri="{FF2B5EF4-FFF2-40B4-BE49-F238E27FC236}">
                <a16:creationId xmlns:a16="http://schemas.microsoft.com/office/drawing/2014/main" id="{7A490672-4937-4817-8415-D3D167057AFE}"/>
              </a:ext>
            </a:extLst>
          </p:cNvPr>
          <p:cNvSpPr>
            <a:spLocks noGrp="1"/>
          </p:cNvSpPr>
          <p:nvPr>
            <p:ph idx="1"/>
          </p:nvPr>
        </p:nvSpPr>
        <p:spPr>
          <a:xfrm>
            <a:off x="838200" y="884583"/>
            <a:ext cx="10515600" cy="5436703"/>
          </a:xfrm>
        </p:spPr>
        <p:txBody>
          <a:bodyPr>
            <a:normAutofit lnSpcReduction="10000"/>
          </a:bodyPr>
          <a:lstStyle/>
          <a:p>
            <a:r>
              <a:rPr lang="en-US" dirty="0"/>
              <a:t>You can keep the same group but you have to change roles. Basically same roles but I’ll lay it out again. </a:t>
            </a:r>
          </a:p>
          <a:p>
            <a:r>
              <a:rPr lang="en-US" dirty="0"/>
              <a:t>Team Lead (1)</a:t>
            </a:r>
          </a:p>
          <a:p>
            <a:pPr lvl="1"/>
            <a:r>
              <a:rPr lang="en-US" dirty="0"/>
              <a:t>Presents Power Point, keeps team on track, edits/proof reads any docs, thinks </a:t>
            </a:r>
            <a:r>
              <a:rPr lang="en-US" i="1" dirty="0"/>
              <a:t>big picture </a:t>
            </a:r>
            <a:r>
              <a:rPr lang="en-US" dirty="0"/>
              <a:t>doesn’t waste time with detailed calculations, lowest grade of team of poor performance.  </a:t>
            </a:r>
          </a:p>
          <a:p>
            <a:r>
              <a:rPr lang="en-US" dirty="0"/>
              <a:t>Technical Analysts (1-3)</a:t>
            </a:r>
          </a:p>
          <a:p>
            <a:pPr lvl="1"/>
            <a:r>
              <a:rPr lang="en-US" dirty="0"/>
              <a:t>The detailed calculators, create plots for scribes, presents technical concerns to the team lead about data, </a:t>
            </a:r>
          </a:p>
          <a:p>
            <a:r>
              <a:rPr lang="en-US" dirty="0"/>
              <a:t>Scribes(1-3)</a:t>
            </a:r>
          </a:p>
          <a:p>
            <a:pPr lvl="1"/>
            <a:r>
              <a:rPr lang="en-US" dirty="0"/>
              <a:t>Writes and compiles actual written documents to be turned in, thinks about crafting the story and not the technical details (understands them roughly from speaking and listening in meetings though), </a:t>
            </a:r>
            <a:r>
              <a:rPr lang="en-US" i="1" dirty="0"/>
              <a:t>takes notes during any meetings to compile a </a:t>
            </a:r>
            <a:r>
              <a:rPr lang="en-US" i="1" u="sng" dirty="0"/>
              <a:t>project journal </a:t>
            </a:r>
            <a:r>
              <a:rPr lang="en-US" i="1" dirty="0"/>
              <a:t>to be turned in at the end </a:t>
            </a:r>
            <a:r>
              <a:rPr lang="en-US" dirty="0"/>
              <a:t>(this is new!)</a:t>
            </a:r>
          </a:p>
          <a:p>
            <a:pPr lvl="1"/>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500313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1073</Words>
  <Application>Microsoft Office PowerPoint</Application>
  <PresentationFormat>Widescreen</PresentationFormat>
  <Paragraphs>77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Courier New</vt:lpstr>
      <vt:lpstr>Times New Roman</vt:lpstr>
      <vt:lpstr>Office Theme</vt:lpstr>
      <vt:lpstr>PowerPoint Presentation</vt:lpstr>
      <vt:lpstr>Power Train Team,   They don't report performance in terms of a head. You can get the density from Combustion or estimate it. Let's just go [SI] for the analysis. We can switch to barlycorn units at the end when we go to pitch.   You'll probably have to combine two of these pumps. Just add the performance curves. For the efficiency curves combine them using a geometric mean.   Project Manager, Sam Shaw Mohler</vt:lpstr>
      <vt:lpstr>PowerPoint Presentation</vt:lpstr>
      <vt:lpstr>PowerPoint Presentation</vt:lpstr>
      <vt:lpstr>Group Submissions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Mohler</dc:creator>
  <cp:lastModifiedBy>Samuel Mohler</cp:lastModifiedBy>
  <cp:revision>14</cp:revision>
  <dcterms:created xsi:type="dcterms:W3CDTF">2020-04-30T01:28:04Z</dcterms:created>
  <dcterms:modified xsi:type="dcterms:W3CDTF">2020-04-30T22:00:22Z</dcterms:modified>
</cp:coreProperties>
</file>