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6" r:id="rId7"/>
    <p:sldId id="267" r:id="rId8"/>
    <p:sldId id="268" r:id="rId9"/>
    <p:sldId id="261" r:id="rId10"/>
    <p:sldId id="262" r:id="rId11"/>
    <p:sldId id="263" r:id="rId12"/>
    <p:sldId id="264"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0" autoAdjust="0"/>
    <p:restoredTop sz="94660"/>
  </p:normalViewPr>
  <p:slideViewPr>
    <p:cSldViewPr snapToGrid="0">
      <p:cViewPr varScale="1">
        <p:scale>
          <a:sx n="64" d="100"/>
          <a:sy n="64" d="100"/>
        </p:scale>
        <p:origin x="5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5E79E-606D-4882-9040-369BE7170B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82F67-166C-4E80-A8E3-6DA357F049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9F2984-54E0-469C-8E23-3BF511796EF0}"/>
              </a:ext>
            </a:extLst>
          </p:cNvPr>
          <p:cNvSpPr>
            <a:spLocks noGrp="1"/>
          </p:cNvSpPr>
          <p:nvPr>
            <p:ph type="dt" sz="half" idx="10"/>
          </p:nvPr>
        </p:nvSpPr>
        <p:spPr/>
        <p:txBody>
          <a:bodyPr/>
          <a:lstStyle/>
          <a:p>
            <a:fld id="{36496A9F-90CC-4A11-8189-D32302C35718}" type="datetimeFigureOut">
              <a:rPr lang="en-US" smtClean="0"/>
              <a:t>4/30/2020</a:t>
            </a:fld>
            <a:endParaRPr lang="en-US"/>
          </a:p>
        </p:txBody>
      </p:sp>
      <p:sp>
        <p:nvSpPr>
          <p:cNvPr id="5" name="Footer Placeholder 4">
            <a:extLst>
              <a:ext uri="{FF2B5EF4-FFF2-40B4-BE49-F238E27FC236}">
                <a16:creationId xmlns:a16="http://schemas.microsoft.com/office/drawing/2014/main" id="{4895F1C5-3F0A-4F06-92E0-BA3C98A06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EF93A-307A-4EBE-AD58-B6A037F19C97}"/>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1842063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5D011-791E-4CF9-A537-5E13D4527A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046A3C-C020-4088-BC9E-FCDBD5C96A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029590-CB89-437D-B1DA-00A87AA694F8}"/>
              </a:ext>
            </a:extLst>
          </p:cNvPr>
          <p:cNvSpPr>
            <a:spLocks noGrp="1"/>
          </p:cNvSpPr>
          <p:nvPr>
            <p:ph type="dt" sz="half" idx="10"/>
          </p:nvPr>
        </p:nvSpPr>
        <p:spPr/>
        <p:txBody>
          <a:bodyPr/>
          <a:lstStyle/>
          <a:p>
            <a:fld id="{36496A9F-90CC-4A11-8189-D32302C35718}" type="datetimeFigureOut">
              <a:rPr lang="en-US" smtClean="0"/>
              <a:t>4/30/2020</a:t>
            </a:fld>
            <a:endParaRPr lang="en-US"/>
          </a:p>
        </p:txBody>
      </p:sp>
      <p:sp>
        <p:nvSpPr>
          <p:cNvPr id="5" name="Footer Placeholder 4">
            <a:extLst>
              <a:ext uri="{FF2B5EF4-FFF2-40B4-BE49-F238E27FC236}">
                <a16:creationId xmlns:a16="http://schemas.microsoft.com/office/drawing/2014/main" id="{06E5BCC6-F040-4C1B-984D-9C1900D00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096D6B-0793-41B9-8F4A-D5C49A34E36B}"/>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234930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F20EA3-6701-48FD-8CB9-A6174C410B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D8DA5B-3256-4840-8055-ADA9436DFF2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7B8429-91F4-4457-B722-A210850B7CBB}"/>
              </a:ext>
            </a:extLst>
          </p:cNvPr>
          <p:cNvSpPr>
            <a:spLocks noGrp="1"/>
          </p:cNvSpPr>
          <p:nvPr>
            <p:ph type="dt" sz="half" idx="10"/>
          </p:nvPr>
        </p:nvSpPr>
        <p:spPr/>
        <p:txBody>
          <a:bodyPr/>
          <a:lstStyle/>
          <a:p>
            <a:fld id="{36496A9F-90CC-4A11-8189-D32302C35718}" type="datetimeFigureOut">
              <a:rPr lang="en-US" smtClean="0"/>
              <a:t>4/30/2020</a:t>
            </a:fld>
            <a:endParaRPr lang="en-US"/>
          </a:p>
        </p:txBody>
      </p:sp>
      <p:sp>
        <p:nvSpPr>
          <p:cNvPr id="5" name="Footer Placeholder 4">
            <a:extLst>
              <a:ext uri="{FF2B5EF4-FFF2-40B4-BE49-F238E27FC236}">
                <a16:creationId xmlns:a16="http://schemas.microsoft.com/office/drawing/2014/main" id="{AF29F34C-74FD-4C63-B159-BE706FA41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2DE30-652A-4EAA-979E-40927BBAF15A}"/>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1835468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19786-CD17-4474-8874-59BEB1ECEA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F97CB8-23CE-4052-9776-7281126B49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6728F8-F4AF-4F9A-8685-16062C271C25}"/>
              </a:ext>
            </a:extLst>
          </p:cNvPr>
          <p:cNvSpPr>
            <a:spLocks noGrp="1"/>
          </p:cNvSpPr>
          <p:nvPr>
            <p:ph type="dt" sz="half" idx="10"/>
          </p:nvPr>
        </p:nvSpPr>
        <p:spPr/>
        <p:txBody>
          <a:bodyPr/>
          <a:lstStyle/>
          <a:p>
            <a:fld id="{36496A9F-90CC-4A11-8189-D32302C35718}" type="datetimeFigureOut">
              <a:rPr lang="en-US" smtClean="0"/>
              <a:t>4/30/2020</a:t>
            </a:fld>
            <a:endParaRPr lang="en-US"/>
          </a:p>
        </p:txBody>
      </p:sp>
      <p:sp>
        <p:nvSpPr>
          <p:cNvPr id="5" name="Footer Placeholder 4">
            <a:extLst>
              <a:ext uri="{FF2B5EF4-FFF2-40B4-BE49-F238E27FC236}">
                <a16:creationId xmlns:a16="http://schemas.microsoft.com/office/drawing/2014/main" id="{8078AB3C-1D2A-429B-82A6-53CBF4EF3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F3B8E-C903-4DFB-880E-996E206CD4A6}"/>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4040474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164DE-3FFF-4593-BCB2-7A62CF55DF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DE9A79-D7D8-4847-8C38-80F339DFF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B55F36-47D2-404E-897D-B800ECC9486D}"/>
              </a:ext>
            </a:extLst>
          </p:cNvPr>
          <p:cNvSpPr>
            <a:spLocks noGrp="1"/>
          </p:cNvSpPr>
          <p:nvPr>
            <p:ph type="dt" sz="half" idx="10"/>
          </p:nvPr>
        </p:nvSpPr>
        <p:spPr/>
        <p:txBody>
          <a:bodyPr/>
          <a:lstStyle/>
          <a:p>
            <a:fld id="{36496A9F-90CC-4A11-8189-D32302C35718}" type="datetimeFigureOut">
              <a:rPr lang="en-US" smtClean="0"/>
              <a:t>4/30/2020</a:t>
            </a:fld>
            <a:endParaRPr lang="en-US"/>
          </a:p>
        </p:txBody>
      </p:sp>
      <p:sp>
        <p:nvSpPr>
          <p:cNvPr id="5" name="Footer Placeholder 4">
            <a:extLst>
              <a:ext uri="{FF2B5EF4-FFF2-40B4-BE49-F238E27FC236}">
                <a16:creationId xmlns:a16="http://schemas.microsoft.com/office/drawing/2014/main" id="{CBAB5D2E-FD78-45A5-9505-39F6D96C9F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92D6F8-7D9A-43D0-9338-12D68CAAEAE8}"/>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303866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949E-95D7-4BB3-80C2-786FEB9F25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865E17-D1B2-4370-B707-5E494D2276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83F71C-6336-47B0-80E8-53E9B3BFC7F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A1E384-98D3-4E52-9A3E-DB11D013EFE0}"/>
              </a:ext>
            </a:extLst>
          </p:cNvPr>
          <p:cNvSpPr>
            <a:spLocks noGrp="1"/>
          </p:cNvSpPr>
          <p:nvPr>
            <p:ph type="dt" sz="half" idx="10"/>
          </p:nvPr>
        </p:nvSpPr>
        <p:spPr/>
        <p:txBody>
          <a:bodyPr/>
          <a:lstStyle/>
          <a:p>
            <a:fld id="{36496A9F-90CC-4A11-8189-D32302C35718}" type="datetimeFigureOut">
              <a:rPr lang="en-US" smtClean="0"/>
              <a:t>4/30/2020</a:t>
            </a:fld>
            <a:endParaRPr lang="en-US"/>
          </a:p>
        </p:txBody>
      </p:sp>
      <p:sp>
        <p:nvSpPr>
          <p:cNvPr id="6" name="Footer Placeholder 5">
            <a:extLst>
              <a:ext uri="{FF2B5EF4-FFF2-40B4-BE49-F238E27FC236}">
                <a16:creationId xmlns:a16="http://schemas.microsoft.com/office/drawing/2014/main" id="{799CD8D4-DA9B-4B28-ADDC-4432287372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11B2D-312A-4856-B2F0-C01662FA18D1}"/>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1076312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615BF-B22B-480B-970E-6CAE76D843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14A77C-28FA-4BFB-9E7F-D9E32EB001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F8EDC81-BC3C-42BF-B0C6-ED7BB803978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2FBEFA-AE24-44E5-9D6C-33A2C69C1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83C9B7-9ECB-4435-AFF9-E4CC3F88075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A931AB-28B7-491E-ACF7-F1C226EEFF26}"/>
              </a:ext>
            </a:extLst>
          </p:cNvPr>
          <p:cNvSpPr>
            <a:spLocks noGrp="1"/>
          </p:cNvSpPr>
          <p:nvPr>
            <p:ph type="dt" sz="half" idx="10"/>
          </p:nvPr>
        </p:nvSpPr>
        <p:spPr/>
        <p:txBody>
          <a:bodyPr/>
          <a:lstStyle/>
          <a:p>
            <a:fld id="{36496A9F-90CC-4A11-8189-D32302C35718}" type="datetimeFigureOut">
              <a:rPr lang="en-US" smtClean="0"/>
              <a:t>4/30/2020</a:t>
            </a:fld>
            <a:endParaRPr lang="en-US"/>
          </a:p>
        </p:txBody>
      </p:sp>
      <p:sp>
        <p:nvSpPr>
          <p:cNvPr id="8" name="Footer Placeholder 7">
            <a:extLst>
              <a:ext uri="{FF2B5EF4-FFF2-40B4-BE49-F238E27FC236}">
                <a16:creationId xmlns:a16="http://schemas.microsoft.com/office/drawing/2014/main" id="{C7853D1E-8C4B-4D65-976E-403A13B12D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2E838E-127A-4757-99A8-09F3D9A3848B}"/>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308898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74144-777F-4602-915F-AB47648B07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54C330-15D0-4910-BD6E-001D24AAF4E7}"/>
              </a:ext>
            </a:extLst>
          </p:cNvPr>
          <p:cNvSpPr>
            <a:spLocks noGrp="1"/>
          </p:cNvSpPr>
          <p:nvPr>
            <p:ph type="dt" sz="half" idx="10"/>
          </p:nvPr>
        </p:nvSpPr>
        <p:spPr/>
        <p:txBody>
          <a:bodyPr/>
          <a:lstStyle/>
          <a:p>
            <a:fld id="{36496A9F-90CC-4A11-8189-D32302C35718}" type="datetimeFigureOut">
              <a:rPr lang="en-US" smtClean="0"/>
              <a:t>4/30/2020</a:t>
            </a:fld>
            <a:endParaRPr lang="en-US"/>
          </a:p>
        </p:txBody>
      </p:sp>
      <p:sp>
        <p:nvSpPr>
          <p:cNvPr id="4" name="Footer Placeholder 3">
            <a:extLst>
              <a:ext uri="{FF2B5EF4-FFF2-40B4-BE49-F238E27FC236}">
                <a16:creationId xmlns:a16="http://schemas.microsoft.com/office/drawing/2014/main" id="{FCB110A7-7AB0-4528-8D0E-5FFD349BAD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3BEBED-3DBC-4994-8B5C-480F6944CC57}"/>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4063500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27ABD7-FB51-43C5-955F-694C8ED2788A}"/>
              </a:ext>
            </a:extLst>
          </p:cNvPr>
          <p:cNvSpPr>
            <a:spLocks noGrp="1"/>
          </p:cNvSpPr>
          <p:nvPr>
            <p:ph type="dt" sz="half" idx="10"/>
          </p:nvPr>
        </p:nvSpPr>
        <p:spPr/>
        <p:txBody>
          <a:bodyPr/>
          <a:lstStyle/>
          <a:p>
            <a:fld id="{36496A9F-90CC-4A11-8189-D32302C35718}" type="datetimeFigureOut">
              <a:rPr lang="en-US" smtClean="0"/>
              <a:t>4/30/2020</a:t>
            </a:fld>
            <a:endParaRPr lang="en-US"/>
          </a:p>
        </p:txBody>
      </p:sp>
      <p:sp>
        <p:nvSpPr>
          <p:cNvPr id="3" name="Footer Placeholder 2">
            <a:extLst>
              <a:ext uri="{FF2B5EF4-FFF2-40B4-BE49-F238E27FC236}">
                <a16:creationId xmlns:a16="http://schemas.microsoft.com/office/drawing/2014/main" id="{C77E92BA-D11E-4D56-AF4C-2CA2054654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C7F659-74F5-4B82-9D8F-0BCDE1805320}"/>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1903406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6C770-2B64-4523-B0FA-73D1431EC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1B7079-49D9-42AD-8993-F8DD210223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93DE12-224A-4AC2-BE4C-6EB6222EB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6F3447-C634-4F6B-AD4E-C87A8AB0C975}"/>
              </a:ext>
            </a:extLst>
          </p:cNvPr>
          <p:cNvSpPr>
            <a:spLocks noGrp="1"/>
          </p:cNvSpPr>
          <p:nvPr>
            <p:ph type="dt" sz="half" idx="10"/>
          </p:nvPr>
        </p:nvSpPr>
        <p:spPr/>
        <p:txBody>
          <a:bodyPr/>
          <a:lstStyle/>
          <a:p>
            <a:fld id="{36496A9F-90CC-4A11-8189-D32302C35718}" type="datetimeFigureOut">
              <a:rPr lang="en-US" smtClean="0"/>
              <a:t>4/30/2020</a:t>
            </a:fld>
            <a:endParaRPr lang="en-US"/>
          </a:p>
        </p:txBody>
      </p:sp>
      <p:sp>
        <p:nvSpPr>
          <p:cNvPr id="6" name="Footer Placeholder 5">
            <a:extLst>
              <a:ext uri="{FF2B5EF4-FFF2-40B4-BE49-F238E27FC236}">
                <a16:creationId xmlns:a16="http://schemas.microsoft.com/office/drawing/2014/main" id="{402A4D44-F7F0-45DB-8521-1A319FBB2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5A7541-0E4C-43D7-9FA4-07C6A86D003E}"/>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1427403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141D-DA9C-40DF-904E-C6A07D7073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C422E4-9DA1-408A-9BBF-F37D9EAC8A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1A7741-0073-46D7-A1EE-805619B89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250520-206E-4BB5-AB11-4E5B280D0577}"/>
              </a:ext>
            </a:extLst>
          </p:cNvPr>
          <p:cNvSpPr>
            <a:spLocks noGrp="1"/>
          </p:cNvSpPr>
          <p:nvPr>
            <p:ph type="dt" sz="half" idx="10"/>
          </p:nvPr>
        </p:nvSpPr>
        <p:spPr/>
        <p:txBody>
          <a:bodyPr/>
          <a:lstStyle/>
          <a:p>
            <a:fld id="{36496A9F-90CC-4A11-8189-D32302C35718}" type="datetimeFigureOut">
              <a:rPr lang="en-US" smtClean="0"/>
              <a:t>4/30/2020</a:t>
            </a:fld>
            <a:endParaRPr lang="en-US"/>
          </a:p>
        </p:txBody>
      </p:sp>
      <p:sp>
        <p:nvSpPr>
          <p:cNvPr id="6" name="Footer Placeholder 5">
            <a:extLst>
              <a:ext uri="{FF2B5EF4-FFF2-40B4-BE49-F238E27FC236}">
                <a16:creationId xmlns:a16="http://schemas.microsoft.com/office/drawing/2014/main" id="{9E0C84E7-D665-4016-93A4-0822206D3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FDE4E6-0781-4A78-B3AB-47B290A59CC7}"/>
              </a:ext>
            </a:extLst>
          </p:cNvPr>
          <p:cNvSpPr>
            <a:spLocks noGrp="1"/>
          </p:cNvSpPr>
          <p:nvPr>
            <p:ph type="sldNum" sz="quarter" idx="12"/>
          </p:nvPr>
        </p:nvSpPr>
        <p:spPr/>
        <p:txBody>
          <a:bodyPr/>
          <a:lstStyle/>
          <a:p>
            <a:fld id="{DCBF9D00-D9C6-455F-8B92-C048D4D591D7}" type="slidenum">
              <a:rPr lang="en-US" smtClean="0"/>
              <a:t>‹#›</a:t>
            </a:fld>
            <a:endParaRPr lang="en-US"/>
          </a:p>
        </p:txBody>
      </p:sp>
    </p:spTree>
    <p:extLst>
      <p:ext uri="{BB962C8B-B14F-4D97-AF65-F5344CB8AC3E}">
        <p14:creationId xmlns:p14="http://schemas.microsoft.com/office/powerpoint/2010/main" val="1088571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815BDC-23E2-43BD-89C0-CEE5D9206C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7D70AF-18A2-47F5-844D-6157744B9D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2199F6-6A04-452E-A0AC-5D1C23DEF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496A9F-90CC-4A11-8189-D32302C35718}" type="datetimeFigureOut">
              <a:rPr lang="en-US" smtClean="0"/>
              <a:t>4/30/2020</a:t>
            </a:fld>
            <a:endParaRPr lang="en-US"/>
          </a:p>
        </p:txBody>
      </p:sp>
      <p:sp>
        <p:nvSpPr>
          <p:cNvPr id="5" name="Footer Placeholder 4">
            <a:extLst>
              <a:ext uri="{FF2B5EF4-FFF2-40B4-BE49-F238E27FC236}">
                <a16:creationId xmlns:a16="http://schemas.microsoft.com/office/drawing/2014/main" id="{AABD4804-8ABE-45F9-BA1E-C58CB2C4E0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9BD4C0-B000-4A26-B1E1-CF35863309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F9D00-D9C6-455F-8B92-C048D4D591D7}" type="slidenum">
              <a:rPr lang="en-US" smtClean="0"/>
              <a:t>‹#›</a:t>
            </a:fld>
            <a:endParaRPr lang="en-US"/>
          </a:p>
        </p:txBody>
      </p:sp>
    </p:spTree>
    <p:extLst>
      <p:ext uri="{BB962C8B-B14F-4D97-AF65-F5344CB8AC3E}">
        <p14:creationId xmlns:p14="http://schemas.microsoft.com/office/powerpoint/2010/main" val="2864128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A6E754-423E-49C3-8930-9CFDA8C44E43}"/>
              </a:ext>
            </a:extLst>
          </p:cNvPr>
          <p:cNvSpPr/>
          <p:nvPr/>
        </p:nvSpPr>
        <p:spPr>
          <a:xfrm rot="16200000">
            <a:off x="638835" y="5756728"/>
            <a:ext cx="2040065" cy="162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F4A17D6-EFBE-4545-B6BF-39191121E55E}"/>
              </a:ext>
            </a:extLst>
          </p:cNvPr>
          <p:cNvSpPr/>
          <p:nvPr/>
        </p:nvSpPr>
        <p:spPr>
          <a:xfrm rot="19596224">
            <a:off x="4512855" y="2877101"/>
            <a:ext cx="7079674" cy="162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EA66023F-7CA6-452C-9722-643055547B22}"/>
              </a:ext>
            </a:extLst>
          </p:cNvPr>
          <p:cNvGrpSpPr/>
          <p:nvPr/>
        </p:nvGrpSpPr>
        <p:grpSpPr>
          <a:xfrm>
            <a:off x="2561699" y="4304370"/>
            <a:ext cx="1577611" cy="1435281"/>
            <a:chOff x="3264529" y="4477194"/>
            <a:chExt cx="1638753" cy="1490907"/>
          </a:xfrm>
        </p:grpSpPr>
        <p:sp>
          <p:nvSpPr>
            <p:cNvPr id="4" name="Isosceles Triangle 3">
              <a:extLst>
                <a:ext uri="{FF2B5EF4-FFF2-40B4-BE49-F238E27FC236}">
                  <a16:creationId xmlns:a16="http://schemas.microsoft.com/office/drawing/2014/main" id="{28D26DB3-2C64-4DA8-99EF-E6B1A0B171FB}"/>
                </a:ext>
              </a:extLst>
            </p:cNvPr>
            <p:cNvSpPr/>
            <p:nvPr/>
          </p:nvSpPr>
          <p:spPr>
            <a:xfrm>
              <a:off x="3264529" y="4555383"/>
              <a:ext cx="1638753" cy="14127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C1EA4B6-90F0-483F-9D68-D47875938653}"/>
                </a:ext>
              </a:extLst>
            </p:cNvPr>
            <p:cNvSpPr/>
            <p:nvPr/>
          </p:nvSpPr>
          <p:spPr>
            <a:xfrm>
              <a:off x="3472247" y="4477194"/>
              <a:ext cx="1223319" cy="12233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a:t>
              </a:r>
            </a:p>
          </p:txBody>
        </p:sp>
      </p:grpSp>
      <p:sp>
        <p:nvSpPr>
          <p:cNvPr id="7" name="Rectangle: Single Corner Rounded 6">
            <a:extLst>
              <a:ext uri="{FF2B5EF4-FFF2-40B4-BE49-F238E27FC236}">
                <a16:creationId xmlns:a16="http://schemas.microsoft.com/office/drawing/2014/main" id="{F5669CD2-FFBD-4798-87C8-47DF0DB12AFF}"/>
              </a:ext>
            </a:extLst>
          </p:cNvPr>
          <p:cNvSpPr/>
          <p:nvPr/>
        </p:nvSpPr>
        <p:spPr>
          <a:xfrm>
            <a:off x="9935736" y="312235"/>
            <a:ext cx="1728439" cy="1728439"/>
          </a:xfrm>
          <a:prstGeom prst="round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OHSU</a:t>
            </a:r>
          </a:p>
        </p:txBody>
      </p:sp>
      <p:sp>
        <p:nvSpPr>
          <p:cNvPr id="8" name="Rectangle 7">
            <a:extLst>
              <a:ext uri="{FF2B5EF4-FFF2-40B4-BE49-F238E27FC236}">
                <a16:creationId xmlns:a16="http://schemas.microsoft.com/office/drawing/2014/main" id="{AD0AC79F-94B3-4E07-8271-2A3D7151503F}"/>
              </a:ext>
            </a:extLst>
          </p:cNvPr>
          <p:cNvSpPr/>
          <p:nvPr/>
        </p:nvSpPr>
        <p:spPr>
          <a:xfrm>
            <a:off x="3939344" y="4811970"/>
            <a:ext cx="1177677" cy="162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5A62A5C-3DDF-4A5E-B035-6FD65D2449CA}"/>
              </a:ext>
            </a:extLst>
          </p:cNvPr>
          <p:cNvSpPr/>
          <p:nvPr/>
        </p:nvSpPr>
        <p:spPr>
          <a:xfrm>
            <a:off x="1583988" y="4811970"/>
            <a:ext cx="1177677" cy="162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1A32995-9C9B-41A9-B6E9-7F445069214A}"/>
              </a:ext>
            </a:extLst>
          </p:cNvPr>
          <p:cNvSpPr/>
          <p:nvPr/>
        </p:nvSpPr>
        <p:spPr>
          <a:xfrm>
            <a:off x="4939764" y="4758698"/>
            <a:ext cx="269019" cy="269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796E710-542B-40A0-8AE4-8B3529E51E23}"/>
              </a:ext>
            </a:extLst>
          </p:cNvPr>
          <p:cNvCxnSpPr>
            <a:cxnSpLocks/>
          </p:cNvCxnSpPr>
          <p:nvPr/>
        </p:nvCxnSpPr>
        <p:spPr>
          <a:xfrm>
            <a:off x="5117021" y="4893207"/>
            <a:ext cx="679248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Arc 14">
            <a:extLst>
              <a:ext uri="{FF2B5EF4-FFF2-40B4-BE49-F238E27FC236}">
                <a16:creationId xmlns:a16="http://schemas.microsoft.com/office/drawing/2014/main" id="{2D4F5AF1-9E88-474F-A434-80AFC31DDC41}"/>
              </a:ext>
            </a:extLst>
          </p:cNvPr>
          <p:cNvSpPr/>
          <p:nvPr/>
        </p:nvSpPr>
        <p:spPr>
          <a:xfrm rot="1783690">
            <a:off x="6012101" y="3152828"/>
            <a:ext cx="2303084" cy="2303084"/>
          </a:xfrm>
          <a:prstGeom prst="arc">
            <a:avLst/>
          </a:prstGeom>
          <a:ln>
            <a:headEnd type="triangl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FAF1394E-FA78-48C4-BEF2-F6BD27D3F53C}"/>
              </a:ext>
            </a:extLst>
          </p:cNvPr>
          <p:cNvSpPr txBox="1"/>
          <p:nvPr/>
        </p:nvSpPr>
        <p:spPr>
          <a:xfrm>
            <a:off x="7866321" y="3846360"/>
            <a:ext cx="968535" cy="369332"/>
          </a:xfrm>
          <a:prstGeom prst="rect">
            <a:avLst/>
          </a:prstGeom>
          <a:solidFill>
            <a:schemeClr val="bg1"/>
          </a:solidFill>
        </p:spPr>
        <p:txBody>
          <a:bodyPr wrap="none" rtlCol="0">
            <a:spAutoFit/>
          </a:bodyPr>
          <a:lstStyle/>
          <a:p>
            <a:r>
              <a:rPr lang="en-US" i="1" dirty="0">
                <a:latin typeface="Symbol" panose="05050102010706020507" pitchFamily="18" charset="2"/>
              </a:rPr>
              <a:t>q</a:t>
            </a:r>
            <a:r>
              <a:rPr lang="en-US" i="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1.2</a:t>
            </a:r>
            <a:r>
              <a:rPr lang="en-US" baseline="30000" dirty="0">
                <a:latin typeface="Times New Roman" panose="02020603050405020304" pitchFamily="18" charset="0"/>
                <a:cs typeface="Times New Roman" panose="02020603050405020304" pitchFamily="18" charset="0"/>
              </a:rPr>
              <a:t>o</a:t>
            </a:r>
            <a:endParaRPr lang="en-US" i="1" dirty="0">
              <a:latin typeface="Symbol" panose="05050102010706020507" pitchFamily="18" charset="2"/>
            </a:endParaRPr>
          </a:p>
        </p:txBody>
      </p:sp>
      <p:cxnSp>
        <p:nvCxnSpPr>
          <p:cNvPr id="18" name="Straight Arrow Connector 17">
            <a:extLst>
              <a:ext uri="{FF2B5EF4-FFF2-40B4-BE49-F238E27FC236}">
                <a16:creationId xmlns:a16="http://schemas.microsoft.com/office/drawing/2014/main" id="{4AF61EB7-1051-4233-B013-FBCCFD0A1161}"/>
              </a:ext>
            </a:extLst>
          </p:cNvPr>
          <p:cNvCxnSpPr>
            <a:cxnSpLocks/>
          </p:cNvCxnSpPr>
          <p:nvPr/>
        </p:nvCxnSpPr>
        <p:spPr>
          <a:xfrm>
            <a:off x="10799955" y="1538868"/>
            <a:ext cx="0" cy="33543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9C59CAB-AA59-48FC-A5B5-8AD632EA4C97}"/>
              </a:ext>
            </a:extLst>
          </p:cNvPr>
          <p:cNvSpPr txBox="1"/>
          <p:nvPr/>
        </p:nvSpPr>
        <p:spPr>
          <a:xfrm>
            <a:off x="10184728" y="3282274"/>
            <a:ext cx="1173719" cy="369332"/>
          </a:xfrm>
          <a:prstGeom prst="rect">
            <a:avLst/>
          </a:prstGeom>
          <a:solidFill>
            <a:schemeClr val="bg1"/>
          </a:solidFill>
        </p:spPr>
        <p:txBody>
          <a:bodyPr wrap="none" rtlCol="0">
            <a:spAutoFit/>
          </a:bodyPr>
          <a:lstStyle/>
          <a:p>
            <a:r>
              <a:rPr lang="en-US" i="1" dirty="0">
                <a:latin typeface="Times New Roman" panose="02020603050405020304" pitchFamily="18" charset="0"/>
                <a:cs typeface="Times New Roman" panose="02020603050405020304" pitchFamily="18" charset="0"/>
              </a:rPr>
              <a:t>h  = </a:t>
            </a:r>
            <a:r>
              <a:rPr lang="en-US" dirty="0">
                <a:latin typeface="Times New Roman" panose="02020603050405020304" pitchFamily="18" charset="0"/>
                <a:cs typeface="Times New Roman" panose="02020603050405020304" pitchFamily="18" charset="0"/>
              </a:rPr>
              <a:t>450 ft</a:t>
            </a:r>
            <a:endParaRPr lang="en-US" i="1" dirty="0">
              <a:latin typeface="Symbol" panose="05050102010706020507" pitchFamily="18" charset="2"/>
            </a:endParaRPr>
          </a:p>
        </p:txBody>
      </p:sp>
      <p:sp>
        <p:nvSpPr>
          <p:cNvPr id="22" name="TextBox 21">
            <a:extLst>
              <a:ext uri="{FF2B5EF4-FFF2-40B4-BE49-F238E27FC236}">
                <a16:creationId xmlns:a16="http://schemas.microsoft.com/office/drawing/2014/main" id="{ACE8972F-E61B-4337-A166-46FA913C3CD0}"/>
              </a:ext>
            </a:extLst>
          </p:cNvPr>
          <p:cNvSpPr txBox="1"/>
          <p:nvPr/>
        </p:nvSpPr>
        <p:spPr>
          <a:xfrm>
            <a:off x="378430" y="312235"/>
            <a:ext cx="7738016"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Part 1: Water Delivery (Difficulty Level = Medium) </a:t>
            </a:r>
          </a:p>
        </p:txBody>
      </p:sp>
      <p:cxnSp>
        <p:nvCxnSpPr>
          <p:cNvPr id="24" name="Straight Arrow Connector 23">
            <a:extLst>
              <a:ext uri="{FF2B5EF4-FFF2-40B4-BE49-F238E27FC236}">
                <a16:creationId xmlns:a16="http://schemas.microsoft.com/office/drawing/2014/main" id="{7982E8CE-6D39-48D0-85B1-51F25C45ECE5}"/>
              </a:ext>
            </a:extLst>
          </p:cNvPr>
          <p:cNvCxnSpPr/>
          <p:nvPr/>
        </p:nvCxnSpPr>
        <p:spPr>
          <a:xfrm>
            <a:off x="5519682" y="2916191"/>
            <a:ext cx="1382752" cy="535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E8D1720-4576-4535-ABFA-016EC1820BD8}"/>
              </a:ext>
            </a:extLst>
          </p:cNvPr>
          <p:cNvSpPr txBox="1"/>
          <p:nvPr/>
        </p:nvSpPr>
        <p:spPr>
          <a:xfrm>
            <a:off x="739732" y="1166748"/>
            <a:ext cx="6571351" cy="2246769"/>
          </a:xfrm>
          <a:prstGeom prst="rect">
            <a:avLst/>
          </a:prstGeom>
          <a:noFill/>
        </p:spPr>
        <p:txBody>
          <a:bodyPr wrap="none" rtlCol="0">
            <a:spAutoFit/>
          </a:bodyPr>
          <a:lstStyle/>
          <a:p>
            <a:r>
              <a:rPr lang="en-US" sz="2000" dirty="0"/>
              <a:t>Pipe has </a:t>
            </a:r>
            <a:r>
              <a:rPr lang="en-US" sz="2000" b="1" dirty="0"/>
              <a:t>12</a:t>
            </a:r>
            <a:r>
              <a:rPr lang="en-US" sz="2000" dirty="0"/>
              <a:t> different diameters {</a:t>
            </a:r>
            <a:r>
              <a:rPr lang="en-US" sz="2000" i="1" dirty="0">
                <a:latin typeface="Times New Roman" panose="02020603050405020304" pitchFamily="18" charset="0"/>
                <a:cs typeface="Times New Roman" panose="02020603050405020304" pitchFamily="18" charset="0"/>
              </a:rPr>
              <a:t>D</a:t>
            </a:r>
            <a:r>
              <a:rPr lang="en-US" sz="2000" i="1" baseline="-25000" dirty="0">
                <a:latin typeface="Times New Roman" panose="02020603050405020304" pitchFamily="18" charset="0"/>
                <a:cs typeface="Times New Roman" panose="02020603050405020304" pitchFamily="18" charset="0"/>
              </a:rPr>
              <a:t>k</a:t>
            </a:r>
            <a:r>
              <a:rPr lang="en-US" sz="2000" dirty="0">
                <a:latin typeface="Times New Roman" panose="02020603050405020304" pitchFamily="18" charset="0"/>
                <a:cs typeface="Times New Roman" panose="02020603050405020304" pitchFamily="18" charset="0"/>
              </a:rPr>
              <a:t>}</a:t>
            </a:r>
            <a:r>
              <a:rPr lang="en-US" sz="2000" dirty="0"/>
              <a:t>, </a:t>
            </a:r>
            <a:r>
              <a:rPr lang="en-US" sz="2000" b="1" dirty="0"/>
              <a:t>4</a:t>
            </a:r>
            <a:r>
              <a:rPr lang="en-US" sz="2000" dirty="0"/>
              <a:t> Non-Circular Sections, </a:t>
            </a:r>
          </a:p>
          <a:p>
            <a:r>
              <a:rPr lang="en-US" sz="2000" b="1" dirty="0"/>
              <a:t>16</a:t>
            </a:r>
            <a:r>
              <a:rPr lang="en-US" sz="2000" dirty="0"/>
              <a:t> components {</a:t>
            </a:r>
            <a:r>
              <a:rPr lang="en-US" sz="2000" i="1" dirty="0">
                <a:latin typeface="Times New Roman" panose="02020603050405020304" pitchFamily="18" charset="0"/>
                <a:cs typeface="Times New Roman" panose="02020603050405020304" pitchFamily="18" charset="0"/>
              </a:rPr>
              <a:t>K</a:t>
            </a:r>
            <a:r>
              <a:rPr lang="en-US" sz="2000" i="1" baseline="-25000"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r>
              <a:rPr lang="en-US" sz="2000" dirty="0"/>
              <a:t>, (valves, readers, elbows, etc.), </a:t>
            </a:r>
          </a:p>
          <a:p>
            <a:r>
              <a:rPr lang="en-US" sz="2000" dirty="0"/>
              <a:t>and it made of </a:t>
            </a:r>
            <a:r>
              <a:rPr lang="en-US" sz="2000" b="1" dirty="0"/>
              <a:t>two different pipe materials</a:t>
            </a:r>
            <a:r>
              <a:rPr lang="en-US" sz="2000" dirty="0"/>
              <a:t> {</a:t>
            </a:r>
            <a:r>
              <a:rPr lang="en-US" sz="2000" dirty="0">
                <a:latin typeface="Symbol" panose="05050102010706020507" pitchFamily="18" charset="2"/>
              </a:rPr>
              <a:t>e</a:t>
            </a:r>
            <a:r>
              <a:rPr lang="en-US" sz="2000" baseline="-25000" dirty="0"/>
              <a:t>1</a:t>
            </a:r>
            <a:r>
              <a:rPr lang="en-US" sz="2000" dirty="0"/>
              <a:t>, </a:t>
            </a:r>
            <a:r>
              <a:rPr lang="en-US" sz="2000" dirty="0">
                <a:latin typeface="Symbol" panose="05050102010706020507" pitchFamily="18" charset="2"/>
              </a:rPr>
              <a:t>e</a:t>
            </a:r>
            <a:r>
              <a:rPr lang="en-US" sz="2000" baseline="-25000" dirty="0"/>
              <a:t>2</a:t>
            </a:r>
            <a:r>
              <a:rPr lang="en-US" sz="2000" dirty="0"/>
              <a:t>}</a:t>
            </a:r>
          </a:p>
          <a:p>
            <a:r>
              <a:rPr lang="en-US" sz="2000" dirty="0"/>
              <a:t>(75% of the pipe was restored from the original </a:t>
            </a:r>
          </a:p>
          <a:p>
            <a:r>
              <a:rPr lang="en-US" sz="2000" dirty="0"/>
              <a:t>1950 materials). </a:t>
            </a:r>
          </a:p>
          <a:p>
            <a:endParaRPr lang="en-US" sz="2000" dirty="0"/>
          </a:p>
          <a:p>
            <a:r>
              <a:rPr lang="en-US" sz="2000" dirty="0"/>
              <a:t>Refer to Excel data for these values.</a:t>
            </a:r>
          </a:p>
        </p:txBody>
      </p:sp>
      <p:sp>
        <p:nvSpPr>
          <p:cNvPr id="27" name="TextBox 26">
            <a:extLst>
              <a:ext uri="{FF2B5EF4-FFF2-40B4-BE49-F238E27FC236}">
                <a16:creationId xmlns:a16="http://schemas.microsoft.com/office/drawing/2014/main" id="{5F3E926C-D725-4297-8AD9-557BAFD98F0F}"/>
              </a:ext>
            </a:extLst>
          </p:cNvPr>
          <p:cNvSpPr txBox="1"/>
          <p:nvPr/>
        </p:nvSpPr>
        <p:spPr>
          <a:xfrm>
            <a:off x="4894373" y="5336802"/>
            <a:ext cx="6769802" cy="769441"/>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What is the Power Requirement of the Pump?</a:t>
            </a:r>
          </a:p>
          <a:p>
            <a:r>
              <a:rPr lang="en-US" sz="1600" dirty="0">
                <a:latin typeface="Times New Roman" panose="02020603050405020304" pitchFamily="18" charset="0"/>
                <a:cs typeface="Times New Roman" panose="02020603050405020304" pitchFamily="18" charset="0"/>
              </a:rPr>
              <a:t>Ref. Example 8.9 Munson to get Power…</a:t>
            </a:r>
          </a:p>
        </p:txBody>
      </p:sp>
    </p:spTree>
    <p:extLst>
      <p:ext uri="{BB962C8B-B14F-4D97-AF65-F5344CB8AC3E}">
        <p14:creationId xmlns:p14="http://schemas.microsoft.com/office/powerpoint/2010/main" val="54590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3931-23EA-488C-8ECF-A8DB81207197}"/>
              </a:ext>
            </a:extLst>
          </p:cNvPr>
          <p:cNvSpPr>
            <a:spLocks noGrp="1"/>
          </p:cNvSpPr>
          <p:nvPr>
            <p:ph type="title"/>
          </p:nvPr>
        </p:nvSpPr>
        <p:spPr/>
        <p:txBody>
          <a:bodyPr/>
          <a:lstStyle/>
          <a:p>
            <a:r>
              <a:rPr lang="en-US" dirty="0"/>
              <a:t>Team Lead Role</a:t>
            </a:r>
          </a:p>
        </p:txBody>
      </p:sp>
      <p:sp>
        <p:nvSpPr>
          <p:cNvPr id="3" name="Content Placeholder 2">
            <a:extLst>
              <a:ext uri="{FF2B5EF4-FFF2-40B4-BE49-F238E27FC236}">
                <a16:creationId xmlns:a16="http://schemas.microsoft.com/office/drawing/2014/main" id="{BC87FEF6-BD81-4C1A-9643-95C3F4469C0A}"/>
              </a:ext>
            </a:extLst>
          </p:cNvPr>
          <p:cNvSpPr>
            <a:spLocks noGrp="1"/>
          </p:cNvSpPr>
          <p:nvPr>
            <p:ph idx="1"/>
          </p:nvPr>
        </p:nvSpPr>
        <p:spPr/>
        <p:txBody>
          <a:bodyPr>
            <a:normAutofit fontScale="92500" lnSpcReduction="10000"/>
          </a:bodyPr>
          <a:lstStyle/>
          <a:p>
            <a:r>
              <a:rPr lang="en-US" b="1" dirty="0"/>
              <a:t>Team Lead</a:t>
            </a:r>
            <a:r>
              <a:rPr lang="en-US" dirty="0"/>
              <a:t>: You have to give the presentation. The quality of the project no matter who touches it falls on you. Team leads sometimes have to redo their employees work late at night.</a:t>
            </a:r>
          </a:p>
          <a:p>
            <a:r>
              <a:rPr lang="en-US" dirty="0"/>
              <a:t>Pros: You’re not on the line for calculations, but you do have to direct your team and make sure no errors are occurring, if you’re not checking in and making sure you’re getting right answers then you’re in trouble. Bug them, make them work.  </a:t>
            </a:r>
          </a:p>
          <a:p>
            <a:r>
              <a:rPr lang="en-US" dirty="0"/>
              <a:t>Cons: You’re team grade is on the line if I can’t understand your presentation and its not clear or definitely wrong. </a:t>
            </a:r>
            <a:r>
              <a:rPr lang="en-US" u="sng" dirty="0"/>
              <a:t>I will give </a:t>
            </a:r>
            <a:r>
              <a:rPr lang="en-US" b="1" i="1" u="sng" dirty="0"/>
              <a:t>you</a:t>
            </a:r>
            <a:r>
              <a:rPr lang="en-US" u="sng" dirty="0"/>
              <a:t> a lower grade than </a:t>
            </a:r>
            <a:r>
              <a:rPr lang="en-US" b="1" i="1" u="sng" dirty="0"/>
              <a:t>your</a:t>
            </a:r>
            <a:r>
              <a:rPr lang="en-US" u="sng" dirty="0"/>
              <a:t> team if </a:t>
            </a:r>
            <a:r>
              <a:rPr lang="en-US" b="1" i="1" u="sng" dirty="0"/>
              <a:t>your</a:t>
            </a:r>
            <a:r>
              <a:rPr lang="en-US" u="sng" dirty="0"/>
              <a:t> team did poorly.</a:t>
            </a:r>
            <a:r>
              <a:rPr lang="en-US" dirty="0"/>
              <a:t> That’s the gamble you take by accepting this role, you can’t let anyone slack cause you’re on the hook. Maximum Allowed: 1 &amp; Minimum: 1</a:t>
            </a:r>
          </a:p>
          <a:p>
            <a:endParaRPr lang="en-US" dirty="0"/>
          </a:p>
        </p:txBody>
      </p:sp>
    </p:spTree>
    <p:extLst>
      <p:ext uri="{BB962C8B-B14F-4D97-AF65-F5344CB8AC3E}">
        <p14:creationId xmlns:p14="http://schemas.microsoft.com/office/powerpoint/2010/main" val="3180665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D722-4125-48FE-8E01-5CC09E48E75E}"/>
              </a:ext>
            </a:extLst>
          </p:cNvPr>
          <p:cNvSpPr>
            <a:spLocks noGrp="1"/>
          </p:cNvSpPr>
          <p:nvPr>
            <p:ph type="title"/>
          </p:nvPr>
        </p:nvSpPr>
        <p:spPr/>
        <p:txBody>
          <a:bodyPr/>
          <a:lstStyle/>
          <a:p>
            <a:r>
              <a:rPr lang="en-US" dirty="0"/>
              <a:t>Analyst Role</a:t>
            </a:r>
          </a:p>
        </p:txBody>
      </p:sp>
      <p:sp>
        <p:nvSpPr>
          <p:cNvPr id="3" name="Content Placeholder 2">
            <a:extLst>
              <a:ext uri="{FF2B5EF4-FFF2-40B4-BE49-F238E27FC236}">
                <a16:creationId xmlns:a16="http://schemas.microsoft.com/office/drawing/2014/main" id="{1BEACC71-10EC-4B71-A8DB-F069EDC2940E}"/>
              </a:ext>
            </a:extLst>
          </p:cNvPr>
          <p:cNvSpPr>
            <a:spLocks noGrp="1"/>
          </p:cNvSpPr>
          <p:nvPr>
            <p:ph idx="1"/>
          </p:nvPr>
        </p:nvSpPr>
        <p:spPr/>
        <p:txBody>
          <a:bodyPr/>
          <a:lstStyle/>
          <a:p>
            <a:r>
              <a:rPr lang="en-US" b="1" dirty="0"/>
              <a:t>Technical Analyst(s):</a:t>
            </a:r>
            <a:r>
              <a:rPr lang="en-US" dirty="0"/>
              <a:t> You will have to do the calculations and listen to whatever it is your team lead tells you to do. You’re making the excel sheet on this one. The quality of the excel sheet regardless of who touches it falls on you. </a:t>
            </a:r>
          </a:p>
          <a:p>
            <a:r>
              <a:rPr lang="en-US" dirty="0"/>
              <a:t>Pros: You get to be a number monkey and that’s it (better be right though). </a:t>
            </a:r>
          </a:p>
          <a:p>
            <a:r>
              <a:rPr lang="en-US" dirty="0"/>
              <a:t>Cons: You better be right, </a:t>
            </a:r>
            <a:r>
              <a:rPr lang="en-US" u="sng" dirty="0"/>
              <a:t>all of you </a:t>
            </a:r>
            <a:r>
              <a:rPr lang="en-US" dirty="0"/>
              <a:t>if all you have to do is calculate then I better not find calculation errors. </a:t>
            </a:r>
            <a:r>
              <a:rPr lang="en-US" u="sng" dirty="0"/>
              <a:t>Lowest grade in analysis is shared amongst all analysts…correct each other</a:t>
            </a:r>
            <a:r>
              <a:rPr lang="en-US" dirty="0"/>
              <a:t>. Maximum Allowed: 3 &amp; Minimum: 1</a:t>
            </a:r>
          </a:p>
          <a:p>
            <a:pPr marL="0" indent="0">
              <a:buNone/>
            </a:pPr>
            <a:endParaRPr lang="en-US" dirty="0"/>
          </a:p>
        </p:txBody>
      </p:sp>
    </p:spTree>
    <p:extLst>
      <p:ext uri="{BB962C8B-B14F-4D97-AF65-F5344CB8AC3E}">
        <p14:creationId xmlns:p14="http://schemas.microsoft.com/office/powerpoint/2010/main" val="451218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1676-18BB-4242-B98F-26129BF99A43}"/>
              </a:ext>
            </a:extLst>
          </p:cNvPr>
          <p:cNvSpPr>
            <a:spLocks noGrp="1"/>
          </p:cNvSpPr>
          <p:nvPr>
            <p:ph type="title"/>
          </p:nvPr>
        </p:nvSpPr>
        <p:spPr/>
        <p:txBody>
          <a:bodyPr/>
          <a:lstStyle/>
          <a:p>
            <a:r>
              <a:rPr lang="en-US" dirty="0"/>
              <a:t>Scribe Role</a:t>
            </a:r>
          </a:p>
        </p:txBody>
      </p:sp>
      <p:sp>
        <p:nvSpPr>
          <p:cNvPr id="3" name="Content Placeholder 2">
            <a:extLst>
              <a:ext uri="{FF2B5EF4-FFF2-40B4-BE49-F238E27FC236}">
                <a16:creationId xmlns:a16="http://schemas.microsoft.com/office/drawing/2014/main" id="{00BD7422-D3A5-4224-8981-009CFC948F3A}"/>
              </a:ext>
            </a:extLst>
          </p:cNvPr>
          <p:cNvSpPr>
            <a:spLocks noGrp="1"/>
          </p:cNvSpPr>
          <p:nvPr>
            <p:ph idx="1"/>
          </p:nvPr>
        </p:nvSpPr>
        <p:spPr/>
        <p:txBody>
          <a:bodyPr/>
          <a:lstStyle/>
          <a:p>
            <a:r>
              <a:rPr lang="en-US" b="1" dirty="0"/>
              <a:t>Scribe(s): </a:t>
            </a:r>
            <a:r>
              <a:rPr lang="en-US" dirty="0"/>
              <a:t>You will actually prepare the submission and be a conduit between the analyst and the team lead. If you need a graph or number ask your analyst don’t make it that’s their job. The quality of the report regardless of who edits it falls on you. </a:t>
            </a:r>
          </a:p>
          <a:p>
            <a:r>
              <a:rPr lang="en-US" dirty="0"/>
              <a:t>Pros: You’re good at writing and can help the analysts get their point across without doing the grunt work. </a:t>
            </a:r>
          </a:p>
          <a:p>
            <a:r>
              <a:rPr lang="en-US" dirty="0"/>
              <a:t>Cons: You’re writing will be graded and picked apart, you have to understand these calculations to write about them. </a:t>
            </a:r>
            <a:r>
              <a:rPr lang="en-US" u="sng" dirty="0"/>
              <a:t>Lowest grade in writing is shared amongst scribes…share and review</a:t>
            </a:r>
            <a:r>
              <a:rPr lang="en-US" dirty="0"/>
              <a:t>. Maximum Allowed: 2 &amp; Minimum: 1</a:t>
            </a:r>
          </a:p>
          <a:p>
            <a:pPr marL="0" indent="0">
              <a:buNone/>
            </a:pPr>
            <a:endParaRPr lang="en-US" dirty="0"/>
          </a:p>
        </p:txBody>
      </p:sp>
    </p:spTree>
    <p:extLst>
      <p:ext uri="{BB962C8B-B14F-4D97-AF65-F5344CB8AC3E}">
        <p14:creationId xmlns:p14="http://schemas.microsoft.com/office/powerpoint/2010/main" val="363665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2AC60-2CDC-4FFF-8AF0-A404A8DB67BE}"/>
              </a:ext>
            </a:extLst>
          </p:cNvPr>
          <p:cNvSpPr>
            <a:spLocks noGrp="1"/>
          </p:cNvSpPr>
          <p:nvPr>
            <p:ph type="title"/>
          </p:nvPr>
        </p:nvSpPr>
        <p:spPr>
          <a:xfrm>
            <a:off x="397565" y="241187"/>
            <a:ext cx="10515600" cy="579092"/>
          </a:xfrm>
        </p:spPr>
        <p:txBody>
          <a:bodyPr>
            <a:normAutofit fontScale="90000"/>
          </a:bodyPr>
          <a:lstStyle/>
          <a:p>
            <a:r>
              <a:rPr lang="en-US" dirty="0"/>
              <a:t>Summary </a:t>
            </a:r>
          </a:p>
        </p:txBody>
      </p:sp>
      <p:graphicFrame>
        <p:nvGraphicFramePr>
          <p:cNvPr id="9" name="Table 8">
            <a:extLst>
              <a:ext uri="{FF2B5EF4-FFF2-40B4-BE49-F238E27FC236}">
                <a16:creationId xmlns:a16="http://schemas.microsoft.com/office/drawing/2014/main" id="{78AB33C8-25B8-4FE5-A8E9-E52F631E7DC2}"/>
              </a:ext>
            </a:extLst>
          </p:cNvPr>
          <p:cNvGraphicFramePr>
            <a:graphicFrameLocks noGrp="1"/>
          </p:cNvGraphicFramePr>
          <p:nvPr>
            <p:extLst>
              <p:ext uri="{D42A27DB-BD31-4B8C-83A1-F6EECF244321}">
                <p14:modId xmlns:p14="http://schemas.microsoft.com/office/powerpoint/2010/main" val="2875599472"/>
              </p:ext>
            </p:extLst>
          </p:nvPr>
        </p:nvGraphicFramePr>
        <p:xfrm>
          <a:off x="397565" y="964096"/>
          <a:ext cx="11350485" cy="5627758"/>
        </p:xfrm>
        <a:graphic>
          <a:graphicData uri="http://schemas.openxmlformats.org/drawingml/2006/table">
            <a:tbl>
              <a:tblPr firstRow="1" bandRow="1">
                <a:tableStyleId>{5C22544A-7EE6-4342-B048-85BDC9FD1C3A}</a:tableStyleId>
              </a:tblPr>
              <a:tblGrid>
                <a:gridCol w="2270097">
                  <a:extLst>
                    <a:ext uri="{9D8B030D-6E8A-4147-A177-3AD203B41FA5}">
                      <a16:colId xmlns:a16="http://schemas.microsoft.com/office/drawing/2014/main" val="1238062269"/>
                    </a:ext>
                  </a:extLst>
                </a:gridCol>
                <a:gridCol w="2270097">
                  <a:extLst>
                    <a:ext uri="{9D8B030D-6E8A-4147-A177-3AD203B41FA5}">
                      <a16:colId xmlns:a16="http://schemas.microsoft.com/office/drawing/2014/main" val="3286110563"/>
                    </a:ext>
                  </a:extLst>
                </a:gridCol>
                <a:gridCol w="2270097">
                  <a:extLst>
                    <a:ext uri="{9D8B030D-6E8A-4147-A177-3AD203B41FA5}">
                      <a16:colId xmlns:a16="http://schemas.microsoft.com/office/drawing/2014/main" val="3213032521"/>
                    </a:ext>
                  </a:extLst>
                </a:gridCol>
                <a:gridCol w="2270097">
                  <a:extLst>
                    <a:ext uri="{9D8B030D-6E8A-4147-A177-3AD203B41FA5}">
                      <a16:colId xmlns:a16="http://schemas.microsoft.com/office/drawing/2014/main" val="3186882715"/>
                    </a:ext>
                  </a:extLst>
                </a:gridCol>
                <a:gridCol w="2270097">
                  <a:extLst>
                    <a:ext uri="{9D8B030D-6E8A-4147-A177-3AD203B41FA5}">
                      <a16:colId xmlns:a16="http://schemas.microsoft.com/office/drawing/2014/main" val="3664719172"/>
                    </a:ext>
                  </a:extLst>
                </a:gridCol>
              </a:tblGrid>
              <a:tr h="341033">
                <a:tc>
                  <a:txBody>
                    <a:bodyPr/>
                    <a:lstStyle/>
                    <a:p>
                      <a:r>
                        <a:rPr lang="en-US" dirty="0"/>
                        <a:t>Grade</a:t>
                      </a:r>
                    </a:p>
                  </a:txBody>
                  <a:tcPr/>
                </a:tc>
                <a:tc>
                  <a:txBody>
                    <a:bodyPr/>
                    <a:lstStyle/>
                    <a:p>
                      <a:r>
                        <a:rPr lang="en-US" dirty="0"/>
                        <a:t>F-D</a:t>
                      </a:r>
                    </a:p>
                  </a:txBody>
                  <a:tcPr/>
                </a:tc>
                <a:tc>
                  <a:txBody>
                    <a:bodyPr/>
                    <a:lstStyle/>
                    <a:p>
                      <a:r>
                        <a:rPr lang="en-US" dirty="0"/>
                        <a:t>C</a:t>
                      </a:r>
                    </a:p>
                  </a:txBody>
                  <a:tcPr/>
                </a:tc>
                <a:tc>
                  <a:txBody>
                    <a:bodyPr/>
                    <a:lstStyle/>
                    <a:p>
                      <a:r>
                        <a:rPr lang="en-US" dirty="0"/>
                        <a:t>B</a:t>
                      </a:r>
                    </a:p>
                  </a:txBody>
                  <a:tcPr/>
                </a:tc>
                <a:tc>
                  <a:txBody>
                    <a:bodyPr/>
                    <a:lstStyle/>
                    <a:p>
                      <a:r>
                        <a:rPr lang="en-US" dirty="0"/>
                        <a:t>A</a:t>
                      </a:r>
                    </a:p>
                  </a:txBody>
                  <a:tcPr/>
                </a:tc>
                <a:extLst>
                  <a:ext uri="{0D108BD9-81ED-4DB2-BD59-A6C34878D82A}">
                    <a16:rowId xmlns:a16="http://schemas.microsoft.com/office/drawing/2014/main" val="3618029815"/>
                  </a:ext>
                </a:extLst>
              </a:tr>
              <a:tr h="756479">
                <a:tc>
                  <a:txBody>
                    <a:bodyPr/>
                    <a:lstStyle/>
                    <a:p>
                      <a:r>
                        <a:rPr lang="en-US" dirty="0"/>
                        <a:t>Part One</a:t>
                      </a:r>
                    </a:p>
                  </a:txBody>
                  <a:tcPr/>
                </a:tc>
                <a:tc>
                  <a:txBody>
                    <a:bodyPr/>
                    <a:lstStyle/>
                    <a:p>
                      <a:r>
                        <a:rPr lang="en-US" dirty="0"/>
                        <a:t>Some quantities </a:t>
                      </a:r>
                    </a:p>
                  </a:txBody>
                  <a:tcPr/>
                </a:tc>
                <a:tc>
                  <a:txBody>
                    <a:bodyPr/>
                    <a:lstStyle/>
                    <a:p>
                      <a:r>
                        <a:rPr lang="en-US" dirty="0"/>
                        <a:t>Everything besides pipe sizing problem</a:t>
                      </a:r>
                    </a:p>
                  </a:txBody>
                  <a:tcPr/>
                </a:tc>
                <a:tc>
                  <a:txBody>
                    <a:bodyPr/>
                    <a:lstStyle/>
                    <a:p>
                      <a:r>
                        <a:rPr lang="en-US" dirty="0"/>
                        <a:t>All</a:t>
                      </a:r>
                    </a:p>
                  </a:txBody>
                  <a:tcPr/>
                </a:tc>
                <a:tc>
                  <a:txBody>
                    <a:bodyPr/>
                    <a:lstStyle/>
                    <a:p>
                      <a:r>
                        <a:rPr lang="en-US" dirty="0"/>
                        <a:t>All</a:t>
                      </a:r>
                    </a:p>
                  </a:txBody>
                  <a:tcPr/>
                </a:tc>
                <a:extLst>
                  <a:ext uri="{0D108BD9-81ED-4DB2-BD59-A6C34878D82A}">
                    <a16:rowId xmlns:a16="http://schemas.microsoft.com/office/drawing/2014/main" val="300534542"/>
                  </a:ext>
                </a:extLst>
              </a:tr>
              <a:tr h="341033">
                <a:tc>
                  <a:txBody>
                    <a:bodyPr/>
                    <a:lstStyle/>
                    <a:p>
                      <a:r>
                        <a:rPr lang="en-US" dirty="0"/>
                        <a:t>Part Two </a:t>
                      </a:r>
                    </a:p>
                  </a:txBody>
                  <a:tcPr/>
                </a:tc>
                <a:tc>
                  <a:txBody>
                    <a:bodyPr/>
                    <a:lstStyle/>
                    <a:p>
                      <a:r>
                        <a:rPr lang="en-US" dirty="0"/>
                        <a:t>None</a:t>
                      </a:r>
                    </a:p>
                  </a:txBody>
                  <a:tcPr/>
                </a:tc>
                <a:tc>
                  <a:txBody>
                    <a:bodyPr/>
                    <a:lstStyle/>
                    <a:p>
                      <a:r>
                        <a:rPr lang="en-US" dirty="0"/>
                        <a:t>None</a:t>
                      </a:r>
                    </a:p>
                  </a:txBody>
                  <a:tcPr/>
                </a:tc>
                <a:tc>
                  <a:txBody>
                    <a:bodyPr/>
                    <a:lstStyle/>
                    <a:p>
                      <a:r>
                        <a:rPr lang="en-US" dirty="0"/>
                        <a:t>Some </a:t>
                      </a:r>
                    </a:p>
                  </a:txBody>
                  <a:tcPr/>
                </a:tc>
                <a:tc>
                  <a:txBody>
                    <a:bodyPr/>
                    <a:lstStyle/>
                    <a:p>
                      <a:r>
                        <a:rPr lang="en-US" dirty="0"/>
                        <a:t>All</a:t>
                      </a:r>
                    </a:p>
                  </a:txBody>
                  <a:tcPr/>
                </a:tc>
                <a:extLst>
                  <a:ext uri="{0D108BD9-81ED-4DB2-BD59-A6C34878D82A}">
                    <a16:rowId xmlns:a16="http://schemas.microsoft.com/office/drawing/2014/main" val="3505055271"/>
                  </a:ext>
                </a:extLst>
              </a:tr>
              <a:tr h="341033">
                <a:tc>
                  <a:txBody>
                    <a:bodyPr/>
                    <a:lstStyle/>
                    <a:p>
                      <a:r>
                        <a:rPr lang="en-US" dirty="0"/>
                        <a:t>Unit Errors</a:t>
                      </a:r>
                    </a:p>
                  </a:txBody>
                  <a:tcPr/>
                </a:tc>
                <a:tc>
                  <a:txBody>
                    <a:bodyPr/>
                    <a:lstStyle/>
                    <a:p>
                      <a:r>
                        <a:rPr lang="en-US" dirty="0"/>
                        <a:t>Lots</a:t>
                      </a:r>
                    </a:p>
                  </a:txBody>
                  <a:tcPr/>
                </a:tc>
                <a:tc>
                  <a:txBody>
                    <a:bodyPr/>
                    <a:lstStyle/>
                    <a:p>
                      <a:r>
                        <a:rPr lang="en-US" dirty="0"/>
                        <a:t>Some</a:t>
                      </a:r>
                    </a:p>
                  </a:txBody>
                  <a:tcPr/>
                </a:tc>
                <a:tc>
                  <a:txBody>
                    <a:bodyPr/>
                    <a:lstStyle/>
                    <a:p>
                      <a:r>
                        <a:rPr lang="en-US" dirty="0"/>
                        <a:t>Some</a:t>
                      </a:r>
                    </a:p>
                  </a:txBody>
                  <a:tcPr/>
                </a:tc>
                <a:tc>
                  <a:txBody>
                    <a:bodyPr/>
                    <a:lstStyle/>
                    <a:p>
                      <a:r>
                        <a:rPr lang="en-US" dirty="0"/>
                        <a:t>Few</a:t>
                      </a:r>
                    </a:p>
                  </a:txBody>
                  <a:tcPr/>
                </a:tc>
                <a:extLst>
                  <a:ext uri="{0D108BD9-81ED-4DB2-BD59-A6C34878D82A}">
                    <a16:rowId xmlns:a16="http://schemas.microsoft.com/office/drawing/2014/main" val="2049301393"/>
                  </a:ext>
                </a:extLst>
              </a:tr>
              <a:tr h="756479">
                <a:tc>
                  <a:txBody>
                    <a:bodyPr/>
                    <a:lstStyle/>
                    <a:p>
                      <a:r>
                        <a:rPr lang="en-US" dirty="0"/>
                        <a:t>Plots</a:t>
                      </a:r>
                    </a:p>
                  </a:txBody>
                  <a:tcPr/>
                </a:tc>
                <a:tc>
                  <a:txBody>
                    <a:bodyPr/>
                    <a:lstStyle/>
                    <a:p>
                      <a:r>
                        <a:rPr lang="en-US" dirty="0"/>
                        <a:t>Poorly Labeled</a:t>
                      </a:r>
                    </a:p>
                  </a:txBody>
                  <a:tcPr/>
                </a:tc>
                <a:tc>
                  <a:txBody>
                    <a:bodyPr/>
                    <a:lstStyle/>
                    <a:p>
                      <a:r>
                        <a:rPr lang="en-US" dirty="0"/>
                        <a:t>Labeled</a:t>
                      </a:r>
                    </a:p>
                  </a:txBody>
                  <a:tcPr/>
                </a:tc>
                <a:tc>
                  <a:txBody>
                    <a:bodyPr/>
                    <a:lstStyle/>
                    <a:p>
                      <a:r>
                        <a:rPr lang="en-US" dirty="0"/>
                        <a:t>Labeled + Correct Margins</a:t>
                      </a:r>
                    </a:p>
                  </a:txBody>
                  <a:tcPr/>
                </a:tc>
                <a:tc>
                  <a:txBody>
                    <a:bodyPr/>
                    <a:lstStyle/>
                    <a:p>
                      <a:r>
                        <a:rPr lang="en-US" dirty="0"/>
                        <a:t>Labeled+ Correct Margins</a:t>
                      </a:r>
                    </a:p>
                  </a:txBody>
                  <a:tcPr/>
                </a:tc>
                <a:extLst>
                  <a:ext uri="{0D108BD9-81ED-4DB2-BD59-A6C34878D82A}">
                    <a16:rowId xmlns:a16="http://schemas.microsoft.com/office/drawing/2014/main" val="418834411"/>
                  </a:ext>
                </a:extLst>
              </a:tr>
              <a:tr h="596808">
                <a:tc>
                  <a:txBody>
                    <a:bodyPr/>
                    <a:lstStyle/>
                    <a:p>
                      <a:r>
                        <a:rPr lang="en-US" dirty="0"/>
                        <a:t>Conclusions</a:t>
                      </a:r>
                    </a:p>
                  </a:txBody>
                  <a:tcPr/>
                </a:tc>
                <a:tc>
                  <a:txBody>
                    <a:bodyPr/>
                    <a:lstStyle/>
                    <a:p>
                      <a:r>
                        <a:rPr lang="en-US" dirty="0"/>
                        <a:t>Mostly false</a:t>
                      </a:r>
                    </a:p>
                  </a:txBody>
                  <a:tcPr/>
                </a:tc>
                <a:tc>
                  <a:txBody>
                    <a:bodyPr/>
                    <a:lstStyle/>
                    <a:p>
                      <a:r>
                        <a:rPr lang="en-US" dirty="0"/>
                        <a:t>This costs more</a:t>
                      </a:r>
                    </a:p>
                  </a:txBody>
                  <a:tcPr/>
                </a:tc>
                <a:tc>
                  <a:txBody>
                    <a:bodyPr/>
                    <a:lstStyle/>
                    <a:p>
                      <a:r>
                        <a:rPr lang="en-US" dirty="0"/>
                        <a:t>This costs more because…</a:t>
                      </a:r>
                    </a:p>
                  </a:txBody>
                  <a:tcPr/>
                </a:tc>
                <a:tc>
                  <a:txBody>
                    <a:bodyPr/>
                    <a:lstStyle/>
                    <a:p>
                      <a:r>
                        <a:rPr lang="en-US" dirty="0"/>
                        <a:t>This costs more because…</a:t>
                      </a:r>
                    </a:p>
                  </a:txBody>
                  <a:tcPr/>
                </a:tc>
                <a:extLst>
                  <a:ext uri="{0D108BD9-81ED-4DB2-BD59-A6C34878D82A}">
                    <a16:rowId xmlns:a16="http://schemas.microsoft.com/office/drawing/2014/main" val="218649955"/>
                  </a:ext>
                </a:extLst>
              </a:tr>
              <a:tr h="756479">
                <a:tc>
                  <a:txBody>
                    <a:bodyPr/>
                    <a:lstStyle/>
                    <a:p>
                      <a:r>
                        <a:rPr lang="en-US" dirty="0"/>
                        <a:t>Excel Sheet</a:t>
                      </a:r>
                    </a:p>
                  </a:txBody>
                  <a:tcPr/>
                </a:tc>
                <a:tc>
                  <a:txBody>
                    <a:bodyPr/>
                    <a:lstStyle/>
                    <a:p>
                      <a:r>
                        <a:rPr lang="en-US" dirty="0"/>
                        <a:t>I can’t use it</a:t>
                      </a:r>
                    </a:p>
                  </a:txBody>
                  <a:tcPr/>
                </a:tc>
                <a:tc>
                  <a:txBody>
                    <a:bodyPr/>
                    <a:lstStyle/>
                    <a:p>
                      <a:r>
                        <a:rPr lang="en-US" dirty="0"/>
                        <a:t>Works, hard to figure out what cells is linked to what. </a:t>
                      </a:r>
                    </a:p>
                  </a:txBody>
                  <a:tcPr/>
                </a:tc>
                <a:tc>
                  <a:txBody>
                    <a:bodyPr/>
                    <a:lstStyle/>
                    <a:p>
                      <a:r>
                        <a:rPr lang="en-US" dirty="0"/>
                        <a:t>Works, medium to figure out. I can re-engineer it.</a:t>
                      </a:r>
                    </a:p>
                  </a:txBody>
                  <a:tcPr/>
                </a:tc>
                <a:tc>
                  <a:txBody>
                    <a:bodyPr/>
                    <a:lstStyle/>
                    <a:p>
                      <a:r>
                        <a:rPr lang="en-US" dirty="0"/>
                        <a:t>Works, super simple to use. Beautiful formatting nice on the eyes.</a:t>
                      </a:r>
                    </a:p>
                  </a:txBody>
                  <a:tcPr/>
                </a:tc>
                <a:extLst>
                  <a:ext uri="{0D108BD9-81ED-4DB2-BD59-A6C34878D82A}">
                    <a16:rowId xmlns:a16="http://schemas.microsoft.com/office/drawing/2014/main" val="1611940585"/>
                  </a:ext>
                </a:extLst>
              </a:tr>
              <a:tr h="852582">
                <a:tc>
                  <a:txBody>
                    <a:bodyPr/>
                    <a:lstStyle/>
                    <a:p>
                      <a:r>
                        <a:rPr lang="en-US" dirty="0"/>
                        <a:t>Writing</a:t>
                      </a:r>
                    </a:p>
                  </a:txBody>
                  <a:tcPr/>
                </a:tc>
                <a:tc>
                  <a:txBody>
                    <a:bodyPr/>
                    <a:lstStyle/>
                    <a:p>
                      <a:r>
                        <a:rPr lang="en-US" dirty="0"/>
                        <a:t>Typos everywhere, I don’t even understand what you’re talking about</a:t>
                      </a:r>
                    </a:p>
                  </a:txBody>
                  <a:tcPr/>
                </a:tc>
                <a:tc>
                  <a:txBody>
                    <a:bodyPr/>
                    <a:lstStyle/>
                    <a:p>
                      <a:r>
                        <a:rPr lang="en-US" dirty="0"/>
                        <a:t>Some typos, clear message though. Took me two reads.</a:t>
                      </a:r>
                    </a:p>
                  </a:txBody>
                  <a:tcPr/>
                </a:tc>
                <a:tc>
                  <a:txBody>
                    <a:bodyPr/>
                    <a:lstStyle/>
                    <a:p>
                      <a:r>
                        <a:rPr lang="en-US" dirty="0"/>
                        <a:t>I understand because I’m teaching the class</a:t>
                      </a:r>
                    </a:p>
                  </a:txBody>
                  <a:tcPr/>
                </a:tc>
                <a:tc>
                  <a:txBody>
                    <a:bodyPr/>
                    <a:lstStyle/>
                    <a:p>
                      <a:r>
                        <a:rPr lang="en-US" dirty="0"/>
                        <a:t>Very simple and clear. Not wordy. No jargon. Yet short? (the paradox of writing…..)</a:t>
                      </a:r>
                    </a:p>
                  </a:txBody>
                  <a:tcPr/>
                </a:tc>
                <a:extLst>
                  <a:ext uri="{0D108BD9-81ED-4DB2-BD59-A6C34878D82A}">
                    <a16:rowId xmlns:a16="http://schemas.microsoft.com/office/drawing/2014/main" val="4251768146"/>
                  </a:ext>
                </a:extLst>
              </a:tr>
            </a:tbl>
          </a:graphicData>
        </a:graphic>
      </p:graphicFrame>
    </p:spTree>
    <p:extLst>
      <p:ext uri="{BB962C8B-B14F-4D97-AF65-F5344CB8AC3E}">
        <p14:creationId xmlns:p14="http://schemas.microsoft.com/office/powerpoint/2010/main" val="1555039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3154-F442-4BE3-9C59-465BAB71D7B7}"/>
              </a:ext>
            </a:extLst>
          </p:cNvPr>
          <p:cNvSpPr>
            <a:spLocks noGrp="1"/>
          </p:cNvSpPr>
          <p:nvPr>
            <p:ph type="title"/>
          </p:nvPr>
        </p:nvSpPr>
        <p:spPr/>
        <p:txBody>
          <a:bodyPr/>
          <a:lstStyle/>
          <a:p>
            <a:r>
              <a:rPr lang="en-US" dirty="0"/>
              <a:t>Quantities I Want. </a:t>
            </a:r>
          </a:p>
        </p:txBody>
      </p:sp>
      <p:sp>
        <p:nvSpPr>
          <p:cNvPr id="3" name="Content Placeholder 2">
            <a:extLst>
              <a:ext uri="{FF2B5EF4-FFF2-40B4-BE49-F238E27FC236}">
                <a16:creationId xmlns:a16="http://schemas.microsoft.com/office/drawing/2014/main" id="{E1071E40-140E-4DAE-ABF0-8C4BEEE06D3A}"/>
              </a:ext>
            </a:extLst>
          </p:cNvPr>
          <p:cNvSpPr>
            <a:spLocks noGrp="1"/>
          </p:cNvSpPr>
          <p:nvPr>
            <p:ph idx="1"/>
          </p:nvPr>
        </p:nvSpPr>
        <p:spPr/>
        <p:txBody>
          <a:bodyPr>
            <a:normAutofit lnSpcReduction="10000"/>
          </a:bodyPr>
          <a:lstStyle/>
          <a:p>
            <a:r>
              <a:rPr lang="en-US" u="sng" dirty="0"/>
              <a:t>Cost</a:t>
            </a:r>
            <a:r>
              <a:rPr lang="en-US" dirty="0"/>
              <a:t> to run the pump per day.</a:t>
            </a:r>
          </a:p>
          <a:p>
            <a:r>
              <a:rPr lang="en-US" u="sng" dirty="0"/>
              <a:t>Cost</a:t>
            </a:r>
            <a:r>
              <a:rPr lang="en-US" dirty="0"/>
              <a:t> Increase Per Hospital Bed.</a:t>
            </a:r>
          </a:p>
          <a:p>
            <a:r>
              <a:rPr lang="en-US" u="sng" dirty="0"/>
              <a:t>Cost</a:t>
            </a:r>
            <a:r>
              <a:rPr lang="en-US" dirty="0"/>
              <a:t> if I made all the diameters the same value </a:t>
            </a:r>
            <a:r>
              <a:rPr lang="en-US" b="1" dirty="0"/>
              <a:t>D</a:t>
            </a:r>
            <a:r>
              <a:rPr lang="en-US" dirty="0"/>
              <a:t>. This could increase or decrease flow rate but the hospital is willing to make operational changes if its worth it. </a:t>
            </a:r>
          </a:p>
          <a:p>
            <a:pPr lvl="1"/>
            <a:r>
              <a:rPr lang="en-US" b="1" dirty="0"/>
              <a:t>D</a:t>
            </a:r>
            <a:r>
              <a:rPr lang="en-US" dirty="0"/>
              <a:t> = Geometric Mean: Are these cost savings worth it?</a:t>
            </a:r>
          </a:p>
          <a:p>
            <a:pPr lvl="1"/>
            <a:r>
              <a:rPr lang="en-US" b="1" dirty="0"/>
              <a:t>D</a:t>
            </a:r>
            <a:r>
              <a:rPr lang="en-US" dirty="0"/>
              <a:t> = Arithmetic mean: Are these cost savings worth it?</a:t>
            </a:r>
          </a:p>
          <a:p>
            <a:pPr lvl="1"/>
            <a:r>
              <a:rPr lang="en-US" dirty="0"/>
              <a:t>Find the proper </a:t>
            </a:r>
            <a:r>
              <a:rPr lang="en-US" b="1" dirty="0"/>
              <a:t>D</a:t>
            </a:r>
            <a:r>
              <a:rPr lang="en-US" dirty="0"/>
              <a:t> to maintain the original required flowrate </a:t>
            </a:r>
            <a:r>
              <a:rPr lang="en-US" sz="1600" dirty="0"/>
              <a:t>(Pipe Sizing Problem Iteration will be required, yuck). </a:t>
            </a:r>
            <a:endParaRPr lang="en-US" dirty="0"/>
          </a:p>
          <a:p>
            <a:r>
              <a:rPr lang="en-US" u="sng" dirty="0"/>
              <a:t>Cost</a:t>
            </a:r>
            <a:r>
              <a:rPr lang="en-US" dirty="0"/>
              <a:t> to run if I replaced all the Pipes with </a:t>
            </a:r>
            <a:r>
              <a:rPr lang="en-US" b="1" i="1" dirty="0"/>
              <a:t>Commercial Steel </a:t>
            </a:r>
          </a:p>
          <a:p>
            <a:pPr lvl="1"/>
            <a:r>
              <a:rPr lang="en-US" dirty="0"/>
              <a:t>Are these cost savings worth it?</a:t>
            </a:r>
          </a:p>
          <a:p>
            <a:pPr marL="457200" lvl="1" indent="0">
              <a:buNone/>
            </a:pPr>
            <a:endParaRPr lang="en-US" dirty="0"/>
          </a:p>
          <a:p>
            <a:pPr marL="457200" lvl="1" indent="0">
              <a:buNone/>
            </a:pPr>
            <a:endParaRPr lang="en-US" dirty="0"/>
          </a:p>
          <a:p>
            <a:pPr marL="457200" lvl="1" indent="0">
              <a:buNone/>
            </a:pPr>
            <a:endParaRPr lang="en-US" dirty="0"/>
          </a:p>
          <a:p>
            <a:endParaRPr lang="en-US" dirty="0"/>
          </a:p>
          <a:p>
            <a:endParaRPr lang="en-US" dirty="0"/>
          </a:p>
        </p:txBody>
      </p:sp>
    </p:spTree>
    <p:extLst>
      <p:ext uri="{BB962C8B-B14F-4D97-AF65-F5344CB8AC3E}">
        <p14:creationId xmlns:p14="http://schemas.microsoft.com/office/powerpoint/2010/main" val="3008884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AD439CD-980D-4690-8516-1015F9E6D065}"/>
              </a:ext>
            </a:extLst>
          </p:cNvPr>
          <p:cNvSpPr/>
          <p:nvPr/>
        </p:nvSpPr>
        <p:spPr>
          <a:xfrm>
            <a:off x="1298679" y="5731726"/>
            <a:ext cx="1979780" cy="157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1BCE953-1B55-4199-962E-2326163FA67F}"/>
              </a:ext>
            </a:extLst>
          </p:cNvPr>
          <p:cNvSpPr txBox="1"/>
          <p:nvPr/>
        </p:nvSpPr>
        <p:spPr>
          <a:xfrm>
            <a:off x="378430" y="312235"/>
            <a:ext cx="8864927"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Part 2: Water Distribution. (Difficulty Level = Legendary)</a:t>
            </a:r>
          </a:p>
        </p:txBody>
      </p:sp>
      <p:grpSp>
        <p:nvGrpSpPr>
          <p:cNvPr id="5" name="Group 4">
            <a:extLst>
              <a:ext uri="{FF2B5EF4-FFF2-40B4-BE49-F238E27FC236}">
                <a16:creationId xmlns:a16="http://schemas.microsoft.com/office/drawing/2014/main" id="{B796823D-9966-4C15-95FF-4CA6FC65984C}"/>
              </a:ext>
            </a:extLst>
          </p:cNvPr>
          <p:cNvGrpSpPr/>
          <p:nvPr/>
        </p:nvGrpSpPr>
        <p:grpSpPr>
          <a:xfrm>
            <a:off x="525360" y="5277271"/>
            <a:ext cx="1577611" cy="1435281"/>
            <a:chOff x="3264529" y="4477194"/>
            <a:chExt cx="1638753" cy="1490907"/>
          </a:xfrm>
        </p:grpSpPr>
        <p:sp>
          <p:nvSpPr>
            <p:cNvPr id="6" name="Isosceles Triangle 5">
              <a:extLst>
                <a:ext uri="{FF2B5EF4-FFF2-40B4-BE49-F238E27FC236}">
                  <a16:creationId xmlns:a16="http://schemas.microsoft.com/office/drawing/2014/main" id="{745FB8B8-6E2C-49B5-BBB9-8780F47809B9}"/>
                </a:ext>
              </a:extLst>
            </p:cNvPr>
            <p:cNvSpPr/>
            <p:nvPr/>
          </p:nvSpPr>
          <p:spPr>
            <a:xfrm>
              <a:off x="3264529" y="4555383"/>
              <a:ext cx="1638753" cy="14127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11B5C3F-93D2-4A59-B46D-9F2173F658DC}"/>
                </a:ext>
              </a:extLst>
            </p:cNvPr>
            <p:cNvSpPr/>
            <p:nvPr/>
          </p:nvSpPr>
          <p:spPr>
            <a:xfrm>
              <a:off x="3472247" y="4477194"/>
              <a:ext cx="1223319" cy="12233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a:t>
              </a:r>
            </a:p>
          </p:txBody>
        </p:sp>
      </p:grpSp>
      <p:sp>
        <p:nvSpPr>
          <p:cNvPr id="10" name="Rectangle 9">
            <a:extLst>
              <a:ext uri="{FF2B5EF4-FFF2-40B4-BE49-F238E27FC236}">
                <a16:creationId xmlns:a16="http://schemas.microsoft.com/office/drawing/2014/main" id="{26D28008-A349-4421-AE02-DF52012B0909}"/>
              </a:ext>
            </a:extLst>
          </p:cNvPr>
          <p:cNvSpPr/>
          <p:nvPr/>
        </p:nvSpPr>
        <p:spPr>
          <a:xfrm rot="10800000" flipV="1">
            <a:off x="3115980" y="3992011"/>
            <a:ext cx="4060071" cy="192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34540C7-8FC8-4580-92A0-F3135F1287E0}"/>
              </a:ext>
            </a:extLst>
          </p:cNvPr>
          <p:cNvSpPr/>
          <p:nvPr/>
        </p:nvSpPr>
        <p:spPr>
          <a:xfrm rot="16200000">
            <a:off x="1295032" y="3905341"/>
            <a:ext cx="3804378" cy="162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EA760C-88A8-4841-93E0-B5BFC5D2E094}"/>
              </a:ext>
            </a:extLst>
          </p:cNvPr>
          <p:cNvSpPr/>
          <p:nvPr/>
        </p:nvSpPr>
        <p:spPr>
          <a:xfrm>
            <a:off x="3115982" y="5742588"/>
            <a:ext cx="3950740" cy="14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AEA1859-A4F9-4A34-AFED-96D0AC3CFB43}"/>
              </a:ext>
            </a:extLst>
          </p:cNvPr>
          <p:cNvSpPr/>
          <p:nvPr/>
        </p:nvSpPr>
        <p:spPr>
          <a:xfrm rot="10800000" flipV="1">
            <a:off x="3115979" y="2084388"/>
            <a:ext cx="4533757" cy="157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2795385-0CEA-4ADC-8256-FBF930074ED2}"/>
              </a:ext>
            </a:extLst>
          </p:cNvPr>
          <p:cNvSpPr txBox="1"/>
          <p:nvPr/>
        </p:nvSpPr>
        <p:spPr>
          <a:xfrm>
            <a:off x="7897125" y="3885868"/>
            <a:ext cx="3658694" cy="369332"/>
          </a:xfrm>
          <a:prstGeom prst="rect">
            <a:avLst/>
          </a:prstGeom>
          <a:noFill/>
        </p:spPr>
        <p:txBody>
          <a:bodyPr wrap="none" rtlCol="0">
            <a:spAutoFit/>
          </a:bodyPr>
          <a:lstStyle/>
          <a:p>
            <a:r>
              <a:rPr lang="en-US" dirty="0"/>
              <a:t>Level 2, H = 15 ft, Q = 1.5-4.5 gal/min</a:t>
            </a:r>
          </a:p>
        </p:txBody>
      </p:sp>
      <p:sp>
        <p:nvSpPr>
          <p:cNvPr id="16" name="TextBox 15">
            <a:extLst>
              <a:ext uri="{FF2B5EF4-FFF2-40B4-BE49-F238E27FC236}">
                <a16:creationId xmlns:a16="http://schemas.microsoft.com/office/drawing/2014/main" id="{2A73F15D-3A6C-49AB-8ED5-728DF5821F20}"/>
              </a:ext>
            </a:extLst>
          </p:cNvPr>
          <p:cNvSpPr txBox="1"/>
          <p:nvPr/>
        </p:nvSpPr>
        <p:spPr>
          <a:xfrm>
            <a:off x="7951605" y="5625580"/>
            <a:ext cx="3394199" cy="369332"/>
          </a:xfrm>
          <a:prstGeom prst="rect">
            <a:avLst/>
          </a:prstGeom>
          <a:noFill/>
        </p:spPr>
        <p:txBody>
          <a:bodyPr wrap="none" rtlCol="0">
            <a:spAutoFit/>
          </a:bodyPr>
          <a:lstStyle/>
          <a:p>
            <a:r>
              <a:rPr lang="en-US" dirty="0"/>
              <a:t>Level 1, H = 0, Q = 2.5-6.5 gal/min </a:t>
            </a:r>
          </a:p>
        </p:txBody>
      </p:sp>
      <p:sp>
        <p:nvSpPr>
          <p:cNvPr id="17" name="TextBox 16">
            <a:extLst>
              <a:ext uri="{FF2B5EF4-FFF2-40B4-BE49-F238E27FC236}">
                <a16:creationId xmlns:a16="http://schemas.microsoft.com/office/drawing/2014/main" id="{27ABC8AE-606D-4654-8DD9-0306BB54FC8C}"/>
              </a:ext>
            </a:extLst>
          </p:cNvPr>
          <p:cNvSpPr txBox="1"/>
          <p:nvPr/>
        </p:nvSpPr>
        <p:spPr>
          <a:xfrm>
            <a:off x="7951605" y="1978245"/>
            <a:ext cx="3658694" cy="369332"/>
          </a:xfrm>
          <a:prstGeom prst="rect">
            <a:avLst/>
          </a:prstGeom>
          <a:noFill/>
        </p:spPr>
        <p:txBody>
          <a:bodyPr wrap="none" rtlCol="0">
            <a:spAutoFit/>
          </a:bodyPr>
          <a:lstStyle/>
          <a:p>
            <a:r>
              <a:rPr lang="en-US" dirty="0"/>
              <a:t>Level 3, H = 30 ft, Q = 1.5-3.6 gal/min</a:t>
            </a:r>
          </a:p>
        </p:txBody>
      </p:sp>
      <p:sp>
        <p:nvSpPr>
          <p:cNvPr id="18" name="Isosceles Triangle 17">
            <a:extLst>
              <a:ext uri="{FF2B5EF4-FFF2-40B4-BE49-F238E27FC236}">
                <a16:creationId xmlns:a16="http://schemas.microsoft.com/office/drawing/2014/main" id="{900730E5-3F1E-486F-A5A7-5B6F4C46AA2F}"/>
              </a:ext>
            </a:extLst>
          </p:cNvPr>
          <p:cNvSpPr/>
          <p:nvPr/>
        </p:nvSpPr>
        <p:spPr>
          <a:xfrm>
            <a:off x="2983008" y="2811756"/>
            <a:ext cx="428425" cy="3693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EFCB846E-28E8-455A-91CC-A5CB599867F8}"/>
              </a:ext>
            </a:extLst>
          </p:cNvPr>
          <p:cNvSpPr/>
          <p:nvPr/>
        </p:nvSpPr>
        <p:spPr>
          <a:xfrm>
            <a:off x="2983008" y="4746999"/>
            <a:ext cx="428425" cy="3693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CD22DC8-3B5C-4BC0-848B-9CE83396770B}"/>
              </a:ext>
            </a:extLst>
          </p:cNvPr>
          <p:cNvSpPr txBox="1"/>
          <p:nvPr/>
        </p:nvSpPr>
        <p:spPr>
          <a:xfrm>
            <a:off x="3411432" y="4808472"/>
            <a:ext cx="2662267" cy="369332"/>
          </a:xfrm>
          <a:prstGeom prst="rect">
            <a:avLst/>
          </a:prstGeom>
          <a:noFill/>
        </p:spPr>
        <p:txBody>
          <a:bodyPr wrap="none" rtlCol="0">
            <a:spAutoFit/>
          </a:bodyPr>
          <a:lstStyle/>
          <a:p>
            <a:r>
              <a:rPr lang="en-US" dirty="0"/>
              <a:t>Ball Valve, Open, D = 8 in </a:t>
            </a:r>
          </a:p>
        </p:txBody>
      </p:sp>
      <p:sp>
        <p:nvSpPr>
          <p:cNvPr id="21" name="TextBox 20">
            <a:extLst>
              <a:ext uri="{FF2B5EF4-FFF2-40B4-BE49-F238E27FC236}">
                <a16:creationId xmlns:a16="http://schemas.microsoft.com/office/drawing/2014/main" id="{E39B6007-F99A-4C79-8B66-45B0B53F2A95}"/>
              </a:ext>
            </a:extLst>
          </p:cNvPr>
          <p:cNvSpPr txBox="1"/>
          <p:nvPr/>
        </p:nvSpPr>
        <p:spPr>
          <a:xfrm>
            <a:off x="3411433" y="2873229"/>
            <a:ext cx="2662267" cy="369332"/>
          </a:xfrm>
          <a:prstGeom prst="rect">
            <a:avLst/>
          </a:prstGeom>
          <a:noFill/>
        </p:spPr>
        <p:txBody>
          <a:bodyPr wrap="none" rtlCol="0">
            <a:spAutoFit/>
          </a:bodyPr>
          <a:lstStyle/>
          <a:p>
            <a:r>
              <a:rPr lang="en-US" dirty="0"/>
              <a:t>Ball Valve, Open, D = 8 in </a:t>
            </a:r>
          </a:p>
        </p:txBody>
      </p:sp>
      <p:sp>
        <p:nvSpPr>
          <p:cNvPr id="22" name="TextBox 21">
            <a:extLst>
              <a:ext uri="{FF2B5EF4-FFF2-40B4-BE49-F238E27FC236}">
                <a16:creationId xmlns:a16="http://schemas.microsoft.com/office/drawing/2014/main" id="{B4986215-3D6C-46AE-86D0-50F8A86841EE}"/>
              </a:ext>
            </a:extLst>
          </p:cNvPr>
          <p:cNvSpPr txBox="1"/>
          <p:nvPr/>
        </p:nvSpPr>
        <p:spPr>
          <a:xfrm>
            <a:off x="378430" y="746285"/>
            <a:ext cx="10866180" cy="1200329"/>
          </a:xfrm>
          <a:prstGeom prst="rect">
            <a:avLst/>
          </a:prstGeom>
          <a:noFill/>
        </p:spPr>
        <p:txBody>
          <a:bodyPr wrap="none" rtlCol="0">
            <a:spAutoFit/>
          </a:bodyPr>
          <a:lstStyle/>
          <a:p>
            <a:r>
              <a:rPr lang="en-US" dirty="0"/>
              <a:t>The first part was to pump water into a local hospital tank. This tank is always considerably full the new problem is</a:t>
            </a:r>
          </a:p>
          <a:p>
            <a:r>
              <a:rPr lang="en-US" dirty="0"/>
              <a:t>To distribute the water to the hospital levels. Design for maximum and minimum flow rate requirements per level.</a:t>
            </a:r>
          </a:p>
          <a:p>
            <a:r>
              <a:rPr lang="en-US" i="1" u="sng" dirty="0"/>
              <a:t>Refer to the excel data sheet for the data on the piping system dimensions and components.</a:t>
            </a:r>
          </a:p>
          <a:p>
            <a:r>
              <a:rPr lang="en-US" dirty="0"/>
              <a:t>All piping material is old cast iron </a:t>
            </a:r>
          </a:p>
        </p:txBody>
      </p:sp>
      <p:sp>
        <p:nvSpPr>
          <p:cNvPr id="23" name="Arrow: Down 22">
            <a:extLst>
              <a:ext uri="{FF2B5EF4-FFF2-40B4-BE49-F238E27FC236}">
                <a16:creationId xmlns:a16="http://schemas.microsoft.com/office/drawing/2014/main" id="{2292EFDD-C3D7-4DB6-AA26-6D2CBCA3D996}"/>
              </a:ext>
            </a:extLst>
          </p:cNvPr>
          <p:cNvSpPr/>
          <p:nvPr/>
        </p:nvSpPr>
        <p:spPr>
          <a:xfrm>
            <a:off x="7403569" y="1837545"/>
            <a:ext cx="379141" cy="765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2F04917E-CE5E-4F2E-9C19-FFB0B756CB49}"/>
              </a:ext>
            </a:extLst>
          </p:cNvPr>
          <p:cNvSpPr/>
          <p:nvPr/>
        </p:nvSpPr>
        <p:spPr>
          <a:xfrm>
            <a:off x="6986480" y="3744201"/>
            <a:ext cx="379141" cy="765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20D6BB91-3E3F-4AAD-9012-E40C41B66817}"/>
              </a:ext>
            </a:extLst>
          </p:cNvPr>
          <p:cNvSpPr/>
          <p:nvPr/>
        </p:nvSpPr>
        <p:spPr>
          <a:xfrm>
            <a:off x="6887019" y="5506051"/>
            <a:ext cx="379141" cy="765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16DC1F3-AB34-4635-955B-4202931E74C3}"/>
              </a:ext>
            </a:extLst>
          </p:cNvPr>
          <p:cNvSpPr txBox="1"/>
          <p:nvPr/>
        </p:nvSpPr>
        <p:spPr>
          <a:xfrm>
            <a:off x="3744875" y="2246972"/>
            <a:ext cx="3521285" cy="369332"/>
          </a:xfrm>
          <a:prstGeom prst="rect">
            <a:avLst/>
          </a:prstGeom>
          <a:noFill/>
        </p:spPr>
        <p:txBody>
          <a:bodyPr wrap="none" rtlCol="0">
            <a:spAutoFit/>
          </a:bodyPr>
          <a:lstStyle/>
          <a:p>
            <a:r>
              <a:rPr lang="en-US" dirty="0"/>
              <a:t>7 pipe dimensions and components</a:t>
            </a:r>
          </a:p>
        </p:txBody>
      </p:sp>
      <p:sp>
        <p:nvSpPr>
          <p:cNvPr id="31" name="TextBox 30">
            <a:extLst>
              <a:ext uri="{FF2B5EF4-FFF2-40B4-BE49-F238E27FC236}">
                <a16:creationId xmlns:a16="http://schemas.microsoft.com/office/drawing/2014/main" id="{E4C66127-A615-4363-8DBF-C919120B435A}"/>
              </a:ext>
            </a:extLst>
          </p:cNvPr>
          <p:cNvSpPr txBox="1"/>
          <p:nvPr/>
        </p:nvSpPr>
        <p:spPr>
          <a:xfrm>
            <a:off x="3411433" y="4126919"/>
            <a:ext cx="3521285" cy="369332"/>
          </a:xfrm>
          <a:prstGeom prst="rect">
            <a:avLst/>
          </a:prstGeom>
          <a:noFill/>
        </p:spPr>
        <p:txBody>
          <a:bodyPr wrap="none" rtlCol="0">
            <a:spAutoFit/>
          </a:bodyPr>
          <a:lstStyle/>
          <a:p>
            <a:r>
              <a:rPr lang="en-US" dirty="0"/>
              <a:t>7 pipe dimensions and components</a:t>
            </a:r>
          </a:p>
        </p:txBody>
      </p:sp>
      <p:sp>
        <p:nvSpPr>
          <p:cNvPr id="32" name="TextBox 31">
            <a:extLst>
              <a:ext uri="{FF2B5EF4-FFF2-40B4-BE49-F238E27FC236}">
                <a16:creationId xmlns:a16="http://schemas.microsoft.com/office/drawing/2014/main" id="{B8D1A976-CD1E-4029-B0C9-CEA878BCB13F}"/>
              </a:ext>
            </a:extLst>
          </p:cNvPr>
          <p:cNvSpPr txBox="1"/>
          <p:nvPr/>
        </p:nvSpPr>
        <p:spPr>
          <a:xfrm>
            <a:off x="3254621" y="5874753"/>
            <a:ext cx="3521285" cy="369332"/>
          </a:xfrm>
          <a:prstGeom prst="rect">
            <a:avLst/>
          </a:prstGeom>
          <a:noFill/>
        </p:spPr>
        <p:txBody>
          <a:bodyPr wrap="none" rtlCol="0">
            <a:spAutoFit/>
          </a:bodyPr>
          <a:lstStyle/>
          <a:p>
            <a:r>
              <a:rPr lang="en-US" dirty="0"/>
              <a:t>7 pipe dimensions and components</a:t>
            </a:r>
          </a:p>
        </p:txBody>
      </p:sp>
    </p:spTree>
    <p:extLst>
      <p:ext uri="{BB962C8B-B14F-4D97-AF65-F5344CB8AC3E}">
        <p14:creationId xmlns:p14="http://schemas.microsoft.com/office/powerpoint/2010/main" val="381323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3154-F442-4BE3-9C59-465BAB71D7B7}"/>
              </a:ext>
            </a:extLst>
          </p:cNvPr>
          <p:cNvSpPr>
            <a:spLocks noGrp="1"/>
          </p:cNvSpPr>
          <p:nvPr>
            <p:ph type="title"/>
          </p:nvPr>
        </p:nvSpPr>
        <p:spPr/>
        <p:txBody>
          <a:bodyPr/>
          <a:lstStyle/>
          <a:p>
            <a:r>
              <a:rPr lang="en-US" dirty="0"/>
              <a:t>Quantities I Want. </a:t>
            </a:r>
          </a:p>
        </p:txBody>
      </p:sp>
      <p:sp>
        <p:nvSpPr>
          <p:cNvPr id="3" name="Content Placeholder 2">
            <a:extLst>
              <a:ext uri="{FF2B5EF4-FFF2-40B4-BE49-F238E27FC236}">
                <a16:creationId xmlns:a16="http://schemas.microsoft.com/office/drawing/2014/main" id="{E1071E40-140E-4DAE-ABF0-8C4BEEE06D3A}"/>
              </a:ext>
            </a:extLst>
          </p:cNvPr>
          <p:cNvSpPr>
            <a:spLocks noGrp="1"/>
          </p:cNvSpPr>
          <p:nvPr>
            <p:ph idx="1"/>
          </p:nvPr>
        </p:nvSpPr>
        <p:spPr>
          <a:xfrm>
            <a:off x="838200" y="1825624"/>
            <a:ext cx="10515600" cy="2587349"/>
          </a:xfrm>
        </p:spPr>
        <p:txBody>
          <a:bodyPr>
            <a:normAutofit/>
          </a:bodyPr>
          <a:lstStyle/>
          <a:p>
            <a:r>
              <a:rPr lang="en-US" u="sng" dirty="0"/>
              <a:t>Cost </a:t>
            </a:r>
            <a:r>
              <a:rPr lang="en-US" dirty="0"/>
              <a:t>to run the pump at all floors </a:t>
            </a:r>
            <a:r>
              <a:rPr lang="en-US" b="1" u="sng" dirty="0"/>
              <a:t>maximum flowrate</a:t>
            </a:r>
          </a:p>
          <a:p>
            <a:r>
              <a:rPr lang="en-US" u="sng" dirty="0"/>
              <a:t>Cost</a:t>
            </a:r>
            <a:r>
              <a:rPr lang="en-US" dirty="0"/>
              <a:t> to run the pump at all floors </a:t>
            </a:r>
            <a:r>
              <a:rPr lang="en-US" b="1" u="sng" dirty="0"/>
              <a:t>minimum flowrate </a:t>
            </a:r>
          </a:p>
          <a:p>
            <a:r>
              <a:rPr lang="en-US" u="sng" dirty="0"/>
              <a:t>Savings</a:t>
            </a:r>
            <a:r>
              <a:rPr lang="en-US" dirty="0"/>
              <a:t> if I remodeled all the piping to </a:t>
            </a:r>
            <a:r>
              <a:rPr lang="en-US" b="1" i="1" u="sng" dirty="0"/>
              <a:t>Commercial Steel </a:t>
            </a:r>
          </a:p>
          <a:p>
            <a:r>
              <a:rPr lang="en-US" dirty="0"/>
              <a:t>(Extra Credit) Should I just have a water pump per floor? </a:t>
            </a:r>
            <a:r>
              <a:rPr lang="en-US" sz="1800" dirty="0"/>
              <a:t>Some googling on pump sizes may answer this given a power requirement per floor vs power requirement for the building.</a:t>
            </a:r>
          </a:p>
          <a:p>
            <a:pPr marL="457200" lvl="1" indent="0">
              <a:buNone/>
            </a:pPr>
            <a:endParaRPr lang="en-US" sz="1600" dirty="0"/>
          </a:p>
          <a:p>
            <a:pPr marL="457200" lvl="1" indent="0">
              <a:buNone/>
            </a:pPr>
            <a:endParaRPr lang="en-US" sz="1600" dirty="0"/>
          </a:p>
        </p:txBody>
      </p:sp>
    </p:spTree>
    <p:extLst>
      <p:ext uri="{BB962C8B-B14F-4D97-AF65-F5344CB8AC3E}">
        <p14:creationId xmlns:p14="http://schemas.microsoft.com/office/powerpoint/2010/main" val="2992511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6139-9031-4206-B8AC-DB7895957057}"/>
              </a:ext>
            </a:extLst>
          </p:cNvPr>
          <p:cNvSpPr>
            <a:spLocks noGrp="1"/>
          </p:cNvSpPr>
          <p:nvPr>
            <p:ph type="title"/>
          </p:nvPr>
        </p:nvSpPr>
        <p:spPr>
          <a:xfrm>
            <a:off x="838200" y="775252"/>
            <a:ext cx="10515600" cy="915436"/>
          </a:xfrm>
        </p:spPr>
        <p:txBody>
          <a:bodyPr>
            <a:normAutofit fontScale="90000"/>
          </a:bodyPr>
          <a:lstStyle/>
          <a:p>
            <a:r>
              <a:rPr lang="en-US" dirty="0"/>
              <a:t>Grade Rubric: </a:t>
            </a:r>
            <a:r>
              <a:rPr lang="en-US" sz="2000" dirty="0"/>
              <a:t>This is real/applied life like you all wanted so no right answers just your boss’s opinion on how well you did, how clearly you presented results, and how detailed you decided to get. How well you do effects your job. My response to your project is expressed in [text]. </a:t>
            </a:r>
            <a:br>
              <a:rPr lang="en-US" sz="2000" dirty="0"/>
            </a:br>
            <a:endParaRPr lang="en-US" dirty="0"/>
          </a:p>
        </p:txBody>
      </p:sp>
      <p:sp>
        <p:nvSpPr>
          <p:cNvPr id="3" name="Content Placeholder 2">
            <a:extLst>
              <a:ext uri="{FF2B5EF4-FFF2-40B4-BE49-F238E27FC236}">
                <a16:creationId xmlns:a16="http://schemas.microsoft.com/office/drawing/2014/main" id="{31F4335D-D1DA-4511-8AB1-9EFA8381AA3E}"/>
              </a:ext>
            </a:extLst>
          </p:cNvPr>
          <p:cNvSpPr>
            <a:spLocks noGrp="1"/>
          </p:cNvSpPr>
          <p:nvPr>
            <p:ph idx="1"/>
          </p:nvPr>
        </p:nvSpPr>
        <p:spPr/>
        <p:txBody>
          <a:bodyPr/>
          <a:lstStyle/>
          <a:p>
            <a:r>
              <a:rPr lang="en-US" b="1" dirty="0"/>
              <a:t>D-F Project</a:t>
            </a:r>
            <a:r>
              <a:rPr lang="en-US" dirty="0"/>
              <a:t>: Student did not include minor losses, presents results in graphs and charts with no labels or axes, inputs random numbers in their excel chart (if I click on your Reynolds or friction factor cell it better be a formula!) Only completes part of Part 1, gives up on Part 2, Only delivers the cost of the pump no comparison questions. Delivers just an excel sheet with numbers with no text to guide me. Some numbers aren’t even labeled so I’ll have to rework what they are from formulas. Tons of unit errors. </a:t>
            </a:r>
          </a:p>
          <a:p>
            <a:r>
              <a:rPr lang="en-US" dirty="0"/>
              <a:t> </a:t>
            </a:r>
            <a:r>
              <a:rPr lang="en-US" b="1" dirty="0"/>
              <a:t>[You’re fired, I don’t know why we hired you]</a:t>
            </a:r>
          </a:p>
          <a:p>
            <a:pPr marL="0" indent="0">
              <a:buNone/>
            </a:pPr>
            <a:endParaRPr lang="en-US" dirty="0"/>
          </a:p>
        </p:txBody>
      </p:sp>
    </p:spTree>
    <p:extLst>
      <p:ext uri="{BB962C8B-B14F-4D97-AF65-F5344CB8AC3E}">
        <p14:creationId xmlns:p14="http://schemas.microsoft.com/office/powerpoint/2010/main" val="1989187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343E-C834-486C-84DC-4FC8921E62B2}"/>
              </a:ext>
            </a:extLst>
          </p:cNvPr>
          <p:cNvSpPr>
            <a:spLocks noGrp="1"/>
          </p:cNvSpPr>
          <p:nvPr>
            <p:ph type="title"/>
          </p:nvPr>
        </p:nvSpPr>
        <p:spPr/>
        <p:txBody>
          <a:bodyPr/>
          <a:lstStyle/>
          <a:p>
            <a:r>
              <a:rPr lang="en-US" dirty="0"/>
              <a:t>Grade Rubric </a:t>
            </a:r>
          </a:p>
        </p:txBody>
      </p:sp>
      <p:sp>
        <p:nvSpPr>
          <p:cNvPr id="3" name="Content Placeholder 2">
            <a:extLst>
              <a:ext uri="{FF2B5EF4-FFF2-40B4-BE49-F238E27FC236}">
                <a16:creationId xmlns:a16="http://schemas.microsoft.com/office/drawing/2014/main" id="{6DE1A332-A9EB-4FC2-9D7F-0CF7B4C2B1CA}"/>
              </a:ext>
            </a:extLst>
          </p:cNvPr>
          <p:cNvSpPr>
            <a:spLocks noGrp="1"/>
          </p:cNvSpPr>
          <p:nvPr>
            <p:ph idx="1"/>
          </p:nvPr>
        </p:nvSpPr>
        <p:spPr/>
        <p:txBody>
          <a:bodyPr/>
          <a:lstStyle/>
          <a:p>
            <a:r>
              <a:rPr lang="en-US" b="1" dirty="0"/>
              <a:t>C</a:t>
            </a:r>
            <a:r>
              <a:rPr lang="en-US" dirty="0"/>
              <a:t>: Completes </a:t>
            </a:r>
            <a:r>
              <a:rPr lang="en-US" u="sng" dirty="0"/>
              <a:t>some</a:t>
            </a:r>
            <a:r>
              <a:rPr lang="en-US" dirty="0"/>
              <a:t> Part 1 questions: Results are given in plots and charts but no explanation of how I should interpret the results. There is a chart floating in an excel chart with an axes but no clear labeling of what it means. Major mistakes in some formulas as well. You have a couple unit errors. You also give no reasoning for the methods you took to get your numbers. This is when I will have to go thru and check your formulas manually to verify mistakes I find. So you will be making my life a living hell.  </a:t>
            </a:r>
            <a:r>
              <a:rPr lang="en-US" b="1" dirty="0"/>
              <a:t>[You’re not getting that promotion]</a:t>
            </a:r>
          </a:p>
          <a:p>
            <a:endParaRPr lang="en-US" dirty="0"/>
          </a:p>
        </p:txBody>
      </p:sp>
    </p:spTree>
    <p:extLst>
      <p:ext uri="{BB962C8B-B14F-4D97-AF65-F5344CB8AC3E}">
        <p14:creationId xmlns:p14="http://schemas.microsoft.com/office/powerpoint/2010/main" val="300430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CA182-B637-482D-A2AD-9BB9ADC002C1}"/>
              </a:ext>
            </a:extLst>
          </p:cNvPr>
          <p:cNvSpPr>
            <a:spLocks noGrp="1"/>
          </p:cNvSpPr>
          <p:nvPr>
            <p:ph type="title"/>
          </p:nvPr>
        </p:nvSpPr>
        <p:spPr/>
        <p:txBody>
          <a:bodyPr/>
          <a:lstStyle/>
          <a:p>
            <a:r>
              <a:rPr lang="en-US" dirty="0"/>
              <a:t>Grade Rubric </a:t>
            </a:r>
          </a:p>
        </p:txBody>
      </p:sp>
      <p:sp>
        <p:nvSpPr>
          <p:cNvPr id="3" name="Content Placeholder 2">
            <a:extLst>
              <a:ext uri="{FF2B5EF4-FFF2-40B4-BE49-F238E27FC236}">
                <a16:creationId xmlns:a16="http://schemas.microsoft.com/office/drawing/2014/main" id="{79F0EC31-AA1A-47CC-ABA7-04270EA0BA80}"/>
              </a:ext>
            </a:extLst>
          </p:cNvPr>
          <p:cNvSpPr>
            <a:spLocks noGrp="1"/>
          </p:cNvSpPr>
          <p:nvPr>
            <p:ph idx="1"/>
          </p:nvPr>
        </p:nvSpPr>
        <p:spPr/>
        <p:txBody>
          <a:bodyPr/>
          <a:lstStyle/>
          <a:p>
            <a:r>
              <a:rPr lang="en-US" b="1" dirty="0"/>
              <a:t>B</a:t>
            </a:r>
            <a:r>
              <a:rPr lang="en-US" dirty="0"/>
              <a:t>: Completes all of Part 1 and some Part 2 questions: Submits a written document </a:t>
            </a:r>
            <a:r>
              <a:rPr lang="en-US" b="1" dirty="0"/>
              <a:t>or</a:t>
            </a:r>
            <a:r>
              <a:rPr lang="en-US" dirty="0"/>
              <a:t> power point slides that are well written but still take time for me to digest how to use your graphs and excel sheet. Luckily the document helps me along and it doesn’t take me too much time. I also find small minor errors in your assumptions (i.e. you forgot contraction losses between different diameters, wrong friction factor formula, forgot hydraulic diameter.). Maybe found one unit error. You give a good analysis though and I can give a confident answer. </a:t>
            </a:r>
            <a:r>
              <a:rPr lang="en-US" b="1" dirty="0"/>
              <a:t>[You stay at current position with a nice Christmas bonus]</a:t>
            </a:r>
            <a:endParaRPr lang="en-US" dirty="0"/>
          </a:p>
          <a:p>
            <a:pPr marL="0" indent="0">
              <a:buNone/>
            </a:pPr>
            <a:endParaRPr lang="en-US" dirty="0"/>
          </a:p>
        </p:txBody>
      </p:sp>
    </p:spTree>
    <p:extLst>
      <p:ext uri="{BB962C8B-B14F-4D97-AF65-F5344CB8AC3E}">
        <p14:creationId xmlns:p14="http://schemas.microsoft.com/office/powerpoint/2010/main" val="2534432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9E593-15E4-4626-974B-2A58E994A972}"/>
              </a:ext>
            </a:extLst>
          </p:cNvPr>
          <p:cNvSpPr>
            <a:spLocks noGrp="1"/>
          </p:cNvSpPr>
          <p:nvPr>
            <p:ph type="title"/>
          </p:nvPr>
        </p:nvSpPr>
        <p:spPr/>
        <p:txBody>
          <a:bodyPr/>
          <a:lstStyle/>
          <a:p>
            <a:r>
              <a:rPr lang="en-US" dirty="0"/>
              <a:t>Grade Rubric </a:t>
            </a:r>
          </a:p>
        </p:txBody>
      </p:sp>
      <p:sp>
        <p:nvSpPr>
          <p:cNvPr id="3" name="Content Placeholder 2">
            <a:extLst>
              <a:ext uri="{FF2B5EF4-FFF2-40B4-BE49-F238E27FC236}">
                <a16:creationId xmlns:a16="http://schemas.microsoft.com/office/drawing/2014/main" id="{F4CBF4EE-444C-4B59-8768-7A97A7BE9184}"/>
              </a:ext>
            </a:extLst>
          </p:cNvPr>
          <p:cNvSpPr>
            <a:spLocks noGrp="1"/>
          </p:cNvSpPr>
          <p:nvPr>
            <p:ph idx="1"/>
          </p:nvPr>
        </p:nvSpPr>
        <p:spPr/>
        <p:txBody>
          <a:bodyPr>
            <a:normAutofit lnSpcReduction="10000"/>
          </a:bodyPr>
          <a:lstStyle/>
          <a:p>
            <a:r>
              <a:rPr lang="en-US" b="1" dirty="0"/>
              <a:t>A</a:t>
            </a:r>
            <a:r>
              <a:rPr lang="en-US" dirty="0"/>
              <a:t>: Completes all questions of Part 1 and Part 2. Graphs are clear for interpretation and </a:t>
            </a:r>
            <a:r>
              <a:rPr lang="en-US" i="1" dirty="0"/>
              <a:t>idiot proof. </a:t>
            </a:r>
            <a:r>
              <a:rPr lang="en-US" dirty="0"/>
              <a:t>You make assumptions, but defend them on a quantitative basis, (i.e. I didn’t consider the angled pipe because it only add x% compared to ignoring it). </a:t>
            </a:r>
            <a:r>
              <a:rPr lang="en-US" i="1" u="sng" dirty="0"/>
              <a:t>Submits a recorded Power Point presenting of their results </a:t>
            </a:r>
            <a:r>
              <a:rPr lang="en-US" dirty="0"/>
              <a:t>to me your boss and my bosses as well (The board is coming down on my ass about this pump budget so don’t mess this up for me.)  No more than 10 minutes. Brief and clear preferred. </a:t>
            </a:r>
            <a:r>
              <a:rPr lang="en-US" b="1" dirty="0"/>
              <a:t>[Lets talk in my office later about that promotion!]</a:t>
            </a:r>
          </a:p>
          <a:p>
            <a:r>
              <a:rPr lang="en-US" b="1" dirty="0"/>
              <a:t>A+</a:t>
            </a:r>
            <a:r>
              <a:rPr lang="en-US" dirty="0"/>
              <a:t>: All of A requirements and also adds another design insight I for how/we could save money. </a:t>
            </a:r>
            <a:r>
              <a:rPr lang="en-US" b="1" dirty="0"/>
              <a:t>[I’m retiring soon and I think you should have my job]</a:t>
            </a:r>
            <a:endParaRPr lang="en-US" dirty="0"/>
          </a:p>
        </p:txBody>
      </p:sp>
    </p:spTree>
    <p:extLst>
      <p:ext uri="{BB962C8B-B14F-4D97-AF65-F5344CB8AC3E}">
        <p14:creationId xmlns:p14="http://schemas.microsoft.com/office/powerpoint/2010/main" val="943930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0466-10AC-4B91-AD36-05D9168BF011}"/>
              </a:ext>
            </a:extLst>
          </p:cNvPr>
          <p:cNvSpPr>
            <a:spLocks noGrp="1"/>
          </p:cNvSpPr>
          <p:nvPr>
            <p:ph type="title"/>
          </p:nvPr>
        </p:nvSpPr>
        <p:spPr/>
        <p:txBody>
          <a:bodyPr/>
          <a:lstStyle/>
          <a:p>
            <a:r>
              <a:rPr lang="en-US" dirty="0"/>
              <a:t>Group Submission (Optional) </a:t>
            </a:r>
          </a:p>
        </p:txBody>
      </p:sp>
      <p:sp>
        <p:nvSpPr>
          <p:cNvPr id="3" name="Content Placeholder 2">
            <a:extLst>
              <a:ext uri="{FF2B5EF4-FFF2-40B4-BE49-F238E27FC236}">
                <a16:creationId xmlns:a16="http://schemas.microsoft.com/office/drawing/2014/main" id="{C2CD7C5C-1E36-415C-A898-B755E6D9B1A5}"/>
              </a:ext>
            </a:extLst>
          </p:cNvPr>
          <p:cNvSpPr>
            <a:spLocks noGrp="1"/>
          </p:cNvSpPr>
          <p:nvPr>
            <p:ph idx="1"/>
          </p:nvPr>
        </p:nvSpPr>
        <p:spPr>
          <a:xfrm>
            <a:off x="838200" y="1411357"/>
            <a:ext cx="10515600" cy="4765606"/>
          </a:xfrm>
        </p:spPr>
        <p:txBody>
          <a:bodyPr>
            <a:normAutofit/>
          </a:bodyPr>
          <a:lstStyle/>
          <a:p>
            <a:r>
              <a:rPr lang="en-US" sz="2400" dirty="0"/>
              <a:t>If you want to divide and conquer this will be difficult, but I’m </a:t>
            </a:r>
            <a:r>
              <a:rPr lang="en-US" sz="2400" u="sng" dirty="0"/>
              <a:t>so</a:t>
            </a:r>
            <a:r>
              <a:rPr lang="en-US" sz="2400" dirty="0"/>
              <a:t> into it. (I don’t even know if this is okay to do for PSU grades wise…)</a:t>
            </a:r>
          </a:p>
          <a:p>
            <a:r>
              <a:rPr lang="en-US" sz="2400" dirty="0"/>
              <a:t>Some things will change for grading teams though. You are </a:t>
            </a:r>
            <a:r>
              <a:rPr lang="en-US" sz="2400" i="1" u="sng" dirty="0"/>
              <a:t>required</a:t>
            </a:r>
            <a:r>
              <a:rPr lang="en-US" sz="2400" dirty="0"/>
              <a:t> to record a Power-Point </a:t>
            </a:r>
            <a:r>
              <a:rPr lang="en-US" sz="2400" b="1" u="sng" dirty="0"/>
              <a:t>and</a:t>
            </a:r>
            <a:r>
              <a:rPr lang="en-US" sz="2400" dirty="0"/>
              <a:t> write a 5-10 page document if you want to do teams. Division of labor should make you more productive so I’d expect all group submission to be at least a B. You can’t skip Part 2.  </a:t>
            </a:r>
          </a:p>
          <a:p>
            <a:r>
              <a:rPr lang="en-US" sz="2400" dirty="0"/>
              <a:t>If you submit as a group notice you are required to submit a report, excel sheet, and presentation. If you are doing an individual submission you have the </a:t>
            </a:r>
            <a:r>
              <a:rPr lang="en-US" sz="2400" u="sng" dirty="0"/>
              <a:t>option</a:t>
            </a:r>
            <a:r>
              <a:rPr lang="en-US" sz="2400" dirty="0"/>
              <a:t> of power point slide </a:t>
            </a:r>
            <a:r>
              <a:rPr lang="en-US" sz="2400" b="1" dirty="0"/>
              <a:t>OR</a:t>
            </a:r>
            <a:r>
              <a:rPr lang="en-US" sz="2400" dirty="0"/>
              <a:t> written document. </a:t>
            </a:r>
          </a:p>
          <a:p>
            <a:pPr lvl="1"/>
            <a:r>
              <a:rPr lang="en-US" dirty="0"/>
              <a:t>You need to submit to me a team member list but April 5</a:t>
            </a:r>
            <a:r>
              <a:rPr lang="en-US" baseline="30000" dirty="0"/>
              <a:t>th</a:t>
            </a:r>
            <a:r>
              <a:rPr lang="en-US" dirty="0"/>
              <a:t>. With required roles.</a:t>
            </a:r>
          </a:p>
          <a:p>
            <a:pPr lvl="1"/>
            <a:endParaRPr lang="en-US" dirty="0"/>
          </a:p>
        </p:txBody>
      </p:sp>
    </p:spTree>
    <p:extLst>
      <p:ext uri="{BB962C8B-B14F-4D97-AF65-F5344CB8AC3E}">
        <p14:creationId xmlns:p14="http://schemas.microsoft.com/office/powerpoint/2010/main" val="813376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1708</Words>
  <Application>Microsoft Office PowerPoint</Application>
  <PresentationFormat>Widescreen</PresentationFormat>
  <Paragraphs>113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Symbol</vt:lpstr>
      <vt:lpstr>Times New Roman</vt:lpstr>
      <vt:lpstr>Office Theme</vt:lpstr>
      <vt:lpstr>PowerPoint Presentation</vt:lpstr>
      <vt:lpstr>Quantities I Want. </vt:lpstr>
      <vt:lpstr>PowerPoint Presentation</vt:lpstr>
      <vt:lpstr>Quantities I Want. </vt:lpstr>
      <vt:lpstr>Grade Rubric: This is real/applied life like you all wanted so no right answers just your boss’s opinion on how well you did, how clearly you presented results, and how detailed you decided to get. How well you do effects your job. My response to your project is expressed in [text].  </vt:lpstr>
      <vt:lpstr>Grade Rubric </vt:lpstr>
      <vt:lpstr>Grade Rubric </vt:lpstr>
      <vt:lpstr>Grade Rubric </vt:lpstr>
      <vt:lpstr>Group Submission (Optional) </vt:lpstr>
      <vt:lpstr>Team Lead Role</vt:lpstr>
      <vt:lpstr>Analyst Role</vt:lpstr>
      <vt:lpstr>Scribe Role</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Mohler</dc:creator>
  <cp:lastModifiedBy>Samuel Mohler</cp:lastModifiedBy>
  <cp:revision>22</cp:revision>
  <dcterms:created xsi:type="dcterms:W3CDTF">2020-04-01T00:26:12Z</dcterms:created>
  <dcterms:modified xsi:type="dcterms:W3CDTF">2020-04-30T21:26:56Z</dcterms:modified>
</cp:coreProperties>
</file>