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79E-606D-4882-9040-369BE717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2F67-166C-4E80-A8E3-6DA357F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2984-54E0-469C-8E23-3BF51179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F1C5-3F0A-4F06-92E0-BA3C98A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F93A-307A-4EBE-AD58-B6A037F1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D011-791E-4CF9-A537-5E13D452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6A3C-C020-4088-BC9E-FCDBD5C9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9590-CB89-437D-B1DA-00A87AA6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BCC6-F040-4C1B-984D-9C1900D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6D6B-0793-41B9-8F4A-D5C49A34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0EA3-6701-48FD-8CB9-A6174C410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8DA5B-3256-4840-8055-ADA9436D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8429-91F4-4457-B722-A210850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F34C-74FD-4C63-B159-BE706FA4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DE30-652A-4EAA-979E-40927BB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9786-CD17-4474-8874-59BEB1EC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7CB8-23CE-4052-9776-7281126B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28F8-F4AF-4F9A-8685-16062C2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AB3C-1D2A-429B-82A6-53CBF4E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3B8E-C903-4DFB-880E-996E206C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64DE-3FFF-4593-BCB2-7A62CF5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9A79-D7D8-4847-8C38-80F339DF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5F36-47D2-404E-897D-B800ECC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2E-FD78-45A5-9505-39F6D96C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D6F8-7D9A-43D0-9338-12D68CAA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949E-95D7-4BB3-80C2-786FEB9F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E17-D1B2-4370-B707-5E494D227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F71C-6336-47B0-80E8-53E9B3BF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E384-98D3-4E52-9A3E-DB11D013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D8D4-DA9B-4B28-ADDC-4432287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1B2D-312A-4856-B2F0-C01662FA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15BF-B22B-480B-970E-6CAE76D8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A77C-28FA-4BFB-9E7F-D9E32EB0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EDC81-BC3C-42BF-B0C6-ED7BB803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FBEFA-AE24-44E5-9D6C-33A2C69C1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3C9B7-9ECB-4435-AFF9-E4CC3F880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931AB-28B7-491E-ACF7-F1C226E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53D1E-8C4B-4D65-976E-403A13B1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E838E-127A-4757-99A8-09F3D9A3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4144-777F-4602-915F-AB47648B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4C330-15D0-4910-BD6E-001D24AA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10A7-7AB0-4528-8D0E-5FFD349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EBED-3DBC-4994-8B5C-480F6944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ABD7-FB51-43C5-955F-694C8ED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92BA-D11E-4D56-AF4C-2CA20546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7F659-74F5-4B82-9D8F-0BCDE180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C770-2B64-4523-B0FA-73D1431E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7079-49D9-42AD-8993-F8DD2102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3DE12-224A-4AC2-BE4C-6EB6222E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3447-C634-4F6B-AD4E-C87A8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4D44-F7F0-45DB-8521-1A319FB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7541-0E4C-43D7-9FA4-07C6A86D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41D-DA9C-40DF-904E-C6A07D70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422E4-9DA1-408A-9BBF-F37D9EAC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7741-0073-46D7-A1EE-805619B8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50520-206E-4BB5-AB11-4E5B280D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84E7-D665-4016-93A4-0822206D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DE4E6-0781-4A78-B3AB-47B290A5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15BDC-23E2-43BD-89C0-CEE5D920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70AF-18A2-47F5-844D-6157744B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99F6-6A04-452E-A0AC-5D1C23DE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6A9F-90CC-4A11-8189-D32302C357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804-8ABE-45F9-BA1E-C58CB2C4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D4C0-B000-4A26-B1E1-CF3586330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9D00-D9C6-455F-8B92-C048D4D5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6E754-423E-49C3-8930-9CFDA8C44E43}"/>
              </a:ext>
            </a:extLst>
          </p:cNvPr>
          <p:cNvSpPr/>
          <p:nvPr/>
        </p:nvSpPr>
        <p:spPr>
          <a:xfrm rot="16200000">
            <a:off x="638835" y="5756728"/>
            <a:ext cx="2040065" cy="16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A17D6-EFBE-4545-B6BF-39191121E55E}"/>
              </a:ext>
            </a:extLst>
          </p:cNvPr>
          <p:cNvSpPr/>
          <p:nvPr/>
        </p:nvSpPr>
        <p:spPr>
          <a:xfrm rot="19596224">
            <a:off x="4512855" y="2877101"/>
            <a:ext cx="7079674" cy="16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6023F-7CA6-452C-9722-643055547B22}"/>
              </a:ext>
            </a:extLst>
          </p:cNvPr>
          <p:cNvGrpSpPr/>
          <p:nvPr/>
        </p:nvGrpSpPr>
        <p:grpSpPr>
          <a:xfrm>
            <a:off x="2561699" y="4304370"/>
            <a:ext cx="1577611" cy="1435281"/>
            <a:chOff x="3264529" y="4477194"/>
            <a:chExt cx="1638753" cy="149090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8D26DB3-2C64-4DA8-99EF-E6B1A0B171FB}"/>
                </a:ext>
              </a:extLst>
            </p:cNvPr>
            <p:cNvSpPr/>
            <p:nvPr/>
          </p:nvSpPr>
          <p:spPr>
            <a:xfrm>
              <a:off x="3264529" y="4555383"/>
              <a:ext cx="1638753" cy="14127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1EA4B6-90F0-483F-9D68-D47875938653}"/>
                </a:ext>
              </a:extLst>
            </p:cNvPr>
            <p:cNvSpPr/>
            <p:nvPr/>
          </p:nvSpPr>
          <p:spPr>
            <a:xfrm>
              <a:off x="3472247" y="4477194"/>
              <a:ext cx="1223319" cy="1223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Pump</a:t>
              </a:r>
            </a:p>
          </p:txBody>
        </p:sp>
      </p:grp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F5669CD2-FFBD-4798-87C8-47DF0DB12AFF}"/>
              </a:ext>
            </a:extLst>
          </p:cNvPr>
          <p:cNvSpPr/>
          <p:nvPr/>
        </p:nvSpPr>
        <p:spPr>
          <a:xfrm>
            <a:off x="9935736" y="312235"/>
            <a:ext cx="1728439" cy="1728439"/>
          </a:xfrm>
          <a:prstGeom prst="round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OHSU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AC79F-94B3-4E07-8271-2A3D7151503F}"/>
              </a:ext>
            </a:extLst>
          </p:cNvPr>
          <p:cNvSpPr/>
          <p:nvPr/>
        </p:nvSpPr>
        <p:spPr>
          <a:xfrm>
            <a:off x="3939344" y="4811970"/>
            <a:ext cx="1177677" cy="16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62A5C-3DDF-4A5E-B035-6FD65D2449CA}"/>
              </a:ext>
            </a:extLst>
          </p:cNvPr>
          <p:cNvSpPr/>
          <p:nvPr/>
        </p:nvSpPr>
        <p:spPr>
          <a:xfrm>
            <a:off x="1583988" y="4811970"/>
            <a:ext cx="1177677" cy="16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A32995-9C9B-41A9-B6E9-7F445069214A}"/>
              </a:ext>
            </a:extLst>
          </p:cNvPr>
          <p:cNvSpPr/>
          <p:nvPr/>
        </p:nvSpPr>
        <p:spPr>
          <a:xfrm>
            <a:off x="4939764" y="4758698"/>
            <a:ext cx="269019" cy="269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6E710-542B-40A0-8AE4-8B3529E51E23}"/>
              </a:ext>
            </a:extLst>
          </p:cNvPr>
          <p:cNvCxnSpPr>
            <a:cxnSpLocks/>
          </p:cNvCxnSpPr>
          <p:nvPr/>
        </p:nvCxnSpPr>
        <p:spPr>
          <a:xfrm>
            <a:off x="5117021" y="4893207"/>
            <a:ext cx="679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2D4F5AF1-9E88-474F-A434-80AFC31DDC41}"/>
              </a:ext>
            </a:extLst>
          </p:cNvPr>
          <p:cNvSpPr/>
          <p:nvPr/>
        </p:nvSpPr>
        <p:spPr>
          <a:xfrm rot="1783690">
            <a:off x="6012101" y="3152828"/>
            <a:ext cx="2303084" cy="2303084"/>
          </a:xfrm>
          <a:prstGeom prst="arc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1394E-FA78-48C4-BEF2-F6BD27D3F53C}"/>
              </a:ext>
            </a:extLst>
          </p:cNvPr>
          <p:cNvSpPr txBox="1"/>
          <p:nvPr/>
        </p:nvSpPr>
        <p:spPr>
          <a:xfrm>
            <a:off x="7866321" y="3846360"/>
            <a:ext cx="9685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panose="05050102010706020507" pitchFamily="18" charset="2"/>
              </a:rPr>
              <a:t>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~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i="1" dirty="0"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F61EB7-1051-4233-B013-FBCCFD0A1161}"/>
              </a:ext>
            </a:extLst>
          </p:cNvPr>
          <p:cNvCxnSpPr>
            <a:cxnSpLocks/>
          </p:cNvCxnSpPr>
          <p:nvPr/>
        </p:nvCxnSpPr>
        <p:spPr>
          <a:xfrm>
            <a:off x="10799955" y="1538868"/>
            <a:ext cx="0" cy="3354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C59CAB-AA59-48FC-A5B5-8AD632EA4C97}"/>
              </a:ext>
            </a:extLst>
          </p:cNvPr>
          <p:cNvSpPr txBox="1"/>
          <p:nvPr/>
        </p:nvSpPr>
        <p:spPr>
          <a:xfrm>
            <a:off x="10184728" y="3282274"/>
            <a:ext cx="1173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 ft</a:t>
            </a:r>
            <a:endParaRPr lang="en-US" i="1" dirty="0">
              <a:latin typeface="Symbol" panose="05050102010706020507" pitchFamily="18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8972F-E61B-4337-A166-46FA913C3CD0}"/>
              </a:ext>
            </a:extLst>
          </p:cNvPr>
          <p:cNvSpPr txBox="1"/>
          <p:nvPr/>
        </p:nvSpPr>
        <p:spPr>
          <a:xfrm>
            <a:off x="378430" y="312235"/>
            <a:ext cx="340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Water Delivery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82E8CE-6D39-48D0-85B1-51F25C45ECE5}"/>
              </a:ext>
            </a:extLst>
          </p:cNvPr>
          <p:cNvCxnSpPr/>
          <p:nvPr/>
        </p:nvCxnSpPr>
        <p:spPr>
          <a:xfrm>
            <a:off x="5519682" y="2916191"/>
            <a:ext cx="1382752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8D1720-4576-4535-ABFA-016EC1820BD8}"/>
              </a:ext>
            </a:extLst>
          </p:cNvPr>
          <p:cNvSpPr txBox="1"/>
          <p:nvPr/>
        </p:nvSpPr>
        <p:spPr>
          <a:xfrm>
            <a:off x="739732" y="1166748"/>
            <a:ext cx="65713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Pipe has </a:t>
            </a:r>
            <a:r>
              <a:rPr lang="en-US" sz="2000" b="1" dirty="0"/>
              <a:t>12</a:t>
            </a:r>
            <a:r>
              <a:rPr lang="en-US" sz="2000" dirty="0"/>
              <a:t> different diameters 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/>
              <a:t>, </a:t>
            </a:r>
            <a:r>
              <a:rPr lang="en-US" sz="2000" b="1" dirty="0"/>
              <a:t>4</a:t>
            </a:r>
            <a:r>
              <a:rPr lang="en-US" sz="2000" dirty="0"/>
              <a:t> Non-Circular Sections, </a:t>
            </a:r>
          </a:p>
          <a:p>
            <a:r>
              <a:rPr lang="en-US" sz="2000" b="1" dirty="0"/>
              <a:t>16</a:t>
            </a:r>
            <a:r>
              <a:rPr lang="en-US" sz="2000" dirty="0"/>
              <a:t> components 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/>
              <a:t>, (valves, readers, elbows, etc.), </a:t>
            </a:r>
          </a:p>
          <a:p>
            <a:r>
              <a:rPr lang="en-US" sz="2000" dirty="0"/>
              <a:t>and it made of </a:t>
            </a:r>
            <a:r>
              <a:rPr lang="en-US" sz="2000" b="1" dirty="0"/>
              <a:t>two different pipe materials</a:t>
            </a:r>
            <a:r>
              <a:rPr lang="en-US" sz="2000" dirty="0"/>
              <a:t>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baseline="-25000" dirty="0"/>
              <a:t>2</a:t>
            </a:r>
            <a:r>
              <a:rPr lang="en-US" sz="2000" dirty="0"/>
              <a:t>}</a:t>
            </a:r>
          </a:p>
          <a:p>
            <a:r>
              <a:rPr lang="en-US" sz="2000" dirty="0"/>
              <a:t>(75% of the pipe was restored from the original </a:t>
            </a:r>
          </a:p>
          <a:p>
            <a:r>
              <a:rPr lang="en-US" sz="2000" dirty="0"/>
              <a:t>1950 materials). </a:t>
            </a:r>
          </a:p>
          <a:p>
            <a:endParaRPr lang="en-US" sz="2000" dirty="0"/>
          </a:p>
          <a:p>
            <a:r>
              <a:rPr lang="en-US" sz="2000" dirty="0"/>
              <a:t>Refer to Excel data for these values.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3E926C-D725-4297-8AD9-557BAFD98F0F}"/>
              </a:ext>
            </a:extLst>
          </p:cNvPr>
          <p:cNvSpPr txBox="1"/>
          <p:nvPr/>
        </p:nvSpPr>
        <p:spPr>
          <a:xfrm>
            <a:off x="4894373" y="5336802"/>
            <a:ext cx="6769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Power Requirement of the Pump?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Ref. Example 8.9 Munson to get Power…</a:t>
            </a:r>
          </a:p>
        </p:txBody>
      </p:sp>
    </p:spTree>
    <p:extLst>
      <p:ext uri="{BB962C8B-B14F-4D97-AF65-F5344CB8AC3E}">
        <p14:creationId xmlns:p14="http://schemas.microsoft.com/office/powerpoint/2010/main" val="5459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3154-F442-4BE3-9C59-465BAB7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I Want.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1E40-140E-4DAE-ABF0-8C4BEEE0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Cost</a:t>
            </a:r>
            <a:r>
              <a:rPr lang="en-US" dirty="0"/>
              <a:t> to run the pump per day.</a:t>
            </a:r>
          </a:p>
          <a:p>
            <a:r>
              <a:rPr lang="en-US" u="sng" dirty="0"/>
              <a:t>Cost</a:t>
            </a:r>
            <a:r>
              <a:rPr lang="en-US" dirty="0"/>
              <a:t> Increase Per Hospital Bed.</a:t>
            </a:r>
          </a:p>
          <a:p>
            <a:r>
              <a:rPr lang="en-US" u="sng" dirty="0"/>
              <a:t>Cost</a:t>
            </a:r>
            <a:r>
              <a:rPr lang="en-US" dirty="0"/>
              <a:t> if I made all the diameters the same value 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= Geometric Mean: Are these cost savings worth it?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= Arithmetic mean: Are these cost savings worth it?</a:t>
            </a:r>
          </a:p>
          <a:p>
            <a:r>
              <a:rPr lang="en-US" u="sng" dirty="0"/>
              <a:t>Cost</a:t>
            </a:r>
            <a:r>
              <a:rPr lang="en-US" dirty="0"/>
              <a:t> to run if I replaced all the Pipes with </a:t>
            </a:r>
            <a:r>
              <a:rPr lang="en-US" b="1" i="1" dirty="0"/>
              <a:t>Commercial Steel </a:t>
            </a:r>
          </a:p>
          <a:p>
            <a:pPr lvl="1"/>
            <a:r>
              <a:rPr lang="en-US" dirty="0"/>
              <a:t>Are these cost savings worth it?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Quantities I Want.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Mohler</dc:creator>
  <cp:lastModifiedBy>Samuel Mohler</cp:lastModifiedBy>
  <cp:revision>5</cp:revision>
  <dcterms:created xsi:type="dcterms:W3CDTF">2020-04-01T00:26:12Z</dcterms:created>
  <dcterms:modified xsi:type="dcterms:W3CDTF">2020-04-01T01:40:32Z</dcterms:modified>
</cp:coreProperties>
</file>