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DEE0-45CF-435F-A0C4-8D7324773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F64D15-4EA1-406E-BB4A-58F0FCCAEB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1E7D1B-1D19-4E3C-8CE7-ABF40C726BB1}"/>
              </a:ext>
            </a:extLst>
          </p:cNvPr>
          <p:cNvSpPr>
            <a:spLocks noGrp="1"/>
          </p:cNvSpPr>
          <p:nvPr>
            <p:ph type="dt" sz="half" idx="10"/>
          </p:nvPr>
        </p:nvSpPr>
        <p:spPr/>
        <p:txBody>
          <a:bodyPr/>
          <a:lstStyle/>
          <a:p>
            <a:fld id="{274909C0-5740-45AC-BAE0-125CCC121810}" type="datetimeFigureOut">
              <a:rPr lang="en-US" smtClean="0"/>
              <a:t>4/29/2020</a:t>
            </a:fld>
            <a:endParaRPr lang="en-US"/>
          </a:p>
        </p:txBody>
      </p:sp>
      <p:sp>
        <p:nvSpPr>
          <p:cNvPr id="5" name="Footer Placeholder 4">
            <a:extLst>
              <a:ext uri="{FF2B5EF4-FFF2-40B4-BE49-F238E27FC236}">
                <a16:creationId xmlns:a16="http://schemas.microsoft.com/office/drawing/2014/main" id="{6B9EE77E-74EB-4227-929B-E8F7A10B7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0F300-B4EE-458E-AA59-FFDCA2AEF0DD}"/>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27774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93E-B819-4ECD-8F1F-BABFE4B192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6A13B6-1FEC-4C14-9735-26000941D1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53731-7CBD-4EDF-8BF9-36411871F3C3}"/>
              </a:ext>
            </a:extLst>
          </p:cNvPr>
          <p:cNvSpPr>
            <a:spLocks noGrp="1"/>
          </p:cNvSpPr>
          <p:nvPr>
            <p:ph type="dt" sz="half" idx="10"/>
          </p:nvPr>
        </p:nvSpPr>
        <p:spPr/>
        <p:txBody>
          <a:bodyPr/>
          <a:lstStyle/>
          <a:p>
            <a:fld id="{274909C0-5740-45AC-BAE0-125CCC121810}" type="datetimeFigureOut">
              <a:rPr lang="en-US" smtClean="0"/>
              <a:t>4/29/2020</a:t>
            </a:fld>
            <a:endParaRPr lang="en-US"/>
          </a:p>
        </p:txBody>
      </p:sp>
      <p:sp>
        <p:nvSpPr>
          <p:cNvPr id="5" name="Footer Placeholder 4">
            <a:extLst>
              <a:ext uri="{FF2B5EF4-FFF2-40B4-BE49-F238E27FC236}">
                <a16:creationId xmlns:a16="http://schemas.microsoft.com/office/drawing/2014/main" id="{F36240E6-9F08-45E6-8220-42E300858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8077A-ECCF-4413-A74E-7C193B5CF4E8}"/>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1386168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3E63D0-D628-4F7A-8D64-F221E1CF78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D5EBE7-0F7E-4747-A4B8-6D5687C95FA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D470A-F55B-4DF2-9070-0750574F5881}"/>
              </a:ext>
            </a:extLst>
          </p:cNvPr>
          <p:cNvSpPr>
            <a:spLocks noGrp="1"/>
          </p:cNvSpPr>
          <p:nvPr>
            <p:ph type="dt" sz="half" idx="10"/>
          </p:nvPr>
        </p:nvSpPr>
        <p:spPr/>
        <p:txBody>
          <a:bodyPr/>
          <a:lstStyle/>
          <a:p>
            <a:fld id="{274909C0-5740-45AC-BAE0-125CCC121810}" type="datetimeFigureOut">
              <a:rPr lang="en-US" smtClean="0"/>
              <a:t>4/29/2020</a:t>
            </a:fld>
            <a:endParaRPr lang="en-US"/>
          </a:p>
        </p:txBody>
      </p:sp>
      <p:sp>
        <p:nvSpPr>
          <p:cNvPr id="5" name="Footer Placeholder 4">
            <a:extLst>
              <a:ext uri="{FF2B5EF4-FFF2-40B4-BE49-F238E27FC236}">
                <a16:creationId xmlns:a16="http://schemas.microsoft.com/office/drawing/2014/main" id="{98BB4C6E-27E7-4087-BEC7-4594A6A7B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5F6FF-91F1-4987-BC1E-5EC7D0E12C16}"/>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1486376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C24A-FE0B-42BB-B114-4922C37946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447E49-980B-421C-9EFB-6305E2541FA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B7799C-2A98-460F-807F-4C4B6FA98F0E}"/>
              </a:ext>
            </a:extLst>
          </p:cNvPr>
          <p:cNvSpPr>
            <a:spLocks noGrp="1"/>
          </p:cNvSpPr>
          <p:nvPr>
            <p:ph type="dt" sz="half" idx="10"/>
          </p:nvPr>
        </p:nvSpPr>
        <p:spPr/>
        <p:txBody>
          <a:bodyPr/>
          <a:lstStyle/>
          <a:p>
            <a:fld id="{274909C0-5740-45AC-BAE0-125CCC121810}" type="datetimeFigureOut">
              <a:rPr lang="en-US" smtClean="0"/>
              <a:t>4/29/2020</a:t>
            </a:fld>
            <a:endParaRPr lang="en-US"/>
          </a:p>
        </p:txBody>
      </p:sp>
      <p:sp>
        <p:nvSpPr>
          <p:cNvPr id="5" name="Footer Placeholder 4">
            <a:extLst>
              <a:ext uri="{FF2B5EF4-FFF2-40B4-BE49-F238E27FC236}">
                <a16:creationId xmlns:a16="http://schemas.microsoft.com/office/drawing/2014/main" id="{DEDB6AAA-DF2E-447A-A8D4-139A73D25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E57E7-762C-41C9-91DE-5B33835E8151}"/>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170487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4E84-68E6-41B6-BD28-0F77B65F47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B096BB-2BED-43F4-B565-E15E83DC77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D5C405-DF32-4137-87BE-0A99D515AE2C}"/>
              </a:ext>
            </a:extLst>
          </p:cNvPr>
          <p:cNvSpPr>
            <a:spLocks noGrp="1"/>
          </p:cNvSpPr>
          <p:nvPr>
            <p:ph type="dt" sz="half" idx="10"/>
          </p:nvPr>
        </p:nvSpPr>
        <p:spPr/>
        <p:txBody>
          <a:bodyPr/>
          <a:lstStyle/>
          <a:p>
            <a:fld id="{274909C0-5740-45AC-BAE0-125CCC121810}" type="datetimeFigureOut">
              <a:rPr lang="en-US" smtClean="0"/>
              <a:t>4/29/2020</a:t>
            </a:fld>
            <a:endParaRPr lang="en-US"/>
          </a:p>
        </p:txBody>
      </p:sp>
      <p:sp>
        <p:nvSpPr>
          <p:cNvPr id="5" name="Footer Placeholder 4">
            <a:extLst>
              <a:ext uri="{FF2B5EF4-FFF2-40B4-BE49-F238E27FC236}">
                <a16:creationId xmlns:a16="http://schemas.microsoft.com/office/drawing/2014/main" id="{5895DBD0-273B-4916-9E4E-C0CC99132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B1D50C-0E9A-4407-AD1F-EF91AD49A1B8}"/>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15778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C353-2CCF-4B2C-BC58-5D18A8B91F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30B605-0CF8-4E61-A69D-34A403A4BF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94F023-423A-466F-8AF1-525640D73B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4BD381-CBD1-45FD-9221-46EA72A71532}"/>
              </a:ext>
            </a:extLst>
          </p:cNvPr>
          <p:cNvSpPr>
            <a:spLocks noGrp="1"/>
          </p:cNvSpPr>
          <p:nvPr>
            <p:ph type="dt" sz="half" idx="10"/>
          </p:nvPr>
        </p:nvSpPr>
        <p:spPr/>
        <p:txBody>
          <a:bodyPr/>
          <a:lstStyle/>
          <a:p>
            <a:fld id="{274909C0-5740-45AC-BAE0-125CCC121810}" type="datetimeFigureOut">
              <a:rPr lang="en-US" smtClean="0"/>
              <a:t>4/29/2020</a:t>
            </a:fld>
            <a:endParaRPr lang="en-US"/>
          </a:p>
        </p:txBody>
      </p:sp>
      <p:sp>
        <p:nvSpPr>
          <p:cNvPr id="6" name="Footer Placeholder 5">
            <a:extLst>
              <a:ext uri="{FF2B5EF4-FFF2-40B4-BE49-F238E27FC236}">
                <a16:creationId xmlns:a16="http://schemas.microsoft.com/office/drawing/2014/main" id="{0BD18B2F-2751-4540-892C-DD1416FEA5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736E27-EE1D-4E6E-BE6F-3C3998050A63}"/>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327151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9F9D9-456A-4DBC-9421-A6425963A9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92AD6F-15A6-4EFC-AF69-A32F83847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0BDA7B-0407-4554-A42B-EB0BF565A5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6A7D31-764A-48DC-93C8-0B24761D1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06A65CC-1C14-4661-B50D-DE8514B4CE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EDE7E9-D693-4047-91FA-4069DF8F791E}"/>
              </a:ext>
            </a:extLst>
          </p:cNvPr>
          <p:cNvSpPr>
            <a:spLocks noGrp="1"/>
          </p:cNvSpPr>
          <p:nvPr>
            <p:ph type="dt" sz="half" idx="10"/>
          </p:nvPr>
        </p:nvSpPr>
        <p:spPr/>
        <p:txBody>
          <a:bodyPr/>
          <a:lstStyle/>
          <a:p>
            <a:fld id="{274909C0-5740-45AC-BAE0-125CCC121810}" type="datetimeFigureOut">
              <a:rPr lang="en-US" smtClean="0"/>
              <a:t>4/29/2020</a:t>
            </a:fld>
            <a:endParaRPr lang="en-US"/>
          </a:p>
        </p:txBody>
      </p:sp>
      <p:sp>
        <p:nvSpPr>
          <p:cNvPr id="8" name="Footer Placeholder 7">
            <a:extLst>
              <a:ext uri="{FF2B5EF4-FFF2-40B4-BE49-F238E27FC236}">
                <a16:creationId xmlns:a16="http://schemas.microsoft.com/office/drawing/2014/main" id="{A2D0393C-A98D-4FE6-9D08-ABC48AA3C5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E1B6B2-4DC3-4352-859A-6F29A047B9CB}"/>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337627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C408-1512-424C-B505-2C43F8780E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B645C7-DA17-4EFC-83DE-E491DB465976}"/>
              </a:ext>
            </a:extLst>
          </p:cNvPr>
          <p:cNvSpPr>
            <a:spLocks noGrp="1"/>
          </p:cNvSpPr>
          <p:nvPr>
            <p:ph type="dt" sz="half" idx="10"/>
          </p:nvPr>
        </p:nvSpPr>
        <p:spPr/>
        <p:txBody>
          <a:bodyPr/>
          <a:lstStyle/>
          <a:p>
            <a:fld id="{274909C0-5740-45AC-BAE0-125CCC121810}" type="datetimeFigureOut">
              <a:rPr lang="en-US" smtClean="0"/>
              <a:t>4/29/2020</a:t>
            </a:fld>
            <a:endParaRPr lang="en-US"/>
          </a:p>
        </p:txBody>
      </p:sp>
      <p:sp>
        <p:nvSpPr>
          <p:cNvPr id="4" name="Footer Placeholder 3">
            <a:extLst>
              <a:ext uri="{FF2B5EF4-FFF2-40B4-BE49-F238E27FC236}">
                <a16:creationId xmlns:a16="http://schemas.microsoft.com/office/drawing/2014/main" id="{2A3ECCF1-9D08-4A60-9694-01A20642B4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F2023B-C143-48A2-B3D3-A0DE856C5F74}"/>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397061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BA16DC-D6A9-4F6C-B804-581D0956B489}"/>
              </a:ext>
            </a:extLst>
          </p:cNvPr>
          <p:cNvSpPr>
            <a:spLocks noGrp="1"/>
          </p:cNvSpPr>
          <p:nvPr>
            <p:ph type="dt" sz="half" idx="10"/>
          </p:nvPr>
        </p:nvSpPr>
        <p:spPr/>
        <p:txBody>
          <a:bodyPr/>
          <a:lstStyle/>
          <a:p>
            <a:fld id="{274909C0-5740-45AC-BAE0-125CCC121810}" type="datetimeFigureOut">
              <a:rPr lang="en-US" smtClean="0"/>
              <a:t>4/29/2020</a:t>
            </a:fld>
            <a:endParaRPr lang="en-US"/>
          </a:p>
        </p:txBody>
      </p:sp>
      <p:sp>
        <p:nvSpPr>
          <p:cNvPr id="3" name="Footer Placeholder 2">
            <a:extLst>
              <a:ext uri="{FF2B5EF4-FFF2-40B4-BE49-F238E27FC236}">
                <a16:creationId xmlns:a16="http://schemas.microsoft.com/office/drawing/2014/main" id="{0A6D0C90-7D86-438F-A534-BE0A60F266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F7FC58-757B-4D39-9353-208A53298FF5}"/>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315758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4EA2-4C1E-4F2D-905F-D11851FC82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B80D22-0269-4277-A2DF-8E02AB5FE1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C275B4-F758-4007-8487-8268F59A8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3876E1-DC5D-4A8F-A8DE-95284A55C032}"/>
              </a:ext>
            </a:extLst>
          </p:cNvPr>
          <p:cNvSpPr>
            <a:spLocks noGrp="1"/>
          </p:cNvSpPr>
          <p:nvPr>
            <p:ph type="dt" sz="half" idx="10"/>
          </p:nvPr>
        </p:nvSpPr>
        <p:spPr/>
        <p:txBody>
          <a:bodyPr/>
          <a:lstStyle/>
          <a:p>
            <a:fld id="{274909C0-5740-45AC-BAE0-125CCC121810}" type="datetimeFigureOut">
              <a:rPr lang="en-US" smtClean="0"/>
              <a:t>4/29/2020</a:t>
            </a:fld>
            <a:endParaRPr lang="en-US"/>
          </a:p>
        </p:txBody>
      </p:sp>
      <p:sp>
        <p:nvSpPr>
          <p:cNvPr id="6" name="Footer Placeholder 5">
            <a:extLst>
              <a:ext uri="{FF2B5EF4-FFF2-40B4-BE49-F238E27FC236}">
                <a16:creationId xmlns:a16="http://schemas.microsoft.com/office/drawing/2014/main" id="{5B125B22-4DF6-4F18-B3CE-3B0EC93AB4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9BAAE2-42F7-4CA8-94DD-5485165E2CC0}"/>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240711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72E9-B67B-45BE-9A89-036F31E0BC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81C36A-D9ED-43AE-9F39-41681346E2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2E8C3E-9AB1-4CD6-8C84-06CC8AB80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2ABA96-889C-40F2-87EC-BE4CE0CA9F17}"/>
              </a:ext>
            </a:extLst>
          </p:cNvPr>
          <p:cNvSpPr>
            <a:spLocks noGrp="1"/>
          </p:cNvSpPr>
          <p:nvPr>
            <p:ph type="dt" sz="half" idx="10"/>
          </p:nvPr>
        </p:nvSpPr>
        <p:spPr/>
        <p:txBody>
          <a:bodyPr/>
          <a:lstStyle/>
          <a:p>
            <a:fld id="{274909C0-5740-45AC-BAE0-125CCC121810}" type="datetimeFigureOut">
              <a:rPr lang="en-US" smtClean="0"/>
              <a:t>4/29/2020</a:t>
            </a:fld>
            <a:endParaRPr lang="en-US"/>
          </a:p>
        </p:txBody>
      </p:sp>
      <p:sp>
        <p:nvSpPr>
          <p:cNvPr id="6" name="Footer Placeholder 5">
            <a:extLst>
              <a:ext uri="{FF2B5EF4-FFF2-40B4-BE49-F238E27FC236}">
                <a16:creationId xmlns:a16="http://schemas.microsoft.com/office/drawing/2014/main" id="{449F0D4A-EEAF-44D0-B441-958BE76978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9BD559-37DC-4E75-8ADA-20C319969FC4}"/>
              </a:ext>
            </a:extLst>
          </p:cNvPr>
          <p:cNvSpPr>
            <a:spLocks noGrp="1"/>
          </p:cNvSpPr>
          <p:nvPr>
            <p:ph type="sldNum" sz="quarter" idx="12"/>
          </p:nvPr>
        </p:nvSpPr>
        <p:spPr/>
        <p:txBody>
          <a:bodyPr/>
          <a:lstStyle/>
          <a:p>
            <a:fld id="{738B6F2E-4578-4D6A-8D96-DB26991EBC0D}" type="slidenum">
              <a:rPr lang="en-US" smtClean="0"/>
              <a:t>‹#›</a:t>
            </a:fld>
            <a:endParaRPr lang="en-US"/>
          </a:p>
        </p:txBody>
      </p:sp>
    </p:spTree>
    <p:extLst>
      <p:ext uri="{BB962C8B-B14F-4D97-AF65-F5344CB8AC3E}">
        <p14:creationId xmlns:p14="http://schemas.microsoft.com/office/powerpoint/2010/main" val="412174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D443E-325C-4653-9C2D-9B148CE0CF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A15EFC-937B-4BB6-9DE7-4941FD4C70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09DDA-5470-4B80-86E1-6C6B487D9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909C0-5740-45AC-BAE0-125CCC121810}" type="datetimeFigureOut">
              <a:rPr lang="en-US" smtClean="0"/>
              <a:t>4/29/2020</a:t>
            </a:fld>
            <a:endParaRPr lang="en-US"/>
          </a:p>
        </p:txBody>
      </p:sp>
      <p:sp>
        <p:nvSpPr>
          <p:cNvPr id="5" name="Footer Placeholder 4">
            <a:extLst>
              <a:ext uri="{FF2B5EF4-FFF2-40B4-BE49-F238E27FC236}">
                <a16:creationId xmlns:a16="http://schemas.microsoft.com/office/drawing/2014/main" id="{170724DF-4873-4221-8975-F58AB36786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052B1D-EBC3-4392-BF12-6A6959F8FC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B6F2E-4578-4D6A-8D96-DB26991EBC0D}" type="slidenum">
              <a:rPr lang="en-US" smtClean="0"/>
              <a:t>‹#›</a:t>
            </a:fld>
            <a:endParaRPr lang="en-US"/>
          </a:p>
        </p:txBody>
      </p:sp>
    </p:spTree>
    <p:extLst>
      <p:ext uri="{BB962C8B-B14F-4D97-AF65-F5344CB8AC3E}">
        <p14:creationId xmlns:p14="http://schemas.microsoft.com/office/powerpoint/2010/main" val="3591609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C391D57-B9D5-4318-9B5A-8322C7401BC8}"/>
              </a:ext>
            </a:extLst>
          </p:cNvPr>
          <p:cNvGrpSpPr/>
          <p:nvPr/>
        </p:nvGrpSpPr>
        <p:grpSpPr>
          <a:xfrm>
            <a:off x="8489696" y="1301142"/>
            <a:ext cx="3303054" cy="4255715"/>
            <a:chOff x="0" y="0"/>
            <a:chExt cx="3314394" cy="4239840"/>
          </a:xfrm>
        </p:grpSpPr>
        <p:grpSp>
          <p:nvGrpSpPr>
            <p:cNvPr id="5" name="Group 4">
              <a:extLst>
                <a:ext uri="{FF2B5EF4-FFF2-40B4-BE49-F238E27FC236}">
                  <a16:creationId xmlns:a16="http://schemas.microsoft.com/office/drawing/2014/main" id="{B0ED13E8-5182-4506-9E7B-F91C0D30C44B}"/>
                </a:ext>
              </a:extLst>
            </p:cNvPr>
            <p:cNvGrpSpPr/>
            <p:nvPr/>
          </p:nvGrpSpPr>
          <p:grpSpPr>
            <a:xfrm>
              <a:off x="0" y="0"/>
              <a:ext cx="3314394" cy="4239840"/>
              <a:chOff x="0" y="0"/>
              <a:chExt cx="3340099" cy="4391027"/>
            </a:xfrm>
          </p:grpSpPr>
          <p:grpSp>
            <p:nvGrpSpPr>
              <p:cNvPr id="7" name="Group 6">
                <a:extLst>
                  <a:ext uri="{FF2B5EF4-FFF2-40B4-BE49-F238E27FC236}">
                    <a16:creationId xmlns:a16="http://schemas.microsoft.com/office/drawing/2014/main" id="{0590D8A0-60CB-49D7-8ADE-0C7AC5F98ADA}"/>
                  </a:ext>
                </a:extLst>
              </p:cNvPr>
              <p:cNvGrpSpPr/>
              <p:nvPr/>
            </p:nvGrpSpPr>
            <p:grpSpPr>
              <a:xfrm>
                <a:off x="6350" y="416243"/>
                <a:ext cx="917575" cy="620395"/>
                <a:chOff x="6350" y="416243"/>
                <a:chExt cx="917575" cy="620395"/>
              </a:xfrm>
            </p:grpSpPr>
            <p:sp>
              <p:nvSpPr>
                <p:cNvPr id="34" name="Arrow: Right 33">
                  <a:extLst>
                    <a:ext uri="{FF2B5EF4-FFF2-40B4-BE49-F238E27FC236}">
                      <a16:creationId xmlns:a16="http://schemas.microsoft.com/office/drawing/2014/main" id="{A47345F1-FA8E-40FE-88F0-C1DC446FD116}"/>
                    </a:ext>
                  </a:extLst>
                </p:cNvPr>
                <p:cNvSpPr/>
                <p:nvPr/>
              </p:nvSpPr>
              <p:spPr>
                <a:xfrm>
                  <a:off x="376238" y="416243"/>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5" name="Arrow: Right 34">
                  <a:extLst>
                    <a:ext uri="{FF2B5EF4-FFF2-40B4-BE49-F238E27FC236}">
                      <a16:creationId xmlns:a16="http://schemas.microsoft.com/office/drawing/2014/main" id="{C73AA111-E028-4C3C-B408-932263415634}"/>
                    </a:ext>
                  </a:extLst>
                </p:cNvPr>
                <p:cNvSpPr/>
                <p:nvPr/>
              </p:nvSpPr>
              <p:spPr>
                <a:xfrm>
                  <a:off x="376238" y="703581"/>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6" name="Arrow: Right 35">
                  <a:extLst>
                    <a:ext uri="{FF2B5EF4-FFF2-40B4-BE49-F238E27FC236}">
                      <a16:creationId xmlns:a16="http://schemas.microsoft.com/office/drawing/2014/main" id="{38AD05AE-9DA5-4E2B-8F73-22BF6F023429}"/>
                    </a:ext>
                  </a:extLst>
                </p:cNvPr>
                <p:cNvSpPr/>
                <p:nvPr/>
              </p:nvSpPr>
              <p:spPr>
                <a:xfrm>
                  <a:off x="376238" y="990919"/>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7" name="TextBox 21">
                  <a:extLst>
                    <a:ext uri="{FF2B5EF4-FFF2-40B4-BE49-F238E27FC236}">
                      <a16:creationId xmlns:a16="http://schemas.microsoft.com/office/drawing/2014/main" id="{37017026-5870-4AE4-A0A2-FAA30B21B0F9}"/>
                    </a:ext>
                  </a:extLst>
                </p:cNvPr>
                <p:cNvSpPr txBox="1"/>
                <p:nvPr/>
              </p:nvSpPr>
              <p:spPr>
                <a:xfrm>
                  <a:off x="6350" y="571501"/>
                  <a:ext cx="327025" cy="247649"/>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i="1">
                      <a:latin typeface="Times New Roman" panose="02020603050405020304" pitchFamily="18" charset="0"/>
                      <a:cs typeface="Times New Roman" panose="02020603050405020304" pitchFamily="18" charset="0"/>
                    </a:rPr>
                    <a:t>U</a:t>
                  </a:r>
                  <a:endParaRPr lang="en-US" sz="1500" b="1">
                    <a:latin typeface="Times New Roman" panose="02020603050405020304" pitchFamily="18" charset="0"/>
                    <a:cs typeface="Times New Roman" panose="02020603050405020304" pitchFamily="18" charset="0"/>
                  </a:endParaRPr>
                </a:p>
                <a:p>
                  <a:endParaRPr lang="en-US" sz="1100"/>
                </a:p>
              </p:txBody>
            </p:sp>
          </p:grpSp>
          <p:grpSp>
            <p:nvGrpSpPr>
              <p:cNvPr id="8" name="Group 7">
                <a:extLst>
                  <a:ext uri="{FF2B5EF4-FFF2-40B4-BE49-F238E27FC236}">
                    <a16:creationId xmlns:a16="http://schemas.microsoft.com/office/drawing/2014/main" id="{5DC1EC3B-B0E9-441D-8EAF-3589AB8C4482}"/>
                  </a:ext>
                </a:extLst>
              </p:cNvPr>
              <p:cNvGrpSpPr/>
              <p:nvPr/>
            </p:nvGrpSpPr>
            <p:grpSpPr>
              <a:xfrm>
                <a:off x="0" y="1902143"/>
                <a:ext cx="917575" cy="620395"/>
                <a:chOff x="0" y="1902143"/>
                <a:chExt cx="917575" cy="620395"/>
              </a:xfrm>
            </p:grpSpPr>
            <p:sp>
              <p:nvSpPr>
                <p:cNvPr id="30" name="Arrow: Right 29">
                  <a:extLst>
                    <a:ext uri="{FF2B5EF4-FFF2-40B4-BE49-F238E27FC236}">
                      <a16:creationId xmlns:a16="http://schemas.microsoft.com/office/drawing/2014/main" id="{B4006342-9056-4F9D-AAA3-0790935178F3}"/>
                    </a:ext>
                  </a:extLst>
                </p:cNvPr>
                <p:cNvSpPr/>
                <p:nvPr/>
              </p:nvSpPr>
              <p:spPr>
                <a:xfrm>
                  <a:off x="369888" y="1902143"/>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1" name="Arrow: Right 30">
                  <a:extLst>
                    <a:ext uri="{FF2B5EF4-FFF2-40B4-BE49-F238E27FC236}">
                      <a16:creationId xmlns:a16="http://schemas.microsoft.com/office/drawing/2014/main" id="{A1420345-9009-4C49-A289-9333B3D4FA3F}"/>
                    </a:ext>
                  </a:extLst>
                </p:cNvPr>
                <p:cNvSpPr/>
                <p:nvPr/>
              </p:nvSpPr>
              <p:spPr>
                <a:xfrm>
                  <a:off x="369888" y="2189481"/>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2" name="Arrow: Right 31">
                  <a:extLst>
                    <a:ext uri="{FF2B5EF4-FFF2-40B4-BE49-F238E27FC236}">
                      <a16:creationId xmlns:a16="http://schemas.microsoft.com/office/drawing/2014/main" id="{EE1BCA1F-D6C1-4D35-8D2E-42B904BED9B3}"/>
                    </a:ext>
                  </a:extLst>
                </p:cNvPr>
                <p:cNvSpPr/>
                <p:nvPr/>
              </p:nvSpPr>
              <p:spPr>
                <a:xfrm>
                  <a:off x="369888" y="2476819"/>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3" name="TextBox 27">
                  <a:extLst>
                    <a:ext uri="{FF2B5EF4-FFF2-40B4-BE49-F238E27FC236}">
                      <a16:creationId xmlns:a16="http://schemas.microsoft.com/office/drawing/2014/main" id="{94045BE3-694A-406C-A97E-CCF114E87DA5}"/>
                    </a:ext>
                  </a:extLst>
                </p:cNvPr>
                <p:cNvSpPr txBox="1"/>
                <p:nvPr/>
              </p:nvSpPr>
              <p:spPr>
                <a:xfrm>
                  <a:off x="0" y="2057401"/>
                  <a:ext cx="327025" cy="247649"/>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i="1">
                      <a:latin typeface="Times New Roman" panose="02020603050405020304" pitchFamily="18" charset="0"/>
                      <a:cs typeface="Times New Roman" panose="02020603050405020304" pitchFamily="18" charset="0"/>
                    </a:rPr>
                    <a:t>U</a:t>
                  </a:r>
                  <a:endParaRPr lang="en-US" sz="1500" b="1">
                    <a:latin typeface="Times New Roman" panose="02020603050405020304" pitchFamily="18" charset="0"/>
                    <a:cs typeface="Times New Roman" panose="02020603050405020304" pitchFamily="18" charset="0"/>
                  </a:endParaRPr>
                </a:p>
                <a:p>
                  <a:endParaRPr lang="en-US" sz="1100"/>
                </a:p>
              </p:txBody>
            </p:sp>
          </p:grpSp>
          <p:grpSp>
            <p:nvGrpSpPr>
              <p:cNvPr id="9" name="Group 8">
                <a:extLst>
                  <a:ext uri="{FF2B5EF4-FFF2-40B4-BE49-F238E27FC236}">
                    <a16:creationId xmlns:a16="http://schemas.microsoft.com/office/drawing/2014/main" id="{5F139212-9678-473B-AF39-0C6DF9B111BF}"/>
                  </a:ext>
                </a:extLst>
              </p:cNvPr>
              <p:cNvGrpSpPr/>
              <p:nvPr/>
            </p:nvGrpSpPr>
            <p:grpSpPr>
              <a:xfrm>
                <a:off x="25400" y="3419793"/>
                <a:ext cx="917575" cy="620395"/>
                <a:chOff x="25400" y="3419793"/>
                <a:chExt cx="917575" cy="620395"/>
              </a:xfrm>
            </p:grpSpPr>
            <p:sp>
              <p:nvSpPr>
                <p:cNvPr id="26" name="Arrow: Right 25">
                  <a:extLst>
                    <a:ext uri="{FF2B5EF4-FFF2-40B4-BE49-F238E27FC236}">
                      <a16:creationId xmlns:a16="http://schemas.microsoft.com/office/drawing/2014/main" id="{BE071183-352C-486D-A093-4C8D6A722103}"/>
                    </a:ext>
                  </a:extLst>
                </p:cNvPr>
                <p:cNvSpPr/>
                <p:nvPr/>
              </p:nvSpPr>
              <p:spPr>
                <a:xfrm>
                  <a:off x="395288" y="3419793"/>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7" name="Arrow: Right 26">
                  <a:extLst>
                    <a:ext uri="{FF2B5EF4-FFF2-40B4-BE49-F238E27FC236}">
                      <a16:creationId xmlns:a16="http://schemas.microsoft.com/office/drawing/2014/main" id="{F36C86A1-1948-48E2-A694-61C844C0FC31}"/>
                    </a:ext>
                  </a:extLst>
                </p:cNvPr>
                <p:cNvSpPr/>
                <p:nvPr/>
              </p:nvSpPr>
              <p:spPr>
                <a:xfrm>
                  <a:off x="395288" y="3707131"/>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8" name="Arrow: Right 27">
                  <a:extLst>
                    <a:ext uri="{FF2B5EF4-FFF2-40B4-BE49-F238E27FC236}">
                      <a16:creationId xmlns:a16="http://schemas.microsoft.com/office/drawing/2014/main" id="{9E50D116-7FC3-4DF4-9D57-95823E91998F}"/>
                    </a:ext>
                  </a:extLst>
                </p:cNvPr>
                <p:cNvSpPr/>
                <p:nvPr/>
              </p:nvSpPr>
              <p:spPr>
                <a:xfrm>
                  <a:off x="395288" y="3994469"/>
                  <a:ext cx="5476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9" name="TextBox 32">
                  <a:extLst>
                    <a:ext uri="{FF2B5EF4-FFF2-40B4-BE49-F238E27FC236}">
                      <a16:creationId xmlns:a16="http://schemas.microsoft.com/office/drawing/2014/main" id="{2FAF12AF-C30B-44B0-83F3-7BCA3E5937BE}"/>
                    </a:ext>
                  </a:extLst>
                </p:cNvPr>
                <p:cNvSpPr txBox="1"/>
                <p:nvPr/>
              </p:nvSpPr>
              <p:spPr>
                <a:xfrm>
                  <a:off x="25400" y="3575051"/>
                  <a:ext cx="327025" cy="247649"/>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i="1">
                      <a:latin typeface="Times New Roman" panose="02020603050405020304" pitchFamily="18" charset="0"/>
                      <a:cs typeface="Times New Roman" panose="02020603050405020304" pitchFamily="18" charset="0"/>
                    </a:rPr>
                    <a:t>U</a:t>
                  </a:r>
                  <a:endParaRPr lang="en-US" sz="1500" b="1">
                    <a:latin typeface="Times New Roman" panose="02020603050405020304" pitchFamily="18" charset="0"/>
                    <a:cs typeface="Times New Roman" panose="02020603050405020304" pitchFamily="18" charset="0"/>
                  </a:endParaRPr>
                </a:p>
                <a:p>
                  <a:endParaRPr lang="en-US" sz="1100"/>
                </a:p>
              </p:txBody>
            </p:sp>
          </p:grpSp>
          <p:grpSp>
            <p:nvGrpSpPr>
              <p:cNvPr id="10" name="Group 9">
                <a:extLst>
                  <a:ext uri="{FF2B5EF4-FFF2-40B4-BE49-F238E27FC236}">
                    <a16:creationId xmlns:a16="http://schemas.microsoft.com/office/drawing/2014/main" id="{0FFE26C0-F75A-4EB2-B51E-E18C9A8BAA8E}"/>
                  </a:ext>
                </a:extLst>
              </p:cNvPr>
              <p:cNvGrpSpPr/>
              <p:nvPr/>
            </p:nvGrpSpPr>
            <p:grpSpPr>
              <a:xfrm>
                <a:off x="927099" y="0"/>
                <a:ext cx="2413000" cy="4391027"/>
                <a:chOff x="927099" y="0"/>
                <a:chExt cx="2413000" cy="4391027"/>
              </a:xfrm>
            </p:grpSpPr>
            <p:grpSp>
              <p:nvGrpSpPr>
                <p:cNvPr id="11" name="Group 10">
                  <a:extLst>
                    <a:ext uri="{FF2B5EF4-FFF2-40B4-BE49-F238E27FC236}">
                      <a16:creationId xmlns:a16="http://schemas.microsoft.com/office/drawing/2014/main" id="{A82220F7-5BD1-4898-82F1-27CCA33C306C}"/>
                    </a:ext>
                  </a:extLst>
                </p:cNvPr>
                <p:cNvGrpSpPr/>
                <p:nvPr/>
              </p:nvGrpSpPr>
              <p:grpSpPr>
                <a:xfrm>
                  <a:off x="927099" y="0"/>
                  <a:ext cx="2413000" cy="4391027"/>
                  <a:chOff x="927099" y="0"/>
                  <a:chExt cx="2413000" cy="4391027"/>
                </a:xfrm>
              </p:grpSpPr>
              <p:grpSp>
                <p:nvGrpSpPr>
                  <p:cNvPr id="13" name="Group 12">
                    <a:extLst>
                      <a:ext uri="{FF2B5EF4-FFF2-40B4-BE49-F238E27FC236}">
                        <a16:creationId xmlns:a16="http://schemas.microsoft.com/office/drawing/2014/main" id="{31003B53-C6E5-48CA-82C7-40D5E295E6D7}"/>
                      </a:ext>
                    </a:extLst>
                  </p:cNvPr>
                  <p:cNvGrpSpPr/>
                  <p:nvPr/>
                </p:nvGrpSpPr>
                <p:grpSpPr>
                  <a:xfrm>
                    <a:off x="927099" y="0"/>
                    <a:ext cx="2413000" cy="4391027"/>
                    <a:chOff x="927099" y="0"/>
                    <a:chExt cx="2413000" cy="4391027"/>
                  </a:xfrm>
                </p:grpSpPr>
                <p:grpSp>
                  <p:nvGrpSpPr>
                    <p:cNvPr id="17" name="Group 16">
                      <a:extLst>
                        <a:ext uri="{FF2B5EF4-FFF2-40B4-BE49-F238E27FC236}">
                          <a16:creationId xmlns:a16="http://schemas.microsoft.com/office/drawing/2014/main" id="{84592888-090F-4477-8804-CC5AA4B96B43}"/>
                        </a:ext>
                      </a:extLst>
                    </p:cNvPr>
                    <p:cNvGrpSpPr/>
                    <p:nvPr/>
                  </p:nvGrpSpPr>
                  <p:grpSpPr>
                    <a:xfrm>
                      <a:off x="927099" y="0"/>
                      <a:ext cx="2413000" cy="4391027"/>
                      <a:chOff x="927099" y="0"/>
                      <a:chExt cx="2413000" cy="4391027"/>
                    </a:xfrm>
                  </p:grpSpPr>
                  <p:grpSp>
                    <p:nvGrpSpPr>
                      <p:cNvPr id="19" name="Group 18">
                        <a:extLst>
                          <a:ext uri="{FF2B5EF4-FFF2-40B4-BE49-F238E27FC236}">
                            <a16:creationId xmlns:a16="http://schemas.microsoft.com/office/drawing/2014/main" id="{2578E026-E098-48F6-93F1-3E6B68BCB076}"/>
                          </a:ext>
                        </a:extLst>
                      </p:cNvPr>
                      <p:cNvGrpSpPr/>
                      <p:nvPr/>
                    </p:nvGrpSpPr>
                    <p:grpSpPr>
                      <a:xfrm>
                        <a:off x="927099" y="0"/>
                        <a:ext cx="2413000" cy="3086544"/>
                        <a:chOff x="927099" y="0"/>
                        <a:chExt cx="2406650" cy="3113532"/>
                      </a:xfrm>
                    </p:grpSpPr>
                    <p:grpSp>
                      <p:nvGrpSpPr>
                        <p:cNvPr id="21" name="Group 20">
                          <a:extLst>
                            <a:ext uri="{FF2B5EF4-FFF2-40B4-BE49-F238E27FC236}">
                              <a16:creationId xmlns:a16="http://schemas.microsoft.com/office/drawing/2014/main" id="{DA44D996-DE19-4497-A98D-E87670BDEE32}"/>
                            </a:ext>
                          </a:extLst>
                        </p:cNvPr>
                        <p:cNvGrpSpPr/>
                        <p:nvPr/>
                      </p:nvGrpSpPr>
                      <p:grpSpPr>
                        <a:xfrm>
                          <a:off x="927099" y="0"/>
                          <a:ext cx="2406650" cy="3113532"/>
                          <a:chOff x="927099" y="0"/>
                          <a:chExt cx="2406650" cy="3113532"/>
                        </a:xfrm>
                      </p:grpSpPr>
                      <p:pic>
                        <p:nvPicPr>
                          <p:cNvPr id="24" name="Picture 23">
                            <a:extLst>
                              <a:ext uri="{FF2B5EF4-FFF2-40B4-BE49-F238E27FC236}">
                                <a16:creationId xmlns:a16="http://schemas.microsoft.com/office/drawing/2014/main" id="{D38E4253-019F-40BD-A522-3FA81E32C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49" y="0"/>
                            <a:ext cx="2400300" cy="31135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2DC651C2-7121-459D-8333-35F9DCB7011E}"/>
                              </a:ext>
                            </a:extLst>
                          </p:cNvPr>
                          <p:cNvSpPr/>
                          <p:nvPr/>
                        </p:nvSpPr>
                        <p:spPr>
                          <a:xfrm>
                            <a:off x="927099" y="292101"/>
                            <a:ext cx="755650" cy="273050"/>
                          </a:xfrm>
                          <a:prstGeom prst="rect">
                            <a:avLst/>
                          </a:prstGeom>
                          <a:solidFill>
                            <a:sysClr val="window" lastClr="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sp>
                      <p:nvSpPr>
                        <p:cNvPr id="22" name="Rectangle 21">
                          <a:extLst>
                            <a:ext uri="{FF2B5EF4-FFF2-40B4-BE49-F238E27FC236}">
                              <a16:creationId xmlns:a16="http://schemas.microsoft.com/office/drawing/2014/main" id="{B63F7C11-561E-4FB5-BD1F-C1299AEAA274}"/>
                            </a:ext>
                          </a:extLst>
                        </p:cNvPr>
                        <p:cNvSpPr/>
                        <p:nvPr/>
                      </p:nvSpPr>
                      <p:spPr>
                        <a:xfrm>
                          <a:off x="1758949" y="1409701"/>
                          <a:ext cx="762000" cy="171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3" name="Rectangle 22">
                          <a:extLst>
                            <a:ext uri="{FF2B5EF4-FFF2-40B4-BE49-F238E27FC236}">
                              <a16:creationId xmlns:a16="http://schemas.microsoft.com/office/drawing/2014/main" id="{52284687-A14E-44BE-B6C8-24B05DA79A13}"/>
                            </a:ext>
                          </a:extLst>
                        </p:cNvPr>
                        <p:cNvSpPr/>
                        <p:nvPr/>
                      </p:nvSpPr>
                      <p:spPr>
                        <a:xfrm>
                          <a:off x="1822449" y="2921001"/>
                          <a:ext cx="762000" cy="171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pic>
                    <p:nvPicPr>
                      <p:cNvPr id="20" name="Picture 19">
                        <a:extLst>
                          <a:ext uri="{FF2B5EF4-FFF2-40B4-BE49-F238E27FC236}">
                            <a16:creationId xmlns:a16="http://schemas.microsoft.com/office/drawing/2014/main" id="{EC9F74FF-83E7-497D-A54C-37EC0BD31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11" y="3025775"/>
                        <a:ext cx="2203103" cy="1365252"/>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Freeform: Shape 17">
                      <a:extLst>
                        <a:ext uri="{FF2B5EF4-FFF2-40B4-BE49-F238E27FC236}">
                          <a16:creationId xmlns:a16="http://schemas.microsoft.com/office/drawing/2014/main" id="{4625F0D6-186F-4919-A024-AF536EC4F867}"/>
                        </a:ext>
                      </a:extLst>
                    </p:cNvPr>
                    <p:cNvSpPr/>
                    <p:nvPr/>
                  </p:nvSpPr>
                  <p:spPr>
                    <a:xfrm>
                      <a:off x="1714497" y="3049582"/>
                      <a:ext cx="879652" cy="254765"/>
                    </a:xfrm>
                    <a:custGeom>
                      <a:avLst/>
                      <a:gdLst>
                        <a:gd name="connsiteX0" fmla="*/ 785815 w 879652"/>
                        <a:gd name="connsiteY0" fmla="*/ 230194 h 254765"/>
                        <a:gd name="connsiteX1" fmla="*/ 2 w 879652"/>
                        <a:gd name="connsiteY1" fmla="*/ 222257 h 254765"/>
                        <a:gd name="connsiteX2" fmla="*/ 777877 w 879652"/>
                        <a:gd name="connsiteY2" fmla="*/ 7 h 254765"/>
                        <a:gd name="connsiteX3" fmla="*/ 785815 w 879652"/>
                        <a:gd name="connsiteY3" fmla="*/ 230194 h 254765"/>
                      </a:gdLst>
                      <a:ahLst/>
                      <a:cxnLst>
                        <a:cxn ang="0">
                          <a:pos x="connsiteX0" y="connsiteY0"/>
                        </a:cxn>
                        <a:cxn ang="0">
                          <a:pos x="connsiteX1" y="connsiteY1"/>
                        </a:cxn>
                        <a:cxn ang="0">
                          <a:pos x="connsiteX2" y="connsiteY2"/>
                        </a:cxn>
                        <a:cxn ang="0">
                          <a:pos x="connsiteX3" y="connsiteY3"/>
                        </a:cxn>
                      </a:cxnLst>
                      <a:rect l="l" t="t" r="r" b="b"/>
                      <a:pathLst>
                        <a:path w="879652" h="254765">
                          <a:moveTo>
                            <a:pt x="785815" y="230194"/>
                          </a:moveTo>
                          <a:cubicBezTo>
                            <a:pt x="656169" y="267236"/>
                            <a:pt x="1325" y="260622"/>
                            <a:pt x="2" y="222257"/>
                          </a:cubicBezTo>
                          <a:cubicBezTo>
                            <a:pt x="-1321" y="183892"/>
                            <a:pt x="646908" y="-1316"/>
                            <a:pt x="777877" y="7"/>
                          </a:cubicBezTo>
                          <a:cubicBezTo>
                            <a:pt x="908846" y="1330"/>
                            <a:pt x="915461" y="193152"/>
                            <a:pt x="785815" y="23019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sp>
                <p:nvSpPr>
                  <p:cNvPr id="14" name="TextBox 14">
                    <a:extLst>
                      <a:ext uri="{FF2B5EF4-FFF2-40B4-BE49-F238E27FC236}">
                        <a16:creationId xmlns:a16="http://schemas.microsoft.com/office/drawing/2014/main" id="{11614822-B95C-458B-B4B1-00895E158F29}"/>
                      </a:ext>
                    </a:extLst>
                  </p:cNvPr>
                  <p:cNvSpPr txBox="1"/>
                  <p:nvPr/>
                </p:nvSpPr>
                <p:spPr>
                  <a:xfrm>
                    <a:off x="971548" y="104776"/>
                    <a:ext cx="754063" cy="301624"/>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a:latin typeface="Times New Roman" panose="02020603050405020304" pitchFamily="18" charset="0"/>
                        <a:cs typeface="Times New Roman" panose="02020603050405020304" pitchFamily="18" charset="0"/>
                      </a:rPr>
                      <a:t>Test A</a:t>
                    </a:r>
                  </a:p>
                  <a:p>
                    <a:endParaRPr lang="en-US" sz="1100"/>
                  </a:p>
                </p:txBody>
              </p:sp>
              <p:sp>
                <p:nvSpPr>
                  <p:cNvPr id="15" name="TextBox 16">
                    <a:extLst>
                      <a:ext uri="{FF2B5EF4-FFF2-40B4-BE49-F238E27FC236}">
                        <a16:creationId xmlns:a16="http://schemas.microsoft.com/office/drawing/2014/main" id="{9B744B75-F18E-4888-B1FF-55E9CF55CFB9}"/>
                      </a:ext>
                    </a:extLst>
                  </p:cNvPr>
                  <p:cNvSpPr txBox="1"/>
                  <p:nvPr/>
                </p:nvSpPr>
                <p:spPr>
                  <a:xfrm>
                    <a:off x="971548" y="2973388"/>
                    <a:ext cx="754063" cy="301624"/>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a:latin typeface="Times New Roman" panose="02020603050405020304" pitchFamily="18" charset="0"/>
                        <a:cs typeface="Times New Roman" panose="02020603050405020304" pitchFamily="18" charset="0"/>
                      </a:rPr>
                      <a:t>Test C</a:t>
                    </a:r>
                  </a:p>
                  <a:p>
                    <a:endParaRPr lang="en-US" sz="1100"/>
                  </a:p>
                </p:txBody>
              </p:sp>
              <p:sp>
                <p:nvSpPr>
                  <p:cNvPr id="16" name="TextBox 15">
                    <a:extLst>
                      <a:ext uri="{FF2B5EF4-FFF2-40B4-BE49-F238E27FC236}">
                        <a16:creationId xmlns:a16="http://schemas.microsoft.com/office/drawing/2014/main" id="{53ACAEC9-AF30-49C2-AC2A-EAA87F1AF89C}"/>
                      </a:ext>
                    </a:extLst>
                  </p:cNvPr>
                  <p:cNvSpPr txBox="1"/>
                  <p:nvPr/>
                </p:nvSpPr>
                <p:spPr>
                  <a:xfrm>
                    <a:off x="971548" y="1590676"/>
                    <a:ext cx="754063" cy="301624"/>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500" b="1">
                        <a:latin typeface="Times New Roman" panose="02020603050405020304" pitchFamily="18" charset="0"/>
                        <a:cs typeface="Times New Roman" panose="02020603050405020304" pitchFamily="18" charset="0"/>
                      </a:rPr>
                      <a:t>Test B</a:t>
                    </a:r>
                  </a:p>
                  <a:p>
                    <a:endParaRPr lang="en-US" sz="1100"/>
                  </a:p>
                </p:txBody>
              </p:sp>
            </p:grpSp>
            <p:sp>
              <p:nvSpPr>
                <p:cNvPr id="12" name="Rectangle 11">
                  <a:extLst>
                    <a:ext uri="{FF2B5EF4-FFF2-40B4-BE49-F238E27FC236}">
                      <a16:creationId xmlns:a16="http://schemas.microsoft.com/office/drawing/2014/main" id="{9D2D7822-4135-488C-9208-3876FD3447A1}"/>
                    </a:ext>
                  </a:extLst>
                </p:cNvPr>
                <p:cNvSpPr/>
                <p:nvPr/>
              </p:nvSpPr>
              <p:spPr>
                <a:xfrm>
                  <a:off x="3071812" y="80963"/>
                  <a:ext cx="206376" cy="130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grpSp>
        <p:sp>
          <p:nvSpPr>
            <p:cNvPr id="6" name="Freeform: Shape 5">
              <a:extLst>
                <a:ext uri="{FF2B5EF4-FFF2-40B4-BE49-F238E27FC236}">
                  <a16:creationId xmlns:a16="http://schemas.microsoft.com/office/drawing/2014/main" id="{1E58E73A-1337-48FE-9B25-23D4C97C705F}"/>
                </a:ext>
              </a:extLst>
            </p:cNvPr>
            <p:cNvSpPr/>
            <p:nvPr/>
          </p:nvSpPr>
          <p:spPr>
            <a:xfrm rot="10627291">
              <a:off x="1740193" y="1580129"/>
              <a:ext cx="794784" cy="230631"/>
            </a:xfrm>
            <a:custGeom>
              <a:avLst/>
              <a:gdLst>
                <a:gd name="connsiteX0" fmla="*/ 744004 w 812601"/>
                <a:gd name="connsiteY0" fmla="*/ 192914 h 210113"/>
                <a:gd name="connsiteX1" fmla="*/ 147 w 812601"/>
                <a:gd name="connsiteY1" fmla="*/ 192914 h 210113"/>
                <a:gd name="connsiteX2" fmla="*/ 680504 w 812601"/>
                <a:gd name="connsiteY2" fmla="*/ 120343 h 210113"/>
                <a:gd name="connsiteX3" fmla="*/ 771218 w 812601"/>
                <a:gd name="connsiteY3" fmla="*/ 2414 h 210113"/>
                <a:gd name="connsiteX4" fmla="*/ 744004 w 812601"/>
                <a:gd name="connsiteY4" fmla="*/ 192914 h 210113"/>
                <a:gd name="connsiteX0" fmla="*/ 558530 w 785949"/>
                <a:gd name="connsiteY0" fmla="*/ 196966 h 212675"/>
                <a:gd name="connsiteX1" fmla="*/ 673 w 785949"/>
                <a:gd name="connsiteY1" fmla="*/ 191665 h 212675"/>
                <a:gd name="connsiteX2" fmla="*/ 681030 w 785949"/>
                <a:gd name="connsiteY2" fmla="*/ 119094 h 212675"/>
                <a:gd name="connsiteX3" fmla="*/ 771744 w 785949"/>
                <a:gd name="connsiteY3" fmla="*/ 1165 h 212675"/>
                <a:gd name="connsiteX4" fmla="*/ 558530 w 785949"/>
                <a:gd name="connsiteY4" fmla="*/ 196966 h 212675"/>
                <a:gd name="connsiteX0" fmla="*/ 560788 w 779755"/>
                <a:gd name="connsiteY0" fmla="*/ 205369 h 224881"/>
                <a:gd name="connsiteX1" fmla="*/ 2931 w 779755"/>
                <a:gd name="connsiteY1" fmla="*/ 200068 h 224881"/>
                <a:gd name="connsiteX2" fmla="*/ 359825 w 779755"/>
                <a:gd name="connsiteY2" fmla="*/ 47825 h 224881"/>
                <a:gd name="connsiteX3" fmla="*/ 774002 w 779755"/>
                <a:gd name="connsiteY3" fmla="*/ 9568 h 224881"/>
                <a:gd name="connsiteX4" fmla="*/ 560788 w 779755"/>
                <a:gd name="connsiteY4" fmla="*/ 205369 h 224881"/>
                <a:gd name="connsiteX0" fmla="*/ 285204 w 772040"/>
                <a:gd name="connsiteY0" fmla="*/ 195908 h 218877"/>
                <a:gd name="connsiteX1" fmla="*/ 613 w 772040"/>
                <a:gd name="connsiteY1" fmla="*/ 199444 h 218877"/>
                <a:gd name="connsiteX2" fmla="*/ 357507 w 772040"/>
                <a:gd name="connsiteY2" fmla="*/ 47201 h 218877"/>
                <a:gd name="connsiteX3" fmla="*/ 771684 w 772040"/>
                <a:gd name="connsiteY3" fmla="*/ 8944 h 218877"/>
                <a:gd name="connsiteX4" fmla="*/ 285204 w 772040"/>
                <a:gd name="connsiteY4" fmla="*/ 195908 h 218877"/>
                <a:gd name="connsiteX0" fmla="*/ 284900 w 771485"/>
                <a:gd name="connsiteY0" fmla="*/ 208808 h 234022"/>
                <a:gd name="connsiteX1" fmla="*/ 309 w 771485"/>
                <a:gd name="connsiteY1" fmla="*/ 212344 h 234022"/>
                <a:gd name="connsiteX2" fmla="*/ 241666 w 771485"/>
                <a:gd name="connsiteY2" fmla="*/ 25024 h 234022"/>
                <a:gd name="connsiteX3" fmla="*/ 771380 w 771485"/>
                <a:gd name="connsiteY3" fmla="*/ 21844 h 234022"/>
                <a:gd name="connsiteX4" fmla="*/ 284900 w 771485"/>
                <a:gd name="connsiteY4" fmla="*/ 208808 h 234022"/>
                <a:gd name="connsiteX0" fmla="*/ 217927 w 771219"/>
                <a:gd name="connsiteY0" fmla="*/ 174098 h 219727"/>
                <a:gd name="connsiteX1" fmla="*/ 120 w 771219"/>
                <a:gd name="connsiteY1" fmla="*/ 210264 h 219727"/>
                <a:gd name="connsiteX2" fmla="*/ 241477 w 771219"/>
                <a:gd name="connsiteY2" fmla="*/ 22944 h 219727"/>
                <a:gd name="connsiteX3" fmla="*/ 771191 w 771219"/>
                <a:gd name="connsiteY3" fmla="*/ 19764 h 219727"/>
                <a:gd name="connsiteX4" fmla="*/ 217927 w 771219"/>
                <a:gd name="connsiteY4" fmla="*/ 174098 h 219727"/>
                <a:gd name="connsiteX0" fmla="*/ 217950 w 771242"/>
                <a:gd name="connsiteY0" fmla="*/ 174098 h 227165"/>
                <a:gd name="connsiteX1" fmla="*/ 143 w 771242"/>
                <a:gd name="connsiteY1" fmla="*/ 210264 h 227165"/>
                <a:gd name="connsiteX2" fmla="*/ 241500 w 771242"/>
                <a:gd name="connsiteY2" fmla="*/ 22944 h 227165"/>
                <a:gd name="connsiteX3" fmla="*/ 771214 w 771242"/>
                <a:gd name="connsiteY3" fmla="*/ 19764 h 227165"/>
                <a:gd name="connsiteX4" fmla="*/ 217950 w 771242"/>
                <a:gd name="connsiteY4" fmla="*/ 174098 h 227165"/>
                <a:gd name="connsiteX0" fmla="*/ 233275 w 786567"/>
                <a:gd name="connsiteY0" fmla="*/ 174098 h 231908"/>
                <a:gd name="connsiteX1" fmla="*/ 105 w 786567"/>
                <a:gd name="connsiteY1" fmla="*/ 224132 h 231908"/>
                <a:gd name="connsiteX2" fmla="*/ 256825 w 786567"/>
                <a:gd name="connsiteY2" fmla="*/ 22944 h 231908"/>
                <a:gd name="connsiteX3" fmla="*/ 786539 w 786567"/>
                <a:gd name="connsiteY3" fmla="*/ 19764 h 231908"/>
                <a:gd name="connsiteX4" fmla="*/ 233275 w 786567"/>
                <a:gd name="connsiteY4" fmla="*/ 174098 h 231908"/>
                <a:gd name="connsiteX0" fmla="*/ 381107 w 789329"/>
                <a:gd name="connsiteY0" fmla="*/ 83809 h 219972"/>
                <a:gd name="connsiteX1" fmla="*/ 1893 w 789329"/>
                <a:gd name="connsiteY1" fmla="*/ 219223 h 219972"/>
                <a:gd name="connsiteX2" fmla="*/ 258613 w 789329"/>
                <a:gd name="connsiteY2" fmla="*/ 18035 h 219972"/>
                <a:gd name="connsiteX3" fmla="*/ 788327 w 789329"/>
                <a:gd name="connsiteY3" fmla="*/ 14855 h 219972"/>
                <a:gd name="connsiteX4" fmla="*/ 381107 w 789329"/>
                <a:gd name="connsiteY4" fmla="*/ 83809 h 219972"/>
                <a:gd name="connsiteX0" fmla="*/ 387726 w 797666"/>
                <a:gd name="connsiteY0" fmla="*/ 94146 h 230630"/>
                <a:gd name="connsiteX1" fmla="*/ 8512 w 797666"/>
                <a:gd name="connsiteY1" fmla="*/ 229560 h 230630"/>
                <a:gd name="connsiteX2" fmla="*/ 177965 w 797666"/>
                <a:gd name="connsiteY2" fmla="*/ 14233 h 230630"/>
                <a:gd name="connsiteX3" fmla="*/ 794946 w 797666"/>
                <a:gd name="connsiteY3" fmla="*/ 25192 h 230630"/>
                <a:gd name="connsiteX4" fmla="*/ 387726 w 797666"/>
                <a:gd name="connsiteY4" fmla="*/ 94146 h 230630"/>
                <a:gd name="connsiteX0" fmla="*/ 384844 w 794784"/>
                <a:gd name="connsiteY0" fmla="*/ 94146 h 230630"/>
                <a:gd name="connsiteX1" fmla="*/ 5630 w 794784"/>
                <a:gd name="connsiteY1" fmla="*/ 229560 h 230630"/>
                <a:gd name="connsiteX2" fmla="*/ 175083 w 794784"/>
                <a:gd name="connsiteY2" fmla="*/ 14233 h 230630"/>
                <a:gd name="connsiteX3" fmla="*/ 792064 w 794784"/>
                <a:gd name="connsiteY3" fmla="*/ 25192 h 230630"/>
                <a:gd name="connsiteX4" fmla="*/ 384844 w 794784"/>
                <a:gd name="connsiteY4" fmla="*/ 94146 h 230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784" h="230630">
                  <a:moveTo>
                    <a:pt x="384844" y="94146"/>
                  </a:moveTo>
                  <a:cubicBezTo>
                    <a:pt x="253772" y="128207"/>
                    <a:pt x="40590" y="242879"/>
                    <a:pt x="5630" y="229560"/>
                  </a:cubicBezTo>
                  <a:cubicBezTo>
                    <a:pt x="-29330" y="216241"/>
                    <a:pt x="107254" y="102703"/>
                    <a:pt x="175083" y="14233"/>
                  </a:cubicBezTo>
                  <a:cubicBezTo>
                    <a:pt x="303595" y="-17517"/>
                    <a:pt x="757104" y="11873"/>
                    <a:pt x="792064" y="25192"/>
                  </a:cubicBezTo>
                  <a:cubicBezTo>
                    <a:pt x="827024" y="38511"/>
                    <a:pt x="515916" y="60085"/>
                    <a:pt x="384844" y="94146"/>
                  </a:cubicBezTo>
                  <a:close/>
                </a:path>
              </a:pathLst>
            </a:cu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sp>
        <p:nvSpPr>
          <p:cNvPr id="38" name="TextBox 37">
            <a:extLst>
              <a:ext uri="{FF2B5EF4-FFF2-40B4-BE49-F238E27FC236}">
                <a16:creationId xmlns:a16="http://schemas.microsoft.com/office/drawing/2014/main" id="{7EB5A212-9387-4044-8733-E4C1F3F098E5}"/>
              </a:ext>
            </a:extLst>
          </p:cNvPr>
          <p:cNvSpPr txBox="1"/>
          <p:nvPr/>
        </p:nvSpPr>
        <p:spPr>
          <a:xfrm>
            <a:off x="596347" y="566531"/>
            <a:ext cx="7870895" cy="600164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Drag Force and Pump Selection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work at </a:t>
            </a:r>
            <a:r>
              <a:rPr lang="en-US" sz="2000" dirty="0" err="1">
                <a:latin typeface="Times New Roman" panose="02020603050405020304" pitchFamily="18" charset="0"/>
                <a:cs typeface="Times New Roman" panose="02020603050405020304" pitchFamily="18" charset="0"/>
              </a:rPr>
              <a:t>Diamler</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are tasked by your project manager to get a comparison on some new </a:t>
            </a:r>
          </a:p>
          <a:p>
            <a:r>
              <a:rPr lang="en-US" sz="2000" dirty="0">
                <a:latin typeface="Times New Roman" panose="02020603050405020304" pitchFamily="18" charset="0"/>
                <a:cs typeface="Times New Roman" panose="02020603050405020304" pitchFamily="18" charset="0"/>
              </a:rPr>
              <a:t>designs for </a:t>
            </a:r>
            <a:r>
              <a:rPr lang="en-US" sz="2000" dirty="0" err="1">
                <a:latin typeface="Times New Roman" panose="02020603050405020304" pitchFamily="18" charset="0"/>
                <a:cs typeface="Times New Roman" panose="02020603050405020304" pitchFamily="18" charset="0"/>
              </a:rPr>
              <a:t>Diamler</a:t>
            </a:r>
            <a:r>
              <a:rPr lang="en-US" sz="2000" dirty="0">
                <a:latin typeface="Times New Roman" panose="02020603050405020304" pitchFamily="18" charset="0"/>
                <a:cs typeface="Times New Roman" panose="02020603050405020304" pitchFamily="18" charset="0"/>
              </a:rPr>
              <a:t> trucks that have arrived from R&amp;D. Then determine the best pump combination to achieve this fuel delivery. </a:t>
            </a:r>
          </a:p>
          <a:p>
            <a:endParaRPr lang="en-US"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Part 1 (Drag and Power)</a:t>
            </a:r>
          </a:p>
          <a:p>
            <a:r>
              <a:rPr lang="en-US" sz="2000" dirty="0">
                <a:latin typeface="Times New Roman" panose="02020603050405020304" pitchFamily="18" charset="0"/>
                <a:cs typeface="Times New Roman" panose="02020603050405020304" pitchFamily="18" charset="0"/>
              </a:rPr>
              <a:t>You are given experimental data on the drag coefficients of each design. Your job is to get the drag coefficient and calculate power values, savings, and metrics of comparison. More is described in the emails sent by the project manager.</a:t>
            </a:r>
          </a:p>
          <a:p>
            <a:endParaRPr lang="en-US"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Part 2 (Pump Selection)</a:t>
            </a:r>
          </a:p>
          <a:p>
            <a:r>
              <a:rPr lang="en-US" sz="2000" dirty="0">
                <a:latin typeface="Times New Roman" panose="02020603050405020304" pitchFamily="18" charset="0"/>
                <a:cs typeface="Times New Roman" panose="02020603050405020304" pitchFamily="18" charset="0"/>
              </a:rPr>
              <a:t>With the givens power requirement now move into sizing an optimum fuel pump. You are given pump performance data, efficiency data, combustion data and more. Remember you want to get the operating point as close as you can to the BEP of the pump. </a:t>
            </a:r>
          </a:p>
        </p:txBody>
      </p:sp>
    </p:spTree>
    <p:extLst>
      <p:ext uri="{BB962C8B-B14F-4D97-AF65-F5344CB8AC3E}">
        <p14:creationId xmlns:p14="http://schemas.microsoft.com/office/powerpoint/2010/main" val="415731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a:extLst>
              <a:ext uri="{FF2B5EF4-FFF2-40B4-BE49-F238E27FC236}">
                <a16:creationId xmlns:a16="http://schemas.microsoft.com/office/drawing/2014/main" id="{56777696-BB4F-4DBD-AA13-BA0B5A7518C8}"/>
              </a:ext>
            </a:extLst>
          </p:cNvPr>
          <p:cNvSpPr txBox="1">
            <a:spLocks noGrp="1"/>
          </p:cNvSpPr>
          <p:nvPr>
            <p:ph type="title"/>
          </p:nvPr>
        </p:nvSpPr>
        <p:spPr>
          <a:xfrm>
            <a:off x="7523921" y="583786"/>
            <a:ext cx="4137991" cy="3699979"/>
          </a:xfrm>
          <a:prstGeom prst="rect">
            <a:avLst/>
          </a:prstGeom>
          <a:solidFill>
            <a:schemeClr val="accent4">
              <a:lumMod val="20000"/>
              <a:lumOff val="8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400" dirty="0">
                <a:latin typeface="Courier New" panose="02070309020205020404" pitchFamily="49" charset="0"/>
                <a:cs typeface="Courier New" panose="02070309020205020404" pitchFamily="49" charset="0"/>
              </a:rPr>
              <a:t>Power</a:t>
            </a:r>
            <a:r>
              <a:rPr lang="en-US" sz="1400" baseline="0" dirty="0">
                <a:latin typeface="Courier New" panose="02070309020205020404" pitchFamily="49" charset="0"/>
                <a:cs typeface="Courier New" panose="02070309020205020404" pitchFamily="49" charset="0"/>
              </a:rPr>
              <a:t> Train Team, </a:t>
            </a:r>
          </a:p>
          <a:p>
            <a:endParaRPr lang="en-US" sz="1400" baseline="0" dirty="0">
              <a:latin typeface="Courier New" panose="02070309020205020404" pitchFamily="49" charset="0"/>
              <a:cs typeface="Courier New" panose="02070309020205020404" pitchFamily="49" charset="0"/>
            </a:endParaRPr>
          </a:p>
          <a:p>
            <a:r>
              <a:rPr lang="en-US" sz="1400" baseline="0" dirty="0">
                <a:latin typeface="Courier New" panose="02070309020205020404" pitchFamily="49" charset="0"/>
                <a:cs typeface="Courier New" panose="02070309020205020404" pitchFamily="49" charset="0"/>
              </a:rPr>
              <a:t>They don't report performance in terms of a head. You can get the density from Combustion or estimate it. Let's just go [SI] for the analysis. We can switch to </a:t>
            </a:r>
            <a:r>
              <a:rPr lang="en-US" sz="1400" baseline="0" dirty="0" err="1">
                <a:latin typeface="Courier New" panose="02070309020205020404" pitchFamily="49" charset="0"/>
                <a:cs typeface="Courier New" panose="02070309020205020404" pitchFamily="49" charset="0"/>
              </a:rPr>
              <a:t>barlycorn</a:t>
            </a:r>
            <a:r>
              <a:rPr lang="en-US" sz="1400" baseline="0" dirty="0">
                <a:latin typeface="Courier New" panose="02070309020205020404" pitchFamily="49" charset="0"/>
                <a:cs typeface="Courier New" panose="02070309020205020404" pitchFamily="49" charset="0"/>
              </a:rPr>
              <a:t> units at the end when we go to pitch. </a:t>
            </a:r>
          </a:p>
          <a:p>
            <a:endParaRPr lang="en-US" sz="1400" baseline="0" dirty="0">
              <a:latin typeface="Courier New" panose="02070309020205020404" pitchFamily="49" charset="0"/>
              <a:cs typeface="Courier New" panose="02070309020205020404" pitchFamily="49" charset="0"/>
            </a:endParaRPr>
          </a:p>
          <a:p>
            <a:r>
              <a:rPr lang="en-US" sz="1400" baseline="0" dirty="0">
                <a:latin typeface="Courier New" panose="02070309020205020404" pitchFamily="49" charset="0"/>
                <a:cs typeface="Courier New" panose="02070309020205020404" pitchFamily="49" charset="0"/>
              </a:rPr>
              <a:t>You'll probably have to combine two of these pumps. Just add the performance curves. For the efficiency curves combine them using a geometric mean. </a:t>
            </a:r>
          </a:p>
          <a:p>
            <a:endParaRPr lang="en-US" sz="1400" baseline="0" dirty="0">
              <a:latin typeface="Courier New" panose="02070309020205020404" pitchFamily="49" charset="0"/>
              <a:cs typeface="Courier New" panose="02070309020205020404" pitchFamily="49" charset="0"/>
            </a:endParaRPr>
          </a:p>
          <a:p>
            <a:r>
              <a:rPr lang="en-US" sz="1400" baseline="0" dirty="0">
                <a:latin typeface="Courier New" panose="02070309020205020404" pitchFamily="49" charset="0"/>
                <a:cs typeface="Courier New" panose="02070309020205020404" pitchFamily="49" charset="0"/>
              </a:rPr>
              <a:t>Project Manager,</a:t>
            </a:r>
          </a:p>
          <a:p>
            <a:r>
              <a:rPr lang="en-US" sz="1400" baseline="0" dirty="0">
                <a:latin typeface="Courier New" panose="02070309020205020404" pitchFamily="49" charset="0"/>
                <a:cs typeface="Courier New" panose="02070309020205020404" pitchFamily="49" charset="0"/>
              </a:rPr>
              <a:t>Sam Shaw Mohler</a:t>
            </a:r>
          </a:p>
        </p:txBody>
      </p:sp>
      <p:sp>
        <p:nvSpPr>
          <p:cNvPr id="5" name="TextBox 4">
            <a:extLst>
              <a:ext uri="{FF2B5EF4-FFF2-40B4-BE49-F238E27FC236}">
                <a16:creationId xmlns:a16="http://schemas.microsoft.com/office/drawing/2014/main" id="{2FA5BE1A-3D16-42F6-86C9-D851477E3FD7}"/>
              </a:ext>
            </a:extLst>
          </p:cNvPr>
          <p:cNvSpPr txBox="1"/>
          <p:nvPr/>
        </p:nvSpPr>
        <p:spPr>
          <a:xfrm>
            <a:off x="530088" y="583786"/>
            <a:ext cx="6569766" cy="584775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Team Emails</a:t>
            </a:r>
            <a:endParaRPr lang="en-US" sz="20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For this project the requirements will have to understood from </a:t>
            </a:r>
          </a:p>
          <a:p>
            <a:r>
              <a:rPr lang="en-US" sz="1400" dirty="0">
                <a:latin typeface="Times New Roman" panose="02020603050405020304" pitchFamily="18" charset="0"/>
                <a:cs typeface="Times New Roman" panose="02020603050405020304" pitchFamily="18" charset="0"/>
              </a:rPr>
              <a:t>a series of internal emails at Daimler. An example of these emails is given on the right. They are included in the spreadsheet for the project.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There are 3 characters in this game.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Project Manager (Me..?)</a:t>
            </a:r>
          </a:p>
          <a:p>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Caleb Turner (Team Lead for Engine Systems)</a:t>
            </a:r>
          </a:p>
          <a:p>
            <a:r>
              <a:rPr lang="en-US" sz="1400" dirty="0">
                <a:latin typeface="Times New Roman" panose="02020603050405020304" pitchFamily="18" charset="0"/>
                <a:cs typeface="Times New Roman" panose="02020603050405020304" pitchFamily="18" charset="0"/>
              </a:rPr>
              <a:t>	A former marine and a hell of an engineer. He cut his teeth in the air-force as  	a flight mechanic for apache helicopters before college and then work. He 	thinks out of the box and has come up with a series of notes describing a 	new method of pump selection given combustion data.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Karl Cardin (Team Lead for Combustion) </a:t>
            </a:r>
          </a:p>
          <a:p>
            <a:r>
              <a:rPr lang="en-US" sz="1400" dirty="0">
                <a:latin typeface="Times New Roman" panose="02020603050405020304" pitchFamily="18" charset="0"/>
                <a:cs typeface="Times New Roman" panose="02020603050405020304" pitchFamily="18" charset="0"/>
              </a:rPr>
              <a:t>	Swedish by descent and learned chemistry at not the most verbal engineer. </a:t>
            </a:r>
          </a:p>
          <a:p>
            <a:r>
              <a:rPr lang="en-US" sz="1400" dirty="0">
                <a:latin typeface="Times New Roman" panose="02020603050405020304" pitchFamily="18" charset="0"/>
                <a:cs typeface="Times New Roman" panose="02020603050405020304" pitchFamily="18" charset="0"/>
              </a:rPr>
              <a:t>	He has developed fuel additives that have increased yields twice in his 	career. He is a great resource for properties of the fuel and measurements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NOTE: I was going to make fake emails so these characters could act like NPCs in video games or D&amp;D campaigns….but I decided to drop that idea and just get it done. I also didn’t know if it was worth it to go through that cause some may not want to treat this like a video game. There is even a “cheat-code” I worked into this game. I realized part way through all this maybe its not fair cause some people don’t like video games so what’s left is just the story. </a:t>
            </a:r>
          </a:p>
        </p:txBody>
      </p:sp>
    </p:spTree>
    <p:extLst>
      <p:ext uri="{BB962C8B-B14F-4D97-AF65-F5344CB8AC3E}">
        <p14:creationId xmlns:p14="http://schemas.microsoft.com/office/powerpoint/2010/main" val="225209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32BC3D87-55C1-46C6-A4AB-A8EF2DAC0ABE}"/>
              </a:ext>
            </a:extLst>
          </p:cNvPr>
          <p:cNvSpPr txBox="1"/>
          <p:nvPr/>
        </p:nvSpPr>
        <p:spPr>
          <a:xfrm>
            <a:off x="470452" y="428178"/>
            <a:ext cx="5155096" cy="4955203"/>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What To Turn In </a:t>
            </a:r>
          </a:p>
          <a:p>
            <a:endParaRPr lang="en-US" sz="24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1)</a:t>
            </a:r>
          </a:p>
          <a:p>
            <a:r>
              <a:rPr lang="en-US" sz="2000" b="1" dirty="0">
                <a:latin typeface="Times New Roman" panose="02020603050405020304" pitchFamily="18" charset="0"/>
                <a:cs typeface="Times New Roman" panose="02020603050405020304" pitchFamily="18" charset="0"/>
              </a:rPr>
              <a:t>Single Submission: Recorded PowerPoint + Slides or Written Report Paper. Explaining your analysis.</a:t>
            </a:r>
          </a:p>
          <a:p>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Group Submission: Recorded Power Point AND Paper. </a:t>
            </a:r>
          </a:p>
          <a:p>
            <a:endParaRPr lang="en-US" sz="24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Your excel sheet any analysis was done on. Include charts/graphs/curves that prove your conclusions. You are provided a 4 page excel sheet but just submit a single sheet combining all your analysis. </a:t>
            </a:r>
          </a:p>
        </p:txBody>
      </p:sp>
      <p:sp>
        <p:nvSpPr>
          <p:cNvPr id="20" name="TextBox 19">
            <a:extLst>
              <a:ext uri="{FF2B5EF4-FFF2-40B4-BE49-F238E27FC236}">
                <a16:creationId xmlns:a16="http://schemas.microsoft.com/office/drawing/2014/main" id="{C2A99986-B0D3-4251-871D-D67F04FF2688}"/>
              </a:ext>
            </a:extLst>
          </p:cNvPr>
          <p:cNvSpPr txBox="1"/>
          <p:nvPr/>
        </p:nvSpPr>
        <p:spPr>
          <a:xfrm>
            <a:off x="6566452" y="428178"/>
            <a:ext cx="5155096" cy="3785652"/>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Grading</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Grading will basically be the exact same as project one. You will be graded on the clarity of your results. In an applied setting you have to prove to me beyond a reasonable doubt you’re analysis is correct.</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720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7E1F6-73FF-43E3-9B9D-CCC22AB2C17F}"/>
              </a:ext>
            </a:extLst>
          </p:cNvPr>
          <p:cNvSpPr>
            <a:spLocks noGrp="1"/>
          </p:cNvSpPr>
          <p:nvPr>
            <p:ph idx="1"/>
          </p:nvPr>
        </p:nvSpPr>
        <p:spPr>
          <a:xfrm>
            <a:off x="838200" y="188842"/>
            <a:ext cx="10515600" cy="6370983"/>
          </a:xfrm>
        </p:spPr>
        <p:txBody>
          <a:bodyPr>
            <a:normAutofit/>
          </a:bodyPr>
          <a:lstStyle/>
          <a:p>
            <a:r>
              <a:rPr lang="en-US" dirty="0"/>
              <a:t>A Student Does…</a:t>
            </a:r>
          </a:p>
          <a:p>
            <a:pPr lvl="1"/>
            <a:r>
              <a:rPr lang="en-US" dirty="0"/>
              <a:t>You deliver all the information asked for in the vague emails. This demonstrates you have the ability to not be useless if a problem isn’t stated in perfectly defined textbook academic fantasy land terms.</a:t>
            </a:r>
          </a:p>
          <a:p>
            <a:pPr lvl="1"/>
            <a:r>
              <a:rPr lang="en-US" dirty="0"/>
              <a:t>You plots are easy to understand and clear conclusions can be drawn from them. </a:t>
            </a:r>
          </a:p>
          <a:p>
            <a:pPr lvl="1"/>
            <a:r>
              <a:rPr lang="en-US" dirty="0"/>
              <a:t>Your presentation/written report gives sound reasons for the design choice you recommend.</a:t>
            </a:r>
          </a:p>
          <a:p>
            <a:pPr lvl="1"/>
            <a:r>
              <a:rPr lang="en-US" dirty="0"/>
              <a:t>You’ve found a way to tie </a:t>
            </a:r>
            <a:r>
              <a:rPr lang="en-US" i="1" dirty="0"/>
              <a:t>every</a:t>
            </a:r>
            <a:r>
              <a:rPr lang="en-US" dirty="0"/>
              <a:t> metric back to a cost savings. Money is all anyone cares about.</a:t>
            </a:r>
          </a:p>
          <a:p>
            <a:pPr lvl="1"/>
            <a:r>
              <a:rPr lang="en-US" dirty="0"/>
              <a:t>You found the best operating point that considers combustion efficiency AND pump efficiency. </a:t>
            </a:r>
          </a:p>
          <a:p>
            <a:pPr lvl="1"/>
            <a:r>
              <a:rPr lang="en-US" dirty="0"/>
              <a:t>You include </a:t>
            </a:r>
            <a:r>
              <a:rPr lang="en-US" i="1" dirty="0"/>
              <a:t>some</a:t>
            </a:r>
            <a:r>
              <a:rPr lang="en-US" dirty="0"/>
              <a:t> statistics in your analysis since everything is coming from raw data for this project. </a:t>
            </a:r>
          </a:p>
          <a:p>
            <a:pPr lvl="1"/>
            <a:r>
              <a:rPr lang="en-US" dirty="0"/>
              <a:t>You </a:t>
            </a:r>
            <a:r>
              <a:rPr lang="en-US" i="1" dirty="0"/>
              <a:t>mathematically</a:t>
            </a:r>
            <a:r>
              <a:rPr lang="en-US" dirty="0"/>
              <a:t> optimize instead of </a:t>
            </a:r>
            <a:r>
              <a:rPr lang="en-US" i="1" dirty="0"/>
              <a:t>heuristically</a:t>
            </a:r>
            <a:r>
              <a:rPr lang="en-US" dirty="0"/>
              <a:t> optimize (A+)</a:t>
            </a:r>
          </a:p>
          <a:p>
            <a:pPr lvl="1"/>
            <a:r>
              <a:rPr lang="en-US" dirty="0"/>
              <a:t>You answer the secret question hidden within the emails (A+) </a:t>
            </a:r>
            <a:r>
              <a:rPr lang="en-US" sz="1200" dirty="0"/>
              <a:t>I really took a lot of inspiration from video games…for this one.</a:t>
            </a:r>
            <a:endParaRPr lang="en-US" dirty="0"/>
          </a:p>
          <a:p>
            <a:pPr lvl="1"/>
            <a:endParaRPr lang="en-US" dirty="0"/>
          </a:p>
        </p:txBody>
      </p:sp>
    </p:spTree>
    <p:extLst>
      <p:ext uri="{BB962C8B-B14F-4D97-AF65-F5344CB8AC3E}">
        <p14:creationId xmlns:p14="http://schemas.microsoft.com/office/powerpoint/2010/main" val="63134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799</Words>
  <Application>Microsoft Office PowerPoint</Application>
  <PresentationFormat>Widescreen</PresentationFormat>
  <Paragraphs>61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Courier New</vt:lpstr>
      <vt:lpstr>Times New Roman</vt:lpstr>
      <vt:lpstr>Office Theme</vt:lpstr>
      <vt:lpstr>PowerPoint Presentation</vt:lpstr>
      <vt:lpstr>Power Train Team,   They don't report performance in terms of a head. You can get the density from Combustion or estimate it. Let's just go [SI] for the analysis. We can switch to barlycorn units at the end when we go to pitch.   You'll probably have to combine two of these pumps. Just add the performance curves. For the efficiency curves combine them using a geometric mean.   Project Manager, Sam Shaw Mohler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Mohler</dc:creator>
  <cp:lastModifiedBy>Samuel Mohler</cp:lastModifiedBy>
  <cp:revision>10</cp:revision>
  <dcterms:created xsi:type="dcterms:W3CDTF">2020-04-30T01:28:04Z</dcterms:created>
  <dcterms:modified xsi:type="dcterms:W3CDTF">2020-04-30T02:48:00Z</dcterms:modified>
</cp:coreProperties>
</file>