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3" r:id="rId15"/>
    <p:sldId id="281" r:id="rId16"/>
    <p:sldId id="282" r:id="rId17"/>
    <p:sldId id="269" r:id="rId18"/>
    <p:sldId id="28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979C1-07F6-991E-0B98-4017BE89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F666-04C0-BE36-A389-35522419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022B1-C843-8973-701A-70536E09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EBB81-D84A-78E3-7FC7-8AC56B4A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073AF-28D5-4B08-C31E-1872230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E1EE-A1A8-1589-31F3-60FAD04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8474E-B0ED-A64A-BA21-1AC646AA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1C8B0-745C-5438-9AFD-73D6D66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C66D1-733F-5B8D-2977-F0F1C0D2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BA802-8596-728A-455A-72D9DF9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29F12-0378-6018-5CA6-37C3D04FC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15D85-B01E-359B-17B2-DC2CA270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36F6C-358A-DDAE-D77F-32B0AF5A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F1F1-4D7B-28A3-78F4-94577EF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7A55-A9C4-94B7-CF06-D5E7143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B0C0-6ED0-209C-41D6-885655B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1BC52-D102-15AA-6A9F-A47A47D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15235-1150-CA69-1995-BDBB089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12E31-DB44-8B9B-E237-F4B36F4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5A623-73BA-3D9D-1BAD-3BCF503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9CD3-EAE4-569C-5227-8B902C3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87196-72AE-CC1F-51D2-6A5308BD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EAB1-E7EA-D981-045A-A422D13E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8436-CB14-57FA-3E22-252F72D5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267B-D047-E461-4DCA-C9742DCA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5B04-A4BE-7D18-4AE9-0E8C4ADA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8A99A-BC8C-539C-77A3-EF210A95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143A7-E95D-1896-8FEB-93AB1B38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40A42-2F8C-6E9C-D70B-0763E7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6CFD3-E027-5D77-3A0D-242D3D67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C91EE-6568-BCD2-C07D-ADEF3FC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EC50A-AB28-6E78-1F87-05243FD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ABE0F-71F8-21A5-26F0-DCF9916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F6CB6-1A44-78A1-4DB2-10E72BB1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57B51-CD90-18BC-0A61-BC4E709E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23908-0469-97D7-B117-593BC4014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5B3B5-93DE-DFF0-4EA5-30349AED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87684-9A24-17E8-7F87-308DC54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5F984-9688-0382-9DBB-93C7EBA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854E3-05E5-A04C-A9F7-B5E3CB7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48C4FB-A73D-20CD-5C12-CB1E0AD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F7BE2-DF87-74E5-3320-BCB4EF72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E8B78-6414-DF96-3222-730D2058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D1A26-1044-A15E-C3BA-5F3CC71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C91F6-7EB4-57DA-C08E-E1E332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58CB5-7DE2-2CCD-6F2A-F0AE0B60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480DE-EEC4-B1F1-BD54-533BC01F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ABABA-CDE3-03F4-88C8-22B3401D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2AD5F-A1B4-CFFE-24C5-8C142A02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DB5DD-C5A5-41E8-FC62-337ED233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C17F3-C4FC-BF9E-A4B4-45D7C6FC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28C43-1B59-B813-F008-9B706F8D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478B-E53E-D0A4-9DB4-C9491BB1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03AC0-F784-9B8E-D4D5-E51CE9903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FC902-9042-6C2B-4152-B9FD656C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E7D95-8E0D-7698-7F8D-CE71001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B4D75-E5B8-05A6-594C-C1069175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B551-955E-CD4D-D9DC-23214866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A38-5DD5-4B19-66D8-35C994A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D99C0-4F15-EF92-0A80-92B056E2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0AE1-13A8-33F8-D649-3B54C1B6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B1690-074C-A361-5DCD-00653692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D85CC-D02B-8696-15F3-3699B7137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E16F1-6851-93CC-7060-A8058041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Blindly Assess Image Quality in the Wild Guided by A Self-Adaptive </a:t>
            </a:r>
            <a:br>
              <a:rPr lang="en-US" altLang="ko-KR" sz="4000" dirty="0"/>
            </a:br>
            <a:r>
              <a:rPr lang="en-US" altLang="ko-KR" sz="4000" dirty="0">
                <a:solidFill>
                  <a:srgbClr val="FF0000"/>
                </a:solidFill>
              </a:rPr>
              <a:t>Hyper Network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3.4. Target Network for Quality Prediction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function of the target network is simply mapping learned image contents to a quality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consists of four fully connected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sigmoid function as the activation function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6F1081-1292-BD90-0B3F-1E80C935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333" y="2002695"/>
            <a:ext cx="557290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3.5.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randomly sample and horizontally flipping 25 patches with size 224×224 pixels from each training image for augmentation.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pi </a:t>
            </a:r>
            <a:r>
              <a:rPr lang="en-US" altLang="ko-KR" sz="2000" dirty="0">
                <a:ea typeface="나눔고딕 ExtraBold" panose="020D0904000000000000"/>
              </a:rPr>
              <a:t>= </a:t>
            </a:r>
            <a:r>
              <a:rPr lang="en-US" altLang="ko-KR" sz="2000" dirty="0" err="1"/>
              <a:t>i-th</a:t>
            </a:r>
            <a:r>
              <a:rPr lang="en-US" altLang="ko-KR" sz="2000" dirty="0"/>
              <a:t> training patch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Qi = ground truth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Adam optimizer with weight decay 5 × 10−4 to train our model for 15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mini-batch size = 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Learning rate = 2 × 10−5 reduced by 10 after every 5 epochs.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Xavier initialized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CE2600-F015-8779-89BE-FCA6E20A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13" y="2001301"/>
            <a:ext cx="404869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LIVE Challenge (LIVEC)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1162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complex and composite distortions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586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realistic blur distortions such as motion blur and out of focus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LIVE</a:t>
            </a:r>
            <a:r>
              <a:rPr lang="en-US" altLang="ko-KR" sz="2000" dirty="0">
                <a:ea typeface="나눔고딕 ExtraBold" panose="020D0904000000000000"/>
              </a:rPr>
              <a:t> and </a:t>
            </a:r>
            <a:r>
              <a:rPr lang="en-US" altLang="ko-KR" sz="2000" dirty="0"/>
              <a:t>CSIQ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779 and 866 synthetically distorted images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1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13F379-C0E8-078B-2710-DEAD40D4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09" y="3223486"/>
            <a:ext cx="10116761" cy="33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6B944D-F315-F0D1-47B1-E45028753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14" y="3371414"/>
            <a:ext cx="5058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66D875-C450-26CD-FBBF-24ADD82C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94" y="3363996"/>
            <a:ext cx="9078592" cy="1209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2D7920-58C9-653A-2683-6347F94A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94" y="5019469"/>
            <a:ext cx="668748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1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4.1. Datasets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KonIQ-10k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10073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sense of brightness, colorfulness, contrast and sharpness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205179-5E86-299D-6D10-9EE63C6D1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30" y="3135808"/>
            <a:ext cx="694469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7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4.2. Evaluation Metrics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Spearman’s rank order correlation coefficient (SRCC)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Pearson’s linear correlation coefficient (PLCC)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80% images are used for training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rest 20% are used for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synthetic image databases LIVE and CSIQ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run 10 and the median SRCC and PLCC values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62BCA-8827-7F8E-99FD-13D1297B0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03"/>
          <a:stretch/>
        </p:blipFill>
        <p:spPr>
          <a:xfrm>
            <a:off x="1904463" y="2571413"/>
            <a:ext cx="7344800" cy="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4.2. Evaluation Metrics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Spearman’s rank order correlation coefficient (SRCC)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Pearson’s linear correlation coefficient (PLCC)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80% images are used for training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rest 20% are used for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synthetic image databases LIVE and CSIQ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run 10 and the median SRCC and PLCC values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6EC6C4-9687-1392-8960-FCA1E657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00" y="1938144"/>
            <a:ext cx="70971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6F4561-BA64-E90D-3567-0A748D5E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963" y="1954306"/>
            <a:ext cx="5334744" cy="47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보는 것과 유사하게 컴퓨터가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판단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Synthetically distorted image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평가는 잘함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실제로는 </a:t>
            </a:r>
            <a:r>
              <a:rPr lang="en-US" altLang="ko-KR" sz="2000" dirty="0"/>
              <a:t>NR-IQA</a:t>
            </a:r>
            <a:r>
              <a:rPr lang="ko-KR" altLang="en-US" sz="2000" dirty="0"/>
              <a:t>가 중요하다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NR-IQA</a:t>
            </a:r>
            <a:r>
              <a:rPr lang="ko-KR" altLang="en-US" sz="2000" dirty="0"/>
              <a:t>가 어려운 이유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부분적인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distortion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많다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모델은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같이 판단한다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Introduction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556BD9-43E5-ED8A-5F8F-92741953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9" y="2697235"/>
            <a:ext cx="1029796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2F7893-8610-CB5A-D51B-34DF42329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5" y="3017262"/>
            <a:ext cx="4858428" cy="286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8AEA3C-7619-287B-7156-ABA4BD4F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46" y="2669550"/>
            <a:ext cx="535379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Waterloo Exploration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기존의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데이터베이스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너무 제한된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content variation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4744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원본 이미지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94880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이미지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원본 이미지는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유형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/>
              </a:rPr>
              <a:t>개의 왜곡 레벨로 왜곡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391C0-3005-ED0F-F483-D39D4BF0ED38}"/>
              </a:ext>
            </a:extLst>
          </p:cNvPr>
          <p:cNvSpPr txBox="1"/>
          <p:nvPr/>
        </p:nvSpPr>
        <p:spPr>
          <a:xfrm>
            <a:off x="715214" y="6362198"/>
            <a:ext cx="1058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https://bskyvision.com/entry/%EB%85%BC%EB%AC%B8-%EC%A0%95%EB%A6%AC-Ma-Waterloo-Exploration-Database-New-Challenges-for-Image-Quality-Assessment-Models-TIP2017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C872A-4923-BA27-60A2-EC4AA018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55" y="3906728"/>
            <a:ext cx="9667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2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100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Waterloo Exploration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D-test (pristine/distorted image discriminability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왜곡 이미지로부터 원본 이미지를 잘 분리했는지를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lvl="2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L-test (listwise ranking consistency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같은 콘텐츠 및 같은 왜곡 유형이지만 다른 정도로 왜곡된 이미지들의 순위를 잘 매길 수 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같은 콘텐츠 및 같은 왜곡 유형이지만 다른 왜곡 정도를 가진 이미지들을 모아서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SRCC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KRCC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를 구한 것을 평균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P-test (pairwise preference consistency test)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품질차이를 느낄 수 있는 이미지 쌍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(quality-discriminable image pair, DIP)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을 제시했을 때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/>
              </a:rPr>
              <a:t>IQA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/>
              </a:rPr>
              <a:t>모델이 더 나은 품질의 것을 잘 선택할 수 있는지를 시험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391C0-3005-ED0F-F483-D39D4BF0ED38}"/>
              </a:ext>
            </a:extLst>
          </p:cNvPr>
          <p:cNvSpPr txBox="1"/>
          <p:nvPr/>
        </p:nvSpPr>
        <p:spPr>
          <a:xfrm>
            <a:off x="715214" y="6362198"/>
            <a:ext cx="1058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https://bskyvision.com/entry/%EB%85%BC%EB%AC%B8-%EC%A0%95%EB%A6%AC-Ma-Waterloo-Exploration-Database-New-Challenges-for-Image-Quality-Assessment-Models-TIP2017</a:t>
            </a:r>
          </a:p>
        </p:txBody>
      </p:sp>
    </p:spTree>
    <p:extLst>
      <p:ext uri="{BB962C8B-B14F-4D97-AF65-F5344CB8AC3E}">
        <p14:creationId xmlns:p14="http://schemas.microsoft.com/office/powerpoint/2010/main" val="136234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4.3. Comparison with the State-of-the-art Methods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D4646A-3D67-8DC9-7C95-21B9BC3B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1948903"/>
            <a:ext cx="4472593" cy="4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4.4. Visualization of Self-Adaptive Weights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481F5E-2D53-E231-809B-5046E901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2073260"/>
            <a:ext cx="537285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4.5. Ablation Study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Experiments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1DEEB1-07D3-5C55-0574-1F17DA27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34" y="2094795"/>
            <a:ext cx="532521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다른 모델이 </a:t>
            </a:r>
            <a:r>
              <a:rPr lang="en-US" altLang="ko-KR" sz="2000" dirty="0"/>
              <a:t>image feature</a:t>
            </a:r>
            <a:r>
              <a:rPr lang="ko-KR" altLang="en-US" sz="2000" dirty="0"/>
              <a:t>와 </a:t>
            </a:r>
            <a:r>
              <a:rPr lang="en-US" altLang="ko-KR" sz="2000" dirty="0"/>
              <a:t>image quality</a:t>
            </a:r>
            <a:r>
              <a:rPr lang="ko-KR" altLang="en-US" sz="2000" dirty="0"/>
              <a:t>를 함께 고려할 때</a:t>
            </a:r>
            <a:r>
              <a:rPr lang="en-US" altLang="ko-KR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우리 모델은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global image feature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먼저 고려하고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Local image feature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계산하는데 적용하여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사람이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image quality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/>
              </a:rPr>
              <a:t>를 판단하는 기준과 유사한 모델을 만들었다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Conclusion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Conclusion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AAEE36-5B5F-592C-93E4-B11D9B76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79" y="1523010"/>
            <a:ext cx="8786066" cy="5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2.1. IQA for Synthetically Distorted Images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hand-crafted feature based IQA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require expertly design and are time-consuming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Global view</a:t>
            </a:r>
            <a:r>
              <a:rPr lang="ko-KR" altLang="en-US" sz="2000" dirty="0">
                <a:ea typeface="나눔고딕 ExtraBold" panose="020D0904000000000000"/>
              </a:rPr>
              <a:t>에서만 </a:t>
            </a:r>
            <a:r>
              <a:rPr lang="en-US" altLang="ko-KR" sz="2000" dirty="0">
                <a:ea typeface="나눔고딕 ExtraBold" panose="020D0904000000000000"/>
              </a:rPr>
              <a:t>image quality</a:t>
            </a:r>
            <a:r>
              <a:rPr lang="ko-KR" altLang="en-US" sz="2000" dirty="0">
                <a:ea typeface="나눔고딕 ExtraBold" panose="020D0904000000000000"/>
              </a:rPr>
              <a:t>를 측정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learning feature based IQA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 CNN </a:t>
            </a:r>
            <a:r>
              <a:rPr lang="ko-KR" altLang="en-US" sz="2000" dirty="0">
                <a:ea typeface="나눔고딕 ExtraBold" panose="020D0904000000000000"/>
              </a:rPr>
              <a:t>이용해서 성능이 좋아짐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synthetic databases</a:t>
            </a:r>
            <a:r>
              <a:rPr lang="ko-KR" altLang="en-US" sz="2000" dirty="0">
                <a:ea typeface="나눔고딕 ExtraBold" panose="020D0904000000000000"/>
              </a:rPr>
              <a:t>에만 성능이 좋다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content variation, diverse distortion types </a:t>
            </a:r>
            <a:r>
              <a:rPr lang="ko-KR" altLang="en-US" sz="2000" dirty="0">
                <a:ea typeface="나눔고딕 ExtraBold" panose="020D0904000000000000"/>
              </a:rPr>
              <a:t>고려 안함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Related Work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2.2. IQA for Authentically Distorted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semantic features</a:t>
            </a:r>
            <a:r>
              <a:rPr lang="ko-KR" altLang="en-US" sz="2000" dirty="0">
                <a:ea typeface="나눔고딕 ExtraBold" panose="020D0904000000000000"/>
              </a:rPr>
              <a:t>가 </a:t>
            </a:r>
            <a:r>
              <a:rPr lang="en-US" altLang="ko-KR" sz="2000" dirty="0">
                <a:ea typeface="나눔고딕 ExtraBold" panose="020D0904000000000000"/>
              </a:rPr>
              <a:t>image quality</a:t>
            </a:r>
            <a:r>
              <a:rPr lang="ko-KR" altLang="en-US" sz="2000" dirty="0">
                <a:ea typeface="나눔고딕 ExtraBold" panose="020D0904000000000000"/>
              </a:rPr>
              <a:t>에 영향을 주는 것처럼 보임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고딕 ExtraBold" panose="020D0904000000000000"/>
              </a:rPr>
              <a:t>최근 모델은 </a:t>
            </a:r>
            <a:r>
              <a:rPr lang="en-US" altLang="ko-KR" sz="2000" dirty="0">
                <a:ea typeface="나눔고딕 ExtraBold" panose="020D0904000000000000"/>
              </a:rPr>
              <a:t>semantic features</a:t>
            </a:r>
            <a:r>
              <a:rPr lang="ko-KR" altLang="en-US" sz="2000" dirty="0">
                <a:ea typeface="나눔고딕 ExtraBold" panose="020D0904000000000000"/>
              </a:rPr>
              <a:t>를 </a:t>
            </a:r>
            <a:r>
              <a:rPr lang="en-US" altLang="ko-KR" sz="2000" dirty="0">
                <a:ea typeface="나눔고딕 ExtraBold" panose="020D0904000000000000"/>
              </a:rPr>
              <a:t>quality prediction</a:t>
            </a:r>
            <a:r>
              <a:rPr lang="ko-KR" altLang="en-US" sz="2000" dirty="0">
                <a:ea typeface="나눔고딕 ExtraBold" panose="020D0904000000000000"/>
              </a:rPr>
              <a:t>에 사용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고딕 ExtraBold" panose="020D0904000000000000"/>
              </a:rPr>
              <a:t>두 가지 단점이 존재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Image</a:t>
            </a:r>
            <a:r>
              <a:rPr lang="ko-KR" altLang="en-US" sz="2000" dirty="0">
                <a:ea typeface="나눔고딕 ExtraBold" panose="020D0904000000000000"/>
              </a:rPr>
              <a:t> </a:t>
            </a:r>
            <a:r>
              <a:rPr lang="en-US" altLang="ko-KR" sz="2000" dirty="0">
                <a:ea typeface="나눔고딕 ExtraBold" panose="020D0904000000000000"/>
              </a:rPr>
              <a:t>semantics</a:t>
            </a:r>
            <a:r>
              <a:rPr lang="ko-KR" altLang="en-US" sz="2000" dirty="0">
                <a:ea typeface="나눔고딕 ExtraBold" panose="020D0904000000000000"/>
              </a:rPr>
              <a:t>와 </a:t>
            </a:r>
            <a:r>
              <a:rPr lang="en-US" altLang="ko-KR" sz="2000" dirty="0">
                <a:ea typeface="나눔고딕 ExtraBold" panose="020D0904000000000000"/>
              </a:rPr>
              <a:t>quality perception </a:t>
            </a:r>
            <a:r>
              <a:rPr lang="ko-KR" altLang="en-US" sz="2000" dirty="0">
                <a:ea typeface="나눔고딕 ExtraBold" panose="020D0904000000000000"/>
              </a:rPr>
              <a:t>관계를 고려 안함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(</a:t>
            </a:r>
            <a:r>
              <a:rPr lang="ko-KR" altLang="en-US" sz="2000" dirty="0">
                <a:ea typeface="나눔고딕 ExtraBold" panose="020D0904000000000000"/>
              </a:rPr>
              <a:t>사람은 </a:t>
            </a:r>
            <a:r>
              <a:rPr lang="en-US" altLang="ko-KR" sz="2000" dirty="0">
                <a:ea typeface="나눔고딕 ExtraBold" panose="020D0904000000000000"/>
              </a:rPr>
              <a:t>image content</a:t>
            </a:r>
            <a:r>
              <a:rPr lang="ko-KR" altLang="en-US" sz="2000" dirty="0">
                <a:ea typeface="나눔고딕 ExtraBold" panose="020D0904000000000000"/>
              </a:rPr>
              <a:t> 판단 후 </a:t>
            </a:r>
            <a:r>
              <a:rPr lang="en-US" altLang="ko-KR" sz="2000" dirty="0">
                <a:ea typeface="나눔고딕 ExtraBold" panose="020D0904000000000000"/>
              </a:rPr>
              <a:t>quality</a:t>
            </a:r>
            <a:r>
              <a:rPr lang="ko-KR" altLang="en-US" sz="2000" dirty="0">
                <a:ea typeface="나눔고딕 ExtraBold" panose="020D0904000000000000"/>
              </a:rPr>
              <a:t>를 판단</a:t>
            </a:r>
            <a:r>
              <a:rPr lang="en-US" altLang="ko-KR" sz="2000" dirty="0">
                <a:ea typeface="나눔고딕 ExtraBold" panose="020D090400000000000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global scale</a:t>
            </a:r>
            <a:r>
              <a:rPr lang="ko-KR" altLang="en-US" sz="2000" dirty="0">
                <a:ea typeface="나눔고딕 ExtraBold" panose="020D0904000000000000"/>
              </a:rPr>
              <a:t>에서 </a:t>
            </a:r>
            <a:r>
              <a:rPr lang="en-US" altLang="ko-KR" sz="2000" dirty="0">
                <a:ea typeface="나눔고딕 ExtraBold" panose="020D0904000000000000"/>
              </a:rPr>
              <a:t>image feature</a:t>
            </a:r>
            <a:r>
              <a:rPr lang="ko-KR" altLang="en-US" sz="2000" dirty="0">
                <a:ea typeface="나눔고딕 ExtraBold" panose="020D0904000000000000"/>
              </a:rPr>
              <a:t>를 정하기 때문에 </a:t>
            </a:r>
            <a:r>
              <a:rPr lang="en-US" altLang="ko-KR" sz="2000" dirty="0">
                <a:ea typeface="나눔고딕 ExtraBold" panose="020D0904000000000000"/>
              </a:rPr>
              <a:t>local distortion</a:t>
            </a:r>
            <a:r>
              <a:rPr lang="ko-KR" altLang="en-US" sz="2000" dirty="0">
                <a:ea typeface="나눔고딕 ExtraBold" panose="020D0904000000000000"/>
              </a:rPr>
              <a:t>을 판단 못함</a:t>
            </a:r>
            <a:r>
              <a:rPr lang="en-US" altLang="ko-KR" sz="2000" dirty="0">
                <a:ea typeface="나눔고딕 ExtraBold" panose="020D090400000000000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image semantic features are learned first,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나눔고딕 ExtraBold" panose="020D0904000000000000"/>
              </a:rPr>
              <a:t>quality is predicted based upon what content the image delivers.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Related Work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611C99-FC92-D8B7-C2E0-C13310B0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3" y="1392280"/>
            <a:ext cx="1102196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3.1. Self-Adaptive IQA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Φ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network model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X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input image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Θ</a:t>
            </a:r>
            <a:r>
              <a:rPr lang="en-US" altLang="ko-KR" sz="2000" dirty="0">
                <a:ea typeface="나눔고딕 ExtraBold" panose="020D0904000000000000"/>
              </a:rPr>
              <a:t> = </a:t>
            </a:r>
            <a:r>
              <a:rPr lang="en-US" altLang="ko-KR" sz="2000" dirty="0"/>
              <a:t>weight parameters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ko-KR" sz="2000" dirty="0"/>
              <a:t>Θ</a:t>
            </a:r>
            <a:r>
              <a:rPr lang="en-US" altLang="ko-KR" sz="2000" dirty="0"/>
              <a:t>x = network parameters </a:t>
            </a:r>
          </a:p>
          <a:p>
            <a:pPr lvl="1"/>
            <a:r>
              <a:rPr lang="en-US" altLang="ko-KR" sz="2000" dirty="0"/>
              <a:t>    (dependent on the image itself instead of being fixed for all inputs)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 = a hyper network mapping function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γ = hyper network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S(x) = semantic features extracted from the input image x</a:t>
            </a:r>
            <a:endParaRPr lang="en-US" altLang="ko-KR" sz="2000" dirty="0"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EC28A-CD80-0BED-BBA3-CA4E06E2F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57" y="2014781"/>
            <a:ext cx="1419423" cy="533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2EF24A-5C20-D298-B45C-9A6B84EF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357" y="3754195"/>
            <a:ext cx="1457528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BA7B7E-1D72-8028-83DD-7D6A37635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357" y="5050553"/>
            <a:ext cx="173379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11805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3.1. Self-Adaptive IQA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content aware vector Vx = </a:t>
            </a:r>
            <a:r>
              <a:rPr lang="en-US" altLang="ko-KR" sz="2000" dirty="0" err="1"/>
              <a:t>Sms</a:t>
            </a:r>
            <a:r>
              <a:rPr lang="en-US" altLang="ko-KR" sz="2000" dirty="0"/>
              <a:t>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1E608D-0E0B-EF00-23CE-EB2E60F9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34" y="1934062"/>
            <a:ext cx="2476846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F91854-72B7-BC45-90E7-AF342BFAE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559"/>
          <a:stretch/>
        </p:blipFill>
        <p:spPr>
          <a:xfrm>
            <a:off x="579708" y="3069908"/>
            <a:ext cx="11021963" cy="37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53714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3.2. Semantic Feature Extraction Network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977D95-CAA3-D977-9A6F-D0CAED18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2196036"/>
            <a:ext cx="5268060" cy="4086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1B7EEE-6EA5-298B-0446-74C8A43ADFDD}"/>
              </a:ext>
            </a:extLst>
          </p:cNvPr>
          <p:cNvSpPr txBox="1"/>
          <p:nvPr/>
        </p:nvSpPr>
        <p:spPr>
          <a:xfrm>
            <a:off x="6618419" y="2223144"/>
            <a:ext cx="5371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ResNet50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S(x) ( semantic feature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directly fed to hyper network for weight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Sms</a:t>
            </a:r>
            <a:r>
              <a:rPr lang="en-US" altLang="ko-KR" sz="2000" dirty="0"/>
              <a:t>(x) (multi-scale content feature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input of the target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429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4" y="1433872"/>
            <a:ext cx="102591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3.3. Hyper Network for Learning Perception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consists of three 1×1 convolution layers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several weight generating branches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fully connected layers are used as basic target network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generated weights are regarded as the rule of perceiving image quality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Proposed Method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93469E-A9BB-B0D1-454F-7E8D55AC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84" y="1854307"/>
            <a:ext cx="57157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1063</Words>
  <Application>Microsoft Office PowerPoint</Application>
  <PresentationFormat>와이드스크린</PresentationFormat>
  <Paragraphs>580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 ExtraBold</vt:lpstr>
      <vt:lpstr>맑은 고딕</vt:lpstr>
      <vt:lpstr>Arial</vt:lpstr>
      <vt:lpstr>Office 테마</vt:lpstr>
      <vt:lpstr>Blindly Assess Image Quality in the Wild Guided by A Self-Adaptive  Hyper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Blindly Assess Image Quality in the Wild Guided by A Self-Adaptive  Hyper Network</dc:title>
  <dc:creator>재영 주</dc:creator>
  <cp:lastModifiedBy>재영 주</cp:lastModifiedBy>
  <cp:revision>8</cp:revision>
  <dcterms:created xsi:type="dcterms:W3CDTF">2022-09-12T17:09:35Z</dcterms:created>
  <dcterms:modified xsi:type="dcterms:W3CDTF">2022-09-27T05:26:08Z</dcterms:modified>
</cp:coreProperties>
</file>